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7"/>
  </p:notesMasterIdLst>
  <p:handoutMasterIdLst>
    <p:handoutMasterId r:id="rId8"/>
  </p:handoutMasterIdLst>
  <p:sldIdLst>
    <p:sldId id="277" r:id="rId2"/>
    <p:sldId id="279" r:id="rId3"/>
    <p:sldId id="281" r:id="rId4"/>
    <p:sldId id="282" r:id="rId5"/>
    <p:sldId id="28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011" autoAdjust="0"/>
    <p:restoredTop sz="94614" autoAdjust="0"/>
  </p:normalViewPr>
  <p:slideViewPr>
    <p:cSldViewPr snapToGrid="0">
      <p:cViewPr varScale="1">
        <p:scale>
          <a:sx n="66" d="100"/>
          <a:sy n="66" d="100"/>
        </p:scale>
        <p:origin x="208" y="48"/>
      </p:cViewPr>
      <p:guideLst>
        <p:guide pos="3840"/>
        <p:guide orient="horz" pos="2160"/>
      </p:guideLst>
    </p:cSldViewPr>
  </p:slideViewPr>
  <p:notesTextViewPr>
    <p:cViewPr>
      <p:scale>
        <a:sx n="1" d="1"/>
        <a:sy n="1" d="1"/>
      </p:scale>
      <p:origin x="0" y="0"/>
    </p:cViewPr>
  </p:notesTextViewPr>
  <p:notesViewPr>
    <p:cSldViewPr snapToGrid="0">
      <p:cViewPr varScale="1">
        <p:scale>
          <a:sx n="82" d="100"/>
          <a:sy n="82" d="100"/>
        </p:scale>
        <p:origin x="299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DD71D7-55AC-46BD-81B3-09AB2F9EFBD8}" type="datetimeFigureOut">
              <a:rPr lang="en-US" smtClean="0"/>
              <a:t>10/16/2019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40BD58-3BFF-4EAF-BB8B-AC67FE801E47}" type="slidenum">
              <a:rPr lang="en-US" smtClean="0"/>
              <a:t>‹#›</a:t>
            </a:fld>
            <a:endParaRPr lang="en-US" dirty="0"/>
          </a:p>
        </p:txBody>
      </p:sp>
    </p:spTree>
    <p:extLst>
      <p:ext uri="{BB962C8B-B14F-4D97-AF65-F5344CB8AC3E}">
        <p14:creationId xmlns:p14="http://schemas.microsoft.com/office/powerpoint/2010/main" val="40105943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89424F-BB59-4F4E-9822-4CA3E770FFD2}" type="datetimeFigureOut">
              <a:rPr lang="en-US" smtClean="0"/>
              <a:t>10/16/2019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322CDD-9D6C-4F63-9EC2-648226624108}" type="slidenum">
              <a:rPr lang="en-US" smtClean="0"/>
              <a:t>‹#›</a:t>
            </a:fld>
            <a:endParaRPr lang="en-US" dirty="0"/>
          </a:p>
        </p:txBody>
      </p:sp>
    </p:spTree>
    <p:extLst>
      <p:ext uri="{BB962C8B-B14F-4D97-AF65-F5344CB8AC3E}">
        <p14:creationId xmlns:p14="http://schemas.microsoft.com/office/powerpoint/2010/main" val="851026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8" name="Rectangle 17"/>
          <p:cNvSpPr/>
          <p:nvPr userDrawn="1"/>
        </p:nvSpPr>
        <p:spPr>
          <a:xfrm>
            <a:off x="0" y="5888736"/>
            <a:ext cx="12192000" cy="109728"/>
          </a:xfrm>
          <a:prstGeom prst="rect">
            <a:avLst/>
          </a:prstGeom>
          <a:ln>
            <a:noFill/>
          </a:ln>
          <a:effectLst>
            <a:outerShdw blurRad="25400" dist="25400" dir="54000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601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10/16/2019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366505845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10/16/2019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5906367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10/16/2019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75624806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10/16/2019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779310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10/16/2019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410329483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872EE9-AF66-483C-961F-59B9F002993E}" type="datetime1">
              <a:rPr lang="en-US" smtClean="0"/>
              <a:pPr/>
              <a:t>10/16/2019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664742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BEAFD5-7FA3-40FB-875B-457FB46B25A4}" type="datetime1">
              <a:rPr lang="en-US" smtClean="0"/>
              <a:pPr/>
              <a:t>10/16/2019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772853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AD63E2-E931-4653-BB33-A910E07D11B2}" type="datetime1">
              <a:rPr lang="en-US" smtClean="0"/>
              <a:pPr/>
              <a:t>10/16/2019</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421161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Rectangle 6"/>
          <p:cNvSpPr/>
          <p:nvPr userDrawn="1"/>
        </p:nvSpPr>
        <p:spPr>
          <a:xfrm>
            <a:off x="7707084"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1948" y="283"/>
            <a:ext cx="4427508" cy="6856286"/>
          </a:xfrm>
          <a:prstGeom prst="rect">
            <a:avLst/>
          </a:prstGeom>
        </p:spPr>
      </p:pic>
    </p:spTree>
    <p:extLst>
      <p:ext uri="{BB962C8B-B14F-4D97-AF65-F5344CB8AC3E}">
        <p14:creationId xmlns:p14="http://schemas.microsoft.com/office/powerpoint/2010/main" val="2119791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EA1F43-559A-4B47-A959-EFB6142CA3A9}" type="datetime1">
              <a:rPr lang="en-US" smtClean="0"/>
              <a:pPr/>
              <a:t>10/16/2019</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906201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261AED-24AE-4AC7-940D-F7106D2788A3}" type="datetime1">
              <a:rPr lang="en-US" smtClean="0"/>
              <a:pPr/>
              <a:t>10/16/2019</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491481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425771-5E10-4A19-AB0E-909293152332}" type="datetime1">
              <a:rPr lang="en-US" smtClean="0"/>
              <a:pPr/>
              <a:t>10/16/2019</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862663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06FD5-B03F-45D5-A178-114C548C0032}" type="datetime1">
              <a:rPr lang="en-US" smtClean="0"/>
              <a:pPr/>
              <a:t>10/16/2019</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1541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B012C0-B102-441D-AA86-2C80DFA84E68}" type="datetime1">
              <a:rPr lang="en-US" smtClean="0"/>
              <a:pPr/>
              <a:t>10/16/2019</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6439" y="283"/>
            <a:ext cx="4435717" cy="6856286"/>
          </a:xfrm>
          <a:prstGeom prst="rect">
            <a:avLst/>
          </a:prstGeom>
        </p:spPr>
      </p:pic>
      <p:sp>
        <p:nvSpPr>
          <p:cNvPr id="9" name="Rectangle 8"/>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72360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1E0B12-F9DE-47EF-A076-CF602073F1B2}" type="datetime1">
              <a:rPr lang="en-US" smtClean="0"/>
              <a:pPr/>
              <a:t>10/16/2019</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sp>
        <p:nvSpPr>
          <p:cNvPr id="8" name="Rectangle 7"/>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4102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B93266-8FB4-430B-8AE3-3A53F50E1A0B}" type="datetime1">
              <a:rPr lang="en-US" smtClean="0"/>
              <a:pPr/>
              <a:t>10/16/2019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Add a footer</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1375A4-56A4-47D6-9801-1991572033F7}" type="slidenum">
              <a:rPr lang="en-US" smtClean="0"/>
              <a:pPr/>
              <a:t>‹#›</a:t>
            </a:fld>
            <a:endParaRPr lang="en-US" dirty="0"/>
          </a:p>
        </p:txBody>
      </p:sp>
      <p:sp>
        <p:nvSpPr>
          <p:cNvPr id="18" name="Rectangle 17"/>
          <p:cNvSpPr/>
          <p:nvPr userDrawn="1"/>
        </p:nvSpPr>
        <p:spPr>
          <a:xfrm>
            <a:off x="0" y="6257036"/>
            <a:ext cx="12192000" cy="54864"/>
          </a:xfrm>
          <a:prstGeom prst="rect">
            <a:avLst/>
          </a:prstGeom>
          <a:ln>
            <a:noFill/>
          </a:ln>
          <a:effectLst>
            <a:innerShdw blurRad="25400" dist="12700" dir="16200000">
              <a:schemeClr val="accent1">
                <a:lumMod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7490034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8254" y="839755"/>
            <a:ext cx="7828383" cy="3156248"/>
          </a:xfrm>
        </p:spPr>
        <p:txBody>
          <a:bodyPr>
            <a:normAutofit/>
          </a:bodyPr>
          <a:lstStyle/>
          <a:p>
            <a:r>
              <a:rPr lang="en-US" dirty="0"/>
              <a:t>               </a:t>
            </a:r>
            <a:r>
              <a:rPr lang="en-US" sz="6700" dirty="0">
                <a:solidFill>
                  <a:schemeClr val="tx1"/>
                </a:solidFill>
                <a:effectLst/>
              </a:rPr>
              <a:t>Sales</a:t>
            </a:r>
            <a:br>
              <a:rPr lang="en-US" sz="6700" dirty="0">
                <a:solidFill>
                  <a:schemeClr val="tx1"/>
                </a:solidFill>
                <a:effectLst/>
              </a:rPr>
            </a:br>
            <a:r>
              <a:rPr lang="en-US" sz="6700" dirty="0">
                <a:solidFill>
                  <a:schemeClr val="tx1"/>
                </a:solidFill>
                <a:effectLst/>
              </a:rPr>
              <a:t>Training Webinar</a:t>
            </a:r>
            <a:br>
              <a:rPr lang="en-US" dirty="0">
                <a:solidFill>
                  <a:schemeClr val="tx1"/>
                </a:solidFill>
                <a:effectLst/>
              </a:rPr>
            </a:br>
            <a:r>
              <a:rPr lang="en-US" i="1" dirty="0">
                <a:solidFill>
                  <a:schemeClr val="tx1"/>
                </a:solidFill>
              </a:rPr>
              <a:t>Welcome</a:t>
            </a:r>
            <a:endParaRPr lang="en-US" dirty="0">
              <a:solidFill>
                <a:schemeClr val="tx1"/>
              </a:solidFill>
            </a:endParaRPr>
          </a:p>
        </p:txBody>
      </p:sp>
      <p:sp>
        <p:nvSpPr>
          <p:cNvPr id="3" name="Subtitle 2"/>
          <p:cNvSpPr>
            <a:spLocks noGrp="1"/>
          </p:cNvSpPr>
          <p:nvPr>
            <p:ph type="subTitle" idx="1"/>
          </p:nvPr>
        </p:nvSpPr>
        <p:spPr>
          <a:xfrm>
            <a:off x="2304662" y="4534678"/>
            <a:ext cx="7707085" cy="1075906"/>
          </a:xfrm>
        </p:spPr>
        <p:txBody>
          <a:bodyPr>
            <a:normAutofit fontScale="40000" lnSpcReduction="20000"/>
          </a:bodyPr>
          <a:lstStyle/>
          <a:p>
            <a:r>
              <a:rPr lang="en-US" sz="8600" b="1" i="1" dirty="0">
                <a:solidFill>
                  <a:schemeClr val="tx1"/>
                </a:solidFill>
              </a:rPr>
              <a:t>Improving your selling Skills</a:t>
            </a:r>
          </a:p>
          <a:p>
            <a:r>
              <a:rPr lang="en-US" sz="8600" b="1" i="1" dirty="0">
                <a:solidFill>
                  <a:srgbClr val="FF0000"/>
                </a:solidFill>
              </a:rPr>
              <a:t>    October 30</a:t>
            </a:r>
            <a:r>
              <a:rPr lang="en-US" sz="8600" b="1" i="1" baseline="30000" dirty="0">
                <a:solidFill>
                  <a:srgbClr val="FF0000"/>
                </a:solidFill>
              </a:rPr>
              <a:t>th</a:t>
            </a:r>
            <a:r>
              <a:rPr lang="en-US" sz="8600" b="1" i="1" dirty="0">
                <a:solidFill>
                  <a:srgbClr val="FF0000"/>
                </a:solidFill>
              </a:rPr>
              <a:t> 2019 </a:t>
            </a:r>
          </a:p>
        </p:txBody>
      </p:sp>
    </p:spTree>
    <p:extLst>
      <p:ext uri="{BB962C8B-B14F-4D97-AF65-F5344CB8AC3E}">
        <p14:creationId xmlns:p14="http://schemas.microsoft.com/office/powerpoint/2010/main" val="353226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58621" y="279918"/>
            <a:ext cx="9610530" cy="5243804"/>
          </a:xfrm>
        </p:spPr>
        <p:txBody>
          <a:bodyPr>
            <a:normAutofit/>
          </a:bodyPr>
          <a:lstStyle/>
          <a:p>
            <a:pPr algn="ctr"/>
            <a:br>
              <a:rPr lang="en-US" sz="4000" dirty="0"/>
            </a:br>
            <a:br>
              <a:rPr lang="en-US" sz="4000" dirty="0"/>
            </a:br>
            <a:r>
              <a:rPr lang="en-US" sz="4000" dirty="0"/>
              <a:t> </a:t>
            </a:r>
          </a:p>
        </p:txBody>
      </p:sp>
      <p:sp>
        <p:nvSpPr>
          <p:cNvPr id="2" name="Rectangle 1">
            <a:extLst>
              <a:ext uri="{FF2B5EF4-FFF2-40B4-BE49-F238E27FC236}">
                <a16:creationId xmlns:a16="http://schemas.microsoft.com/office/drawing/2014/main" id="{6B79273D-0166-4BAB-803D-E6BB0B8F615B}"/>
              </a:ext>
            </a:extLst>
          </p:cNvPr>
          <p:cNvSpPr/>
          <p:nvPr/>
        </p:nvSpPr>
        <p:spPr>
          <a:xfrm>
            <a:off x="158621" y="1014353"/>
            <a:ext cx="10573547" cy="3108543"/>
          </a:xfrm>
          <a:prstGeom prst="rect">
            <a:avLst/>
          </a:prstGeom>
        </p:spPr>
        <p:txBody>
          <a:bodyPr wrap="square">
            <a:spAutoFit/>
          </a:bodyPr>
          <a:lstStyle/>
          <a:p>
            <a:r>
              <a:rPr lang="en-US" sz="2800" dirty="0">
                <a:latin typeface="+mj-lt"/>
                <a:ea typeface="Calibri" panose="020F0502020204030204" pitchFamily="34" charset="0"/>
              </a:rPr>
              <a:t># 1 Greeting is the first skill.  Are you mentally and physically </a:t>
            </a:r>
          </a:p>
          <a:p>
            <a:r>
              <a:rPr lang="en-US" sz="2800" dirty="0">
                <a:latin typeface="+mj-lt"/>
                <a:ea typeface="Calibri" panose="020F0502020204030204" pitchFamily="34" charset="0"/>
              </a:rPr>
              <a:t>      prepared for each Guest ?</a:t>
            </a:r>
          </a:p>
          <a:p>
            <a:endParaRPr lang="en-US" sz="2800" dirty="0">
              <a:latin typeface="+mj-lt"/>
              <a:ea typeface="Calibri" panose="020F0502020204030204" pitchFamily="34" charset="0"/>
            </a:endParaRPr>
          </a:p>
          <a:p>
            <a:r>
              <a:rPr lang="en-US" sz="2800" dirty="0">
                <a:latin typeface="+mj-lt"/>
                <a:ea typeface="Calibri" panose="020F0502020204030204" pitchFamily="34" charset="0"/>
              </a:rPr>
              <a:t>#2  Qualifying is one of the most difficult skills to master. </a:t>
            </a:r>
          </a:p>
          <a:p>
            <a:endParaRPr lang="en-US" sz="2800" dirty="0">
              <a:latin typeface="+mj-lt"/>
              <a:ea typeface="Calibri" panose="020F0502020204030204" pitchFamily="34" charset="0"/>
            </a:endParaRPr>
          </a:p>
          <a:p>
            <a:r>
              <a:rPr lang="en-US" sz="2800" dirty="0">
                <a:latin typeface="+mj-lt"/>
                <a:ea typeface="Calibri" panose="020F0502020204030204" pitchFamily="34" charset="0"/>
              </a:rPr>
              <a:t>#3   Comparison selection will help your Guest shop in your store.</a:t>
            </a:r>
            <a:endParaRPr lang="en-US" sz="2800" dirty="0">
              <a:latin typeface="+mj-lt"/>
            </a:endParaRPr>
          </a:p>
        </p:txBody>
      </p:sp>
    </p:spTree>
    <p:extLst>
      <p:ext uri="{BB962C8B-B14F-4D97-AF65-F5344CB8AC3E}">
        <p14:creationId xmlns:p14="http://schemas.microsoft.com/office/powerpoint/2010/main" val="1031987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02AEFD-B459-48B5-AD03-036B48CB3BEC}"/>
              </a:ext>
            </a:extLst>
          </p:cNvPr>
          <p:cNvSpPr>
            <a:spLocks noGrp="1"/>
          </p:cNvSpPr>
          <p:nvPr>
            <p:ph type="title"/>
          </p:nvPr>
        </p:nvSpPr>
        <p:spPr>
          <a:xfrm>
            <a:off x="123825" y="0"/>
            <a:ext cx="9886950" cy="6524625"/>
          </a:xfrm>
        </p:spPr>
        <p:txBody>
          <a:bodyPr>
            <a:normAutofit/>
          </a:bodyPr>
          <a:lstStyle/>
          <a:p>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#4. Presentation and demonstration is your fourth skill to learn.</a:t>
            </a:r>
            <a:br>
              <a:rPr lang="en-US" sz="2800" dirty="0">
                <a:solidFill>
                  <a:schemeClr val="tx1"/>
                </a:solidFill>
                <a:ea typeface="Calibri" panose="020F0502020204030204" pitchFamily="34" charset="0"/>
              </a:rPr>
            </a:b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#5. Asking for the order and getting the order is your fifth skill. </a:t>
            </a:r>
            <a:br>
              <a:rPr lang="en-US" sz="2800" dirty="0">
                <a:solidFill>
                  <a:schemeClr val="tx1"/>
                </a:solidFill>
                <a:ea typeface="Calibri" panose="020F0502020204030204" pitchFamily="34" charset="0"/>
              </a:rPr>
            </a:b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#6. Reinforce the Sale is your sixth objective.</a:t>
            </a:r>
            <a:br>
              <a:rPr lang="en-US" sz="2800" dirty="0">
                <a:solidFill>
                  <a:schemeClr val="tx1"/>
                </a:solidFill>
                <a:ea typeface="Calibri" panose="020F0502020204030204" pitchFamily="34" charset="0"/>
              </a:rPr>
            </a:b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#7. Ask every Guest what their next purchase will be.</a:t>
            </a: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 </a:t>
            </a:r>
            <a:endParaRPr lang="en-US" sz="2800" dirty="0">
              <a:solidFill>
                <a:schemeClr val="tx1"/>
              </a:solidFill>
            </a:endParaRPr>
          </a:p>
        </p:txBody>
      </p:sp>
    </p:spTree>
    <p:extLst>
      <p:ext uri="{BB962C8B-B14F-4D97-AF65-F5344CB8AC3E}">
        <p14:creationId xmlns:p14="http://schemas.microsoft.com/office/powerpoint/2010/main" val="1555087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B973F27-F7BB-47C3-8E50-A452A2BCCF64}"/>
              </a:ext>
            </a:extLst>
          </p:cNvPr>
          <p:cNvSpPr>
            <a:spLocks noGrp="1" noChangeArrowheads="1"/>
          </p:cNvSpPr>
          <p:nvPr>
            <p:ph type="title"/>
          </p:nvPr>
        </p:nvSpPr>
        <p:spPr bwMode="auto">
          <a:xfrm>
            <a:off x="0" y="729630"/>
            <a:ext cx="1064895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Aft>
                <a:spcPct val="0"/>
              </a:spcAft>
            </a:pPr>
            <a:r>
              <a:rPr lang="en-US" sz="2800" dirty="0">
                <a:solidFill>
                  <a:schemeClr val="tx1"/>
                </a:solidFill>
                <a:ea typeface="Calibri" panose="020F0502020204030204" pitchFamily="34" charset="0"/>
              </a:rPr>
              <a:t>#8  Let your Guest know how thankful you are for their visit </a:t>
            </a: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     before they leave.</a:t>
            </a:r>
            <a:br>
              <a:rPr lang="en-US" sz="2800" dirty="0">
                <a:solidFill>
                  <a:schemeClr val="tx1"/>
                </a:solidFill>
                <a:ea typeface="Calibri" panose="020F0502020204030204" pitchFamily="34" charset="0"/>
              </a:rPr>
            </a:b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#9  Always follow up with your guest after every purchase.</a:t>
            </a:r>
            <a:br>
              <a:rPr lang="en-US" sz="2800" dirty="0">
                <a:solidFill>
                  <a:schemeClr val="tx1"/>
                </a:solidFill>
                <a:ea typeface="Calibri" panose="020F0502020204030204" pitchFamily="34" charset="0"/>
              </a:rPr>
            </a:b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#10 The guest is not dependent on us.  We are dependent on them. The guest is not an interruption of our work day but is the purpose of it.  We are not doing them a favour by serving them. They are doing us a favour by giving us the opportunity to do so. </a:t>
            </a:r>
            <a:endParaRPr kumimoji="0" lang="en-US" altLang="en-US" sz="2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929525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563" y="681135"/>
            <a:ext cx="9190653" cy="5243804"/>
          </a:xfrm>
        </p:spPr>
        <p:txBody>
          <a:bodyPr>
            <a:normAutofit/>
          </a:bodyPr>
          <a:lstStyle/>
          <a:p>
            <a:pPr algn="ctr"/>
            <a:r>
              <a:rPr lang="en-US" sz="6000" dirty="0"/>
              <a:t>Question time </a:t>
            </a:r>
            <a:br>
              <a:rPr lang="en-US" sz="6000" dirty="0"/>
            </a:br>
            <a:br>
              <a:rPr lang="en-US" sz="4000" dirty="0"/>
            </a:br>
            <a:r>
              <a:rPr lang="en-US" sz="4000" b="1" i="1" dirty="0">
                <a:solidFill>
                  <a:srgbClr val="C00000"/>
                </a:solidFill>
              </a:rPr>
              <a:t>  I promise myself and my company that I will strive to be better today than I was yesterday</a:t>
            </a:r>
          </a:p>
        </p:txBody>
      </p:sp>
    </p:spTree>
    <p:extLst>
      <p:ext uri="{BB962C8B-B14F-4D97-AF65-F5344CB8AC3E}">
        <p14:creationId xmlns:p14="http://schemas.microsoft.com/office/powerpoint/2010/main" val="3167476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432</TotalTime>
  <Words>39</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Cambria</vt:lpstr>
      <vt:lpstr>Trebuchet MS</vt:lpstr>
      <vt:lpstr>Wingdings 3</vt:lpstr>
      <vt:lpstr>Facet</vt:lpstr>
      <vt:lpstr>               Sales Training Webinar Welcome</vt:lpstr>
      <vt:lpstr>   </vt:lpstr>
      <vt:lpstr> #4. Presentation and demonstration is your fourth skill to learn.  #5. Asking for the order and getting the order is your fifth skill.   #6. Reinforce the Sale is your sixth objective.  #7. Ask every Guest what their next purchase will be.  </vt:lpstr>
      <vt:lpstr>#8  Let your Guest know how thankful you are for their visit       before they leave.  #9  Always follow up with your guest after every purchase.  #10 The guest is not dependent on us.  We are dependent on them. The guest is not an interruption of our work day but is the purpose of it.  We are not doing them a favour by serving them. They are doing us a favour by giving us the opportunity to do so. </vt:lpstr>
      <vt:lpstr>Question time     I promise myself and my company that I will strive to be better today than I was yesterday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Sales Training Webinar</dc:title>
  <dc:creator>Rick Gioia</dc:creator>
  <cp:lastModifiedBy>Rick Gioia</cp:lastModifiedBy>
  <cp:revision>96</cp:revision>
  <dcterms:created xsi:type="dcterms:W3CDTF">2018-03-02T00:09:46Z</dcterms:created>
  <dcterms:modified xsi:type="dcterms:W3CDTF">2019-10-17T01:48:19Z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