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8"/>
  </p:notesMasterIdLst>
  <p:handoutMasterIdLst>
    <p:handoutMasterId r:id="rId9"/>
  </p:handoutMasterIdLst>
  <p:sldIdLst>
    <p:sldId id="277" r:id="rId2"/>
    <p:sldId id="279" r:id="rId3"/>
    <p:sldId id="281" r:id="rId4"/>
    <p:sldId id="282" r:id="rId5"/>
    <p:sldId id="287" r:id="rId6"/>
    <p:sldId id="28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011" autoAdjust="0"/>
    <p:restoredTop sz="94614" autoAdjust="0"/>
  </p:normalViewPr>
  <p:slideViewPr>
    <p:cSldViewPr snapToGrid="0">
      <p:cViewPr varScale="1">
        <p:scale>
          <a:sx n="67" d="100"/>
          <a:sy n="67" d="100"/>
        </p:scale>
        <p:origin x="184" y="48"/>
      </p:cViewPr>
      <p:guideLst>
        <p:guide pos="3840"/>
        <p:guide orient="horz" pos="2160"/>
      </p:guideLst>
    </p:cSldViewPr>
  </p:slideViewPr>
  <p:notesTextViewPr>
    <p:cViewPr>
      <p:scale>
        <a:sx n="1" d="1"/>
        <a:sy n="1" d="1"/>
      </p:scale>
      <p:origin x="0" y="0"/>
    </p:cViewPr>
  </p:notesTextViewPr>
  <p:notesViewPr>
    <p:cSldViewPr snapToGrid="0">
      <p:cViewPr varScale="1">
        <p:scale>
          <a:sx n="82" d="100"/>
          <a:sy n="82" d="100"/>
        </p:scale>
        <p:origin x="299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5DD71D7-55AC-46BD-81B3-09AB2F9EFBD8}" type="datetimeFigureOut">
              <a:rPr lang="en-US" smtClean="0"/>
              <a:t>9/3/2019</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40BD58-3BFF-4EAF-BB8B-AC67FE801E47}" type="slidenum">
              <a:rPr lang="en-US" smtClean="0"/>
              <a:t>‹#›</a:t>
            </a:fld>
            <a:endParaRPr lang="en-US" dirty="0"/>
          </a:p>
        </p:txBody>
      </p:sp>
    </p:spTree>
    <p:extLst>
      <p:ext uri="{BB962C8B-B14F-4D97-AF65-F5344CB8AC3E}">
        <p14:creationId xmlns:p14="http://schemas.microsoft.com/office/powerpoint/2010/main" val="40105943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89424F-BB59-4F4E-9822-4CA3E770FFD2}" type="datetimeFigureOut">
              <a:rPr lang="en-US" smtClean="0"/>
              <a:t>9/3/2019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322CDD-9D6C-4F63-9EC2-648226624108}" type="slidenum">
              <a:rPr lang="en-US" smtClean="0"/>
              <a:t>‹#›</a:t>
            </a:fld>
            <a:endParaRPr lang="en-US" dirty="0"/>
          </a:p>
        </p:txBody>
      </p:sp>
    </p:spTree>
    <p:extLst>
      <p:ext uri="{BB962C8B-B14F-4D97-AF65-F5344CB8AC3E}">
        <p14:creationId xmlns:p14="http://schemas.microsoft.com/office/powerpoint/2010/main" val="851026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AFFB9B-9FB8-469E-96F9-4D32314110B6}" type="datetimeFigureOut">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18" name="Rectangle 17"/>
          <p:cNvSpPr/>
          <p:nvPr userDrawn="1"/>
        </p:nvSpPr>
        <p:spPr>
          <a:xfrm>
            <a:off x="0" y="5888736"/>
            <a:ext cx="12192000" cy="109728"/>
          </a:xfrm>
          <a:prstGeom prst="rect">
            <a:avLst/>
          </a:prstGeom>
          <a:ln>
            <a:noFill/>
          </a:ln>
          <a:effectLst>
            <a:outerShdw blurRad="25400" dist="25400" dir="54000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601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66505845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9063671"/>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756248061"/>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1779310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8B93266-8FB4-430B-8AE3-3A53F50E1A0B}"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4103294832"/>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872EE9-AF66-483C-961F-59B9F002993E}"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664742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BEAFD5-7FA3-40FB-875B-457FB46B25A4}"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772853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AD63E2-E931-4653-BB33-A910E07D11B2}" type="datetime1">
              <a:rPr lang="en-US" smtClean="0"/>
              <a:pPr/>
              <a:t>9/3/2019</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211614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9/3/2019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userDrawn="1"/>
        </p:nvSpPr>
        <p:spPr>
          <a:xfrm>
            <a:off x="7707084"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1948" y="283"/>
            <a:ext cx="4427508" cy="6856286"/>
          </a:xfrm>
          <a:prstGeom prst="rect">
            <a:avLst/>
          </a:prstGeom>
        </p:spPr>
      </p:pic>
    </p:spTree>
    <p:extLst>
      <p:ext uri="{BB962C8B-B14F-4D97-AF65-F5344CB8AC3E}">
        <p14:creationId xmlns:p14="http://schemas.microsoft.com/office/powerpoint/2010/main" val="2119791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EA1F43-559A-4B47-A959-EFB6142CA3A9}" type="datetime1">
              <a:rPr lang="en-US" smtClean="0"/>
              <a:pPr/>
              <a:t>9/3/2019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906201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1261AED-24AE-4AC7-940D-F7106D2788A3}" type="datetime1">
              <a:rPr lang="en-US" smtClean="0"/>
              <a:pPr/>
              <a:t>9/3/2019</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4914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C425771-5E10-4A19-AB0E-909293152332}" type="datetime1">
              <a:rPr lang="en-US" smtClean="0"/>
              <a:pPr/>
              <a:t>9/3/2019</a:t>
            </a:fld>
            <a:endParaRPr lang="en-US" dirty="0"/>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18626633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06FD5-B03F-45D5-A178-114C548C0032}" type="datetime1">
              <a:rPr lang="en-US" smtClean="0"/>
              <a:pPr/>
              <a:t>9/3/2019</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15415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B012C0-B102-441D-AA86-2C80DFA84E68}" type="datetime1">
              <a:rPr lang="en-US" smtClean="0"/>
              <a:pPr/>
              <a:t>9/3/2019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bwMode="hidden">
          <a:xfrm>
            <a:off x="7766439" y="283"/>
            <a:ext cx="4435717" cy="6856286"/>
          </a:xfrm>
          <a:prstGeom prst="rect">
            <a:avLst/>
          </a:prstGeom>
        </p:spPr>
      </p:pic>
      <p:sp>
        <p:nvSpPr>
          <p:cNvPr id="9" name="Rectangle 8"/>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72360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1E0B12-F9DE-47EF-A076-CF602073F1B2}" type="datetime1">
              <a:rPr lang="en-US" smtClean="0"/>
              <a:pPr/>
              <a:t>9/3/2019</a:t>
            </a:fld>
            <a:endParaRPr lang="en-US" dirty="0"/>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dirty="0"/>
          </a:p>
        </p:txBody>
      </p:sp>
      <p:sp>
        <p:nvSpPr>
          <p:cNvPr id="8" name="Rectangle 7"/>
          <p:cNvSpPr/>
          <p:nvPr userDrawn="1"/>
        </p:nvSpPr>
        <p:spPr>
          <a:xfrm>
            <a:off x="7711702" y="0"/>
            <a:ext cx="54864" cy="6858000"/>
          </a:xfrm>
          <a:prstGeom prst="rect">
            <a:avLst/>
          </a:prstGeom>
          <a:ln>
            <a:noFill/>
          </a:ln>
          <a:effectLst>
            <a:outerShdw blurRad="25400" dist="25400" algn="t" rotWithShape="0">
              <a:schemeClr val="bg1">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94102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B93266-8FB4-430B-8AE3-3A53F50E1A0B}" type="datetime1">
              <a:rPr lang="en-US" smtClean="0"/>
              <a:pPr/>
              <a:t>9/3/2019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31375A4-56A4-47D6-9801-1991572033F7}" type="slidenum">
              <a:rPr lang="en-US" smtClean="0"/>
              <a:pPr/>
              <a:t>‹#›</a:t>
            </a:fld>
            <a:endParaRPr lang="en-US" dirty="0"/>
          </a:p>
        </p:txBody>
      </p:sp>
      <p:sp>
        <p:nvSpPr>
          <p:cNvPr id="18" name="Rectangle 17"/>
          <p:cNvSpPr/>
          <p:nvPr userDrawn="1"/>
        </p:nvSpPr>
        <p:spPr>
          <a:xfrm>
            <a:off x="0" y="6257036"/>
            <a:ext cx="12192000" cy="54864"/>
          </a:xfrm>
          <a:prstGeom prst="rect">
            <a:avLst/>
          </a:prstGeom>
          <a:ln>
            <a:noFill/>
          </a:ln>
          <a:effectLst>
            <a:innerShdw blurRad="25400" dist="12700" dir="16200000">
              <a:schemeClr val="accent1">
                <a:lumMod val="50000"/>
                <a:alpha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4900348"/>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8254" y="839755"/>
            <a:ext cx="7828383" cy="3156248"/>
          </a:xfrm>
        </p:spPr>
        <p:txBody>
          <a:bodyPr>
            <a:normAutofit/>
          </a:bodyPr>
          <a:lstStyle/>
          <a:p>
            <a:r>
              <a:rPr lang="en-US" dirty="0"/>
              <a:t>               </a:t>
            </a:r>
            <a:r>
              <a:rPr lang="en-US" sz="6700" dirty="0">
                <a:solidFill>
                  <a:schemeClr val="tx1"/>
                </a:solidFill>
                <a:effectLst/>
              </a:rPr>
              <a:t>Sales</a:t>
            </a:r>
            <a:br>
              <a:rPr lang="en-US" sz="6700" dirty="0">
                <a:solidFill>
                  <a:schemeClr val="tx1"/>
                </a:solidFill>
                <a:effectLst/>
              </a:rPr>
            </a:br>
            <a:r>
              <a:rPr lang="en-US" sz="6700" dirty="0">
                <a:solidFill>
                  <a:schemeClr val="tx1"/>
                </a:solidFill>
                <a:effectLst/>
              </a:rPr>
              <a:t>Training Webinar</a:t>
            </a:r>
            <a:br>
              <a:rPr lang="en-US" dirty="0">
                <a:solidFill>
                  <a:schemeClr val="tx1"/>
                </a:solidFill>
                <a:effectLst/>
              </a:rPr>
            </a:br>
            <a:r>
              <a:rPr lang="en-US" i="1" dirty="0">
                <a:solidFill>
                  <a:schemeClr val="tx1"/>
                </a:solidFill>
              </a:rPr>
              <a:t>Welcome</a:t>
            </a:r>
            <a:endParaRPr lang="en-US" dirty="0">
              <a:solidFill>
                <a:schemeClr val="tx1"/>
              </a:solidFill>
            </a:endParaRPr>
          </a:p>
        </p:txBody>
      </p:sp>
      <p:sp>
        <p:nvSpPr>
          <p:cNvPr id="3" name="Subtitle 2"/>
          <p:cNvSpPr>
            <a:spLocks noGrp="1"/>
          </p:cNvSpPr>
          <p:nvPr>
            <p:ph type="subTitle" idx="1"/>
          </p:nvPr>
        </p:nvSpPr>
        <p:spPr>
          <a:xfrm>
            <a:off x="2304662" y="4534678"/>
            <a:ext cx="7707085" cy="1075906"/>
          </a:xfrm>
        </p:spPr>
        <p:txBody>
          <a:bodyPr>
            <a:normAutofit fontScale="40000" lnSpcReduction="20000"/>
          </a:bodyPr>
          <a:lstStyle/>
          <a:p>
            <a:r>
              <a:rPr lang="en-US" sz="8600" b="1" i="1" dirty="0">
                <a:solidFill>
                  <a:schemeClr val="tx1"/>
                </a:solidFill>
              </a:rPr>
              <a:t>  Getting Back in the Groove</a:t>
            </a:r>
          </a:p>
          <a:p>
            <a:r>
              <a:rPr lang="en-US" sz="8600" b="1" i="1" dirty="0">
                <a:solidFill>
                  <a:srgbClr val="FF0000"/>
                </a:solidFill>
              </a:rPr>
              <a:t>   September 18th, 2019 </a:t>
            </a:r>
          </a:p>
        </p:txBody>
      </p:sp>
    </p:spTree>
    <p:extLst>
      <p:ext uri="{BB962C8B-B14F-4D97-AF65-F5344CB8AC3E}">
        <p14:creationId xmlns:p14="http://schemas.microsoft.com/office/powerpoint/2010/main" val="353226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158621" y="279918"/>
            <a:ext cx="9610530" cy="5243804"/>
          </a:xfrm>
        </p:spPr>
        <p:txBody>
          <a:bodyPr>
            <a:normAutofit/>
          </a:bodyPr>
          <a:lstStyle/>
          <a:p>
            <a:pPr algn="ctr"/>
            <a:br>
              <a:rPr lang="en-US" sz="4000" dirty="0"/>
            </a:br>
            <a:br>
              <a:rPr lang="en-US" sz="4000" dirty="0"/>
            </a:br>
            <a:r>
              <a:rPr lang="en-US" sz="4000" dirty="0"/>
              <a:t> </a:t>
            </a:r>
          </a:p>
        </p:txBody>
      </p:sp>
      <p:sp>
        <p:nvSpPr>
          <p:cNvPr id="2" name="Rectangle 1">
            <a:extLst>
              <a:ext uri="{FF2B5EF4-FFF2-40B4-BE49-F238E27FC236}">
                <a16:creationId xmlns:a16="http://schemas.microsoft.com/office/drawing/2014/main" id="{6B79273D-0166-4BAB-803D-E6BB0B8F615B}"/>
              </a:ext>
            </a:extLst>
          </p:cNvPr>
          <p:cNvSpPr/>
          <p:nvPr/>
        </p:nvSpPr>
        <p:spPr>
          <a:xfrm>
            <a:off x="158621" y="1014352"/>
            <a:ext cx="10337929" cy="3539430"/>
          </a:xfrm>
          <a:prstGeom prst="rect">
            <a:avLst/>
          </a:prstGeom>
        </p:spPr>
        <p:txBody>
          <a:bodyPr wrap="square">
            <a:spAutoFit/>
          </a:bodyPr>
          <a:lstStyle/>
          <a:p>
            <a:r>
              <a:rPr lang="en-US" sz="2800" dirty="0">
                <a:latin typeface="+mj-lt"/>
                <a:ea typeface="Calibri" panose="020F0502020204030204" pitchFamily="34" charset="0"/>
              </a:rPr>
              <a:t># 1  Write down your priorities so that you can focus on  </a:t>
            </a:r>
          </a:p>
          <a:p>
            <a:r>
              <a:rPr lang="en-US" sz="2800" dirty="0">
                <a:latin typeface="+mj-lt"/>
                <a:ea typeface="Calibri" panose="020F0502020204030204" pitchFamily="34" charset="0"/>
              </a:rPr>
              <a:t> what’s important first. </a:t>
            </a:r>
          </a:p>
          <a:p>
            <a:endParaRPr lang="en-US" sz="2800" dirty="0">
              <a:latin typeface="+mj-lt"/>
              <a:ea typeface="Calibri" panose="020F0502020204030204" pitchFamily="34" charset="0"/>
            </a:endParaRPr>
          </a:p>
          <a:p>
            <a:r>
              <a:rPr lang="en-US" sz="2800" dirty="0">
                <a:latin typeface="+mj-lt"/>
                <a:ea typeface="Calibri" panose="020F0502020204030204" pitchFamily="34" charset="0"/>
              </a:rPr>
              <a:t>#2  Complete one priority at a time and check it off when </a:t>
            </a:r>
          </a:p>
          <a:p>
            <a:r>
              <a:rPr lang="en-US" sz="2800" dirty="0">
                <a:latin typeface="+mj-lt"/>
                <a:ea typeface="Calibri" panose="020F0502020204030204" pitchFamily="34" charset="0"/>
              </a:rPr>
              <a:t>       you are done. </a:t>
            </a:r>
          </a:p>
          <a:p>
            <a:endParaRPr lang="en-US" sz="2800" dirty="0">
              <a:latin typeface="+mj-lt"/>
              <a:ea typeface="Calibri" panose="020F0502020204030204" pitchFamily="34" charset="0"/>
            </a:endParaRPr>
          </a:p>
          <a:p>
            <a:r>
              <a:rPr lang="en-US" sz="2800" dirty="0">
                <a:latin typeface="+mj-lt"/>
                <a:ea typeface="Calibri" panose="020F0502020204030204" pitchFamily="34" charset="0"/>
              </a:rPr>
              <a:t>#3    Don’t get distracted, stay focused and try to accomplish</a:t>
            </a:r>
          </a:p>
          <a:p>
            <a:r>
              <a:rPr lang="en-US" sz="2800" dirty="0">
                <a:latin typeface="+mj-lt"/>
              </a:rPr>
              <a:t>        your priorities.</a:t>
            </a:r>
          </a:p>
        </p:txBody>
      </p:sp>
    </p:spTree>
    <p:extLst>
      <p:ext uri="{BB962C8B-B14F-4D97-AF65-F5344CB8AC3E}">
        <p14:creationId xmlns:p14="http://schemas.microsoft.com/office/powerpoint/2010/main" val="10319875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02AEFD-B459-48B5-AD03-036B48CB3BEC}"/>
              </a:ext>
            </a:extLst>
          </p:cNvPr>
          <p:cNvSpPr>
            <a:spLocks noGrp="1"/>
          </p:cNvSpPr>
          <p:nvPr>
            <p:ph type="title"/>
          </p:nvPr>
        </p:nvSpPr>
        <p:spPr>
          <a:xfrm>
            <a:off x="123825" y="0"/>
            <a:ext cx="9886950" cy="6524625"/>
          </a:xfrm>
        </p:spPr>
        <p:txBody>
          <a:bodyPr>
            <a:normAutofit/>
          </a:bodyPr>
          <a:lstStyle/>
          <a:p>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#4.  Follow up with your Guests that may have come in when you   were on your vacation.</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#5.  Check on your inventory to update your knowledge on   what’s available. </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#6.  Check on your current Guests’ products that are on order to   make sure the status has not changed. </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#7.  Familiarize yourself with new products or services that may have  come in while you were away. </a:t>
            </a:r>
            <a:endParaRPr lang="en-US" sz="2800" dirty="0">
              <a:solidFill>
                <a:schemeClr val="tx1"/>
              </a:solidFill>
            </a:endParaRPr>
          </a:p>
        </p:txBody>
      </p:sp>
    </p:spTree>
    <p:extLst>
      <p:ext uri="{BB962C8B-B14F-4D97-AF65-F5344CB8AC3E}">
        <p14:creationId xmlns:p14="http://schemas.microsoft.com/office/powerpoint/2010/main" val="1555087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FB973F27-F7BB-47C3-8E50-A452A2BCCF64}"/>
              </a:ext>
            </a:extLst>
          </p:cNvPr>
          <p:cNvSpPr>
            <a:spLocks noGrp="1" noChangeArrowheads="1"/>
          </p:cNvSpPr>
          <p:nvPr>
            <p:ph type="title"/>
          </p:nvPr>
        </p:nvSpPr>
        <p:spPr bwMode="auto">
          <a:xfrm>
            <a:off x="0" y="298742"/>
            <a:ext cx="1064895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defTabSz="914400" eaLnBrk="0" fontAlgn="base" hangingPunct="0">
              <a:spcAft>
                <a:spcPct val="0"/>
              </a:spcAft>
            </a:pPr>
            <a:r>
              <a:rPr lang="en-US" sz="2800" dirty="0">
                <a:solidFill>
                  <a:schemeClr val="tx1"/>
                </a:solidFill>
                <a:ea typeface="Calibri" panose="020F0502020204030204" pitchFamily="34" charset="0"/>
              </a:rPr>
              <a:t>#8.  Remember that each day you stay focused will help you get back  to your regular routine.</a:t>
            </a: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 </a:t>
            </a: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#9.  On breaks and lunch, you can reflect on the great time you had on your vacation. Think of helpful tools and staff you could put in place  to help cover you for your next vacation. </a:t>
            </a:r>
            <a:br>
              <a:rPr lang="en-US" sz="2800" dirty="0">
                <a:solidFill>
                  <a:schemeClr val="tx1"/>
                </a:solidFill>
                <a:ea typeface="Calibri" panose="020F0502020204030204" pitchFamily="34" charset="0"/>
              </a:rPr>
            </a:br>
            <a:br>
              <a:rPr lang="en-US" sz="2800" dirty="0">
                <a:solidFill>
                  <a:schemeClr val="tx1"/>
                </a:solidFill>
                <a:ea typeface="Calibri" panose="020F0502020204030204" pitchFamily="34" charset="0"/>
              </a:rPr>
            </a:br>
            <a:r>
              <a:rPr lang="en-US" sz="2800" dirty="0">
                <a:solidFill>
                  <a:schemeClr val="tx1"/>
                </a:solidFill>
                <a:ea typeface="Calibri" panose="020F0502020204030204" pitchFamily="34" charset="0"/>
              </a:rPr>
              <a:t>#10.  Be sure to thank everyone who covered for you when you were off. Reward those who went the extra mile for you with additional words of appreciation and possibly even a thank you coffee or   small gift.</a:t>
            </a:r>
            <a:endParaRPr kumimoji="0" lang="en-US" altLang="en-US"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929525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3984" y="1323974"/>
            <a:ext cx="8596668" cy="5007429"/>
          </a:xfrm>
        </p:spPr>
        <p:txBody>
          <a:bodyPr>
            <a:normAutofit/>
          </a:bodyPr>
          <a:lstStyle/>
          <a:p>
            <a:pPr algn="ctr"/>
            <a:r>
              <a:rPr lang="en-US" sz="3200" dirty="0">
                <a:solidFill>
                  <a:schemeClr val="tx1"/>
                </a:solidFill>
              </a:rPr>
              <a:t>Grateful hearts help us to stay motivated to succeed. This attitude motivates those around us and your guests will notice too. Grateful attitudes pour into your sales totals and satisfy your guests far more than you may know.</a:t>
            </a:r>
            <a:br>
              <a:rPr lang="en-US" sz="3200" dirty="0"/>
            </a:br>
            <a:endParaRPr lang="en-US" sz="3200" dirty="0"/>
          </a:p>
        </p:txBody>
      </p:sp>
      <p:sp>
        <p:nvSpPr>
          <p:cNvPr id="6" name="Text Placeholder 5"/>
          <p:cNvSpPr>
            <a:spLocks noGrp="1"/>
          </p:cNvSpPr>
          <p:nvPr>
            <p:ph type="body" idx="4294967295"/>
          </p:nvPr>
        </p:nvSpPr>
        <p:spPr>
          <a:xfrm flipV="1">
            <a:off x="0" y="5380038"/>
            <a:ext cx="10161588" cy="59709"/>
          </a:xfrm>
        </p:spPr>
        <p:txBody>
          <a:bodyPr>
            <a:normAutofit fontScale="25000" lnSpcReduction="20000"/>
          </a:bodyPr>
          <a:lstStyle/>
          <a:p>
            <a:pPr marL="502920" indent="-457200" algn="l">
              <a:buFontTx/>
              <a:buChar char="-"/>
            </a:pPr>
            <a:r>
              <a:rPr lang="en-US" sz="3200" dirty="0"/>
              <a:t> </a:t>
            </a:r>
          </a:p>
          <a:p>
            <a:endParaRPr lang="en-US" dirty="0"/>
          </a:p>
        </p:txBody>
      </p:sp>
    </p:spTree>
    <p:extLst>
      <p:ext uri="{BB962C8B-B14F-4D97-AF65-F5344CB8AC3E}">
        <p14:creationId xmlns:p14="http://schemas.microsoft.com/office/powerpoint/2010/main" val="1532551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563" y="681135"/>
            <a:ext cx="9190653" cy="5243804"/>
          </a:xfrm>
        </p:spPr>
        <p:txBody>
          <a:bodyPr>
            <a:normAutofit/>
          </a:bodyPr>
          <a:lstStyle/>
          <a:p>
            <a:pPr algn="ctr"/>
            <a:r>
              <a:rPr lang="en-US" sz="6000" dirty="0"/>
              <a:t>Question time </a:t>
            </a:r>
            <a:br>
              <a:rPr lang="en-US" sz="6000" dirty="0"/>
            </a:br>
            <a:br>
              <a:rPr lang="en-US" sz="4000" dirty="0"/>
            </a:br>
            <a:r>
              <a:rPr lang="en-US" sz="4000" b="1" i="1" dirty="0">
                <a:solidFill>
                  <a:srgbClr val="C00000"/>
                </a:solidFill>
              </a:rPr>
              <a:t>  I promise myself and my company that I will strive to be better today than I was yesterday</a:t>
            </a:r>
          </a:p>
        </p:txBody>
      </p:sp>
    </p:spTree>
    <p:extLst>
      <p:ext uri="{BB962C8B-B14F-4D97-AF65-F5344CB8AC3E}">
        <p14:creationId xmlns:p14="http://schemas.microsoft.com/office/powerpoint/2010/main" val="31674761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RedLineBusiness_16x9">
      <a:dk1>
        <a:srgbClr val="514A40"/>
      </a:dk1>
      <a:lt1>
        <a:sysClr val="window" lastClr="FFFFFF"/>
      </a:lt1>
      <a:dk2>
        <a:srgbClr val="000000"/>
      </a:dk2>
      <a:lt2>
        <a:srgbClr val="F9F7F3"/>
      </a:lt2>
      <a:accent1>
        <a:srgbClr val="A85229"/>
      </a:accent1>
      <a:accent2>
        <a:srgbClr val="98916E"/>
      </a:accent2>
      <a:accent3>
        <a:srgbClr val="C9A645"/>
      </a:accent3>
      <a:accent4>
        <a:srgbClr val="76A7B2"/>
      </a:accent4>
      <a:accent5>
        <a:srgbClr val="82A670"/>
      </a:accent5>
      <a:accent6>
        <a:srgbClr val="896170"/>
      </a:accent6>
      <a:hlink>
        <a:srgbClr val="A85229"/>
      </a:hlink>
      <a:folHlink>
        <a:srgbClr val="98916E"/>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TotalTime>
  <Words>94</Words>
  <Application>Microsoft Office PowerPoint</Application>
  <PresentationFormat>Widescreen</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Cambria</vt:lpstr>
      <vt:lpstr>Trebuchet MS</vt:lpstr>
      <vt:lpstr>Wingdings 3</vt:lpstr>
      <vt:lpstr>Facet</vt:lpstr>
      <vt:lpstr>               Sales Training Webinar Welcome</vt:lpstr>
      <vt:lpstr>   </vt:lpstr>
      <vt:lpstr> #4.  Follow up with your Guests that may have come in when you   were on your vacation.  #5.  Check on your inventory to update your knowledge on   what’s available.   #6.  Check on your current Guests’ products that are on order to   make sure the status has not changed.   #7.  Familiarize yourself with new products or services that may have  come in while you were away. </vt:lpstr>
      <vt:lpstr>#8.  Remember that each day you stay focused will help you get back  to your regular routine.   #9.  On breaks and lunch, you can reflect on the great time you had on your vacation. Think of helpful tools and staff you could put in place  to help cover you for your next vacation.   #10.  Be sure to thank everyone who covered for you when you were off. Reward those who went the extra mile for you with additional words of appreciation and possibly even a thank you coffee or   small gift.</vt:lpstr>
      <vt:lpstr>Grateful hearts help us to stay motivated to succeed. This attitude motivates those around us and your guests will notice too. Grateful attitudes pour into your sales totals and satisfy your guests far more than you may know. </vt:lpstr>
      <vt:lpstr>Question time     I promise myself and my company that I will strive to be better today than I was yesterday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Sales Training Webinar</dc:title>
  <dc:creator>Rick Gioia</dc:creator>
  <cp:lastModifiedBy>Rick Gioia</cp:lastModifiedBy>
  <cp:revision>91</cp:revision>
  <dcterms:created xsi:type="dcterms:W3CDTF">2018-03-02T00:09:46Z</dcterms:created>
  <dcterms:modified xsi:type="dcterms:W3CDTF">2019-09-03T23:18:55Z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