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6"/>
  </p:notesMasterIdLst>
  <p:handoutMasterIdLst>
    <p:handoutMasterId r:id="rId17"/>
  </p:handoutMasterIdLst>
  <p:sldIdLst>
    <p:sldId id="277" r:id="rId2"/>
    <p:sldId id="279" r:id="rId3"/>
    <p:sldId id="281" r:id="rId4"/>
    <p:sldId id="282" r:id="rId5"/>
    <p:sldId id="287" r:id="rId6"/>
    <p:sldId id="288" r:id="rId7"/>
    <p:sldId id="289" r:id="rId8"/>
    <p:sldId id="290" r:id="rId9"/>
    <p:sldId id="295" r:id="rId10"/>
    <p:sldId id="292" r:id="rId11"/>
    <p:sldId id="291" r:id="rId12"/>
    <p:sldId id="293" r:id="rId13"/>
    <p:sldId id="294" r:id="rId14"/>
    <p:sldId id="28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825" autoAdjust="0"/>
    <p:restoredTop sz="94614" autoAdjust="0"/>
  </p:normalViewPr>
  <p:slideViewPr>
    <p:cSldViewPr snapToGrid="0">
      <p:cViewPr varScale="1">
        <p:scale>
          <a:sx n="66" d="100"/>
          <a:sy n="66" d="100"/>
        </p:scale>
        <p:origin x="64" y="64"/>
      </p:cViewPr>
      <p:guideLst>
        <p:guide pos="3840"/>
        <p:guide orient="horz" pos="2160"/>
      </p:guideLst>
    </p:cSldViewPr>
  </p:slideViewPr>
  <p:notesTextViewPr>
    <p:cViewPr>
      <p:scale>
        <a:sx n="1" d="1"/>
        <a:sy n="1" d="1"/>
      </p:scale>
      <p:origin x="0" y="0"/>
    </p:cViewPr>
  </p:notesTextViewPr>
  <p:notesViewPr>
    <p:cSldViewPr snapToGrid="0">
      <p:cViewPr varScale="1">
        <p:scale>
          <a:sx n="82" d="100"/>
          <a:sy n="82" d="100"/>
        </p:scale>
        <p:origin x="299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DD71D7-55AC-46BD-81B3-09AB2F9EFBD8}" type="datetimeFigureOut">
              <a:rPr lang="en-US" smtClean="0"/>
              <a:t>7/29/2019</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40BD58-3BFF-4EAF-BB8B-AC67FE801E47}" type="slidenum">
              <a:rPr lang="en-US" smtClean="0"/>
              <a:t>‹#›</a:t>
            </a:fld>
            <a:endParaRPr lang="en-US" dirty="0"/>
          </a:p>
        </p:txBody>
      </p:sp>
    </p:spTree>
    <p:extLst>
      <p:ext uri="{BB962C8B-B14F-4D97-AF65-F5344CB8AC3E}">
        <p14:creationId xmlns:p14="http://schemas.microsoft.com/office/powerpoint/2010/main" val="40105943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89424F-BB59-4F4E-9822-4CA3E770FFD2}" type="datetimeFigureOut">
              <a:rPr lang="en-US" smtClean="0"/>
              <a:t>7/29/2019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322CDD-9D6C-4F63-9EC2-648226624108}" type="slidenum">
              <a:rPr lang="en-US" smtClean="0"/>
              <a:t>‹#›</a:t>
            </a:fld>
            <a:endParaRPr lang="en-US" dirty="0"/>
          </a:p>
        </p:txBody>
      </p:sp>
    </p:spTree>
    <p:extLst>
      <p:ext uri="{BB962C8B-B14F-4D97-AF65-F5344CB8AC3E}">
        <p14:creationId xmlns:p14="http://schemas.microsoft.com/office/powerpoint/2010/main" val="851026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AFFB9B-9FB8-469E-96F9-4D32314110B6}" type="datetimeFigureOut">
              <a:rPr lang="en-US" smtClean="0"/>
              <a:t>7/29/2019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8" name="Rectangle 17"/>
          <p:cNvSpPr/>
          <p:nvPr userDrawn="1"/>
        </p:nvSpPr>
        <p:spPr>
          <a:xfrm>
            <a:off x="0" y="5888736"/>
            <a:ext cx="12192000" cy="109728"/>
          </a:xfrm>
          <a:prstGeom prst="rect">
            <a:avLst/>
          </a:prstGeom>
          <a:ln>
            <a:noFill/>
          </a:ln>
          <a:effectLst>
            <a:outerShdw blurRad="25400" dist="25400" dir="54000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6010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B93266-8FB4-430B-8AE3-3A53F50E1A0B}" type="datetime1">
              <a:rPr lang="en-US" smtClean="0"/>
              <a:pPr/>
              <a:t>7/29/2019</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366505845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B93266-8FB4-430B-8AE3-3A53F50E1A0B}" type="datetime1">
              <a:rPr lang="en-US" smtClean="0"/>
              <a:pPr/>
              <a:t>7/29/2019</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5906367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B93266-8FB4-430B-8AE3-3A53F50E1A0B}" type="datetime1">
              <a:rPr lang="en-US" smtClean="0"/>
              <a:pPr/>
              <a:t>7/29/2019</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75624806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B93266-8FB4-430B-8AE3-3A53F50E1A0B}" type="datetime1">
              <a:rPr lang="en-US" smtClean="0"/>
              <a:pPr/>
              <a:t>7/29/2019</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1779310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B93266-8FB4-430B-8AE3-3A53F50E1A0B}" type="datetime1">
              <a:rPr lang="en-US" smtClean="0"/>
              <a:pPr/>
              <a:t>7/29/2019</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4103294832"/>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872EE9-AF66-483C-961F-59B9F002993E}" type="datetime1">
              <a:rPr lang="en-US" smtClean="0"/>
              <a:pPr/>
              <a:t>7/29/2019</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1664742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BEAFD5-7FA3-40FB-875B-457FB46B25A4}" type="datetime1">
              <a:rPr lang="en-US" smtClean="0"/>
              <a:pPr/>
              <a:t>7/29/2019</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2772853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AD63E2-E931-4653-BB33-A910E07D11B2}" type="datetime1">
              <a:rPr lang="en-US" smtClean="0"/>
              <a:pPr/>
              <a:t>7/29/2019</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4211614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t>7/29/2019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7" name="Rectangle 6"/>
          <p:cNvSpPr/>
          <p:nvPr userDrawn="1"/>
        </p:nvSpPr>
        <p:spPr>
          <a:xfrm>
            <a:off x="7707084" y="0"/>
            <a:ext cx="54864" cy="6858000"/>
          </a:xfrm>
          <a:prstGeom prst="rect">
            <a:avLst/>
          </a:prstGeom>
          <a:ln>
            <a:noFill/>
          </a:ln>
          <a:effectLst>
            <a:outerShdw blurRad="25400" dist="254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bwMode="hidden">
          <a:xfrm>
            <a:off x="7761948" y="283"/>
            <a:ext cx="4427508" cy="6856286"/>
          </a:xfrm>
          <a:prstGeom prst="rect">
            <a:avLst/>
          </a:prstGeom>
        </p:spPr>
      </p:pic>
    </p:spTree>
    <p:extLst>
      <p:ext uri="{BB962C8B-B14F-4D97-AF65-F5344CB8AC3E}">
        <p14:creationId xmlns:p14="http://schemas.microsoft.com/office/powerpoint/2010/main" val="2119791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EA1F43-559A-4B47-A959-EFB6142CA3A9}" type="datetime1">
              <a:rPr lang="en-US" smtClean="0"/>
              <a:pPr/>
              <a:t>7/29/2019</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906201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1261AED-24AE-4AC7-940D-F7106D2788A3}" type="datetime1">
              <a:rPr lang="en-US" smtClean="0"/>
              <a:pPr/>
              <a:t>7/29/2019</a:t>
            </a:fld>
            <a:endParaRPr lang="en-US" dirty="0"/>
          </a:p>
        </p:txBody>
      </p:sp>
      <p:sp>
        <p:nvSpPr>
          <p:cNvPr id="8" name="Footer Placeholder 7"/>
          <p:cNvSpPr>
            <a:spLocks noGrp="1"/>
          </p:cNvSpPr>
          <p:nvPr>
            <p:ph type="ftr" sz="quarter" idx="11"/>
          </p:nvPr>
        </p:nvSpPr>
        <p:spPr/>
        <p:txBody>
          <a:bodyPr/>
          <a:lstStyle/>
          <a:p>
            <a:r>
              <a:rPr lang="en-US"/>
              <a:t>Add a footer</a:t>
            </a:r>
            <a:endParaRPr lang="en-US" dirty="0"/>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1491481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425771-5E10-4A19-AB0E-909293152332}" type="datetime1">
              <a:rPr lang="en-US" smtClean="0"/>
              <a:pPr/>
              <a:t>7/29/2019</a:t>
            </a:fld>
            <a:endParaRPr lang="en-US" dirty="0"/>
          </a:p>
        </p:txBody>
      </p:sp>
      <p:sp>
        <p:nvSpPr>
          <p:cNvPr id="4" name="Footer Placeholder 3"/>
          <p:cNvSpPr>
            <a:spLocks noGrp="1"/>
          </p:cNvSpPr>
          <p:nvPr>
            <p:ph type="ftr" sz="quarter" idx="11"/>
          </p:nvPr>
        </p:nvSpPr>
        <p:spPr/>
        <p:txBody>
          <a:bodyPr/>
          <a:lstStyle/>
          <a:p>
            <a:r>
              <a:rPr lang="en-US"/>
              <a:t>Add a footer</a:t>
            </a:r>
            <a:endParaRPr lang="en-US" dirty="0"/>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1862663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06FD5-B03F-45D5-A178-114C548C0032}" type="datetime1">
              <a:rPr lang="en-US" smtClean="0"/>
              <a:pPr/>
              <a:t>7/29/2019</a:t>
            </a:fld>
            <a:endParaRPr lang="en-US" dirty="0"/>
          </a:p>
        </p:txBody>
      </p:sp>
      <p:sp>
        <p:nvSpPr>
          <p:cNvPr id="3" name="Footer Placeholder 2"/>
          <p:cNvSpPr>
            <a:spLocks noGrp="1"/>
          </p:cNvSpPr>
          <p:nvPr>
            <p:ph type="ftr" sz="quarter" idx="11"/>
          </p:nvPr>
        </p:nvSpPr>
        <p:spPr/>
        <p:txBody>
          <a:bodyPr/>
          <a:lstStyle/>
          <a:p>
            <a:r>
              <a:rPr lang="en-US"/>
              <a:t>Add a footer</a:t>
            </a:r>
            <a:endParaRPr lang="en-US" dirty="0"/>
          </a:p>
        </p:txBody>
      </p:sp>
      <p:sp>
        <p:nvSpPr>
          <p:cNvPr id="4" name="Slide Number Placeholder 3"/>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215415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B012C0-B102-441D-AA86-2C80DFA84E68}" type="datetime1">
              <a:rPr lang="en-US" smtClean="0"/>
              <a:pPr/>
              <a:t>7/29/2019</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dirty="0"/>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bwMode="hidden">
          <a:xfrm>
            <a:off x="7766439" y="283"/>
            <a:ext cx="4435717" cy="6856286"/>
          </a:xfrm>
          <a:prstGeom prst="rect">
            <a:avLst/>
          </a:prstGeom>
        </p:spPr>
      </p:pic>
      <p:sp>
        <p:nvSpPr>
          <p:cNvPr id="9" name="Rectangle 8"/>
          <p:cNvSpPr/>
          <p:nvPr userDrawn="1"/>
        </p:nvSpPr>
        <p:spPr>
          <a:xfrm>
            <a:off x="7711702" y="0"/>
            <a:ext cx="54864" cy="6858000"/>
          </a:xfrm>
          <a:prstGeom prst="rect">
            <a:avLst/>
          </a:prstGeom>
          <a:ln>
            <a:noFill/>
          </a:ln>
          <a:effectLst>
            <a:outerShdw blurRad="25400" dist="254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72360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1E0B12-F9DE-47EF-A076-CF602073F1B2}" type="datetime1">
              <a:rPr lang="en-US" smtClean="0"/>
              <a:pPr/>
              <a:t>7/29/2019</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dirty="0"/>
          </a:p>
        </p:txBody>
      </p:sp>
      <p:sp>
        <p:nvSpPr>
          <p:cNvPr id="8" name="Rectangle 7"/>
          <p:cNvSpPr/>
          <p:nvPr userDrawn="1"/>
        </p:nvSpPr>
        <p:spPr>
          <a:xfrm>
            <a:off x="7711702" y="0"/>
            <a:ext cx="54864" cy="6858000"/>
          </a:xfrm>
          <a:prstGeom prst="rect">
            <a:avLst/>
          </a:prstGeom>
          <a:ln>
            <a:noFill/>
          </a:ln>
          <a:effectLst>
            <a:outerShdw blurRad="25400" dist="254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94102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8B93266-8FB4-430B-8AE3-3A53F50E1A0B}" type="datetime1">
              <a:rPr lang="en-US" smtClean="0"/>
              <a:pPr/>
              <a:t>7/29/2019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31375A4-56A4-47D6-9801-1991572033F7}" type="slidenum">
              <a:rPr lang="en-US" smtClean="0"/>
              <a:pPr/>
              <a:t>‹#›</a:t>
            </a:fld>
            <a:endParaRPr lang="en-US" dirty="0"/>
          </a:p>
        </p:txBody>
      </p:sp>
      <p:sp>
        <p:nvSpPr>
          <p:cNvPr id="18" name="Rectangle 17"/>
          <p:cNvSpPr/>
          <p:nvPr userDrawn="1"/>
        </p:nvSpPr>
        <p:spPr>
          <a:xfrm>
            <a:off x="0" y="6257036"/>
            <a:ext cx="12192000" cy="54864"/>
          </a:xfrm>
          <a:prstGeom prst="rect">
            <a:avLst/>
          </a:prstGeom>
          <a:ln>
            <a:noFill/>
          </a:ln>
          <a:effectLst>
            <a:innerShdw blurRad="25400" dist="12700" dir="16200000">
              <a:schemeClr val="accent1">
                <a:lumMod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74900348"/>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8254" y="839755"/>
            <a:ext cx="7828383" cy="3156248"/>
          </a:xfrm>
        </p:spPr>
        <p:txBody>
          <a:bodyPr>
            <a:normAutofit/>
          </a:bodyPr>
          <a:lstStyle/>
          <a:p>
            <a:r>
              <a:rPr lang="en-US" dirty="0"/>
              <a:t>               </a:t>
            </a:r>
            <a:r>
              <a:rPr lang="en-US" sz="6700" dirty="0">
                <a:solidFill>
                  <a:schemeClr val="tx1"/>
                </a:solidFill>
                <a:effectLst/>
              </a:rPr>
              <a:t>Sales</a:t>
            </a:r>
            <a:br>
              <a:rPr lang="en-US" sz="6700" dirty="0">
                <a:solidFill>
                  <a:schemeClr val="tx1"/>
                </a:solidFill>
                <a:effectLst/>
              </a:rPr>
            </a:br>
            <a:r>
              <a:rPr lang="en-US" sz="6700" dirty="0">
                <a:solidFill>
                  <a:schemeClr val="tx1"/>
                </a:solidFill>
                <a:effectLst/>
              </a:rPr>
              <a:t>Training Webinar</a:t>
            </a:r>
            <a:br>
              <a:rPr lang="en-US" dirty="0">
                <a:solidFill>
                  <a:schemeClr val="tx1"/>
                </a:solidFill>
                <a:effectLst/>
              </a:rPr>
            </a:br>
            <a:r>
              <a:rPr lang="en-US" i="1" dirty="0">
                <a:solidFill>
                  <a:schemeClr val="tx1"/>
                </a:solidFill>
              </a:rPr>
              <a:t>Welcome</a:t>
            </a:r>
            <a:endParaRPr lang="en-US" dirty="0">
              <a:solidFill>
                <a:schemeClr val="tx1"/>
              </a:solidFill>
            </a:endParaRPr>
          </a:p>
        </p:txBody>
      </p:sp>
      <p:sp>
        <p:nvSpPr>
          <p:cNvPr id="3" name="Subtitle 2"/>
          <p:cNvSpPr>
            <a:spLocks noGrp="1"/>
          </p:cNvSpPr>
          <p:nvPr>
            <p:ph type="subTitle" idx="1"/>
          </p:nvPr>
        </p:nvSpPr>
        <p:spPr>
          <a:xfrm>
            <a:off x="2304662" y="4534678"/>
            <a:ext cx="7707085" cy="1075906"/>
          </a:xfrm>
        </p:spPr>
        <p:txBody>
          <a:bodyPr>
            <a:normAutofit fontScale="40000" lnSpcReduction="20000"/>
          </a:bodyPr>
          <a:lstStyle/>
          <a:p>
            <a:r>
              <a:rPr lang="en-US" sz="8600" b="1" i="1">
                <a:solidFill>
                  <a:schemeClr val="tx1"/>
                </a:solidFill>
              </a:rPr>
              <a:t> Review </a:t>
            </a:r>
            <a:r>
              <a:rPr lang="en-US" sz="8600" b="1" i="1" dirty="0">
                <a:solidFill>
                  <a:schemeClr val="tx1"/>
                </a:solidFill>
              </a:rPr>
              <a:t>Being The Best</a:t>
            </a:r>
          </a:p>
          <a:p>
            <a:r>
              <a:rPr lang="en-US" sz="8600" b="1" i="1" dirty="0">
                <a:solidFill>
                  <a:srgbClr val="FF0000"/>
                </a:solidFill>
              </a:rPr>
              <a:t>  Aug 7th, 2019 </a:t>
            </a:r>
          </a:p>
        </p:txBody>
      </p:sp>
    </p:spTree>
    <p:extLst>
      <p:ext uri="{BB962C8B-B14F-4D97-AF65-F5344CB8AC3E}">
        <p14:creationId xmlns:p14="http://schemas.microsoft.com/office/powerpoint/2010/main" val="353226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44EFE-A19C-4218-81A8-1AE92348103C}"/>
              </a:ext>
            </a:extLst>
          </p:cNvPr>
          <p:cNvSpPr>
            <a:spLocks noGrp="1"/>
          </p:cNvSpPr>
          <p:nvPr>
            <p:ph type="title"/>
          </p:nvPr>
        </p:nvSpPr>
        <p:spPr>
          <a:xfrm>
            <a:off x="677334" y="609600"/>
            <a:ext cx="8596668" cy="5657850"/>
          </a:xfrm>
        </p:spPr>
        <p:txBody>
          <a:bodyPr>
            <a:normAutofit fontScale="90000"/>
          </a:bodyPr>
          <a:lstStyle/>
          <a:p>
            <a:r>
              <a:rPr lang="en-US" dirty="0">
                <a:solidFill>
                  <a:schemeClr val="tx1"/>
                </a:solidFill>
              </a:rPr>
              <a:t>2) In the second week he will build his scripts (from his first week notes) and structure when and how he should talk about the protection plan when selling to his guests.  </a:t>
            </a:r>
            <a:br>
              <a:rPr lang="en-US" dirty="0">
                <a:solidFill>
                  <a:schemeClr val="tx1"/>
                </a:solidFill>
              </a:rPr>
            </a:br>
            <a:br>
              <a:rPr lang="en-US" dirty="0">
                <a:solidFill>
                  <a:schemeClr val="tx1"/>
                </a:solidFill>
              </a:rPr>
            </a:br>
            <a:r>
              <a:rPr lang="en-US" dirty="0">
                <a:solidFill>
                  <a:schemeClr val="tx1"/>
                </a:solidFill>
              </a:rPr>
              <a:t>3)He will have a system to write all of the objections that his guest might have and work at the best possible reply to help him reach his goal of being the best in this category. </a:t>
            </a:r>
            <a:br>
              <a:rPr lang="en-US" dirty="0">
                <a:solidFill>
                  <a:schemeClr val="tx1"/>
                </a:solidFill>
              </a:rPr>
            </a:br>
            <a:endParaRPr lang="en-US" dirty="0">
              <a:solidFill>
                <a:schemeClr val="tx1"/>
              </a:solidFill>
            </a:endParaRPr>
          </a:p>
        </p:txBody>
      </p:sp>
    </p:spTree>
    <p:extLst>
      <p:ext uri="{BB962C8B-B14F-4D97-AF65-F5344CB8AC3E}">
        <p14:creationId xmlns:p14="http://schemas.microsoft.com/office/powerpoint/2010/main" val="2770398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773DD-DE1E-4C68-A905-DBEC81B1B4C3}"/>
              </a:ext>
            </a:extLst>
          </p:cNvPr>
          <p:cNvSpPr>
            <a:spLocks noGrp="1"/>
          </p:cNvSpPr>
          <p:nvPr>
            <p:ph type="title"/>
          </p:nvPr>
        </p:nvSpPr>
        <p:spPr>
          <a:xfrm>
            <a:off x="677334" y="161925"/>
            <a:ext cx="8596668" cy="6029325"/>
          </a:xfrm>
        </p:spPr>
        <p:txBody>
          <a:bodyPr>
            <a:normAutofit fontScale="90000"/>
          </a:bodyPr>
          <a:lstStyle/>
          <a:p>
            <a:r>
              <a:rPr lang="en-US" dirty="0">
                <a:solidFill>
                  <a:schemeClr val="tx1"/>
                </a:solidFill>
              </a:rPr>
              <a:t>4) He will measure his own stats and his own performance because he wants to be the best and won’t rely on his store to provide him with the information he needs to be the best. </a:t>
            </a:r>
            <a:br>
              <a:rPr lang="en-US" dirty="0">
                <a:solidFill>
                  <a:schemeClr val="tx1"/>
                </a:solidFill>
              </a:rPr>
            </a:br>
            <a:br>
              <a:rPr lang="en-US" dirty="0">
                <a:solidFill>
                  <a:schemeClr val="tx1"/>
                </a:solidFill>
              </a:rPr>
            </a:br>
            <a:r>
              <a:rPr lang="en-US" dirty="0">
                <a:solidFill>
                  <a:schemeClr val="tx1"/>
                </a:solidFill>
              </a:rPr>
              <a:t>5)  He will call Rick Gioia weekly to be held accountable towards his goals AND also use this opportunity to ask Rick about any questions he might have on this topic. </a:t>
            </a:r>
            <a:br>
              <a:rPr lang="en-US" dirty="0"/>
            </a:br>
            <a:endParaRPr lang="en-US" dirty="0"/>
          </a:p>
        </p:txBody>
      </p:sp>
    </p:spTree>
    <p:extLst>
      <p:ext uri="{BB962C8B-B14F-4D97-AF65-F5344CB8AC3E}">
        <p14:creationId xmlns:p14="http://schemas.microsoft.com/office/powerpoint/2010/main" val="1182150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5F163-995A-4D08-8E08-27D1F14CA09D}"/>
              </a:ext>
            </a:extLst>
          </p:cNvPr>
          <p:cNvSpPr>
            <a:spLocks noGrp="1"/>
          </p:cNvSpPr>
          <p:nvPr>
            <p:ph type="title"/>
          </p:nvPr>
        </p:nvSpPr>
        <p:spPr>
          <a:xfrm>
            <a:off x="677334" y="609600"/>
            <a:ext cx="8596668" cy="3752850"/>
          </a:xfrm>
        </p:spPr>
        <p:txBody>
          <a:bodyPr>
            <a:normAutofit fontScale="90000"/>
          </a:bodyPr>
          <a:lstStyle/>
          <a:p>
            <a:r>
              <a:rPr lang="en-US" dirty="0">
                <a:solidFill>
                  <a:schemeClr val="tx1"/>
                </a:solidFill>
              </a:rPr>
              <a:t>6) Once he has reached his goal of being the best, he will give back by helping others that require help with their protection sales because in my opinion you can only be the best when you have learned enough to help others.</a:t>
            </a:r>
            <a:br>
              <a:rPr lang="en-US" dirty="0">
                <a:solidFill>
                  <a:schemeClr val="tx1"/>
                </a:solidFill>
              </a:rPr>
            </a:br>
            <a:r>
              <a:rPr lang="en-US" dirty="0">
                <a:solidFill>
                  <a:schemeClr val="tx1"/>
                </a:solidFill>
              </a:rPr>
              <a:t> </a:t>
            </a:r>
            <a:br>
              <a:rPr lang="en-US" dirty="0">
                <a:solidFill>
                  <a:schemeClr val="tx1"/>
                </a:solidFill>
              </a:rPr>
            </a:br>
            <a:endParaRPr lang="en-US" dirty="0">
              <a:solidFill>
                <a:schemeClr val="tx1"/>
              </a:solidFill>
            </a:endParaRPr>
          </a:p>
        </p:txBody>
      </p:sp>
    </p:spTree>
    <p:extLst>
      <p:ext uri="{BB962C8B-B14F-4D97-AF65-F5344CB8AC3E}">
        <p14:creationId xmlns:p14="http://schemas.microsoft.com/office/powerpoint/2010/main" val="1915358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857EB-5BC9-4011-89A9-2162791F9E8F}"/>
              </a:ext>
            </a:extLst>
          </p:cNvPr>
          <p:cNvSpPr>
            <a:spLocks noGrp="1"/>
          </p:cNvSpPr>
          <p:nvPr>
            <p:ph type="title"/>
          </p:nvPr>
        </p:nvSpPr>
        <p:spPr>
          <a:xfrm>
            <a:off x="677334" y="609599"/>
            <a:ext cx="8596668" cy="5569819"/>
          </a:xfrm>
        </p:spPr>
        <p:txBody>
          <a:bodyPr>
            <a:normAutofit fontScale="90000"/>
          </a:bodyPr>
          <a:lstStyle/>
          <a:p>
            <a:r>
              <a:rPr lang="en-US" dirty="0">
                <a:solidFill>
                  <a:schemeClr val="tx1"/>
                </a:solidFill>
              </a:rPr>
              <a:t>In short form, that’s how I would reach any of my goals. If your goal is to be the best … follow and execute on these steps and let me know how I can help you … because my goal is to help  DRSG be the best buying group and I strongly believe that by helping all of you reach your goals it will help us grow and prosper together ! </a:t>
            </a:r>
            <a:br>
              <a:rPr lang="en-US" dirty="0">
                <a:solidFill>
                  <a:schemeClr val="tx1"/>
                </a:solidFill>
              </a:rPr>
            </a:br>
            <a:r>
              <a:rPr lang="en-US" dirty="0">
                <a:solidFill>
                  <a:schemeClr val="tx1"/>
                </a:solidFill>
              </a:rPr>
              <a:t>Let me know how I can help , my cell phone is always open for you guys </a:t>
            </a:r>
            <a:br>
              <a:rPr lang="en-US" dirty="0">
                <a:solidFill>
                  <a:schemeClr val="tx1"/>
                </a:solidFill>
              </a:rPr>
            </a:br>
            <a:endParaRPr lang="en-US" dirty="0">
              <a:solidFill>
                <a:schemeClr val="tx1"/>
              </a:solidFill>
            </a:endParaRPr>
          </a:p>
        </p:txBody>
      </p:sp>
    </p:spTree>
    <p:extLst>
      <p:ext uri="{BB962C8B-B14F-4D97-AF65-F5344CB8AC3E}">
        <p14:creationId xmlns:p14="http://schemas.microsoft.com/office/powerpoint/2010/main" val="1966700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563" y="681135"/>
            <a:ext cx="9190653" cy="5243804"/>
          </a:xfrm>
        </p:spPr>
        <p:txBody>
          <a:bodyPr>
            <a:normAutofit/>
          </a:bodyPr>
          <a:lstStyle/>
          <a:p>
            <a:pPr algn="ctr"/>
            <a:r>
              <a:rPr lang="en-US" sz="6000" dirty="0"/>
              <a:t>Question time </a:t>
            </a:r>
            <a:br>
              <a:rPr lang="en-US" sz="6000" dirty="0"/>
            </a:br>
            <a:br>
              <a:rPr lang="en-US" sz="4000" dirty="0"/>
            </a:br>
            <a:r>
              <a:rPr lang="en-US" sz="4000" b="1" i="1" dirty="0">
                <a:solidFill>
                  <a:srgbClr val="C00000"/>
                </a:solidFill>
              </a:rPr>
              <a:t>  I promise myself and my company that I will strive to be better today than I was yesterday</a:t>
            </a:r>
          </a:p>
        </p:txBody>
      </p:sp>
    </p:spTree>
    <p:extLst>
      <p:ext uri="{BB962C8B-B14F-4D97-AF65-F5344CB8AC3E}">
        <p14:creationId xmlns:p14="http://schemas.microsoft.com/office/powerpoint/2010/main" val="3167476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158621" y="279918"/>
            <a:ext cx="9610530" cy="5243804"/>
          </a:xfrm>
        </p:spPr>
        <p:txBody>
          <a:bodyPr>
            <a:normAutofit/>
          </a:bodyPr>
          <a:lstStyle/>
          <a:p>
            <a:pPr algn="ctr"/>
            <a:br>
              <a:rPr lang="en-US" sz="4000" dirty="0"/>
            </a:br>
            <a:br>
              <a:rPr lang="en-US" sz="4000" dirty="0"/>
            </a:br>
            <a:r>
              <a:rPr lang="en-US" sz="4000" dirty="0"/>
              <a:t> </a:t>
            </a:r>
          </a:p>
        </p:txBody>
      </p:sp>
      <p:sp>
        <p:nvSpPr>
          <p:cNvPr id="2" name="Rectangle 1">
            <a:extLst>
              <a:ext uri="{FF2B5EF4-FFF2-40B4-BE49-F238E27FC236}">
                <a16:creationId xmlns:a16="http://schemas.microsoft.com/office/drawing/2014/main" id="{6B79273D-0166-4BAB-803D-E6BB0B8F615B}"/>
              </a:ext>
            </a:extLst>
          </p:cNvPr>
          <p:cNvSpPr/>
          <p:nvPr/>
        </p:nvSpPr>
        <p:spPr>
          <a:xfrm>
            <a:off x="158621" y="190500"/>
            <a:ext cx="10337929" cy="6555641"/>
          </a:xfrm>
          <a:prstGeom prst="rect">
            <a:avLst/>
          </a:prstGeom>
        </p:spPr>
        <p:txBody>
          <a:bodyPr wrap="square">
            <a:spAutoFit/>
          </a:bodyPr>
          <a:lstStyle/>
          <a:p>
            <a:r>
              <a:rPr lang="en-US" sz="2800" dirty="0">
                <a:latin typeface="+mj-lt"/>
                <a:ea typeface="Calibri" panose="020F0502020204030204" pitchFamily="34" charset="0"/>
              </a:rPr>
              <a:t># 1 The best - know what they truly want to achieve </a:t>
            </a:r>
          </a:p>
          <a:p>
            <a:br>
              <a:rPr lang="en-US" sz="2800" dirty="0">
                <a:latin typeface="+mj-lt"/>
                <a:ea typeface="Calibri" panose="020F0502020204030204" pitchFamily="34" charset="0"/>
              </a:rPr>
            </a:br>
            <a:r>
              <a:rPr lang="en-US" sz="2800" dirty="0">
                <a:latin typeface="+mj-lt"/>
                <a:ea typeface="Calibri" panose="020F0502020204030204" pitchFamily="34" charset="0"/>
              </a:rPr>
              <a:t># 2 The best - want it more and they are willing to do what ever it takes to be great. They work hard to do the things that others don’t. </a:t>
            </a:r>
          </a:p>
          <a:p>
            <a:br>
              <a:rPr lang="en-US" sz="2800" dirty="0">
                <a:latin typeface="+mj-lt"/>
                <a:ea typeface="Calibri" panose="020F0502020204030204" pitchFamily="34" charset="0"/>
              </a:rPr>
            </a:br>
            <a:r>
              <a:rPr lang="en-US" sz="2800" dirty="0">
                <a:latin typeface="+mj-lt"/>
                <a:ea typeface="Calibri" panose="020F0502020204030204" pitchFamily="34" charset="0"/>
              </a:rPr>
              <a:t># 3 The best - always strive to get better. They are always looking for ways to learn, improve and grow. They stay humble and hungry. </a:t>
            </a:r>
          </a:p>
          <a:p>
            <a:br>
              <a:rPr lang="en-US" sz="2800" dirty="0">
                <a:latin typeface="+mj-lt"/>
                <a:ea typeface="Calibri" panose="020F0502020204030204" pitchFamily="34" charset="0"/>
              </a:rPr>
            </a:br>
            <a:r>
              <a:rPr lang="en-US" sz="2800" dirty="0">
                <a:latin typeface="+mj-lt"/>
                <a:ea typeface="Calibri" panose="020F0502020204030204" pitchFamily="34" charset="0"/>
              </a:rPr>
              <a:t># 4 The best - stay focused. They focus on what matters and tune out all other distractions. </a:t>
            </a:r>
          </a:p>
          <a:p>
            <a:br>
              <a:rPr lang="en-US" sz="2800" dirty="0">
                <a:latin typeface="+mj-lt"/>
                <a:ea typeface="Calibri" panose="020F0502020204030204" pitchFamily="34" charset="0"/>
              </a:rPr>
            </a:br>
            <a:endParaRPr lang="en-US" sz="2800" dirty="0">
              <a:latin typeface="+mj-lt"/>
              <a:ea typeface="Calibri" panose="020F0502020204030204" pitchFamily="34" charset="0"/>
            </a:endParaRPr>
          </a:p>
          <a:p>
            <a:endParaRPr lang="en-US" sz="2800" dirty="0">
              <a:latin typeface="+mj-lt"/>
            </a:endParaRPr>
          </a:p>
        </p:txBody>
      </p:sp>
    </p:spTree>
    <p:extLst>
      <p:ext uri="{BB962C8B-B14F-4D97-AF65-F5344CB8AC3E}">
        <p14:creationId xmlns:p14="http://schemas.microsoft.com/office/powerpoint/2010/main" val="1031987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402AEFD-B459-48B5-AD03-036B48CB3BEC}"/>
              </a:ext>
            </a:extLst>
          </p:cNvPr>
          <p:cNvSpPr>
            <a:spLocks noGrp="1"/>
          </p:cNvSpPr>
          <p:nvPr>
            <p:ph type="title"/>
          </p:nvPr>
        </p:nvSpPr>
        <p:spPr>
          <a:xfrm>
            <a:off x="123825" y="0"/>
            <a:ext cx="9886950" cy="6524625"/>
          </a:xfrm>
        </p:spPr>
        <p:txBody>
          <a:bodyPr>
            <a:normAutofit fontScale="90000"/>
          </a:bodyPr>
          <a:lstStyle/>
          <a:p>
            <a:r>
              <a:rPr lang="en-US" dirty="0">
                <a:solidFill>
                  <a:schemeClr val="tx1"/>
                </a:solidFill>
                <a:ea typeface="Calibri" panose="020F0502020204030204" pitchFamily="34" charset="0"/>
              </a:rPr>
              <a:t># 5 The best - do ordinary things better than everyone one else. They work harder to be better on all of the little things. </a:t>
            </a:r>
            <a:br>
              <a:rPr lang="en-US" dirty="0">
                <a:solidFill>
                  <a:schemeClr val="tx1"/>
                </a:solidFill>
                <a:ea typeface="Calibri" panose="020F0502020204030204" pitchFamily="34" charset="0"/>
              </a:rPr>
            </a:br>
            <a:br>
              <a:rPr lang="en-US" dirty="0">
                <a:solidFill>
                  <a:schemeClr val="tx1"/>
                </a:solidFill>
                <a:ea typeface="Calibri" panose="020F0502020204030204" pitchFamily="34" charset="0"/>
              </a:rPr>
            </a:br>
            <a:r>
              <a:rPr lang="en-US" dirty="0">
                <a:solidFill>
                  <a:schemeClr val="tx1"/>
                </a:solidFill>
              </a:rPr>
              <a:t># 6 The best - are mentally stronger. They have equipped themselves to overcome adversity and challenges with mental emotional toughness.</a:t>
            </a:r>
            <a:br>
              <a:rPr lang="en-US" dirty="0">
                <a:solidFill>
                  <a:schemeClr val="tx1"/>
                </a:solidFill>
              </a:rPr>
            </a:br>
            <a:r>
              <a:rPr lang="en-US" dirty="0">
                <a:solidFill>
                  <a:schemeClr val="tx1"/>
                </a:solidFill>
              </a:rPr>
              <a:t>  </a:t>
            </a:r>
            <a:br>
              <a:rPr lang="en-US" dirty="0">
                <a:solidFill>
                  <a:schemeClr val="tx1"/>
                </a:solidFill>
              </a:rPr>
            </a:br>
            <a:r>
              <a:rPr lang="en-US" dirty="0">
                <a:solidFill>
                  <a:schemeClr val="tx1"/>
                </a:solidFill>
              </a:rPr>
              <a:t># 7 The best - have the ability to overcome fear. We all experience fear and even the best of the best have fears. The best don’t hide or ignore their fears. They face them </a:t>
            </a:r>
            <a:r>
              <a:rPr lang="en-US" altLang="en-US" dirty="0">
                <a:solidFill>
                  <a:schemeClr val="tx1"/>
                </a:solidFill>
                <a:latin typeface="Arial" panose="020B0604020202020204" pitchFamily="34" charset="0"/>
                <a:ea typeface="Calibri" panose="020F0502020204030204" pitchFamily="34" charset="0"/>
              </a:rPr>
              <a:t>with the intent to conquer them. </a:t>
            </a:r>
            <a:endParaRPr lang="en-US" dirty="0">
              <a:solidFill>
                <a:schemeClr val="tx1"/>
              </a:solidFill>
            </a:endParaRPr>
          </a:p>
        </p:txBody>
      </p:sp>
    </p:spTree>
    <p:extLst>
      <p:ext uri="{BB962C8B-B14F-4D97-AF65-F5344CB8AC3E}">
        <p14:creationId xmlns:p14="http://schemas.microsoft.com/office/powerpoint/2010/main" val="1555087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FB973F27-F7BB-47C3-8E50-A452A2BCCF64}"/>
              </a:ext>
            </a:extLst>
          </p:cNvPr>
          <p:cNvSpPr>
            <a:spLocks noGrp="1" noChangeArrowheads="1"/>
          </p:cNvSpPr>
          <p:nvPr>
            <p:ph type="title"/>
          </p:nvPr>
        </p:nvSpPr>
        <p:spPr bwMode="auto">
          <a:xfrm>
            <a:off x="95250" y="-792579"/>
            <a:ext cx="10648950"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2800" b="0" i="0" u="none" strike="noStrike" cap="none" normalizeH="0" baseline="0" dirty="0">
                <a:ln>
                  <a:noFill/>
                </a:ln>
                <a:solidFill>
                  <a:schemeClr val="tx1"/>
                </a:solidFill>
                <a:effectLst/>
                <a:ea typeface="Calibri" panose="020F0502020204030204" pitchFamily="34" charset="0"/>
              </a:rPr>
            </a:br>
            <a:br>
              <a:rPr kumimoji="0" lang="en-US" altLang="en-US" sz="2800" b="0" i="0" u="none" strike="noStrike" cap="none" normalizeH="0" baseline="0" dirty="0">
                <a:ln>
                  <a:noFill/>
                </a:ln>
                <a:solidFill>
                  <a:schemeClr val="tx1"/>
                </a:solidFill>
                <a:effectLst/>
                <a:ea typeface="Calibri" panose="020F0502020204030204" pitchFamily="34" charset="0"/>
              </a:rPr>
            </a:br>
            <a:br>
              <a:rPr kumimoji="0" lang="en-US" altLang="en-US" sz="2800" b="0" i="0" u="none" strike="noStrike" cap="none" normalizeH="0" baseline="0" dirty="0">
                <a:ln>
                  <a:noFill/>
                </a:ln>
                <a:solidFill>
                  <a:schemeClr val="tx1"/>
                </a:solidFill>
                <a:effectLst/>
                <a:ea typeface="Calibri" panose="020F0502020204030204" pitchFamily="34" charset="0"/>
              </a:rPr>
            </a:br>
            <a:r>
              <a:rPr kumimoji="0" lang="en-US" altLang="en-US" sz="2800" b="0" i="0" u="none" strike="noStrike" cap="none" normalizeH="0" baseline="0" dirty="0">
                <a:ln>
                  <a:noFill/>
                </a:ln>
                <a:solidFill>
                  <a:schemeClr val="tx1"/>
                </a:solidFill>
                <a:effectLst/>
                <a:ea typeface="Calibri" panose="020F0502020204030204" pitchFamily="34" charset="0"/>
              </a:rPr>
              <a:t># 8 The best - seize the moment. The best are not worried about winning or losing they seize the moment rather than letting the moment seize them. </a:t>
            </a:r>
            <a:br>
              <a:rPr kumimoji="0" lang="en-US" altLang="en-US" sz="2800" b="0" i="0" u="none" strike="noStrike" cap="none" normalizeH="0" baseline="0" dirty="0">
                <a:ln>
                  <a:noFill/>
                </a:ln>
                <a:solidFill>
                  <a:schemeClr val="tx1"/>
                </a:solidFill>
                <a:effectLst/>
                <a:ea typeface="Calibri" panose="020F0502020204030204" pitchFamily="34" charset="0"/>
              </a:rPr>
            </a:br>
            <a:br>
              <a:rPr kumimoji="0" lang="en-US" altLang="en-US" sz="2800" b="0" i="0" u="none" strike="noStrike" cap="none" normalizeH="0" baseline="0" dirty="0">
                <a:ln>
                  <a:noFill/>
                </a:ln>
                <a:solidFill>
                  <a:schemeClr val="tx1"/>
                </a:solidFill>
                <a:effectLst/>
                <a:ea typeface="Calibri" panose="020F0502020204030204" pitchFamily="34" charset="0"/>
              </a:rPr>
            </a:br>
            <a:r>
              <a:rPr kumimoji="0" lang="en-US" altLang="en-US" sz="2800" b="0" i="0" u="none" strike="noStrike" cap="none" normalizeH="0" baseline="0" dirty="0">
                <a:ln>
                  <a:noFill/>
                </a:ln>
                <a:solidFill>
                  <a:schemeClr val="tx1"/>
                </a:solidFill>
                <a:effectLst/>
                <a:ea typeface="Calibri" panose="020F0502020204030204" pitchFamily="34" charset="0"/>
              </a:rPr>
              <a:t># 9 The best - are always looking for help. The best are always eager and ready for new ideas and are willing to listen to others.</a:t>
            </a:r>
            <a:br>
              <a:rPr kumimoji="0" lang="en-US" altLang="en-US" sz="2800" b="0" i="0" u="none" strike="noStrike" cap="none" normalizeH="0" baseline="0" dirty="0">
                <a:ln>
                  <a:noFill/>
                </a:ln>
                <a:solidFill>
                  <a:schemeClr val="tx1"/>
                </a:solidFill>
                <a:effectLst/>
                <a:ea typeface="Calibri" panose="020F0502020204030204" pitchFamily="34" charset="0"/>
              </a:rPr>
            </a:br>
            <a:br>
              <a:rPr kumimoji="0" lang="en-US" altLang="en-US" sz="2800" b="0" i="0" u="none" strike="noStrike" cap="none" normalizeH="0" baseline="0" dirty="0">
                <a:ln>
                  <a:noFill/>
                </a:ln>
                <a:solidFill>
                  <a:schemeClr val="tx1"/>
                </a:solidFill>
                <a:effectLst/>
                <a:ea typeface="Calibri" panose="020F0502020204030204" pitchFamily="34" charset="0"/>
              </a:rPr>
            </a:br>
            <a:r>
              <a:rPr kumimoji="0" lang="en-US" altLang="en-US" sz="2800" b="0" i="0" u="none" strike="noStrike" cap="none" normalizeH="0" baseline="0" dirty="0">
                <a:ln>
                  <a:noFill/>
                </a:ln>
                <a:solidFill>
                  <a:schemeClr val="tx1"/>
                </a:solidFill>
                <a:effectLst/>
                <a:ea typeface="Calibri" panose="020F0502020204030204" pitchFamily="34" charset="0"/>
              </a:rPr>
              <a:t># 10 The best - are always interested in making everyone around them better. Full of encouragement for those around them and influence other to be winners as well. </a:t>
            </a:r>
            <a:r>
              <a:rPr kumimoji="0" lang="en-US" altLang="en-US" sz="2800" b="0" i="0" u="none" strike="noStrike" cap="none" normalizeH="0" baseline="0" dirty="0">
                <a:ln>
                  <a:noFill/>
                </a:ln>
                <a:solidFill>
                  <a:schemeClr val="tx1"/>
                </a:solidFill>
                <a:effectLst/>
              </a:rPr>
              <a:t> </a:t>
            </a:r>
          </a:p>
        </p:txBody>
      </p:sp>
    </p:spTree>
    <p:extLst>
      <p:ext uri="{BB962C8B-B14F-4D97-AF65-F5344CB8AC3E}">
        <p14:creationId xmlns:p14="http://schemas.microsoft.com/office/powerpoint/2010/main" val="2929525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77334" y="609599"/>
            <a:ext cx="8596668" cy="5007429"/>
          </a:xfrm>
        </p:spPr>
        <p:txBody>
          <a:bodyPr>
            <a:normAutofit fontScale="90000"/>
          </a:bodyPr>
          <a:lstStyle/>
          <a:p>
            <a:r>
              <a:rPr lang="en-US" dirty="0">
                <a:solidFill>
                  <a:schemeClr val="tx1"/>
                </a:solidFill>
              </a:rPr>
              <a:t>The concept of being the best is simple… achieving it is harder and requires discipline, hard work and a willingness to make a change. </a:t>
            </a:r>
            <a:br>
              <a:rPr lang="en-US" dirty="0">
                <a:solidFill>
                  <a:schemeClr val="tx1"/>
                </a:solidFill>
              </a:rPr>
            </a:br>
            <a:br>
              <a:rPr lang="en-US" dirty="0">
                <a:solidFill>
                  <a:schemeClr val="tx1"/>
                </a:solidFill>
              </a:rPr>
            </a:br>
            <a:r>
              <a:rPr lang="en-US" dirty="0">
                <a:solidFill>
                  <a:schemeClr val="tx1"/>
                </a:solidFill>
              </a:rPr>
              <a:t> Being the best might mean different things to different people. </a:t>
            </a:r>
            <a:br>
              <a:rPr lang="en-US" dirty="0">
                <a:solidFill>
                  <a:schemeClr val="tx1"/>
                </a:solidFill>
              </a:rPr>
            </a:br>
            <a:r>
              <a:rPr lang="en-US" dirty="0">
                <a:solidFill>
                  <a:schemeClr val="tx1"/>
                </a:solidFill>
              </a:rPr>
              <a:t>Which is why YOU and only YOU can define what being the best means. </a:t>
            </a:r>
            <a:br>
              <a:rPr lang="en-US" dirty="0">
                <a:solidFill>
                  <a:schemeClr val="tx1"/>
                </a:solidFill>
              </a:rPr>
            </a:br>
            <a:br>
              <a:rPr lang="en-US" dirty="0"/>
            </a:br>
            <a:endParaRPr lang="en-US" dirty="0"/>
          </a:p>
        </p:txBody>
      </p:sp>
      <p:sp>
        <p:nvSpPr>
          <p:cNvPr id="6" name="Text Placeholder 5"/>
          <p:cNvSpPr>
            <a:spLocks noGrp="1"/>
          </p:cNvSpPr>
          <p:nvPr>
            <p:ph type="body" idx="4294967295"/>
          </p:nvPr>
        </p:nvSpPr>
        <p:spPr>
          <a:xfrm flipV="1">
            <a:off x="0" y="5380038"/>
            <a:ext cx="10161588" cy="59709"/>
          </a:xfrm>
        </p:spPr>
        <p:txBody>
          <a:bodyPr>
            <a:normAutofit fontScale="25000" lnSpcReduction="20000"/>
          </a:bodyPr>
          <a:lstStyle/>
          <a:p>
            <a:pPr marL="502920" indent="-457200" algn="l">
              <a:buFontTx/>
              <a:buChar char="-"/>
            </a:pPr>
            <a:r>
              <a:rPr lang="en-US" sz="3200" dirty="0"/>
              <a:t> </a:t>
            </a:r>
          </a:p>
          <a:p>
            <a:endParaRPr lang="en-US" dirty="0"/>
          </a:p>
        </p:txBody>
      </p:sp>
    </p:spTree>
    <p:extLst>
      <p:ext uri="{BB962C8B-B14F-4D97-AF65-F5344CB8AC3E}">
        <p14:creationId xmlns:p14="http://schemas.microsoft.com/office/powerpoint/2010/main" val="1532551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65110"/>
            <a:ext cx="8596668" cy="4777274"/>
          </a:xfrm>
        </p:spPr>
        <p:txBody>
          <a:bodyPr>
            <a:normAutofit fontScale="90000"/>
          </a:bodyPr>
          <a:lstStyle/>
          <a:p>
            <a:r>
              <a:rPr lang="en-US" dirty="0">
                <a:solidFill>
                  <a:schemeClr val="tx1"/>
                </a:solidFill>
              </a:rPr>
              <a:t>The good news is, I believe in helping everyone reach their personal goals.  And being the best could be a great goal if defined properly.  </a:t>
            </a:r>
            <a:br>
              <a:rPr lang="en-US" dirty="0">
                <a:solidFill>
                  <a:schemeClr val="tx1"/>
                </a:solidFill>
              </a:rPr>
            </a:br>
            <a:r>
              <a:rPr lang="en-US" dirty="0">
                <a:solidFill>
                  <a:schemeClr val="tx1"/>
                </a:solidFill>
              </a:rPr>
              <a:t> </a:t>
            </a:r>
            <a:br>
              <a:rPr lang="en-US" dirty="0">
                <a:solidFill>
                  <a:schemeClr val="tx1"/>
                </a:solidFill>
              </a:rPr>
            </a:br>
            <a:r>
              <a:rPr lang="en-US" dirty="0">
                <a:solidFill>
                  <a:schemeClr val="tx1"/>
                </a:solidFill>
              </a:rPr>
              <a:t>I will attempt today to explain the steps I take to achieve my goals, and will use the topic of being the best as an example.</a:t>
            </a:r>
            <a:br>
              <a:rPr lang="en-US" dirty="0">
                <a:solidFill>
                  <a:schemeClr val="tx1"/>
                </a:solidFill>
              </a:rPr>
            </a:br>
            <a:r>
              <a:rPr lang="en-US" dirty="0">
                <a:solidFill>
                  <a:schemeClr val="tx1"/>
                </a:solidFill>
              </a:rPr>
              <a:t> </a:t>
            </a:r>
            <a:br>
              <a:rPr lang="en-US" dirty="0"/>
            </a:br>
            <a:r>
              <a:rPr lang="en-US" dirty="0"/>
              <a:t> </a:t>
            </a:r>
          </a:p>
        </p:txBody>
      </p:sp>
    </p:spTree>
    <p:extLst>
      <p:ext uri="{BB962C8B-B14F-4D97-AF65-F5344CB8AC3E}">
        <p14:creationId xmlns:p14="http://schemas.microsoft.com/office/powerpoint/2010/main" val="3882717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F002D-C723-4BA2-92DC-BC1C8ACBE7F5}"/>
              </a:ext>
            </a:extLst>
          </p:cNvPr>
          <p:cNvSpPr>
            <a:spLocks noGrp="1"/>
          </p:cNvSpPr>
          <p:nvPr>
            <p:ph type="title"/>
          </p:nvPr>
        </p:nvSpPr>
        <p:spPr/>
        <p:txBody>
          <a:bodyPr>
            <a:normAutofit fontScale="90000"/>
          </a:bodyPr>
          <a:lstStyle/>
          <a:p>
            <a:r>
              <a:rPr lang="en-US" dirty="0">
                <a:solidFill>
                  <a:schemeClr val="tx1"/>
                </a:solidFill>
              </a:rPr>
              <a:t>The 3 main things you need to understand to be the best are -Know who is the best (DIFINE YOUR TARGET - you will need this to compare yourself throughout your journey towards achieving your goal.).  Keep in mind that a lot of people want to compete with themselves, which would mean you need to envision a better version of yourself and aim to achieve that.  In other words, Know who you want to be or who you want to reach or surpass .</a:t>
            </a:r>
          </a:p>
        </p:txBody>
      </p:sp>
    </p:spTree>
    <p:extLst>
      <p:ext uri="{BB962C8B-B14F-4D97-AF65-F5344CB8AC3E}">
        <p14:creationId xmlns:p14="http://schemas.microsoft.com/office/powerpoint/2010/main" val="3101035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9983D-0C89-4644-9A4D-700270752B8D}"/>
              </a:ext>
            </a:extLst>
          </p:cNvPr>
          <p:cNvSpPr>
            <a:spLocks noGrp="1"/>
          </p:cNvSpPr>
          <p:nvPr>
            <p:ph type="title"/>
          </p:nvPr>
        </p:nvSpPr>
        <p:spPr>
          <a:xfrm>
            <a:off x="677334" y="609600"/>
            <a:ext cx="8596668" cy="5334000"/>
          </a:xfrm>
        </p:spPr>
        <p:txBody>
          <a:bodyPr>
            <a:normAutofit/>
          </a:bodyPr>
          <a:lstStyle/>
          <a:p>
            <a:br>
              <a:rPr lang="en-US" dirty="0">
                <a:solidFill>
                  <a:schemeClr val="tx1"/>
                </a:solidFill>
              </a:rPr>
            </a:br>
            <a:r>
              <a:rPr lang="en-US" dirty="0">
                <a:solidFill>
                  <a:schemeClr val="tx1"/>
                </a:solidFill>
              </a:rPr>
              <a:t>Set a road map.  You don’t need to be the best by tomorrow.  Compare yourself today, to the “who is the best” (from the step above) and break down the targets to reach. (example: yearly volume of 1 million as opposed to setting a goal that isn’t measurable).  </a:t>
            </a:r>
            <a:br>
              <a:rPr lang="en-US" dirty="0">
                <a:solidFill>
                  <a:schemeClr val="tx1"/>
                </a:solidFill>
              </a:rPr>
            </a:br>
            <a:endParaRPr lang="en-US" dirty="0">
              <a:solidFill>
                <a:schemeClr val="tx1"/>
              </a:solidFill>
            </a:endParaRPr>
          </a:p>
        </p:txBody>
      </p:sp>
    </p:spTree>
    <p:extLst>
      <p:ext uri="{BB962C8B-B14F-4D97-AF65-F5344CB8AC3E}">
        <p14:creationId xmlns:p14="http://schemas.microsoft.com/office/powerpoint/2010/main" val="3237963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D70D7-4EA1-451D-8D8A-6C5F103CCA52}"/>
              </a:ext>
            </a:extLst>
          </p:cNvPr>
          <p:cNvSpPr>
            <a:spLocks noGrp="1"/>
          </p:cNvSpPr>
          <p:nvPr>
            <p:ph type="title"/>
          </p:nvPr>
        </p:nvSpPr>
        <p:spPr>
          <a:xfrm>
            <a:off x="677334" y="209551"/>
            <a:ext cx="8596668" cy="6124574"/>
          </a:xfrm>
        </p:spPr>
        <p:txBody>
          <a:bodyPr>
            <a:normAutofit fontScale="90000"/>
          </a:bodyPr>
          <a:lstStyle/>
          <a:p>
            <a:r>
              <a:rPr lang="en-US" dirty="0">
                <a:solidFill>
                  <a:schemeClr val="tx1"/>
                </a:solidFill>
              </a:rPr>
              <a:t>This is an example of a sales associate who wanted to be the best at selling protection plans in his company: in order to be the best at selling protection plans this is what he will do…. </a:t>
            </a:r>
            <a:br>
              <a:rPr lang="en-US" dirty="0">
                <a:solidFill>
                  <a:schemeClr val="tx1"/>
                </a:solidFill>
              </a:rPr>
            </a:br>
            <a:r>
              <a:rPr lang="en-US" dirty="0">
                <a:solidFill>
                  <a:schemeClr val="tx1"/>
                </a:solidFill>
              </a:rPr>
              <a:t>1)in the first week he will listen to the salespeople with the highest protection plan closing ratio and see how they sell it. He will document as much as he can to help with the next step.</a:t>
            </a:r>
            <a:br>
              <a:rPr lang="en-US" dirty="0"/>
            </a:br>
            <a:endParaRPr lang="en-US" dirty="0"/>
          </a:p>
        </p:txBody>
      </p:sp>
    </p:spTree>
    <p:extLst>
      <p:ext uri="{BB962C8B-B14F-4D97-AF65-F5344CB8AC3E}">
        <p14:creationId xmlns:p14="http://schemas.microsoft.com/office/powerpoint/2010/main" val="489466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RedLineBusiness_16x9">
      <a:dk1>
        <a:srgbClr val="514A40"/>
      </a:dk1>
      <a:lt1>
        <a:sysClr val="window" lastClr="FFFFFF"/>
      </a:lt1>
      <a:dk2>
        <a:srgbClr val="000000"/>
      </a:dk2>
      <a:lt2>
        <a:srgbClr val="F9F7F3"/>
      </a:lt2>
      <a:accent1>
        <a:srgbClr val="A85229"/>
      </a:accent1>
      <a:accent2>
        <a:srgbClr val="98916E"/>
      </a:accent2>
      <a:accent3>
        <a:srgbClr val="C9A645"/>
      </a:accent3>
      <a:accent4>
        <a:srgbClr val="76A7B2"/>
      </a:accent4>
      <a:accent5>
        <a:srgbClr val="82A670"/>
      </a:accent5>
      <a:accent6>
        <a:srgbClr val="896170"/>
      </a:accent6>
      <a:hlink>
        <a:srgbClr val="A85229"/>
      </a:hlink>
      <a:folHlink>
        <a:srgbClr val="98916E"/>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RedLineBusiness_16x9">
      <a:dk1>
        <a:srgbClr val="514A40"/>
      </a:dk1>
      <a:lt1>
        <a:sysClr val="window" lastClr="FFFFFF"/>
      </a:lt1>
      <a:dk2>
        <a:srgbClr val="000000"/>
      </a:dk2>
      <a:lt2>
        <a:srgbClr val="F9F7F3"/>
      </a:lt2>
      <a:accent1>
        <a:srgbClr val="A85229"/>
      </a:accent1>
      <a:accent2>
        <a:srgbClr val="98916E"/>
      </a:accent2>
      <a:accent3>
        <a:srgbClr val="C9A645"/>
      </a:accent3>
      <a:accent4>
        <a:srgbClr val="76A7B2"/>
      </a:accent4>
      <a:accent5>
        <a:srgbClr val="82A670"/>
      </a:accent5>
      <a:accent6>
        <a:srgbClr val="896170"/>
      </a:accent6>
      <a:hlink>
        <a:srgbClr val="A85229"/>
      </a:hlink>
      <a:folHlink>
        <a:srgbClr val="98916E"/>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386</TotalTime>
  <Words>431</Words>
  <Application>Microsoft Office PowerPoint</Application>
  <PresentationFormat>Widescreen</PresentationFormat>
  <Paragraphs>22</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Cambria</vt:lpstr>
      <vt:lpstr>Trebuchet MS</vt:lpstr>
      <vt:lpstr>Wingdings 3</vt:lpstr>
      <vt:lpstr>Facet</vt:lpstr>
      <vt:lpstr>               Sales Training Webinar Welcome</vt:lpstr>
      <vt:lpstr>   </vt:lpstr>
      <vt:lpstr># 5 The best - do ordinary things better than everyone one else. They work harder to be better on all of the little things.   # 6 The best - are mentally stronger. They have equipped themselves to overcome adversity and challenges with mental emotional toughness.    # 7 The best - have the ability to overcome fear. We all experience fear and even the best of the best have fears. The best don’t hide or ignore their fears. They face them with the intent to conquer them. </vt:lpstr>
      <vt:lpstr>   # 8 The best - seize the moment. The best are not worried about winning or losing they seize the moment rather than letting the moment seize them.   # 9 The best - are always looking for help. The best are always eager and ready for new ideas and are willing to listen to others.  # 10 The best - are always interested in making everyone around them better. Full of encouragement for those around them and influence other to be winners as well.  </vt:lpstr>
      <vt:lpstr>The concept of being the best is simple… achieving it is harder and requires discipline, hard work and a willingness to make a change.    Being the best might mean different things to different people.  Which is why YOU and only YOU can define what being the best means.   </vt:lpstr>
      <vt:lpstr>The good news is, I believe in helping everyone reach their personal goals.  And being the best could be a great goal if defined properly.     I will attempt today to explain the steps I take to achieve my goals, and will use the topic of being the best as an example.    </vt:lpstr>
      <vt:lpstr>The 3 main things you need to understand to be the best are -Know who is the best (DIFINE YOUR TARGET - you will need this to compare yourself throughout your journey towards achieving your goal.).  Keep in mind that a lot of people want to compete with themselves, which would mean you need to envision a better version of yourself and aim to achieve that.  In other words, Know who you want to be or who you want to reach or surpass .</vt:lpstr>
      <vt:lpstr> Set a road map.  You don’t need to be the best by tomorrow.  Compare yourself today, to the “who is the best” (from the step above) and break down the targets to reach. (example: yearly volume of 1 million as opposed to setting a goal that isn’t measurable).   </vt:lpstr>
      <vt:lpstr>This is an example of a sales associate who wanted to be the best at selling protection plans in his company: in order to be the best at selling protection plans this is what he will do….  1)in the first week he will listen to the salespeople with the highest protection plan closing ratio and see how they sell it. He will document as much as he can to help with the next step. </vt:lpstr>
      <vt:lpstr>2) In the second week he will build his scripts (from his first week notes) and structure when and how he should talk about the protection plan when selling to his guests.    3)He will have a system to write all of the objections that his guest might have and work at the best possible reply to help him reach his goal of being the best in this category.  </vt:lpstr>
      <vt:lpstr>4) He will measure his own stats and his own performance because he wants to be the best and won’t rely on his store to provide him with the information he needs to be the best.   5)  He will call Rick Gioia weekly to be held accountable towards his goals AND also use this opportunity to ask Rick about any questions he might have on this topic.  </vt:lpstr>
      <vt:lpstr>6) Once he has reached his goal of being the best, he will give back by helping others that require help with their protection sales because in my opinion you can only be the best when you have learned enough to help others.   </vt:lpstr>
      <vt:lpstr>In short form, that’s how I would reach any of my goals. If your goal is to be the best … follow and execute on these steps and let me know how I can help you … because my goal is to help  DRSG be the best buying group and I strongly believe that by helping all of you reach your goals it will help us grow and prosper together !  Let me know how I can help , my cell phone is always open for you guys  </vt:lpstr>
      <vt:lpstr>Question time     I promise myself and my company that I will strive to be better today than I was yesterday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Sales Training Webinar</dc:title>
  <dc:creator>Rick Gioia</dc:creator>
  <cp:lastModifiedBy>Rick Gioia</cp:lastModifiedBy>
  <cp:revision>85</cp:revision>
  <dcterms:created xsi:type="dcterms:W3CDTF">2018-03-02T00:09:46Z</dcterms:created>
  <dcterms:modified xsi:type="dcterms:W3CDTF">2019-07-29T23:03:35Z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