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1" r:id="rId6"/>
    <p:sldId id="262" r:id="rId7"/>
    <p:sldId id="267" r:id="rId8"/>
    <p:sldId id="284" r:id="rId9"/>
    <p:sldId id="271" r:id="rId10"/>
    <p:sldId id="276" r:id="rId11"/>
    <p:sldId id="281" r:id="rId12"/>
    <p:sldId id="283" r:id="rId13"/>
  </p:sldIdLst>
  <p:sldSz cx="18288000" cy="10287000"/>
  <p:notesSz cx="6858000" cy="9144000"/>
  <p:embeddedFontLst>
    <p:embeddedFont>
      <p:font typeface="Heading Now 31-38 Bold" panose="020B0604020202020204" charset="0"/>
      <p:regular r:id="rId14"/>
    </p:embeddedFont>
    <p:embeddedFont>
      <p:font typeface="Heading Now 31-38 Bold Italics" panose="020B0604020202020204" charset="0"/>
      <p:regular r:id="rId15"/>
    </p:embeddedFont>
    <p:embeddedFont>
      <p:font typeface="Inter" panose="020B0604020202020204" charset="0"/>
      <p:regular r:id="rId16"/>
    </p:embeddedFont>
    <p:embeddedFont>
      <p:font typeface="Inter Bold" panose="020B0604020202020204" charset="0"/>
      <p:regular r:id="rId17"/>
    </p:embeddedFont>
    <p:embeddedFont>
      <p:font typeface="Proxima Nova" panose="020B0604020202020204" charset="0"/>
      <p:regular r:id="rId18"/>
    </p:embeddedFont>
    <p:embeddedFont>
      <p:font typeface="Proxima Nova 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25" d="100"/>
          <a:sy n="25" d="100"/>
        </p:scale>
        <p:origin x="1074" y="7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7.sv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2" name="AutoShape 2"/>
          <p:cNvSpPr/>
          <p:nvPr/>
        </p:nvSpPr>
        <p:spPr>
          <a:xfrm flipV="1">
            <a:off x="1028700" y="1060396"/>
            <a:ext cx="13902634" cy="0"/>
          </a:xfrm>
          <a:prstGeom prst="line">
            <a:avLst/>
          </a:prstGeom>
          <a:ln w="38100" cap="flat">
            <a:solidFill>
              <a:srgbClr val="C13659"/>
            </a:solidFill>
            <a:prstDash val="solid"/>
            <a:headEnd type="none" w="sm" len="sm"/>
            <a:tailEnd type="none" w="sm" len="sm"/>
          </a:ln>
        </p:spPr>
      </p:sp>
      <p:sp>
        <p:nvSpPr>
          <p:cNvPr id="3" name="Freeform 3"/>
          <p:cNvSpPr/>
          <p:nvPr/>
        </p:nvSpPr>
        <p:spPr>
          <a:xfrm rot="-5400000" flipH="1" flipV="1">
            <a:off x="-164393" y="6645323"/>
            <a:ext cx="2424285" cy="1212143"/>
          </a:xfrm>
          <a:custGeom>
            <a:avLst/>
            <a:gdLst/>
            <a:ahLst/>
            <a:cxnLst/>
            <a:rect l="l" t="t" r="r" b="b"/>
            <a:pathLst>
              <a:path w="2424285" h="1212143">
                <a:moveTo>
                  <a:pt x="2424286" y="1212143"/>
                </a:moveTo>
                <a:lnTo>
                  <a:pt x="0" y="1212143"/>
                </a:lnTo>
                <a:lnTo>
                  <a:pt x="0" y="0"/>
                </a:lnTo>
                <a:lnTo>
                  <a:pt x="2424286" y="0"/>
                </a:lnTo>
                <a:lnTo>
                  <a:pt x="2424286" y="1212143"/>
                </a:lnTo>
                <a:close/>
              </a:path>
            </a:pathLst>
          </a:custGeom>
          <a:blipFill>
            <a:blip>
              <a:extLst>
                <a:ext uri="{96DAC541-7B7A-43D3-8B79-37D633B846F1}">
                  <asvg:svgBlip xmlns:asvg="http://schemas.microsoft.com/office/drawing/2016/SVG/main" r:embed="rId2"/>
                </a:ext>
              </a:extLst>
            </a:blip>
            <a:stretch>
              <a:fillRect/>
            </a:stretch>
          </a:blipFill>
        </p:spPr>
      </p:sp>
      <p:sp>
        <p:nvSpPr>
          <p:cNvPr id="4" name="AutoShape 4"/>
          <p:cNvSpPr/>
          <p:nvPr/>
        </p:nvSpPr>
        <p:spPr>
          <a:xfrm flipH="1" flipV="1">
            <a:off x="509587" y="-717113"/>
            <a:ext cx="0" cy="11721225"/>
          </a:xfrm>
          <a:prstGeom prst="line">
            <a:avLst/>
          </a:prstGeom>
          <a:ln w="352425" cap="flat">
            <a:solidFill>
              <a:srgbClr val="C13659"/>
            </a:solidFill>
            <a:prstDash val="solid"/>
            <a:headEnd type="none" w="sm" len="sm"/>
            <a:tailEnd type="none" w="sm" len="sm"/>
          </a:ln>
        </p:spPr>
      </p:sp>
      <p:sp>
        <p:nvSpPr>
          <p:cNvPr id="5" name="AutoShape 5"/>
          <p:cNvSpPr/>
          <p:nvPr/>
        </p:nvSpPr>
        <p:spPr>
          <a:xfrm flipV="1">
            <a:off x="1047750" y="1050871"/>
            <a:ext cx="0" cy="4265015"/>
          </a:xfrm>
          <a:prstGeom prst="line">
            <a:avLst/>
          </a:prstGeom>
          <a:ln w="38100" cap="flat">
            <a:solidFill>
              <a:srgbClr val="C13659"/>
            </a:solidFill>
            <a:prstDash val="solid"/>
            <a:headEnd type="none" w="sm" len="sm"/>
            <a:tailEnd type="none" w="sm" len="sm"/>
          </a:ln>
        </p:spPr>
      </p:sp>
      <p:sp>
        <p:nvSpPr>
          <p:cNvPr id="6" name="AutoShape 6"/>
          <p:cNvSpPr/>
          <p:nvPr/>
        </p:nvSpPr>
        <p:spPr>
          <a:xfrm>
            <a:off x="1028700" y="5306361"/>
            <a:ext cx="14003762" cy="0"/>
          </a:xfrm>
          <a:prstGeom prst="line">
            <a:avLst/>
          </a:prstGeom>
          <a:ln w="38100" cap="flat">
            <a:solidFill>
              <a:srgbClr val="C13659"/>
            </a:solidFill>
            <a:prstDash val="solid"/>
            <a:headEnd type="none" w="sm" len="sm"/>
            <a:tailEnd type="none" w="sm" len="sm"/>
          </a:ln>
        </p:spPr>
      </p:sp>
      <p:grpSp>
        <p:nvGrpSpPr>
          <p:cNvPr id="7" name="Group 7"/>
          <p:cNvGrpSpPr/>
          <p:nvPr/>
        </p:nvGrpSpPr>
        <p:grpSpPr>
          <a:xfrm>
            <a:off x="1944871" y="5697622"/>
            <a:ext cx="204915" cy="2392807"/>
            <a:chOff x="0" y="0"/>
            <a:chExt cx="53969" cy="630204"/>
          </a:xfrm>
        </p:grpSpPr>
        <p:sp>
          <p:nvSpPr>
            <p:cNvPr id="8" name="Freeform 8"/>
            <p:cNvSpPr/>
            <p:nvPr/>
          </p:nvSpPr>
          <p:spPr>
            <a:xfrm>
              <a:off x="0" y="0"/>
              <a:ext cx="53969" cy="630204"/>
            </a:xfrm>
            <a:custGeom>
              <a:avLst/>
              <a:gdLst/>
              <a:ahLst/>
              <a:cxnLst/>
              <a:rect l="l" t="t" r="r" b="b"/>
              <a:pathLst>
                <a:path w="53969" h="630204">
                  <a:moveTo>
                    <a:pt x="0" y="0"/>
                  </a:moveTo>
                  <a:lnTo>
                    <a:pt x="53969" y="0"/>
                  </a:lnTo>
                  <a:lnTo>
                    <a:pt x="53969" y="630204"/>
                  </a:lnTo>
                  <a:lnTo>
                    <a:pt x="0" y="630204"/>
                  </a:lnTo>
                  <a:close/>
                </a:path>
              </a:pathLst>
            </a:custGeom>
            <a:solidFill>
              <a:srgbClr val="161616"/>
            </a:solidFill>
          </p:spPr>
        </p:sp>
        <p:sp>
          <p:nvSpPr>
            <p:cNvPr id="9" name="TextBox 9"/>
            <p:cNvSpPr txBox="1"/>
            <p:nvPr/>
          </p:nvSpPr>
          <p:spPr>
            <a:xfrm>
              <a:off x="0" y="-47625"/>
              <a:ext cx="53969" cy="677829"/>
            </a:xfrm>
            <a:prstGeom prst="rect">
              <a:avLst/>
            </a:prstGeom>
          </p:spPr>
          <p:txBody>
            <a:bodyPr lIns="50800" tIns="50800" rIns="50800" bIns="50800" rtlCol="0" anchor="ctr"/>
            <a:lstStyle/>
            <a:p>
              <a:pPr algn="ctr">
                <a:lnSpc>
                  <a:spcPts val="2800"/>
                </a:lnSpc>
              </a:pPr>
              <a:endParaRPr/>
            </a:p>
          </p:txBody>
        </p:sp>
      </p:grpSp>
      <p:grpSp>
        <p:nvGrpSpPr>
          <p:cNvPr id="10" name="Group 10"/>
          <p:cNvGrpSpPr/>
          <p:nvPr/>
        </p:nvGrpSpPr>
        <p:grpSpPr>
          <a:xfrm>
            <a:off x="10722429" y="3822648"/>
            <a:ext cx="3384386" cy="691661"/>
            <a:chOff x="0" y="0"/>
            <a:chExt cx="891361" cy="182166"/>
          </a:xfrm>
        </p:grpSpPr>
        <p:sp>
          <p:nvSpPr>
            <p:cNvPr id="11" name="Freeform 11"/>
            <p:cNvSpPr/>
            <p:nvPr/>
          </p:nvSpPr>
          <p:spPr>
            <a:xfrm>
              <a:off x="0" y="0"/>
              <a:ext cx="891361" cy="182166"/>
            </a:xfrm>
            <a:custGeom>
              <a:avLst/>
              <a:gdLst/>
              <a:ahLst/>
              <a:cxnLst/>
              <a:rect l="l" t="t" r="r" b="b"/>
              <a:pathLst>
                <a:path w="891361" h="182166">
                  <a:moveTo>
                    <a:pt x="0" y="0"/>
                  </a:moveTo>
                  <a:lnTo>
                    <a:pt x="891361" y="0"/>
                  </a:lnTo>
                  <a:lnTo>
                    <a:pt x="891361" y="182166"/>
                  </a:lnTo>
                  <a:lnTo>
                    <a:pt x="0" y="182166"/>
                  </a:lnTo>
                  <a:close/>
                </a:path>
              </a:pathLst>
            </a:custGeom>
            <a:solidFill>
              <a:srgbClr val="161616"/>
            </a:solidFill>
          </p:spPr>
        </p:sp>
        <p:sp>
          <p:nvSpPr>
            <p:cNvPr id="12" name="TextBox 12"/>
            <p:cNvSpPr txBox="1"/>
            <p:nvPr/>
          </p:nvSpPr>
          <p:spPr>
            <a:xfrm>
              <a:off x="0" y="-47625"/>
              <a:ext cx="891361" cy="229791"/>
            </a:xfrm>
            <a:prstGeom prst="rect">
              <a:avLst/>
            </a:prstGeom>
          </p:spPr>
          <p:txBody>
            <a:bodyPr lIns="50800" tIns="50800" rIns="50800" bIns="50800" rtlCol="0" anchor="ctr"/>
            <a:lstStyle/>
            <a:p>
              <a:pPr algn="ctr">
                <a:lnSpc>
                  <a:spcPts val="2800"/>
                </a:lnSpc>
              </a:pPr>
              <a:endParaRPr/>
            </a:p>
          </p:txBody>
        </p:sp>
      </p:grpSp>
      <p:sp>
        <p:nvSpPr>
          <p:cNvPr id="13" name="Freeform 13"/>
          <p:cNvSpPr/>
          <p:nvPr/>
        </p:nvSpPr>
        <p:spPr>
          <a:xfrm rot="-5400000">
            <a:off x="14793542" y="4185105"/>
            <a:ext cx="5207098" cy="2603549"/>
          </a:xfrm>
          <a:custGeom>
            <a:avLst/>
            <a:gdLst/>
            <a:ahLst/>
            <a:cxnLst/>
            <a:rect l="l" t="t" r="r" b="b"/>
            <a:pathLst>
              <a:path w="5207098" h="2603549">
                <a:moveTo>
                  <a:pt x="0" y="0"/>
                </a:moveTo>
                <a:lnTo>
                  <a:pt x="5207098" y="0"/>
                </a:lnTo>
                <a:lnTo>
                  <a:pt x="5207098" y="2603549"/>
                </a:lnTo>
                <a:lnTo>
                  <a:pt x="0" y="2603549"/>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14" name="Freeform 14"/>
          <p:cNvSpPr/>
          <p:nvPr/>
        </p:nvSpPr>
        <p:spPr>
          <a:xfrm>
            <a:off x="11974675" y="2153864"/>
            <a:ext cx="879894" cy="240871"/>
          </a:xfrm>
          <a:custGeom>
            <a:avLst/>
            <a:gdLst/>
            <a:ahLst/>
            <a:cxnLst/>
            <a:rect l="l" t="t" r="r" b="b"/>
            <a:pathLst>
              <a:path w="879894" h="240871">
                <a:moveTo>
                  <a:pt x="0" y="0"/>
                </a:moveTo>
                <a:lnTo>
                  <a:pt x="879893" y="0"/>
                </a:lnTo>
                <a:lnTo>
                  <a:pt x="879893" y="240871"/>
                </a:lnTo>
                <a:lnTo>
                  <a:pt x="0" y="240871"/>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15" name="Freeform 15"/>
          <p:cNvSpPr/>
          <p:nvPr/>
        </p:nvSpPr>
        <p:spPr>
          <a:xfrm>
            <a:off x="8704053" y="9434942"/>
            <a:ext cx="879894" cy="240871"/>
          </a:xfrm>
          <a:custGeom>
            <a:avLst/>
            <a:gdLst/>
            <a:ahLst/>
            <a:cxnLst/>
            <a:rect l="l" t="t" r="r" b="b"/>
            <a:pathLst>
              <a:path w="879894" h="240871">
                <a:moveTo>
                  <a:pt x="0" y="0"/>
                </a:moveTo>
                <a:lnTo>
                  <a:pt x="879894" y="0"/>
                </a:lnTo>
                <a:lnTo>
                  <a:pt x="879894" y="240870"/>
                </a:lnTo>
                <a:lnTo>
                  <a:pt x="0" y="24087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16" name="AutoShape 16"/>
          <p:cNvSpPr/>
          <p:nvPr/>
        </p:nvSpPr>
        <p:spPr>
          <a:xfrm flipV="1">
            <a:off x="7946232" y="8090429"/>
            <a:ext cx="7105280" cy="0"/>
          </a:xfrm>
          <a:prstGeom prst="line">
            <a:avLst/>
          </a:prstGeom>
          <a:ln w="38100" cap="flat">
            <a:solidFill>
              <a:srgbClr val="C13659"/>
            </a:solidFill>
            <a:prstDash val="solid"/>
            <a:headEnd type="none" w="sm" len="sm"/>
            <a:tailEnd type="none" w="sm" len="sm"/>
          </a:ln>
        </p:spPr>
      </p:sp>
      <p:sp>
        <p:nvSpPr>
          <p:cNvPr id="17" name="AutoShape 17"/>
          <p:cNvSpPr/>
          <p:nvPr/>
        </p:nvSpPr>
        <p:spPr>
          <a:xfrm flipV="1">
            <a:off x="15032462" y="5287311"/>
            <a:ext cx="0" cy="2784068"/>
          </a:xfrm>
          <a:prstGeom prst="line">
            <a:avLst/>
          </a:prstGeom>
          <a:ln w="38100" cap="flat">
            <a:solidFill>
              <a:srgbClr val="C13659"/>
            </a:solidFill>
            <a:prstDash val="solid"/>
            <a:headEnd type="none" w="sm" len="sm"/>
            <a:tailEnd type="none" w="sm" len="sm"/>
          </a:ln>
        </p:spPr>
      </p:sp>
      <p:grpSp>
        <p:nvGrpSpPr>
          <p:cNvPr id="18" name="Group 18"/>
          <p:cNvGrpSpPr/>
          <p:nvPr/>
        </p:nvGrpSpPr>
        <p:grpSpPr>
          <a:xfrm>
            <a:off x="1825908" y="1669972"/>
            <a:ext cx="8744928" cy="4410152"/>
            <a:chOff x="0" y="517891"/>
            <a:chExt cx="11659903" cy="5880203"/>
          </a:xfrm>
        </p:grpSpPr>
        <p:sp>
          <p:nvSpPr>
            <p:cNvPr id="19" name="Freeform 19"/>
            <p:cNvSpPr/>
            <p:nvPr/>
          </p:nvSpPr>
          <p:spPr>
            <a:xfrm>
              <a:off x="0" y="517891"/>
              <a:ext cx="4010384" cy="4061149"/>
            </a:xfrm>
            <a:custGeom>
              <a:avLst/>
              <a:gdLst/>
              <a:ahLst/>
              <a:cxnLst/>
              <a:rect l="l" t="t" r="r" b="b"/>
              <a:pathLst>
                <a:path w="4010384" h="4061149">
                  <a:moveTo>
                    <a:pt x="0" y="0"/>
                  </a:moveTo>
                  <a:lnTo>
                    <a:pt x="4010384" y="0"/>
                  </a:lnTo>
                  <a:lnTo>
                    <a:pt x="4010384" y="4061149"/>
                  </a:lnTo>
                  <a:lnTo>
                    <a:pt x="0" y="4061149"/>
                  </a:lnTo>
                  <a:lnTo>
                    <a:pt x="0" y="0"/>
                  </a:lnTo>
                  <a:close/>
                </a:path>
              </a:pathLst>
            </a:custGeom>
            <a:blipFill>
              <a:blip r:embed="rId5"/>
              <a:stretch>
                <a:fillRect/>
              </a:stretch>
            </a:blipFill>
          </p:spPr>
        </p:sp>
        <p:sp>
          <p:nvSpPr>
            <p:cNvPr id="20" name="TextBox 20"/>
            <p:cNvSpPr txBox="1"/>
            <p:nvPr/>
          </p:nvSpPr>
          <p:spPr>
            <a:xfrm>
              <a:off x="4089458" y="1593262"/>
              <a:ext cx="7570445" cy="4804832"/>
            </a:xfrm>
            <a:prstGeom prst="rect">
              <a:avLst/>
            </a:prstGeom>
          </p:spPr>
          <p:txBody>
            <a:bodyPr lIns="0" tIns="0" rIns="0" bIns="0" rtlCol="0" anchor="t">
              <a:spAutoFit/>
            </a:bodyPr>
            <a:lstStyle/>
            <a:p>
              <a:pPr marL="0" lvl="0" indent="0" algn="l">
                <a:lnSpc>
                  <a:spcPts val="20749"/>
                </a:lnSpc>
                <a:spcBef>
                  <a:spcPct val="0"/>
                </a:spcBef>
              </a:pPr>
              <a:r>
                <a:rPr lang="en-US" sz="24999" b="1" dirty="0">
                  <a:solidFill>
                    <a:srgbClr val="C13659"/>
                  </a:solidFill>
                  <a:latin typeface="Heading Now 31-38 Bold"/>
                  <a:ea typeface="Heading Now 31-38 Bold"/>
                  <a:cs typeface="Heading Now 31-38 Bold"/>
                  <a:sym typeface="Heading Now 31-38 Bold"/>
                </a:rPr>
                <a:t>VID-AI</a:t>
              </a:r>
            </a:p>
          </p:txBody>
        </p:sp>
      </p:grpSp>
      <p:sp>
        <p:nvSpPr>
          <p:cNvPr id="21" name="TextBox 21"/>
          <p:cNvSpPr txBox="1"/>
          <p:nvPr/>
        </p:nvSpPr>
        <p:spPr>
          <a:xfrm>
            <a:off x="8026298" y="5862661"/>
            <a:ext cx="6985102" cy="2481239"/>
          </a:xfrm>
          <a:prstGeom prst="rect">
            <a:avLst/>
          </a:prstGeom>
        </p:spPr>
        <p:txBody>
          <a:bodyPr lIns="0" tIns="0" rIns="0" bIns="0" rtlCol="0" anchor="t">
            <a:spAutoFit/>
          </a:bodyPr>
          <a:lstStyle/>
          <a:p>
            <a:pPr marL="0" lvl="0" indent="0" algn="ctr">
              <a:lnSpc>
                <a:spcPts val="8327"/>
              </a:lnSpc>
              <a:spcBef>
                <a:spcPct val="0"/>
              </a:spcBef>
            </a:pPr>
            <a:r>
              <a:rPr lang="en-US" sz="10033" b="1" i="1" dirty="0">
                <a:solidFill>
                  <a:srgbClr val="161616"/>
                </a:solidFill>
                <a:latin typeface="Heading Now 31-38 Bold Italics"/>
                <a:ea typeface="Heading Now 31-38 Bold Italics"/>
                <a:cs typeface="Heading Now 31-38 Bold Italics"/>
                <a:sym typeface="Heading Now 31-38 Bold Italics"/>
              </a:rPr>
              <a:t>WHERE TRADITION MEETS TECHNOLOGY</a:t>
            </a:r>
          </a:p>
        </p:txBody>
      </p:sp>
      <p:grpSp>
        <p:nvGrpSpPr>
          <p:cNvPr id="22" name="Group 22"/>
          <p:cNvGrpSpPr/>
          <p:nvPr/>
        </p:nvGrpSpPr>
        <p:grpSpPr>
          <a:xfrm>
            <a:off x="14931334" y="569450"/>
            <a:ext cx="2950717" cy="981892"/>
            <a:chOff x="0" y="0"/>
            <a:chExt cx="3934290" cy="1309190"/>
          </a:xfrm>
        </p:grpSpPr>
        <p:grpSp>
          <p:nvGrpSpPr>
            <p:cNvPr id="23" name="Group 23"/>
            <p:cNvGrpSpPr/>
            <p:nvPr/>
          </p:nvGrpSpPr>
          <p:grpSpPr>
            <a:xfrm>
              <a:off x="0" y="0"/>
              <a:ext cx="3934290" cy="1309190"/>
              <a:chOff x="0" y="0"/>
              <a:chExt cx="777144" cy="258605"/>
            </a:xfrm>
          </p:grpSpPr>
          <p:sp>
            <p:nvSpPr>
              <p:cNvPr id="24" name="Freeform 24"/>
              <p:cNvSpPr/>
              <p:nvPr/>
            </p:nvSpPr>
            <p:spPr>
              <a:xfrm>
                <a:off x="0" y="0"/>
                <a:ext cx="777144" cy="258605"/>
              </a:xfrm>
              <a:custGeom>
                <a:avLst/>
                <a:gdLst/>
                <a:ahLst/>
                <a:cxnLst/>
                <a:rect l="l" t="t" r="r" b="b"/>
                <a:pathLst>
                  <a:path w="777144" h="258605">
                    <a:moveTo>
                      <a:pt x="0" y="0"/>
                    </a:moveTo>
                    <a:lnTo>
                      <a:pt x="777144" y="0"/>
                    </a:lnTo>
                    <a:lnTo>
                      <a:pt x="777144" y="258605"/>
                    </a:lnTo>
                    <a:lnTo>
                      <a:pt x="0" y="258605"/>
                    </a:lnTo>
                    <a:close/>
                  </a:path>
                </a:pathLst>
              </a:custGeom>
              <a:ln w="38100" cap="sq">
                <a:solidFill>
                  <a:srgbClr val="C13659"/>
                </a:solidFill>
                <a:prstDash val="solid"/>
                <a:miter/>
              </a:ln>
            </p:spPr>
          </p:sp>
          <p:sp>
            <p:nvSpPr>
              <p:cNvPr id="25" name="TextBox 25"/>
              <p:cNvSpPr txBox="1"/>
              <p:nvPr/>
            </p:nvSpPr>
            <p:spPr>
              <a:xfrm>
                <a:off x="0" y="-47625"/>
                <a:ext cx="777144" cy="306230"/>
              </a:xfrm>
              <a:prstGeom prst="rect">
                <a:avLst/>
              </a:prstGeom>
            </p:spPr>
            <p:txBody>
              <a:bodyPr lIns="50800" tIns="50800" rIns="50800" bIns="50800" rtlCol="0" anchor="ctr"/>
              <a:lstStyle/>
              <a:p>
                <a:pPr algn="ctr">
                  <a:lnSpc>
                    <a:spcPts val="2800"/>
                  </a:lnSpc>
                </a:pPr>
                <a:endParaRPr/>
              </a:p>
            </p:txBody>
          </p:sp>
        </p:grpSp>
        <p:sp>
          <p:nvSpPr>
            <p:cNvPr id="26" name="Freeform 26"/>
            <p:cNvSpPr/>
            <p:nvPr/>
          </p:nvSpPr>
          <p:spPr>
            <a:xfrm>
              <a:off x="363437" y="141913"/>
              <a:ext cx="781479" cy="1025363"/>
            </a:xfrm>
            <a:custGeom>
              <a:avLst/>
              <a:gdLst/>
              <a:ahLst/>
              <a:cxnLst/>
              <a:rect l="l" t="t" r="r" b="b"/>
              <a:pathLst>
                <a:path w="781479" h="1025363">
                  <a:moveTo>
                    <a:pt x="0" y="0"/>
                  </a:moveTo>
                  <a:lnTo>
                    <a:pt x="781479" y="0"/>
                  </a:lnTo>
                  <a:lnTo>
                    <a:pt x="781479" y="1025363"/>
                  </a:lnTo>
                  <a:lnTo>
                    <a:pt x="0" y="1025363"/>
                  </a:lnTo>
                  <a:lnTo>
                    <a:pt x="0" y="0"/>
                  </a:lnTo>
                  <a:close/>
                </a:path>
              </a:pathLst>
            </a:custGeom>
            <a:blipFill>
              <a:blip r:embed="rId6"/>
              <a:stretch>
                <a:fillRect l="-43114" t="-7715" r="-43096" b="-34204"/>
              </a:stretch>
            </a:blipFill>
          </p:spPr>
        </p:sp>
        <p:sp>
          <p:nvSpPr>
            <p:cNvPr id="27" name="TextBox 27"/>
            <p:cNvSpPr txBox="1"/>
            <p:nvPr/>
          </p:nvSpPr>
          <p:spPr>
            <a:xfrm>
              <a:off x="1353824" y="226266"/>
              <a:ext cx="2283306" cy="875707"/>
            </a:xfrm>
            <a:prstGeom prst="rect">
              <a:avLst/>
            </a:prstGeom>
          </p:spPr>
          <p:txBody>
            <a:bodyPr lIns="0" tIns="0" rIns="0" bIns="0" rtlCol="0" anchor="t">
              <a:spAutoFit/>
            </a:bodyPr>
            <a:lstStyle/>
            <a:p>
              <a:pPr marL="0" lvl="0" indent="0" algn="l">
                <a:lnSpc>
                  <a:spcPts val="2576"/>
                </a:lnSpc>
                <a:spcBef>
                  <a:spcPct val="0"/>
                </a:spcBef>
              </a:pPr>
              <a:r>
                <a:rPr lang="en-US" sz="2300" b="1" spc="-69">
                  <a:solidFill>
                    <a:srgbClr val="161616"/>
                  </a:solidFill>
                  <a:latin typeface="Inter Bold"/>
                  <a:ea typeface="Inter Bold"/>
                  <a:cs typeface="Inter Bold"/>
                  <a:sym typeface="Inter Bold"/>
                </a:rPr>
                <a:t>BAHRIA</a:t>
              </a:r>
              <a:r>
                <a:rPr lang="en-US" sz="2300" b="1" u="none" strike="noStrike" spc="-69">
                  <a:solidFill>
                    <a:srgbClr val="161616"/>
                  </a:solidFill>
                  <a:latin typeface="Inter Bold"/>
                  <a:ea typeface="Inter Bold"/>
                  <a:cs typeface="Inter Bold"/>
                  <a:sym typeface="Inter Bold"/>
                </a:rPr>
                <a:t> UNIVERSITY</a:t>
              </a:r>
            </a:p>
          </p:txBody>
        </p:sp>
      </p:grpSp>
      <p:sp>
        <p:nvSpPr>
          <p:cNvPr id="28" name="TextBox 28"/>
          <p:cNvSpPr txBox="1"/>
          <p:nvPr/>
        </p:nvSpPr>
        <p:spPr>
          <a:xfrm>
            <a:off x="1028700" y="9477375"/>
            <a:ext cx="4350380" cy="349250"/>
          </a:xfrm>
          <a:prstGeom prst="rect">
            <a:avLst/>
          </a:prstGeom>
        </p:spPr>
        <p:txBody>
          <a:bodyPr lIns="0" tIns="0" rIns="0" bIns="0" rtlCol="0" anchor="t">
            <a:spAutoFit/>
          </a:bodyPr>
          <a:lstStyle/>
          <a:p>
            <a:pPr algn="l">
              <a:lnSpc>
                <a:spcPts val="2800"/>
              </a:lnSpc>
            </a:pPr>
            <a:r>
              <a:rPr lang="en-US" sz="2000" spc="-60">
                <a:solidFill>
                  <a:srgbClr val="161616"/>
                </a:solidFill>
                <a:latin typeface="Inter"/>
                <a:ea typeface="Inter"/>
                <a:cs typeface="Inter"/>
                <a:sym typeface="Inter"/>
              </a:rPr>
              <a:t>HTTPS://WWW.VIDAI.LIVE/</a:t>
            </a:r>
          </a:p>
        </p:txBody>
      </p:sp>
      <p:sp>
        <p:nvSpPr>
          <p:cNvPr id="29" name="TextBox 29"/>
          <p:cNvSpPr txBox="1"/>
          <p:nvPr/>
        </p:nvSpPr>
        <p:spPr>
          <a:xfrm>
            <a:off x="2368861" y="5649997"/>
            <a:ext cx="2292192" cy="389255"/>
          </a:xfrm>
          <a:prstGeom prst="rect">
            <a:avLst/>
          </a:prstGeom>
        </p:spPr>
        <p:txBody>
          <a:bodyPr lIns="0" tIns="0" rIns="0" bIns="0" rtlCol="0" anchor="t">
            <a:spAutoFit/>
          </a:bodyPr>
          <a:lstStyle/>
          <a:p>
            <a:pPr algn="l">
              <a:lnSpc>
                <a:spcPts val="3219"/>
              </a:lnSpc>
            </a:pPr>
            <a:r>
              <a:rPr lang="en-US" sz="2299" b="1" spc="-68">
                <a:solidFill>
                  <a:srgbClr val="161616"/>
                </a:solidFill>
                <a:latin typeface="Inter Bold"/>
                <a:ea typeface="Inter Bold"/>
                <a:cs typeface="Inter Bold"/>
                <a:sym typeface="Inter Bold"/>
              </a:rPr>
              <a:t>SUPERVISED BY:</a:t>
            </a:r>
          </a:p>
        </p:txBody>
      </p:sp>
      <p:sp>
        <p:nvSpPr>
          <p:cNvPr id="30" name="TextBox 30"/>
          <p:cNvSpPr txBox="1"/>
          <p:nvPr/>
        </p:nvSpPr>
        <p:spPr>
          <a:xfrm>
            <a:off x="2368861" y="6075205"/>
            <a:ext cx="3227934" cy="448310"/>
          </a:xfrm>
          <a:prstGeom prst="rect">
            <a:avLst/>
          </a:prstGeom>
        </p:spPr>
        <p:txBody>
          <a:bodyPr lIns="0" tIns="0" rIns="0" bIns="0" rtlCol="0" anchor="t">
            <a:spAutoFit/>
          </a:bodyPr>
          <a:lstStyle/>
          <a:p>
            <a:pPr algn="l">
              <a:lnSpc>
                <a:spcPts val="3639"/>
              </a:lnSpc>
            </a:pPr>
            <a:r>
              <a:rPr lang="en-US" sz="2599" b="1" spc="-77">
                <a:solidFill>
                  <a:srgbClr val="C13659"/>
                </a:solidFill>
                <a:latin typeface="Inter Bold"/>
                <a:ea typeface="Inter Bold"/>
                <a:cs typeface="Inter Bold"/>
                <a:sym typeface="Inter Bold"/>
              </a:rPr>
              <a:t>DR. KASHIF SULTAN</a:t>
            </a:r>
          </a:p>
        </p:txBody>
      </p:sp>
      <p:sp>
        <p:nvSpPr>
          <p:cNvPr id="31" name="TextBox 31"/>
          <p:cNvSpPr txBox="1"/>
          <p:nvPr/>
        </p:nvSpPr>
        <p:spPr>
          <a:xfrm>
            <a:off x="14931334" y="9477375"/>
            <a:ext cx="2327966" cy="349250"/>
          </a:xfrm>
          <a:prstGeom prst="rect">
            <a:avLst/>
          </a:prstGeom>
        </p:spPr>
        <p:txBody>
          <a:bodyPr lIns="0" tIns="0" rIns="0" bIns="0" rtlCol="0" anchor="t">
            <a:spAutoFit/>
          </a:bodyPr>
          <a:lstStyle/>
          <a:p>
            <a:pPr algn="r">
              <a:lnSpc>
                <a:spcPts val="2800"/>
              </a:lnSpc>
            </a:pPr>
            <a:r>
              <a:rPr lang="en-US" sz="2000" b="1" spc="-60">
                <a:solidFill>
                  <a:srgbClr val="161616"/>
                </a:solidFill>
                <a:latin typeface="Inter Bold"/>
                <a:ea typeface="Inter Bold"/>
                <a:cs typeface="Inter Bold"/>
                <a:sym typeface="Inter Bold"/>
              </a:rPr>
              <a:t>05 MAY 2026</a:t>
            </a:r>
          </a:p>
        </p:txBody>
      </p:sp>
      <p:sp>
        <p:nvSpPr>
          <p:cNvPr id="32" name="TextBox 32"/>
          <p:cNvSpPr txBox="1"/>
          <p:nvPr/>
        </p:nvSpPr>
        <p:spPr>
          <a:xfrm>
            <a:off x="2368861" y="7327595"/>
            <a:ext cx="4929671" cy="736433"/>
          </a:xfrm>
          <a:prstGeom prst="rect">
            <a:avLst/>
          </a:prstGeom>
        </p:spPr>
        <p:txBody>
          <a:bodyPr lIns="0" tIns="0" rIns="0" bIns="0" rtlCol="0" anchor="t">
            <a:spAutoFit/>
          </a:bodyPr>
          <a:lstStyle/>
          <a:p>
            <a:pPr algn="just">
              <a:lnSpc>
                <a:spcPts val="2984"/>
              </a:lnSpc>
            </a:pPr>
            <a:r>
              <a:rPr lang="en-US" sz="2131" spc="-63">
                <a:solidFill>
                  <a:srgbClr val="161616"/>
                </a:solidFill>
                <a:latin typeface="Inter"/>
                <a:ea typeface="Inter"/>
                <a:cs typeface="Inter"/>
                <a:sym typeface="Inter"/>
              </a:rPr>
              <a:t>Faiza Alam Warraich (01-131222-016)</a:t>
            </a:r>
          </a:p>
          <a:p>
            <a:pPr marL="0" lvl="0" indent="0" algn="just">
              <a:lnSpc>
                <a:spcPts val="2984"/>
              </a:lnSpc>
              <a:spcBef>
                <a:spcPct val="0"/>
              </a:spcBef>
            </a:pPr>
            <a:r>
              <a:rPr lang="en-US" sz="2131" spc="-63">
                <a:solidFill>
                  <a:srgbClr val="161616"/>
                </a:solidFill>
                <a:latin typeface="Inter"/>
                <a:ea typeface="Inter"/>
                <a:cs typeface="Inter"/>
                <a:sym typeface="Inter"/>
              </a:rPr>
              <a:t>Syed Asad E Bukhari (01-131222-045)</a:t>
            </a:r>
          </a:p>
        </p:txBody>
      </p:sp>
      <p:sp>
        <p:nvSpPr>
          <p:cNvPr id="33" name="TextBox 33"/>
          <p:cNvSpPr txBox="1"/>
          <p:nvPr/>
        </p:nvSpPr>
        <p:spPr>
          <a:xfrm>
            <a:off x="2368861" y="6862140"/>
            <a:ext cx="2708800" cy="389255"/>
          </a:xfrm>
          <a:prstGeom prst="rect">
            <a:avLst/>
          </a:prstGeom>
        </p:spPr>
        <p:txBody>
          <a:bodyPr lIns="0" tIns="0" rIns="0" bIns="0" rtlCol="0" anchor="t">
            <a:spAutoFit/>
          </a:bodyPr>
          <a:lstStyle/>
          <a:p>
            <a:pPr algn="l">
              <a:lnSpc>
                <a:spcPts val="3219"/>
              </a:lnSpc>
            </a:pPr>
            <a:r>
              <a:rPr lang="en-US" sz="2299" b="1" spc="-68">
                <a:solidFill>
                  <a:srgbClr val="161616"/>
                </a:solidFill>
                <a:latin typeface="Inter Bold"/>
                <a:ea typeface="Inter Bold"/>
                <a:cs typeface="Inter Bold"/>
                <a:sym typeface="Inter Bold"/>
              </a:rPr>
              <a:t>GROUP MEMBERS: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2" name="AutoShape 2"/>
          <p:cNvSpPr/>
          <p:nvPr/>
        </p:nvSpPr>
        <p:spPr>
          <a:xfrm>
            <a:off x="1028700" y="1060396"/>
            <a:ext cx="13717848" cy="0"/>
          </a:xfrm>
          <a:prstGeom prst="line">
            <a:avLst/>
          </a:prstGeom>
          <a:ln w="38100" cap="flat">
            <a:solidFill>
              <a:srgbClr val="C13659"/>
            </a:solidFill>
            <a:prstDash val="solid"/>
            <a:headEnd type="none" w="sm" len="sm"/>
            <a:tailEnd type="none" w="sm" len="sm"/>
          </a:ln>
        </p:spPr>
      </p:sp>
      <p:sp>
        <p:nvSpPr>
          <p:cNvPr id="3" name="AutoShape 3"/>
          <p:cNvSpPr/>
          <p:nvPr/>
        </p:nvSpPr>
        <p:spPr>
          <a:xfrm flipH="1" flipV="1">
            <a:off x="509587" y="-717113"/>
            <a:ext cx="0" cy="11721225"/>
          </a:xfrm>
          <a:prstGeom prst="line">
            <a:avLst/>
          </a:prstGeom>
          <a:ln w="352425" cap="flat">
            <a:solidFill>
              <a:srgbClr val="C13659"/>
            </a:solidFill>
            <a:prstDash val="solid"/>
            <a:headEnd type="none" w="sm" len="sm"/>
            <a:tailEnd type="none" w="sm" len="sm"/>
          </a:ln>
        </p:spPr>
      </p:sp>
      <p:grpSp>
        <p:nvGrpSpPr>
          <p:cNvPr id="4" name="Group 4"/>
          <p:cNvGrpSpPr/>
          <p:nvPr/>
        </p:nvGrpSpPr>
        <p:grpSpPr>
          <a:xfrm>
            <a:off x="14931334" y="569450"/>
            <a:ext cx="2950717" cy="981892"/>
            <a:chOff x="0" y="0"/>
            <a:chExt cx="3934290" cy="1309190"/>
          </a:xfrm>
        </p:grpSpPr>
        <p:grpSp>
          <p:nvGrpSpPr>
            <p:cNvPr id="5" name="Group 5"/>
            <p:cNvGrpSpPr/>
            <p:nvPr/>
          </p:nvGrpSpPr>
          <p:grpSpPr>
            <a:xfrm>
              <a:off x="0" y="0"/>
              <a:ext cx="3934290" cy="1309190"/>
              <a:chOff x="0" y="0"/>
              <a:chExt cx="777144" cy="258605"/>
            </a:xfrm>
          </p:grpSpPr>
          <p:sp>
            <p:nvSpPr>
              <p:cNvPr id="6" name="Freeform 6"/>
              <p:cNvSpPr/>
              <p:nvPr/>
            </p:nvSpPr>
            <p:spPr>
              <a:xfrm>
                <a:off x="0" y="0"/>
                <a:ext cx="777144" cy="258605"/>
              </a:xfrm>
              <a:custGeom>
                <a:avLst/>
                <a:gdLst/>
                <a:ahLst/>
                <a:cxnLst/>
                <a:rect l="l" t="t" r="r" b="b"/>
                <a:pathLst>
                  <a:path w="777144" h="258605">
                    <a:moveTo>
                      <a:pt x="0" y="0"/>
                    </a:moveTo>
                    <a:lnTo>
                      <a:pt x="777144" y="0"/>
                    </a:lnTo>
                    <a:lnTo>
                      <a:pt x="777144" y="258605"/>
                    </a:lnTo>
                    <a:lnTo>
                      <a:pt x="0" y="258605"/>
                    </a:lnTo>
                    <a:close/>
                  </a:path>
                </a:pathLst>
              </a:custGeom>
              <a:ln w="38100" cap="sq">
                <a:solidFill>
                  <a:srgbClr val="C13659"/>
                </a:solidFill>
                <a:prstDash val="solid"/>
                <a:miter/>
              </a:ln>
            </p:spPr>
          </p:sp>
          <p:sp>
            <p:nvSpPr>
              <p:cNvPr id="7" name="TextBox 7"/>
              <p:cNvSpPr txBox="1"/>
              <p:nvPr/>
            </p:nvSpPr>
            <p:spPr>
              <a:xfrm>
                <a:off x="0" y="-47625"/>
                <a:ext cx="777144" cy="306230"/>
              </a:xfrm>
              <a:prstGeom prst="rect">
                <a:avLst/>
              </a:prstGeom>
            </p:spPr>
            <p:txBody>
              <a:bodyPr lIns="50800" tIns="50800" rIns="50800" bIns="50800" rtlCol="0" anchor="ctr"/>
              <a:lstStyle/>
              <a:p>
                <a:pPr algn="ctr">
                  <a:lnSpc>
                    <a:spcPts val="2800"/>
                  </a:lnSpc>
                </a:pPr>
                <a:endParaRPr/>
              </a:p>
            </p:txBody>
          </p:sp>
        </p:grpSp>
        <p:sp>
          <p:nvSpPr>
            <p:cNvPr id="8" name="Freeform 8"/>
            <p:cNvSpPr/>
            <p:nvPr/>
          </p:nvSpPr>
          <p:spPr>
            <a:xfrm>
              <a:off x="363437" y="141913"/>
              <a:ext cx="781479" cy="1025363"/>
            </a:xfrm>
            <a:custGeom>
              <a:avLst/>
              <a:gdLst/>
              <a:ahLst/>
              <a:cxnLst/>
              <a:rect l="l" t="t" r="r" b="b"/>
              <a:pathLst>
                <a:path w="781479" h="1025363">
                  <a:moveTo>
                    <a:pt x="0" y="0"/>
                  </a:moveTo>
                  <a:lnTo>
                    <a:pt x="781479" y="0"/>
                  </a:lnTo>
                  <a:lnTo>
                    <a:pt x="781479" y="1025363"/>
                  </a:lnTo>
                  <a:lnTo>
                    <a:pt x="0" y="1025363"/>
                  </a:lnTo>
                  <a:lnTo>
                    <a:pt x="0" y="0"/>
                  </a:lnTo>
                  <a:close/>
                </a:path>
              </a:pathLst>
            </a:custGeom>
            <a:blipFill>
              <a:blip r:embed="rId2"/>
              <a:stretch>
                <a:fillRect l="-43114" t="-7715" r="-43096" b="-34204"/>
              </a:stretch>
            </a:blipFill>
          </p:spPr>
        </p:sp>
        <p:sp>
          <p:nvSpPr>
            <p:cNvPr id="9" name="TextBox 9"/>
            <p:cNvSpPr txBox="1"/>
            <p:nvPr/>
          </p:nvSpPr>
          <p:spPr>
            <a:xfrm>
              <a:off x="1353824" y="226266"/>
              <a:ext cx="2283306" cy="875707"/>
            </a:xfrm>
            <a:prstGeom prst="rect">
              <a:avLst/>
            </a:prstGeom>
          </p:spPr>
          <p:txBody>
            <a:bodyPr lIns="0" tIns="0" rIns="0" bIns="0" rtlCol="0" anchor="t">
              <a:spAutoFit/>
            </a:bodyPr>
            <a:lstStyle/>
            <a:p>
              <a:pPr marL="0" lvl="0" indent="0" algn="l">
                <a:lnSpc>
                  <a:spcPts val="2576"/>
                </a:lnSpc>
                <a:spcBef>
                  <a:spcPct val="0"/>
                </a:spcBef>
              </a:pPr>
              <a:r>
                <a:rPr lang="en-US" sz="2300" b="1" spc="-69">
                  <a:solidFill>
                    <a:srgbClr val="161616"/>
                  </a:solidFill>
                  <a:latin typeface="Inter Bold"/>
                  <a:ea typeface="Inter Bold"/>
                  <a:cs typeface="Inter Bold"/>
                  <a:sym typeface="Inter Bold"/>
                </a:rPr>
                <a:t>BAHRIA</a:t>
              </a:r>
              <a:r>
                <a:rPr lang="en-US" sz="2300" b="1" u="none" strike="noStrike" spc="-69">
                  <a:solidFill>
                    <a:srgbClr val="161616"/>
                  </a:solidFill>
                  <a:latin typeface="Inter Bold"/>
                  <a:ea typeface="Inter Bold"/>
                  <a:cs typeface="Inter Bold"/>
                  <a:sym typeface="Inter Bold"/>
                </a:rPr>
                <a:t> UNIVERSITY</a:t>
              </a:r>
            </a:p>
          </p:txBody>
        </p:sp>
      </p:grpSp>
      <p:sp>
        <p:nvSpPr>
          <p:cNvPr id="16" name="TextBox 16"/>
          <p:cNvSpPr txBox="1"/>
          <p:nvPr/>
        </p:nvSpPr>
        <p:spPr>
          <a:xfrm>
            <a:off x="1028700" y="1461947"/>
            <a:ext cx="9157389" cy="1953831"/>
          </a:xfrm>
          <a:prstGeom prst="rect">
            <a:avLst/>
          </a:prstGeom>
        </p:spPr>
        <p:txBody>
          <a:bodyPr lIns="0" tIns="0" rIns="0" bIns="0" rtlCol="0" anchor="t">
            <a:spAutoFit/>
          </a:bodyPr>
          <a:lstStyle/>
          <a:p>
            <a:pPr marL="0" lvl="0" indent="0" algn="l">
              <a:lnSpc>
                <a:spcPts val="11461"/>
              </a:lnSpc>
              <a:spcBef>
                <a:spcPct val="0"/>
              </a:spcBef>
            </a:pPr>
            <a:r>
              <a:rPr lang="en-US" sz="13809" b="1">
                <a:solidFill>
                  <a:srgbClr val="161616"/>
                </a:solidFill>
                <a:latin typeface="Heading Now 31-38 Bold"/>
                <a:ea typeface="Heading Now 31-38 Bold"/>
                <a:cs typeface="Heading Now 31-38 Bold"/>
                <a:sym typeface="Heading Now 31-38 Bold"/>
              </a:rPr>
              <a:t>ADMIN DASHBOARD</a:t>
            </a:r>
          </a:p>
        </p:txBody>
      </p:sp>
      <p:sp>
        <p:nvSpPr>
          <p:cNvPr id="17" name="TextBox 17"/>
          <p:cNvSpPr txBox="1"/>
          <p:nvPr/>
        </p:nvSpPr>
        <p:spPr>
          <a:xfrm>
            <a:off x="1028700" y="9477375"/>
            <a:ext cx="3384386" cy="349250"/>
          </a:xfrm>
          <a:prstGeom prst="rect">
            <a:avLst/>
          </a:prstGeom>
        </p:spPr>
        <p:txBody>
          <a:bodyPr lIns="0" tIns="0" rIns="0" bIns="0" rtlCol="0" anchor="t">
            <a:spAutoFit/>
          </a:bodyPr>
          <a:lstStyle/>
          <a:p>
            <a:pPr algn="l">
              <a:lnSpc>
                <a:spcPts val="2800"/>
              </a:lnSpc>
            </a:pPr>
            <a:r>
              <a:rPr lang="en-US" sz="2000" spc="-60">
                <a:solidFill>
                  <a:srgbClr val="161616"/>
                </a:solidFill>
                <a:latin typeface="Inter"/>
                <a:ea typeface="Inter"/>
                <a:cs typeface="Inter"/>
                <a:sym typeface="Inter"/>
              </a:rPr>
              <a:t>HTTPS://WWW.VIDAI.LIVE/</a:t>
            </a:r>
          </a:p>
        </p:txBody>
      </p:sp>
      <p:sp>
        <p:nvSpPr>
          <p:cNvPr id="18" name="TextBox 18"/>
          <p:cNvSpPr txBox="1"/>
          <p:nvPr/>
        </p:nvSpPr>
        <p:spPr>
          <a:xfrm>
            <a:off x="15910008" y="9477375"/>
            <a:ext cx="1349292" cy="349250"/>
          </a:xfrm>
          <a:prstGeom prst="rect">
            <a:avLst/>
          </a:prstGeom>
        </p:spPr>
        <p:txBody>
          <a:bodyPr lIns="0" tIns="0" rIns="0" bIns="0" rtlCol="0" anchor="t">
            <a:spAutoFit/>
          </a:bodyPr>
          <a:lstStyle/>
          <a:p>
            <a:pPr algn="r">
              <a:lnSpc>
                <a:spcPts val="2800"/>
              </a:lnSpc>
            </a:pPr>
            <a:r>
              <a:rPr lang="en-US" sz="2000" b="1" spc="-60">
                <a:solidFill>
                  <a:srgbClr val="161616"/>
                </a:solidFill>
                <a:latin typeface="Inter Bold"/>
                <a:ea typeface="Inter Bold"/>
                <a:cs typeface="Inter Bold"/>
                <a:sym typeface="Inter Bold"/>
              </a:rPr>
              <a:t>PAGE 20</a:t>
            </a:r>
          </a:p>
        </p:txBody>
      </p:sp>
      <p:grpSp>
        <p:nvGrpSpPr>
          <p:cNvPr id="21" name="Group 14">
            <a:extLst>
              <a:ext uri="{FF2B5EF4-FFF2-40B4-BE49-F238E27FC236}">
                <a16:creationId xmlns:a16="http://schemas.microsoft.com/office/drawing/2014/main" id="{2FABCB51-87E2-678E-2994-7320E7515598}"/>
              </a:ext>
            </a:extLst>
          </p:cNvPr>
          <p:cNvGrpSpPr>
            <a:grpSpLocks noChangeAspect="1"/>
          </p:cNvGrpSpPr>
          <p:nvPr/>
        </p:nvGrpSpPr>
        <p:grpSpPr>
          <a:xfrm>
            <a:off x="750756" y="3313129"/>
            <a:ext cx="4262908" cy="2043618"/>
            <a:chOff x="0" y="0"/>
            <a:chExt cx="22410038" cy="10591800"/>
          </a:xfrm>
        </p:grpSpPr>
        <p:sp>
          <p:nvSpPr>
            <p:cNvPr id="22" name="Freeform 15">
              <a:extLst>
                <a:ext uri="{FF2B5EF4-FFF2-40B4-BE49-F238E27FC236}">
                  <a16:creationId xmlns:a16="http://schemas.microsoft.com/office/drawing/2014/main" id="{EF11E09C-8546-FD90-4BDC-C2905005889C}"/>
                </a:ext>
              </a:extLst>
            </p:cNvPr>
            <p:cNvSpPr/>
            <p:nvPr/>
          </p:nvSpPr>
          <p:spPr>
            <a:xfrm>
              <a:off x="0" y="0"/>
              <a:ext cx="22410038" cy="10591800"/>
            </a:xfrm>
            <a:custGeom>
              <a:avLst/>
              <a:gdLst/>
              <a:ahLst/>
              <a:cxnLst/>
              <a:rect l="l" t="t" r="r" b="b"/>
              <a:pathLst>
                <a:path w="22410038" h="10591800">
                  <a:moveTo>
                    <a:pt x="22410038" y="254000"/>
                  </a:moveTo>
                  <a:lnTo>
                    <a:pt x="22410038" y="10337800"/>
                  </a:lnTo>
                  <a:cubicBezTo>
                    <a:pt x="22410038" y="10478135"/>
                    <a:pt x="22242058" y="10591800"/>
                    <a:pt x="22034660" y="10591800"/>
                  </a:cubicBezTo>
                  <a:lnTo>
                    <a:pt x="375378" y="10591800"/>
                  </a:lnTo>
                  <a:cubicBezTo>
                    <a:pt x="167981" y="10591800"/>
                    <a:pt x="0" y="10478135"/>
                    <a:pt x="0" y="10337800"/>
                  </a:cubicBezTo>
                  <a:lnTo>
                    <a:pt x="0" y="254000"/>
                  </a:lnTo>
                  <a:cubicBezTo>
                    <a:pt x="0" y="113665"/>
                    <a:pt x="167981" y="0"/>
                    <a:pt x="375378" y="0"/>
                  </a:cubicBezTo>
                  <a:lnTo>
                    <a:pt x="22034660" y="0"/>
                  </a:lnTo>
                  <a:cubicBezTo>
                    <a:pt x="22242058" y="0"/>
                    <a:pt x="22410038" y="113665"/>
                    <a:pt x="22410038" y="254000"/>
                  </a:cubicBezTo>
                  <a:close/>
                </a:path>
              </a:pathLst>
            </a:custGeom>
            <a:blipFill>
              <a:blip r:embed="rId3"/>
              <a:stretch>
                <a:fillRect r="-4162"/>
              </a:stretch>
            </a:blipFill>
            <a:ln w="38100" cap="sq">
              <a:solidFill>
                <a:srgbClr val="C13659"/>
              </a:solidFill>
              <a:prstDash val="solid"/>
              <a:miter/>
            </a:ln>
          </p:spPr>
        </p:sp>
      </p:grpSp>
      <p:grpSp>
        <p:nvGrpSpPr>
          <p:cNvPr id="23" name="Group 12">
            <a:extLst>
              <a:ext uri="{FF2B5EF4-FFF2-40B4-BE49-F238E27FC236}">
                <a16:creationId xmlns:a16="http://schemas.microsoft.com/office/drawing/2014/main" id="{23D8F59F-8CBC-23C3-CDFF-AE76DDD71371}"/>
              </a:ext>
            </a:extLst>
          </p:cNvPr>
          <p:cNvGrpSpPr>
            <a:grpSpLocks noChangeAspect="1"/>
          </p:cNvGrpSpPr>
          <p:nvPr/>
        </p:nvGrpSpPr>
        <p:grpSpPr>
          <a:xfrm>
            <a:off x="5135890" y="3313129"/>
            <a:ext cx="4262906" cy="2043618"/>
            <a:chOff x="0" y="0"/>
            <a:chExt cx="22410038" cy="10591800"/>
          </a:xfrm>
        </p:grpSpPr>
        <p:sp>
          <p:nvSpPr>
            <p:cNvPr id="24" name="Freeform 13">
              <a:extLst>
                <a:ext uri="{FF2B5EF4-FFF2-40B4-BE49-F238E27FC236}">
                  <a16:creationId xmlns:a16="http://schemas.microsoft.com/office/drawing/2014/main" id="{136ABCF6-EB07-CEE9-5847-6BF912726E26}"/>
                </a:ext>
              </a:extLst>
            </p:cNvPr>
            <p:cNvSpPr/>
            <p:nvPr/>
          </p:nvSpPr>
          <p:spPr>
            <a:xfrm>
              <a:off x="0" y="0"/>
              <a:ext cx="22410038" cy="10591800"/>
            </a:xfrm>
            <a:custGeom>
              <a:avLst/>
              <a:gdLst/>
              <a:ahLst/>
              <a:cxnLst/>
              <a:rect l="l" t="t" r="r" b="b"/>
              <a:pathLst>
                <a:path w="22410038" h="10591800">
                  <a:moveTo>
                    <a:pt x="22410038" y="254000"/>
                  </a:moveTo>
                  <a:lnTo>
                    <a:pt x="22410038" y="10337800"/>
                  </a:lnTo>
                  <a:cubicBezTo>
                    <a:pt x="22410038" y="10478135"/>
                    <a:pt x="22242058" y="10591800"/>
                    <a:pt x="22034660" y="10591800"/>
                  </a:cubicBezTo>
                  <a:lnTo>
                    <a:pt x="375378" y="10591800"/>
                  </a:lnTo>
                  <a:cubicBezTo>
                    <a:pt x="167981" y="10591800"/>
                    <a:pt x="0" y="10478135"/>
                    <a:pt x="0" y="10337800"/>
                  </a:cubicBezTo>
                  <a:lnTo>
                    <a:pt x="0" y="254000"/>
                  </a:lnTo>
                  <a:cubicBezTo>
                    <a:pt x="0" y="113665"/>
                    <a:pt x="167981" y="0"/>
                    <a:pt x="375378" y="0"/>
                  </a:cubicBezTo>
                  <a:lnTo>
                    <a:pt x="22034660" y="0"/>
                  </a:lnTo>
                  <a:cubicBezTo>
                    <a:pt x="22242058" y="0"/>
                    <a:pt x="22410038" y="113665"/>
                    <a:pt x="22410038" y="254000"/>
                  </a:cubicBezTo>
                  <a:close/>
                </a:path>
              </a:pathLst>
            </a:custGeom>
            <a:blipFill>
              <a:blip r:embed="rId4"/>
              <a:stretch>
                <a:fillRect r="-3591"/>
              </a:stretch>
            </a:blipFill>
            <a:ln w="38100" cap="sq">
              <a:solidFill>
                <a:srgbClr val="C13659"/>
              </a:solidFill>
              <a:prstDash val="solid"/>
              <a:miter/>
            </a:ln>
          </p:spPr>
        </p:sp>
      </p:grpSp>
      <p:grpSp>
        <p:nvGrpSpPr>
          <p:cNvPr id="25" name="Group 12">
            <a:extLst>
              <a:ext uri="{FF2B5EF4-FFF2-40B4-BE49-F238E27FC236}">
                <a16:creationId xmlns:a16="http://schemas.microsoft.com/office/drawing/2014/main" id="{1D1C37C8-B79E-256F-24D6-FFE914590360}"/>
              </a:ext>
            </a:extLst>
          </p:cNvPr>
          <p:cNvGrpSpPr>
            <a:grpSpLocks noChangeAspect="1"/>
          </p:cNvGrpSpPr>
          <p:nvPr/>
        </p:nvGrpSpPr>
        <p:grpSpPr>
          <a:xfrm>
            <a:off x="13906151" y="3308125"/>
            <a:ext cx="4262902" cy="2048622"/>
            <a:chOff x="-625303" y="-184825"/>
            <a:chExt cx="22410038" cy="10591800"/>
          </a:xfrm>
        </p:grpSpPr>
        <p:sp>
          <p:nvSpPr>
            <p:cNvPr id="26" name="Freeform 13">
              <a:extLst>
                <a:ext uri="{FF2B5EF4-FFF2-40B4-BE49-F238E27FC236}">
                  <a16:creationId xmlns:a16="http://schemas.microsoft.com/office/drawing/2014/main" id="{363A0223-FBDD-0303-E48C-6A15A696038C}"/>
                </a:ext>
              </a:extLst>
            </p:cNvPr>
            <p:cNvSpPr/>
            <p:nvPr/>
          </p:nvSpPr>
          <p:spPr>
            <a:xfrm>
              <a:off x="-625303" y="-184825"/>
              <a:ext cx="22410038" cy="10591800"/>
            </a:xfrm>
            <a:custGeom>
              <a:avLst/>
              <a:gdLst/>
              <a:ahLst/>
              <a:cxnLst/>
              <a:rect l="l" t="t" r="r" b="b"/>
              <a:pathLst>
                <a:path w="22410038" h="10591800">
                  <a:moveTo>
                    <a:pt x="22410038" y="254000"/>
                  </a:moveTo>
                  <a:lnTo>
                    <a:pt x="22410038" y="10337800"/>
                  </a:lnTo>
                  <a:cubicBezTo>
                    <a:pt x="22410038" y="10478135"/>
                    <a:pt x="22242058" y="10591800"/>
                    <a:pt x="22034660" y="10591800"/>
                  </a:cubicBezTo>
                  <a:lnTo>
                    <a:pt x="375378" y="10591800"/>
                  </a:lnTo>
                  <a:cubicBezTo>
                    <a:pt x="167981" y="10591800"/>
                    <a:pt x="0" y="10478135"/>
                    <a:pt x="0" y="10337800"/>
                  </a:cubicBezTo>
                  <a:lnTo>
                    <a:pt x="0" y="254000"/>
                  </a:lnTo>
                  <a:cubicBezTo>
                    <a:pt x="0" y="113665"/>
                    <a:pt x="167981" y="0"/>
                    <a:pt x="375378" y="0"/>
                  </a:cubicBezTo>
                  <a:lnTo>
                    <a:pt x="22034660" y="0"/>
                  </a:lnTo>
                  <a:cubicBezTo>
                    <a:pt x="22242058" y="0"/>
                    <a:pt x="22410038" y="113665"/>
                    <a:pt x="22410038" y="254000"/>
                  </a:cubicBezTo>
                  <a:close/>
                </a:path>
              </a:pathLst>
            </a:custGeom>
            <a:blipFill>
              <a:blip r:embed="rId5"/>
              <a:stretch>
                <a:fillRect r="-4739"/>
              </a:stretch>
            </a:blipFill>
            <a:ln w="38100" cap="sq">
              <a:solidFill>
                <a:srgbClr val="C13659"/>
              </a:solidFill>
              <a:prstDash val="solid"/>
              <a:miter/>
            </a:ln>
          </p:spPr>
        </p:sp>
      </p:grpSp>
      <p:grpSp>
        <p:nvGrpSpPr>
          <p:cNvPr id="27" name="Group 14">
            <a:extLst>
              <a:ext uri="{FF2B5EF4-FFF2-40B4-BE49-F238E27FC236}">
                <a16:creationId xmlns:a16="http://schemas.microsoft.com/office/drawing/2014/main" id="{16DF21A7-D110-B449-6C92-9593F583432A}"/>
              </a:ext>
            </a:extLst>
          </p:cNvPr>
          <p:cNvGrpSpPr>
            <a:grpSpLocks noChangeAspect="1"/>
          </p:cNvGrpSpPr>
          <p:nvPr/>
        </p:nvGrpSpPr>
        <p:grpSpPr>
          <a:xfrm>
            <a:off x="9521022" y="3300429"/>
            <a:ext cx="4262903" cy="2043617"/>
            <a:chOff x="0" y="0"/>
            <a:chExt cx="22410038" cy="10591800"/>
          </a:xfrm>
        </p:grpSpPr>
        <p:sp>
          <p:nvSpPr>
            <p:cNvPr id="28" name="Freeform 15">
              <a:extLst>
                <a:ext uri="{FF2B5EF4-FFF2-40B4-BE49-F238E27FC236}">
                  <a16:creationId xmlns:a16="http://schemas.microsoft.com/office/drawing/2014/main" id="{BA9EBA8F-F897-B3E6-B5FD-75870BDB29AE}"/>
                </a:ext>
              </a:extLst>
            </p:cNvPr>
            <p:cNvSpPr/>
            <p:nvPr/>
          </p:nvSpPr>
          <p:spPr>
            <a:xfrm>
              <a:off x="0" y="0"/>
              <a:ext cx="22410038" cy="10591800"/>
            </a:xfrm>
            <a:custGeom>
              <a:avLst/>
              <a:gdLst/>
              <a:ahLst/>
              <a:cxnLst/>
              <a:rect l="l" t="t" r="r" b="b"/>
              <a:pathLst>
                <a:path w="22410038" h="10591800">
                  <a:moveTo>
                    <a:pt x="22410038" y="254000"/>
                  </a:moveTo>
                  <a:lnTo>
                    <a:pt x="22410038" y="10337800"/>
                  </a:lnTo>
                  <a:cubicBezTo>
                    <a:pt x="22410038" y="10478135"/>
                    <a:pt x="22242058" y="10591800"/>
                    <a:pt x="22034660" y="10591800"/>
                  </a:cubicBezTo>
                  <a:lnTo>
                    <a:pt x="375378" y="10591800"/>
                  </a:lnTo>
                  <a:cubicBezTo>
                    <a:pt x="167981" y="10591800"/>
                    <a:pt x="0" y="10478135"/>
                    <a:pt x="0" y="10337800"/>
                  </a:cubicBezTo>
                  <a:lnTo>
                    <a:pt x="0" y="254000"/>
                  </a:lnTo>
                  <a:cubicBezTo>
                    <a:pt x="0" y="113665"/>
                    <a:pt x="167981" y="0"/>
                    <a:pt x="375378" y="0"/>
                  </a:cubicBezTo>
                  <a:lnTo>
                    <a:pt x="22034660" y="0"/>
                  </a:lnTo>
                  <a:cubicBezTo>
                    <a:pt x="22242058" y="0"/>
                    <a:pt x="22410038" y="113665"/>
                    <a:pt x="22410038" y="254000"/>
                  </a:cubicBezTo>
                  <a:close/>
                </a:path>
              </a:pathLst>
            </a:custGeom>
            <a:blipFill>
              <a:blip r:embed="rId6"/>
              <a:stretch>
                <a:fillRect r="-4162"/>
              </a:stretch>
            </a:blipFill>
            <a:ln w="38100" cap="sq">
              <a:solidFill>
                <a:srgbClr val="C13659"/>
              </a:solidFill>
              <a:prstDash val="solid"/>
              <a:miter/>
            </a:ln>
          </p:spPr>
        </p:sp>
      </p:grpSp>
      <p:grpSp>
        <p:nvGrpSpPr>
          <p:cNvPr id="29" name="Group 12">
            <a:extLst>
              <a:ext uri="{FF2B5EF4-FFF2-40B4-BE49-F238E27FC236}">
                <a16:creationId xmlns:a16="http://schemas.microsoft.com/office/drawing/2014/main" id="{8E4A1E37-032A-7BDD-4ACA-5A9B0B4FB516}"/>
              </a:ext>
            </a:extLst>
          </p:cNvPr>
          <p:cNvGrpSpPr>
            <a:grpSpLocks noChangeAspect="1"/>
          </p:cNvGrpSpPr>
          <p:nvPr/>
        </p:nvGrpSpPr>
        <p:grpSpPr>
          <a:xfrm>
            <a:off x="5135891" y="5462083"/>
            <a:ext cx="4262906" cy="2043617"/>
            <a:chOff x="0" y="0"/>
            <a:chExt cx="22410038" cy="10591800"/>
          </a:xfrm>
        </p:grpSpPr>
        <p:sp>
          <p:nvSpPr>
            <p:cNvPr id="30" name="Freeform 13">
              <a:extLst>
                <a:ext uri="{FF2B5EF4-FFF2-40B4-BE49-F238E27FC236}">
                  <a16:creationId xmlns:a16="http://schemas.microsoft.com/office/drawing/2014/main" id="{929A7ADA-08D5-C912-072B-A0B6EC7E3E2F}"/>
                </a:ext>
              </a:extLst>
            </p:cNvPr>
            <p:cNvSpPr/>
            <p:nvPr/>
          </p:nvSpPr>
          <p:spPr>
            <a:xfrm>
              <a:off x="0" y="0"/>
              <a:ext cx="22410038" cy="10591800"/>
            </a:xfrm>
            <a:custGeom>
              <a:avLst/>
              <a:gdLst/>
              <a:ahLst/>
              <a:cxnLst/>
              <a:rect l="l" t="t" r="r" b="b"/>
              <a:pathLst>
                <a:path w="22410038" h="10591800">
                  <a:moveTo>
                    <a:pt x="22410038" y="254000"/>
                  </a:moveTo>
                  <a:lnTo>
                    <a:pt x="22410038" y="10337800"/>
                  </a:lnTo>
                  <a:cubicBezTo>
                    <a:pt x="22410038" y="10478135"/>
                    <a:pt x="22242058" y="10591800"/>
                    <a:pt x="22034660" y="10591800"/>
                  </a:cubicBezTo>
                  <a:lnTo>
                    <a:pt x="375378" y="10591800"/>
                  </a:lnTo>
                  <a:cubicBezTo>
                    <a:pt x="167981" y="10591800"/>
                    <a:pt x="0" y="10478135"/>
                    <a:pt x="0" y="10337800"/>
                  </a:cubicBezTo>
                  <a:lnTo>
                    <a:pt x="0" y="254000"/>
                  </a:lnTo>
                  <a:cubicBezTo>
                    <a:pt x="0" y="113665"/>
                    <a:pt x="167981" y="0"/>
                    <a:pt x="375378" y="0"/>
                  </a:cubicBezTo>
                  <a:lnTo>
                    <a:pt x="22034660" y="0"/>
                  </a:lnTo>
                  <a:cubicBezTo>
                    <a:pt x="22242058" y="0"/>
                    <a:pt x="22410038" y="113665"/>
                    <a:pt x="22410038" y="254000"/>
                  </a:cubicBezTo>
                  <a:close/>
                </a:path>
              </a:pathLst>
            </a:custGeom>
            <a:blipFill>
              <a:blip r:embed="rId7"/>
              <a:stretch>
                <a:fillRect r="-3591"/>
              </a:stretch>
            </a:blipFill>
            <a:ln w="38100" cap="sq">
              <a:solidFill>
                <a:srgbClr val="C13659"/>
              </a:solidFill>
              <a:prstDash val="solid"/>
              <a:miter/>
            </a:ln>
          </p:spPr>
        </p:sp>
      </p:grpSp>
      <p:grpSp>
        <p:nvGrpSpPr>
          <p:cNvPr id="31" name="Group 14">
            <a:extLst>
              <a:ext uri="{FF2B5EF4-FFF2-40B4-BE49-F238E27FC236}">
                <a16:creationId xmlns:a16="http://schemas.microsoft.com/office/drawing/2014/main" id="{6A00BFC1-4149-D677-DC0C-8FAF2D171792}"/>
              </a:ext>
            </a:extLst>
          </p:cNvPr>
          <p:cNvGrpSpPr>
            <a:grpSpLocks noChangeAspect="1"/>
          </p:cNvGrpSpPr>
          <p:nvPr/>
        </p:nvGrpSpPr>
        <p:grpSpPr>
          <a:xfrm>
            <a:off x="750757" y="5462083"/>
            <a:ext cx="4262908" cy="2043617"/>
            <a:chOff x="0" y="0"/>
            <a:chExt cx="22410038" cy="10591800"/>
          </a:xfrm>
        </p:grpSpPr>
        <p:sp>
          <p:nvSpPr>
            <p:cNvPr id="32" name="Freeform 15">
              <a:extLst>
                <a:ext uri="{FF2B5EF4-FFF2-40B4-BE49-F238E27FC236}">
                  <a16:creationId xmlns:a16="http://schemas.microsoft.com/office/drawing/2014/main" id="{A55A975C-3928-F0C6-4318-ED7796E459AF}"/>
                </a:ext>
              </a:extLst>
            </p:cNvPr>
            <p:cNvSpPr/>
            <p:nvPr/>
          </p:nvSpPr>
          <p:spPr>
            <a:xfrm>
              <a:off x="0" y="0"/>
              <a:ext cx="22410038" cy="10591800"/>
            </a:xfrm>
            <a:custGeom>
              <a:avLst/>
              <a:gdLst/>
              <a:ahLst/>
              <a:cxnLst/>
              <a:rect l="l" t="t" r="r" b="b"/>
              <a:pathLst>
                <a:path w="22410038" h="10591800">
                  <a:moveTo>
                    <a:pt x="22410038" y="254000"/>
                  </a:moveTo>
                  <a:lnTo>
                    <a:pt x="22410038" y="10337800"/>
                  </a:lnTo>
                  <a:cubicBezTo>
                    <a:pt x="22410038" y="10478135"/>
                    <a:pt x="22242058" y="10591800"/>
                    <a:pt x="22034660" y="10591800"/>
                  </a:cubicBezTo>
                  <a:lnTo>
                    <a:pt x="375378" y="10591800"/>
                  </a:lnTo>
                  <a:cubicBezTo>
                    <a:pt x="167981" y="10591800"/>
                    <a:pt x="0" y="10478135"/>
                    <a:pt x="0" y="10337800"/>
                  </a:cubicBezTo>
                  <a:lnTo>
                    <a:pt x="0" y="254000"/>
                  </a:lnTo>
                  <a:cubicBezTo>
                    <a:pt x="0" y="113665"/>
                    <a:pt x="167981" y="0"/>
                    <a:pt x="375378" y="0"/>
                  </a:cubicBezTo>
                  <a:lnTo>
                    <a:pt x="22034660" y="0"/>
                  </a:lnTo>
                  <a:cubicBezTo>
                    <a:pt x="22242058" y="0"/>
                    <a:pt x="22410038" y="113665"/>
                    <a:pt x="22410038" y="254000"/>
                  </a:cubicBezTo>
                  <a:close/>
                </a:path>
              </a:pathLst>
            </a:custGeom>
            <a:blipFill>
              <a:blip r:embed="rId8"/>
              <a:stretch>
                <a:fillRect r="-3876"/>
              </a:stretch>
            </a:blipFill>
            <a:ln w="38100" cap="sq">
              <a:solidFill>
                <a:srgbClr val="C13659"/>
              </a:solidFill>
              <a:prstDash val="solid"/>
              <a:miter/>
            </a:ln>
          </p:spPr>
        </p:sp>
      </p:grpSp>
      <p:grpSp>
        <p:nvGrpSpPr>
          <p:cNvPr id="33" name="Group 10">
            <a:extLst>
              <a:ext uri="{FF2B5EF4-FFF2-40B4-BE49-F238E27FC236}">
                <a16:creationId xmlns:a16="http://schemas.microsoft.com/office/drawing/2014/main" id="{868536E5-0093-565B-D15C-6F7E4EAD03E2}"/>
              </a:ext>
            </a:extLst>
          </p:cNvPr>
          <p:cNvGrpSpPr>
            <a:grpSpLocks noChangeAspect="1"/>
          </p:cNvGrpSpPr>
          <p:nvPr/>
        </p:nvGrpSpPr>
        <p:grpSpPr>
          <a:xfrm>
            <a:off x="9521022" y="5462081"/>
            <a:ext cx="4262898" cy="2043616"/>
            <a:chOff x="0" y="0"/>
            <a:chExt cx="22410038" cy="10591800"/>
          </a:xfrm>
        </p:grpSpPr>
        <p:sp>
          <p:nvSpPr>
            <p:cNvPr id="34" name="Freeform 11">
              <a:extLst>
                <a:ext uri="{FF2B5EF4-FFF2-40B4-BE49-F238E27FC236}">
                  <a16:creationId xmlns:a16="http://schemas.microsoft.com/office/drawing/2014/main" id="{BC4FAEC7-579E-B1E3-B1EC-20653657138C}"/>
                </a:ext>
              </a:extLst>
            </p:cNvPr>
            <p:cNvSpPr/>
            <p:nvPr/>
          </p:nvSpPr>
          <p:spPr>
            <a:xfrm>
              <a:off x="0" y="0"/>
              <a:ext cx="22410038" cy="10591800"/>
            </a:xfrm>
            <a:custGeom>
              <a:avLst/>
              <a:gdLst/>
              <a:ahLst/>
              <a:cxnLst/>
              <a:rect l="l" t="t" r="r" b="b"/>
              <a:pathLst>
                <a:path w="22410038" h="10591800">
                  <a:moveTo>
                    <a:pt x="22410038" y="254000"/>
                  </a:moveTo>
                  <a:lnTo>
                    <a:pt x="22410038" y="10337800"/>
                  </a:lnTo>
                  <a:cubicBezTo>
                    <a:pt x="22410038" y="10478135"/>
                    <a:pt x="22242058" y="10591800"/>
                    <a:pt x="22034660" y="10591800"/>
                  </a:cubicBezTo>
                  <a:lnTo>
                    <a:pt x="375378" y="10591800"/>
                  </a:lnTo>
                  <a:cubicBezTo>
                    <a:pt x="167981" y="10591800"/>
                    <a:pt x="0" y="10478135"/>
                    <a:pt x="0" y="10337800"/>
                  </a:cubicBezTo>
                  <a:lnTo>
                    <a:pt x="0" y="254000"/>
                  </a:lnTo>
                  <a:cubicBezTo>
                    <a:pt x="0" y="113665"/>
                    <a:pt x="167981" y="0"/>
                    <a:pt x="375378" y="0"/>
                  </a:cubicBezTo>
                  <a:lnTo>
                    <a:pt x="22034660" y="0"/>
                  </a:lnTo>
                  <a:cubicBezTo>
                    <a:pt x="22242058" y="0"/>
                    <a:pt x="22410038" y="113665"/>
                    <a:pt x="22410038" y="254000"/>
                  </a:cubicBezTo>
                  <a:close/>
                </a:path>
              </a:pathLst>
            </a:custGeom>
            <a:blipFill>
              <a:blip r:embed="rId9"/>
              <a:stretch>
                <a:fillRect r="-3308"/>
              </a:stretch>
            </a:blipFill>
            <a:ln w="38100" cap="sq">
              <a:solidFill>
                <a:srgbClr val="C13659"/>
              </a:solidFill>
              <a:prstDash val="solid"/>
              <a:miter/>
            </a:ln>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2" name="AutoShape 2"/>
          <p:cNvSpPr/>
          <p:nvPr/>
        </p:nvSpPr>
        <p:spPr>
          <a:xfrm flipV="1">
            <a:off x="989768" y="1060396"/>
            <a:ext cx="13815762" cy="19050"/>
          </a:xfrm>
          <a:prstGeom prst="line">
            <a:avLst/>
          </a:prstGeom>
          <a:ln w="38100" cap="flat">
            <a:solidFill>
              <a:srgbClr val="C13659"/>
            </a:solidFill>
            <a:prstDash val="solid"/>
            <a:headEnd type="none" w="sm" len="sm"/>
            <a:tailEnd type="none" w="sm" len="sm"/>
          </a:ln>
        </p:spPr>
      </p:sp>
      <p:sp>
        <p:nvSpPr>
          <p:cNvPr id="3" name="AutoShape 3"/>
          <p:cNvSpPr/>
          <p:nvPr/>
        </p:nvSpPr>
        <p:spPr>
          <a:xfrm flipH="1" flipV="1">
            <a:off x="509587" y="-717113"/>
            <a:ext cx="0" cy="11721225"/>
          </a:xfrm>
          <a:prstGeom prst="line">
            <a:avLst/>
          </a:prstGeom>
          <a:ln w="352425" cap="flat">
            <a:solidFill>
              <a:srgbClr val="C13659"/>
            </a:solidFill>
            <a:prstDash val="solid"/>
            <a:headEnd type="none" w="sm" len="sm"/>
            <a:tailEnd type="none" w="sm" len="sm"/>
          </a:ln>
        </p:spPr>
      </p:sp>
      <p:sp>
        <p:nvSpPr>
          <p:cNvPr id="4" name="Freeform 4"/>
          <p:cNvSpPr/>
          <p:nvPr/>
        </p:nvSpPr>
        <p:spPr>
          <a:xfrm rot="-5400000">
            <a:off x="15713026" y="4139380"/>
            <a:ext cx="5207098" cy="2603549"/>
          </a:xfrm>
          <a:custGeom>
            <a:avLst/>
            <a:gdLst/>
            <a:ahLst/>
            <a:cxnLst/>
            <a:rect l="l" t="t" r="r" b="b"/>
            <a:pathLst>
              <a:path w="5207098" h="2603549">
                <a:moveTo>
                  <a:pt x="0" y="0"/>
                </a:moveTo>
                <a:lnTo>
                  <a:pt x="5207098" y="0"/>
                </a:lnTo>
                <a:lnTo>
                  <a:pt x="5207098" y="2603549"/>
                </a:lnTo>
                <a:lnTo>
                  <a:pt x="0" y="2603549"/>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5" name="TextBox 5"/>
          <p:cNvSpPr txBox="1"/>
          <p:nvPr/>
        </p:nvSpPr>
        <p:spPr>
          <a:xfrm>
            <a:off x="989768" y="1558318"/>
            <a:ext cx="7458540" cy="1953831"/>
          </a:xfrm>
          <a:prstGeom prst="rect">
            <a:avLst/>
          </a:prstGeom>
        </p:spPr>
        <p:txBody>
          <a:bodyPr lIns="0" tIns="0" rIns="0" bIns="0" rtlCol="0" anchor="t">
            <a:spAutoFit/>
          </a:bodyPr>
          <a:lstStyle/>
          <a:p>
            <a:pPr marL="0" lvl="0" indent="0" algn="l">
              <a:lnSpc>
                <a:spcPts val="11461"/>
              </a:lnSpc>
              <a:spcBef>
                <a:spcPct val="0"/>
              </a:spcBef>
            </a:pPr>
            <a:r>
              <a:rPr lang="en-US" sz="13809" b="1">
                <a:solidFill>
                  <a:srgbClr val="161616"/>
                </a:solidFill>
                <a:latin typeface="Heading Now 31-38 Bold"/>
                <a:ea typeface="Heading Now 31-38 Bold"/>
                <a:cs typeface="Heading Now 31-38 Bold"/>
                <a:sym typeface="Heading Now 31-38 Bold"/>
              </a:rPr>
              <a:t>FUTURE WORK</a:t>
            </a:r>
          </a:p>
        </p:txBody>
      </p:sp>
      <p:sp>
        <p:nvSpPr>
          <p:cNvPr id="6" name="TextBox 6"/>
          <p:cNvSpPr txBox="1"/>
          <p:nvPr/>
        </p:nvSpPr>
        <p:spPr>
          <a:xfrm>
            <a:off x="1028700" y="9477375"/>
            <a:ext cx="3384386" cy="349250"/>
          </a:xfrm>
          <a:prstGeom prst="rect">
            <a:avLst/>
          </a:prstGeom>
        </p:spPr>
        <p:txBody>
          <a:bodyPr lIns="0" tIns="0" rIns="0" bIns="0" rtlCol="0" anchor="t">
            <a:spAutoFit/>
          </a:bodyPr>
          <a:lstStyle/>
          <a:p>
            <a:pPr algn="l">
              <a:lnSpc>
                <a:spcPts val="2800"/>
              </a:lnSpc>
            </a:pPr>
            <a:r>
              <a:rPr lang="en-US" sz="2000" spc="-60">
                <a:solidFill>
                  <a:srgbClr val="161616"/>
                </a:solidFill>
                <a:latin typeface="Inter"/>
                <a:ea typeface="Inter"/>
                <a:cs typeface="Inter"/>
                <a:sym typeface="Inter"/>
              </a:rPr>
              <a:t>HTTPS://WWW.VIDAI.LIVE/</a:t>
            </a:r>
          </a:p>
        </p:txBody>
      </p:sp>
      <p:sp>
        <p:nvSpPr>
          <p:cNvPr id="7" name="TextBox 7"/>
          <p:cNvSpPr txBox="1"/>
          <p:nvPr/>
        </p:nvSpPr>
        <p:spPr>
          <a:xfrm>
            <a:off x="15910008" y="9477375"/>
            <a:ext cx="1349292" cy="349250"/>
          </a:xfrm>
          <a:prstGeom prst="rect">
            <a:avLst/>
          </a:prstGeom>
        </p:spPr>
        <p:txBody>
          <a:bodyPr lIns="0" tIns="0" rIns="0" bIns="0" rtlCol="0" anchor="t">
            <a:spAutoFit/>
          </a:bodyPr>
          <a:lstStyle/>
          <a:p>
            <a:pPr algn="r">
              <a:lnSpc>
                <a:spcPts val="2800"/>
              </a:lnSpc>
            </a:pPr>
            <a:r>
              <a:rPr lang="en-US" sz="2000" b="1" spc="-60">
                <a:solidFill>
                  <a:srgbClr val="161616"/>
                </a:solidFill>
                <a:latin typeface="Inter Bold"/>
                <a:ea typeface="Inter Bold"/>
                <a:cs typeface="Inter Bold"/>
                <a:sym typeface="Inter Bold"/>
              </a:rPr>
              <a:t>PAGE 25</a:t>
            </a:r>
          </a:p>
        </p:txBody>
      </p:sp>
      <p:sp>
        <p:nvSpPr>
          <p:cNvPr id="8" name="Freeform 8"/>
          <p:cNvSpPr/>
          <p:nvPr/>
        </p:nvSpPr>
        <p:spPr>
          <a:xfrm rot="-10800000" flipH="1" flipV="1">
            <a:off x="7646086" y="8870333"/>
            <a:ext cx="3286125" cy="1643062"/>
          </a:xfrm>
          <a:custGeom>
            <a:avLst/>
            <a:gdLst/>
            <a:ahLst/>
            <a:cxnLst/>
            <a:rect l="l" t="t" r="r" b="b"/>
            <a:pathLst>
              <a:path w="3286125" h="1643062">
                <a:moveTo>
                  <a:pt x="3286125" y="1643062"/>
                </a:moveTo>
                <a:lnTo>
                  <a:pt x="0" y="1643062"/>
                </a:lnTo>
                <a:lnTo>
                  <a:pt x="0" y="0"/>
                </a:lnTo>
                <a:lnTo>
                  <a:pt x="3286125" y="0"/>
                </a:lnTo>
                <a:lnTo>
                  <a:pt x="3286125" y="1643062"/>
                </a:lnTo>
                <a:close/>
              </a:path>
            </a:pathLst>
          </a:custGeom>
          <a:blipFill>
            <a:blip>
              <a:extLst>
                <a:ext uri="{96DAC541-7B7A-43D3-8B79-37D633B846F1}">
                  <asvg:svgBlip xmlns:asvg="http://schemas.microsoft.com/office/drawing/2016/SVG/main" r:embed="rId2"/>
                </a:ext>
              </a:extLst>
            </a:blip>
            <a:stretch>
              <a:fillRect/>
            </a:stretch>
          </a:blipFill>
        </p:spPr>
      </p:sp>
      <p:sp>
        <p:nvSpPr>
          <p:cNvPr id="9" name="Freeform 9"/>
          <p:cNvSpPr/>
          <p:nvPr/>
        </p:nvSpPr>
        <p:spPr>
          <a:xfrm>
            <a:off x="10932211" y="2343324"/>
            <a:ext cx="879894" cy="240871"/>
          </a:xfrm>
          <a:custGeom>
            <a:avLst/>
            <a:gdLst/>
            <a:ahLst/>
            <a:cxnLst/>
            <a:rect l="l" t="t" r="r" b="b"/>
            <a:pathLst>
              <a:path w="879894" h="240871">
                <a:moveTo>
                  <a:pt x="0" y="0"/>
                </a:moveTo>
                <a:lnTo>
                  <a:pt x="879894" y="0"/>
                </a:lnTo>
                <a:lnTo>
                  <a:pt x="879894" y="240871"/>
                </a:lnTo>
                <a:lnTo>
                  <a:pt x="0" y="240871"/>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10" name="Freeform 10"/>
          <p:cNvSpPr/>
          <p:nvPr/>
        </p:nvSpPr>
        <p:spPr>
          <a:xfrm>
            <a:off x="13972420" y="8962652"/>
            <a:ext cx="879894" cy="240871"/>
          </a:xfrm>
          <a:custGeom>
            <a:avLst/>
            <a:gdLst/>
            <a:ahLst/>
            <a:cxnLst/>
            <a:rect l="l" t="t" r="r" b="b"/>
            <a:pathLst>
              <a:path w="879894" h="240871">
                <a:moveTo>
                  <a:pt x="0" y="0"/>
                </a:moveTo>
                <a:lnTo>
                  <a:pt x="879894" y="0"/>
                </a:lnTo>
                <a:lnTo>
                  <a:pt x="879894" y="240871"/>
                </a:lnTo>
                <a:lnTo>
                  <a:pt x="0" y="240871"/>
                </a:lnTo>
                <a:lnTo>
                  <a:pt x="0" y="0"/>
                </a:lnTo>
                <a:close/>
              </a:path>
            </a:pathLst>
          </a:custGeom>
          <a:blipFill>
            <a:blip>
              <a:extLst>
                <a:ext uri="{96DAC541-7B7A-43D3-8B79-37D633B846F1}">
                  <asvg:svgBlip xmlns:asvg="http://schemas.microsoft.com/office/drawing/2016/SVG/main" r:embed="rId3"/>
                </a:ext>
              </a:extLst>
            </a:blip>
            <a:stretch>
              <a:fillRect/>
            </a:stretch>
          </a:blipFill>
        </p:spPr>
      </p:sp>
      <p:grpSp>
        <p:nvGrpSpPr>
          <p:cNvPr id="11" name="Group 11"/>
          <p:cNvGrpSpPr/>
          <p:nvPr/>
        </p:nvGrpSpPr>
        <p:grpSpPr>
          <a:xfrm>
            <a:off x="9000757" y="3847826"/>
            <a:ext cx="270111" cy="4196878"/>
            <a:chOff x="0" y="0"/>
            <a:chExt cx="71140" cy="1105350"/>
          </a:xfrm>
        </p:grpSpPr>
        <p:sp>
          <p:nvSpPr>
            <p:cNvPr id="12" name="Freeform 12"/>
            <p:cNvSpPr/>
            <p:nvPr/>
          </p:nvSpPr>
          <p:spPr>
            <a:xfrm>
              <a:off x="0" y="0"/>
              <a:ext cx="71140" cy="1105350"/>
            </a:xfrm>
            <a:custGeom>
              <a:avLst/>
              <a:gdLst/>
              <a:ahLst/>
              <a:cxnLst/>
              <a:rect l="l" t="t" r="r" b="b"/>
              <a:pathLst>
                <a:path w="71140" h="1105350">
                  <a:moveTo>
                    <a:pt x="0" y="0"/>
                  </a:moveTo>
                  <a:lnTo>
                    <a:pt x="71140" y="0"/>
                  </a:lnTo>
                  <a:lnTo>
                    <a:pt x="71140" y="1105350"/>
                  </a:lnTo>
                  <a:lnTo>
                    <a:pt x="0" y="1105350"/>
                  </a:lnTo>
                  <a:close/>
                </a:path>
              </a:pathLst>
            </a:custGeom>
            <a:solidFill>
              <a:srgbClr val="161616"/>
            </a:solidFill>
          </p:spPr>
        </p:sp>
        <p:sp>
          <p:nvSpPr>
            <p:cNvPr id="13" name="TextBox 13"/>
            <p:cNvSpPr txBox="1"/>
            <p:nvPr/>
          </p:nvSpPr>
          <p:spPr>
            <a:xfrm>
              <a:off x="0" y="-47625"/>
              <a:ext cx="71140" cy="1152975"/>
            </a:xfrm>
            <a:prstGeom prst="rect">
              <a:avLst/>
            </a:prstGeom>
          </p:spPr>
          <p:txBody>
            <a:bodyPr lIns="50800" tIns="50800" rIns="50800" bIns="50800" rtlCol="0" anchor="ctr"/>
            <a:lstStyle/>
            <a:p>
              <a:pPr algn="ctr">
                <a:lnSpc>
                  <a:spcPts val="2800"/>
                </a:lnSpc>
              </a:pPr>
              <a:endParaRPr/>
            </a:p>
          </p:txBody>
        </p:sp>
      </p:grpSp>
      <p:grpSp>
        <p:nvGrpSpPr>
          <p:cNvPr id="14" name="Group 14"/>
          <p:cNvGrpSpPr/>
          <p:nvPr/>
        </p:nvGrpSpPr>
        <p:grpSpPr>
          <a:xfrm>
            <a:off x="1239461" y="4100887"/>
            <a:ext cx="7207636" cy="1492915"/>
            <a:chOff x="0" y="0"/>
            <a:chExt cx="9610181" cy="1990553"/>
          </a:xfrm>
        </p:grpSpPr>
        <p:grpSp>
          <p:nvGrpSpPr>
            <p:cNvPr id="15" name="Group 15"/>
            <p:cNvGrpSpPr/>
            <p:nvPr/>
          </p:nvGrpSpPr>
          <p:grpSpPr>
            <a:xfrm>
              <a:off x="0" y="304034"/>
              <a:ext cx="2485541" cy="1382486"/>
              <a:chOff x="0" y="0"/>
              <a:chExt cx="954917" cy="531136"/>
            </a:xfrm>
          </p:grpSpPr>
          <p:sp>
            <p:nvSpPr>
              <p:cNvPr id="16" name="Freeform 16"/>
              <p:cNvSpPr/>
              <p:nvPr/>
            </p:nvSpPr>
            <p:spPr>
              <a:xfrm>
                <a:off x="0" y="0"/>
                <a:ext cx="954917" cy="531136"/>
              </a:xfrm>
              <a:custGeom>
                <a:avLst/>
                <a:gdLst/>
                <a:ahLst/>
                <a:cxnLst/>
                <a:rect l="l" t="t" r="r" b="b"/>
                <a:pathLst>
                  <a:path w="954917" h="531136">
                    <a:moveTo>
                      <a:pt x="203200" y="0"/>
                    </a:moveTo>
                    <a:lnTo>
                      <a:pt x="954917" y="0"/>
                    </a:lnTo>
                    <a:lnTo>
                      <a:pt x="751717" y="531136"/>
                    </a:lnTo>
                    <a:lnTo>
                      <a:pt x="0" y="531136"/>
                    </a:lnTo>
                    <a:lnTo>
                      <a:pt x="203200" y="0"/>
                    </a:lnTo>
                    <a:close/>
                  </a:path>
                </a:pathLst>
              </a:custGeom>
              <a:solidFill>
                <a:srgbClr val="C13659"/>
              </a:solidFill>
            </p:spPr>
          </p:sp>
          <p:sp>
            <p:nvSpPr>
              <p:cNvPr id="17" name="TextBox 17"/>
              <p:cNvSpPr txBox="1"/>
              <p:nvPr/>
            </p:nvSpPr>
            <p:spPr>
              <a:xfrm>
                <a:off x="101600" y="-38100"/>
                <a:ext cx="751717"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18" name="Group 18"/>
            <p:cNvGrpSpPr/>
            <p:nvPr/>
          </p:nvGrpSpPr>
          <p:grpSpPr>
            <a:xfrm>
              <a:off x="1354010" y="304034"/>
              <a:ext cx="1057813" cy="1382486"/>
              <a:chOff x="0" y="0"/>
              <a:chExt cx="406400" cy="531136"/>
            </a:xfrm>
          </p:grpSpPr>
          <p:sp>
            <p:nvSpPr>
              <p:cNvPr id="19" name="Freeform 19"/>
              <p:cNvSpPr/>
              <p:nvPr/>
            </p:nvSpPr>
            <p:spPr>
              <a:xfrm>
                <a:off x="0" y="0"/>
                <a:ext cx="406400" cy="531136"/>
              </a:xfrm>
              <a:custGeom>
                <a:avLst/>
                <a:gdLst/>
                <a:ahLst/>
                <a:cxnLst/>
                <a:rect l="l" t="t" r="r" b="b"/>
                <a:pathLst>
                  <a:path w="406400" h="531136">
                    <a:moveTo>
                      <a:pt x="203200" y="0"/>
                    </a:moveTo>
                    <a:lnTo>
                      <a:pt x="406400" y="0"/>
                    </a:lnTo>
                    <a:lnTo>
                      <a:pt x="203200" y="531136"/>
                    </a:lnTo>
                    <a:lnTo>
                      <a:pt x="0" y="531136"/>
                    </a:lnTo>
                    <a:lnTo>
                      <a:pt x="203200" y="0"/>
                    </a:lnTo>
                    <a:close/>
                  </a:path>
                </a:pathLst>
              </a:custGeom>
              <a:solidFill>
                <a:srgbClr val="C13659">
                  <a:alpha val="13725"/>
                </a:srgbClr>
              </a:solidFill>
            </p:spPr>
          </p:sp>
          <p:sp>
            <p:nvSpPr>
              <p:cNvPr id="20" name="TextBox 20"/>
              <p:cNvSpPr txBox="1"/>
              <p:nvPr/>
            </p:nvSpPr>
            <p:spPr>
              <a:xfrm>
                <a:off x="101600" y="-38100"/>
                <a:ext cx="203200"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21" name="Group 21"/>
            <p:cNvGrpSpPr/>
            <p:nvPr/>
          </p:nvGrpSpPr>
          <p:grpSpPr>
            <a:xfrm>
              <a:off x="1509569" y="0"/>
              <a:ext cx="8100613" cy="1990553"/>
              <a:chOff x="0" y="0"/>
              <a:chExt cx="2515719" cy="618184"/>
            </a:xfrm>
          </p:grpSpPr>
          <p:sp>
            <p:nvSpPr>
              <p:cNvPr id="22" name="Freeform 22"/>
              <p:cNvSpPr/>
              <p:nvPr/>
            </p:nvSpPr>
            <p:spPr>
              <a:xfrm>
                <a:off x="0" y="0"/>
                <a:ext cx="2515719" cy="618184"/>
              </a:xfrm>
              <a:custGeom>
                <a:avLst/>
                <a:gdLst/>
                <a:ahLst/>
                <a:cxnLst/>
                <a:rect l="l" t="t" r="r" b="b"/>
                <a:pathLst>
                  <a:path w="2515719" h="618184">
                    <a:moveTo>
                      <a:pt x="203200" y="0"/>
                    </a:moveTo>
                    <a:lnTo>
                      <a:pt x="2515719" y="0"/>
                    </a:lnTo>
                    <a:lnTo>
                      <a:pt x="2312519" y="618184"/>
                    </a:lnTo>
                    <a:lnTo>
                      <a:pt x="0" y="618184"/>
                    </a:lnTo>
                    <a:lnTo>
                      <a:pt x="203200" y="0"/>
                    </a:lnTo>
                    <a:close/>
                  </a:path>
                </a:pathLst>
              </a:custGeom>
              <a:solidFill>
                <a:srgbClr val="FFFFF6"/>
              </a:solidFill>
            </p:spPr>
          </p:sp>
          <p:sp>
            <p:nvSpPr>
              <p:cNvPr id="23" name="TextBox 23"/>
              <p:cNvSpPr txBox="1"/>
              <p:nvPr/>
            </p:nvSpPr>
            <p:spPr>
              <a:xfrm>
                <a:off x="101600" y="-38100"/>
                <a:ext cx="2312519" cy="656284"/>
              </a:xfrm>
              <a:prstGeom prst="rect">
                <a:avLst/>
              </a:prstGeom>
            </p:spPr>
            <p:txBody>
              <a:bodyPr lIns="50800" tIns="50800" rIns="50800" bIns="50800" rtlCol="0" anchor="ctr"/>
              <a:lstStyle/>
              <a:p>
                <a:pPr algn="ctr">
                  <a:lnSpc>
                    <a:spcPts val="2520"/>
                  </a:lnSpc>
                </a:pPr>
                <a:endParaRPr/>
              </a:p>
            </p:txBody>
          </p:sp>
        </p:grpSp>
        <p:sp>
          <p:nvSpPr>
            <p:cNvPr id="24" name="TextBox 24"/>
            <p:cNvSpPr txBox="1"/>
            <p:nvPr/>
          </p:nvSpPr>
          <p:spPr>
            <a:xfrm>
              <a:off x="311742" y="677353"/>
              <a:ext cx="1514933" cy="578697"/>
            </a:xfrm>
            <a:prstGeom prst="rect">
              <a:avLst/>
            </a:prstGeom>
          </p:spPr>
          <p:txBody>
            <a:bodyPr lIns="0" tIns="0" rIns="0" bIns="0" rtlCol="0" anchor="t">
              <a:spAutoFit/>
            </a:bodyPr>
            <a:lstStyle/>
            <a:p>
              <a:pPr algn="ctr">
                <a:lnSpc>
                  <a:spcPts val="3640"/>
                </a:lnSpc>
                <a:spcBef>
                  <a:spcPct val="0"/>
                </a:spcBef>
              </a:pPr>
              <a:r>
                <a:rPr lang="en-US" sz="2600" b="1">
                  <a:solidFill>
                    <a:srgbClr val="000000"/>
                  </a:solidFill>
                  <a:latin typeface="Proxima Nova Bold"/>
                  <a:ea typeface="Proxima Nova Bold"/>
                  <a:cs typeface="Proxima Nova Bold"/>
                  <a:sym typeface="Proxima Nova Bold"/>
                </a:rPr>
                <a:t>01</a:t>
              </a:r>
            </a:p>
          </p:txBody>
        </p:sp>
        <p:sp>
          <p:nvSpPr>
            <p:cNvPr id="25" name="TextBox 25"/>
            <p:cNvSpPr txBox="1"/>
            <p:nvPr/>
          </p:nvSpPr>
          <p:spPr>
            <a:xfrm>
              <a:off x="2861125" y="883940"/>
              <a:ext cx="6749056" cy="815340"/>
            </a:xfrm>
            <a:prstGeom prst="rect">
              <a:avLst/>
            </a:prstGeom>
          </p:spPr>
          <p:txBody>
            <a:bodyPr lIns="0" tIns="0" rIns="0" bIns="0" rtlCol="0" anchor="t">
              <a:spAutoFit/>
            </a:bodyPr>
            <a:lstStyle/>
            <a:p>
              <a:pPr marL="0" lvl="0" indent="0" algn="l">
                <a:lnSpc>
                  <a:spcPts val="2519"/>
                </a:lnSpc>
                <a:spcBef>
                  <a:spcPct val="0"/>
                </a:spcBef>
              </a:pPr>
              <a:r>
                <a:rPr lang="en-US" sz="1799">
                  <a:solidFill>
                    <a:srgbClr val="000000"/>
                  </a:solidFill>
                  <a:latin typeface="Proxima Nova"/>
                  <a:ea typeface="Proxima Nova"/>
                  <a:cs typeface="Proxima Nova"/>
                  <a:sym typeface="Proxima Nova"/>
                </a:rPr>
                <a:t>In fut</a:t>
              </a:r>
              <a:r>
                <a:rPr lang="en-US" sz="1799" u="none" strike="noStrike">
                  <a:solidFill>
                    <a:srgbClr val="000000"/>
                  </a:solidFill>
                  <a:latin typeface="Proxima Nova"/>
                  <a:ea typeface="Proxima Nova"/>
                  <a:cs typeface="Proxima Nova"/>
                  <a:sym typeface="Proxima Nova"/>
                </a:rPr>
                <a:t>ure developments, the system can expand its vendor network to include more cities in Pakistan</a:t>
              </a:r>
            </a:p>
          </p:txBody>
        </p:sp>
        <p:sp>
          <p:nvSpPr>
            <p:cNvPr id="26" name="TextBox 26"/>
            <p:cNvSpPr txBox="1"/>
            <p:nvPr/>
          </p:nvSpPr>
          <p:spPr>
            <a:xfrm>
              <a:off x="2861125" y="158981"/>
              <a:ext cx="6749056" cy="547159"/>
            </a:xfrm>
            <a:prstGeom prst="rect">
              <a:avLst/>
            </a:prstGeom>
          </p:spPr>
          <p:txBody>
            <a:bodyPr lIns="0" tIns="0" rIns="0" bIns="0" rtlCol="0" anchor="t">
              <a:spAutoFit/>
            </a:bodyPr>
            <a:lstStyle/>
            <a:p>
              <a:pPr marL="0" lvl="0" indent="0" algn="l">
                <a:lnSpc>
                  <a:spcPts val="3499"/>
                </a:lnSpc>
                <a:spcBef>
                  <a:spcPct val="0"/>
                </a:spcBef>
              </a:pPr>
              <a:r>
                <a:rPr lang="en-US" sz="2499" b="1">
                  <a:solidFill>
                    <a:srgbClr val="000000"/>
                  </a:solidFill>
                  <a:latin typeface="Proxima Nova Bold"/>
                  <a:ea typeface="Proxima Nova Bold"/>
                  <a:cs typeface="Proxima Nova Bold"/>
                  <a:sym typeface="Proxima Nova Bold"/>
                </a:rPr>
                <a:t>Geographic and Market Expansion</a:t>
              </a:r>
            </a:p>
          </p:txBody>
        </p:sp>
      </p:grpSp>
      <p:grpSp>
        <p:nvGrpSpPr>
          <p:cNvPr id="27" name="Group 27"/>
          <p:cNvGrpSpPr/>
          <p:nvPr/>
        </p:nvGrpSpPr>
        <p:grpSpPr>
          <a:xfrm>
            <a:off x="1240671" y="6182539"/>
            <a:ext cx="7207636" cy="1492915"/>
            <a:chOff x="0" y="0"/>
            <a:chExt cx="9610181" cy="1990553"/>
          </a:xfrm>
        </p:grpSpPr>
        <p:grpSp>
          <p:nvGrpSpPr>
            <p:cNvPr id="28" name="Group 28"/>
            <p:cNvGrpSpPr/>
            <p:nvPr/>
          </p:nvGrpSpPr>
          <p:grpSpPr>
            <a:xfrm>
              <a:off x="0" y="304034"/>
              <a:ext cx="2485541" cy="1382486"/>
              <a:chOff x="0" y="0"/>
              <a:chExt cx="954917" cy="531136"/>
            </a:xfrm>
          </p:grpSpPr>
          <p:sp>
            <p:nvSpPr>
              <p:cNvPr id="29" name="Freeform 29"/>
              <p:cNvSpPr/>
              <p:nvPr/>
            </p:nvSpPr>
            <p:spPr>
              <a:xfrm>
                <a:off x="0" y="0"/>
                <a:ext cx="954917" cy="531136"/>
              </a:xfrm>
              <a:custGeom>
                <a:avLst/>
                <a:gdLst/>
                <a:ahLst/>
                <a:cxnLst/>
                <a:rect l="l" t="t" r="r" b="b"/>
                <a:pathLst>
                  <a:path w="954917" h="531136">
                    <a:moveTo>
                      <a:pt x="203200" y="0"/>
                    </a:moveTo>
                    <a:lnTo>
                      <a:pt x="954917" y="0"/>
                    </a:lnTo>
                    <a:lnTo>
                      <a:pt x="751717" y="531136"/>
                    </a:lnTo>
                    <a:lnTo>
                      <a:pt x="0" y="531136"/>
                    </a:lnTo>
                    <a:lnTo>
                      <a:pt x="203200" y="0"/>
                    </a:lnTo>
                    <a:close/>
                  </a:path>
                </a:pathLst>
              </a:custGeom>
              <a:solidFill>
                <a:srgbClr val="C13659"/>
              </a:solidFill>
            </p:spPr>
          </p:sp>
          <p:sp>
            <p:nvSpPr>
              <p:cNvPr id="30" name="TextBox 30"/>
              <p:cNvSpPr txBox="1"/>
              <p:nvPr/>
            </p:nvSpPr>
            <p:spPr>
              <a:xfrm>
                <a:off x="101600" y="-38100"/>
                <a:ext cx="751717"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31" name="Group 31"/>
            <p:cNvGrpSpPr/>
            <p:nvPr/>
          </p:nvGrpSpPr>
          <p:grpSpPr>
            <a:xfrm>
              <a:off x="1354010" y="304034"/>
              <a:ext cx="1057813" cy="1382486"/>
              <a:chOff x="0" y="0"/>
              <a:chExt cx="406400" cy="531136"/>
            </a:xfrm>
          </p:grpSpPr>
          <p:sp>
            <p:nvSpPr>
              <p:cNvPr id="32" name="Freeform 32"/>
              <p:cNvSpPr/>
              <p:nvPr/>
            </p:nvSpPr>
            <p:spPr>
              <a:xfrm>
                <a:off x="0" y="0"/>
                <a:ext cx="406400" cy="531136"/>
              </a:xfrm>
              <a:custGeom>
                <a:avLst/>
                <a:gdLst/>
                <a:ahLst/>
                <a:cxnLst/>
                <a:rect l="l" t="t" r="r" b="b"/>
                <a:pathLst>
                  <a:path w="406400" h="531136">
                    <a:moveTo>
                      <a:pt x="203200" y="0"/>
                    </a:moveTo>
                    <a:lnTo>
                      <a:pt x="406400" y="0"/>
                    </a:lnTo>
                    <a:lnTo>
                      <a:pt x="203200" y="531136"/>
                    </a:lnTo>
                    <a:lnTo>
                      <a:pt x="0" y="531136"/>
                    </a:lnTo>
                    <a:lnTo>
                      <a:pt x="203200" y="0"/>
                    </a:lnTo>
                    <a:close/>
                  </a:path>
                </a:pathLst>
              </a:custGeom>
              <a:solidFill>
                <a:srgbClr val="C13659">
                  <a:alpha val="13725"/>
                </a:srgbClr>
              </a:solidFill>
            </p:spPr>
          </p:sp>
          <p:sp>
            <p:nvSpPr>
              <p:cNvPr id="33" name="TextBox 33"/>
              <p:cNvSpPr txBox="1"/>
              <p:nvPr/>
            </p:nvSpPr>
            <p:spPr>
              <a:xfrm>
                <a:off x="101600" y="-38100"/>
                <a:ext cx="203200"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34" name="Group 34"/>
            <p:cNvGrpSpPr/>
            <p:nvPr/>
          </p:nvGrpSpPr>
          <p:grpSpPr>
            <a:xfrm>
              <a:off x="1509569" y="0"/>
              <a:ext cx="8100613" cy="1990553"/>
              <a:chOff x="0" y="0"/>
              <a:chExt cx="2515719" cy="618184"/>
            </a:xfrm>
          </p:grpSpPr>
          <p:sp>
            <p:nvSpPr>
              <p:cNvPr id="35" name="Freeform 35"/>
              <p:cNvSpPr/>
              <p:nvPr/>
            </p:nvSpPr>
            <p:spPr>
              <a:xfrm>
                <a:off x="0" y="0"/>
                <a:ext cx="2515719" cy="618184"/>
              </a:xfrm>
              <a:custGeom>
                <a:avLst/>
                <a:gdLst/>
                <a:ahLst/>
                <a:cxnLst/>
                <a:rect l="l" t="t" r="r" b="b"/>
                <a:pathLst>
                  <a:path w="2515719" h="618184">
                    <a:moveTo>
                      <a:pt x="203200" y="0"/>
                    </a:moveTo>
                    <a:lnTo>
                      <a:pt x="2515719" y="0"/>
                    </a:lnTo>
                    <a:lnTo>
                      <a:pt x="2312519" y="618184"/>
                    </a:lnTo>
                    <a:lnTo>
                      <a:pt x="0" y="618184"/>
                    </a:lnTo>
                    <a:lnTo>
                      <a:pt x="203200" y="0"/>
                    </a:lnTo>
                    <a:close/>
                  </a:path>
                </a:pathLst>
              </a:custGeom>
              <a:solidFill>
                <a:srgbClr val="FFFFF6"/>
              </a:solidFill>
            </p:spPr>
          </p:sp>
          <p:sp>
            <p:nvSpPr>
              <p:cNvPr id="36" name="TextBox 36"/>
              <p:cNvSpPr txBox="1"/>
              <p:nvPr/>
            </p:nvSpPr>
            <p:spPr>
              <a:xfrm>
                <a:off x="101600" y="-38100"/>
                <a:ext cx="2312519" cy="656284"/>
              </a:xfrm>
              <a:prstGeom prst="rect">
                <a:avLst/>
              </a:prstGeom>
            </p:spPr>
            <p:txBody>
              <a:bodyPr lIns="50800" tIns="50800" rIns="50800" bIns="50800" rtlCol="0" anchor="ctr"/>
              <a:lstStyle/>
              <a:p>
                <a:pPr algn="ctr">
                  <a:lnSpc>
                    <a:spcPts val="2520"/>
                  </a:lnSpc>
                </a:pPr>
                <a:endParaRPr/>
              </a:p>
            </p:txBody>
          </p:sp>
        </p:grpSp>
        <p:sp>
          <p:nvSpPr>
            <p:cNvPr id="37" name="TextBox 37"/>
            <p:cNvSpPr txBox="1"/>
            <p:nvPr/>
          </p:nvSpPr>
          <p:spPr>
            <a:xfrm>
              <a:off x="311742" y="677353"/>
              <a:ext cx="1514933" cy="578697"/>
            </a:xfrm>
            <a:prstGeom prst="rect">
              <a:avLst/>
            </a:prstGeom>
          </p:spPr>
          <p:txBody>
            <a:bodyPr lIns="0" tIns="0" rIns="0" bIns="0" rtlCol="0" anchor="t">
              <a:spAutoFit/>
            </a:bodyPr>
            <a:lstStyle/>
            <a:p>
              <a:pPr algn="ctr">
                <a:lnSpc>
                  <a:spcPts val="3640"/>
                </a:lnSpc>
                <a:spcBef>
                  <a:spcPct val="0"/>
                </a:spcBef>
              </a:pPr>
              <a:r>
                <a:rPr lang="en-US" sz="2600" b="1">
                  <a:solidFill>
                    <a:srgbClr val="000000"/>
                  </a:solidFill>
                  <a:latin typeface="Proxima Nova Bold"/>
                  <a:ea typeface="Proxima Nova Bold"/>
                  <a:cs typeface="Proxima Nova Bold"/>
                  <a:sym typeface="Proxima Nova Bold"/>
                </a:rPr>
                <a:t>02</a:t>
              </a:r>
            </a:p>
          </p:txBody>
        </p:sp>
        <p:sp>
          <p:nvSpPr>
            <p:cNvPr id="38" name="TextBox 38"/>
            <p:cNvSpPr txBox="1"/>
            <p:nvPr/>
          </p:nvSpPr>
          <p:spPr>
            <a:xfrm>
              <a:off x="2861125" y="744240"/>
              <a:ext cx="6749056" cy="1234440"/>
            </a:xfrm>
            <a:prstGeom prst="rect">
              <a:avLst/>
            </a:prstGeom>
          </p:spPr>
          <p:txBody>
            <a:bodyPr lIns="0" tIns="0" rIns="0" bIns="0" rtlCol="0" anchor="t">
              <a:spAutoFit/>
            </a:bodyPr>
            <a:lstStyle/>
            <a:p>
              <a:pPr marL="0" lvl="0" indent="0" algn="l">
                <a:lnSpc>
                  <a:spcPts val="2519"/>
                </a:lnSpc>
                <a:spcBef>
                  <a:spcPct val="0"/>
                </a:spcBef>
              </a:pPr>
              <a:r>
                <a:rPr lang="en-US" sz="1799">
                  <a:solidFill>
                    <a:srgbClr val="000000"/>
                  </a:solidFill>
                  <a:latin typeface="Proxima Nova"/>
                  <a:ea typeface="Proxima Nova"/>
                  <a:cs typeface="Proxima Nova"/>
                  <a:sym typeface="Proxima Nova"/>
                </a:rPr>
                <a:t>Incorporation of Gu</a:t>
              </a:r>
              <a:r>
                <a:rPr lang="en-US" sz="1799" u="none" strike="noStrike">
                  <a:solidFill>
                    <a:srgbClr val="000000"/>
                  </a:solidFill>
                  <a:latin typeface="Proxima Nova"/>
                  <a:ea typeface="Proxima Nova"/>
                  <a:cs typeface="Proxima Nova"/>
                  <a:sym typeface="Proxima Nova"/>
                </a:rPr>
                <a:t>est list management, creation of checklists, scheduling, reminders, and ceremony-based planning.</a:t>
              </a:r>
            </a:p>
          </p:txBody>
        </p:sp>
        <p:sp>
          <p:nvSpPr>
            <p:cNvPr id="39" name="TextBox 39"/>
            <p:cNvSpPr txBox="1"/>
            <p:nvPr/>
          </p:nvSpPr>
          <p:spPr>
            <a:xfrm>
              <a:off x="2861125" y="158981"/>
              <a:ext cx="6342864" cy="547159"/>
            </a:xfrm>
            <a:prstGeom prst="rect">
              <a:avLst/>
            </a:prstGeom>
          </p:spPr>
          <p:txBody>
            <a:bodyPr lIns="0" tIns="0" rIns="0" bIns="0" rtlCol="0" anchor="t">
              <a:spAutoFit/>
            </a:bodyPr>
            <a:lstStyle/>
            <a:p>
              <a:pPr marL="0" lvl="0" indent="0" algn="l">
                <a:lnSpc>
                  <a:spcPts val="3499"/>
                </a:lnSpc>
                <a:spcBef>
                  <a:spcPct val="0"/>
                </a:spcBef>
              </a:pPr>
              <a:r>
                <a:rPr lang="en-US" sz="2499" b="1">
                  <a:solidFill>
                    <a:srgbClr val="000000"/>
                  </a:solidFill>
                  <a:latin typeface="Proxima Nova Bold"/>
                  <a:ea typeface="Proxima Nova Bold"/>
                  <a:cs typeface="Proxima Nova Bold"/>
                  <a:sym typeface="Proxima Nova Bold"/>
                </a:rPr>
                <a:t>Enhancement of Event Planning</a:t>
              </a:r>
            </a:p>
          </p:txBody>
        </p:sp>
      </p:grpSp>
      <p:grpSp>
        <p:nvGrpSpPr>
          <p:cNvPr id="40" name="Group 40"/>
          <p:cNvGrpSpPr/>
          <p:nvPr/>
        </p:nvGrpSpPr>
        <p:grpSpPr>
          <a:xfrm>
            <a:off x="9699493" y="4100887"/>
            <a:ext cx="7207636" cy="1492915"/>
            <a:chOff x="0" y="0"/>
            <a:chExt cx="9610181" cy="1990553"/>
          </a:xfrm>
        </p:grpSpPr>
        <p:grpSp>
          <p:nvGrpSpPr>
            <p:cNvPr id="41" name="Group 41"/>
            <p:cNvGrpSpPr/>
            <p:nvPr/>
          </p:nvGrpSpPr>
          <p:grpSpPr>
            <a:xfrm>
              <a:off x="0" y="304034"/>
              <a:ext cx="2485541" cy="1382486"/>
              <a:chOff x="0" y="0"/>
              <a:chExt cx="954917" cy="531136"/>
            </a:xfrm>
          </p:grpSpPr>
          <p:sp>
            <p:nvSpPr>
              <p:cNvPr id="42" name="Freeform 42"/>
              <p:cNvSpPr/>
              <p:nvPr/>
            </p:nvSpPr>
            <p:spPr>
              <a:xfrm>
                <a:off x="0" y="0"/>
                <a:ext cx="954917" cy="531136"/>
              </a:xfrm>
              <a:custGeom>
                <a:avLst/>
                <a:gdLst/>
                <a:ahLst/>
                <a:cxnLst/>
                <a:rect l="l" t="t" r="r" b="b"/>
                <a:pathLst>
                  <a:path w="954917" h="531136">
                    <a:moveTo>
                      <a:pt x="203200" y="0"/>
                    </a:moveTo>
                    <a:lnTo>
                      <a:pt x="954917" y="0"/>
                    </a:lnTo>
                    <a:lnTo>
                      <a:pt x="751717" y="531136"/>
                    </a:lnTo>
                    <a:lnTo>
                      <a:pt x="0" y="531136"/>
                    </a:lnTo>
                    <a:lnTo>
                      <a:pt x="203200" y="0"/>
                    </a:lnTo>
                    <a:close/>
                  </a:path>
                </a:pathLst>
              </a:custGeom>
              <a:solidFill>
                <a:srgbClr val="C13659"/>
              </a:solidFill>
            </p:spPr>
          </p:sp>
          <p:sp>
            <p:nvSpPr>
              <p:cNvPr id="43" name="TextBox 43"/>
              <p:cNvSpPr txBox="1"/>
              <p:nvPr/>
            </p:nvSpPr>
            <p:spPr>
              <a:xfrm>
                <a:off x="101600" y="-38100"/>
                <a:ext cx="751717"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44" name="Group 44"/>
            <p:cNvGrpSpPr/>
            <p:nvPr/>
          </p:nvGrpSpPr>
          <p:grpSpPr>
            <a:xfrm>
              <a:off x="1354010" y="304034"/>
              <a:ext cx="1057813" cy="1382486"/>
              <a:chOff x="0" y="0"/>
              <a:chExt cx="406400" cy="531136"/>
            </a:xfrm>
          </p:grpSpPr>
          <p:sp>
            <p:nvSpPr>
              <p:cNvPr id="45" name="Freeform 45"/>
              <p:cNvSpPr/>
              <p:nvPr/>
            </p:nvSpPr>
            <p:spPr>
              <a:xfrm>
                <a:off x="0" y="0"/>
                <a:ext cx="406400" cy="531136"/>
              </a:xfrm>
              <a:custGeom>
                <a:avLst/>
                <a:gdLst/>
                <a:ahLst/>
                <a:cxnLst/>
                <a:rect l="l" t="t" r="r" b="b"/>
                <a:pathLst>
                  <a:path w="406400" h="531136">
                    <a:moveTo>
                      <a:pt x="203200" y="0"/>
                    </a:moveTo>
                    <a:lnTo>
                      <a:pt x="406400" y="0"/>
                    </a:lnTo>
                    <a:lnTo>
                      <a:pt x="203200" y="531136"/>
                    </a:lnTo>
                    <a:lnTo>
                      <a:pt x="0" y="531136"/>
                    </a:lnTo>
                    <a:lnTo>
                      <a:pt x="203200" y="0"/>
                    </a:lnTo>
                    <a:close/>
                  </a:path>
                </a:pathLst>
              </a:custGeom>
              <a:solidFill>
                <a:srgbClr val="C13659">
                  <a:alpha val="13725"/>
                </a:srgbClr>
              </a:solidFill>
            </p:spPr>
          </p:sp>
          <p:sp>
            <p:nvSpPr>
              <p:cNvPr id="46" name="TextBox 46"/>
              <p:cNvSpPr txBox="1"/>
              <p:nvPr/>
            </p:nvSpPr>
            <p:spPr>
              <a:xfrm>
                <a:off x="101600" y="-38100"/>
                <a:ext cx="203200"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47" name="Group 47"/>
            <p:cNvGrpSpPr/>
            <p:nvPr/>
          </p:nvGrpSpPr>
          <p:grpSpPr>
            <a:xfrm>
              <a:off x="1509569" y="0"/>
              <a:ext cx="8100613" cy="1990553"/>
              <a:chOff x="0" y="0"/>
              <a:chExt cx="2515719" cy="618184"/>
            </a:xfrm>
          </p:grpSpPr>
          <p:sp>
            <p:nvSpPr>
              <p:cNvPr id="48" name="Freeform 48"/>
              <p:cNvSpPr/>
              <p:nvPr/>
            </p:nvSpPr>
            <p:spPr>
              <a:xfrm>
                <a:off x="0" y="0"/>
                <a:ext cx="2515719" cy="618184"/>
              </a:xfrm>
              <a:custGeom>
                <a:avLst/>
                <a:gdLst/>
                <a:ahLst/>
                <a:cxnLst/>
                <a:rect l="l" t="t" r="r" b="b"/>
                <a:pathLst>
                  <a:path w="2515719" h="618184">
                    <a:moveTo>
                      <a:pt x="203200" y="0"/>
                    </a:moveTo>
                    <a:lnTo>
                      <a:pt x="2515719" y="0"/>
                    </a:lnTo>
                    <a:lnTo>
                      <a:pt x="2312519" y="618184"/>
                    </a:lnTo>
                    <a:lnTo>
                      <a:pt x="0" y="618184"/>
                    </a:lnTo>
                    <a:lnTo>
                      <a:pt x="203200" y="0"/>
                    </a:lnTo>
                    <a:close/>
                  </a:path>
                </a:pathLst>
              </a:custGeom>
              <a:solidFill>
                <a:srgbClr val="FFFFF6"/>
              </a:solidFill>
            </p:spPr>
          </p:sp>
          <p:sp>
            <p:nvSpPr>
              <p:cNvPr id="49" name="TextBox 49"/>
              <p:cNvSpPr txBox="1"/>
              <p:nvPr/>
            </p:nvSpPr>
            <p:spPr>
              <a:xfrm>
                <a:off x="101600" y="-38100"/>
                <a:ext cx="2312519" cy="656284"/>
              </a:xfrm>
              <a:prstGeom prst="rect">
                <a:avLst/>
              </a:prstGeom>
            </p:spPr>
            <p:txBody>
              <a:bodyPr lIns="50800" tIns="50800" rIns="50800" bIns="50800" rtlCol="0" anchor="ctr"/>
              <a:lstStyle/>
              <a:p>
                <a:pPr algn="ctr">
                  <a:lnSpc>
                    <a:spcPts val="2520"/>
                  </a:lnSpc>
                </a:pPr>
                <a:endParaRPr/>
              </a:p>
            </p:txBody>
          </p:sp>
        </p:grpSp>
        <p:sp>
          <p:nvSpPr>
            <p:cNvPr id="50" name="TextBox 50"/>
            <p:cNvSpPr txBox="1"/>
            <p:nvPr/>
          </p:nvSpPr>
          <p:spPr>
            <a:xfrm>
              <a:off x="311742" y="677353"/>
              <a:ext cx="1514933" cy="578697"/>
            </a:xfrm>
            <a:prstGeom prst="rect">
              <a:avLst/>
            </a:prstGeom>
          </p:spPr>
          <p:txBody>
            <a:bodyPr lIns="0" tIns="0" rIns="0" bIns="0" rtlCol="0" anchor="t">
              <a:spAutoFit/>
            </a:bodyPr>
            <a:lstStyle/>
            <a:p>
              <a:pPr algn="ctr">
                <a:lnSpc>
                  <a:spcPts val="3640"/>
                </a:lnSpc>
                <a:spcBef>
                  <a:spcPct val="0"/>
                </a:spcBef>
              </a:pPr>
              <a:r>
                <a:rPr lang="en-US" sz="2600" b="1">
                  <a:solidFill>
                    <a:srgbClr val="000000"/>
                  </a:solidFill>
                  <a:latin typeface="Proxima Nova Bold"/>
                  <a:ea typeface="Proxima Nova Bold"/>
                  <a:cs typeface="Proxima Nova Bold"/>
                  <a:sym typeface="Proxima Nova Bold"/>
                </a:rPr>
                <a:t>03</a:t>
              </a:r>
            </a:p>
          </p:txBody>
        </p:sp>
        <p:sp>
          <p:nvSpPr>
            <p:cNvPr id="51" name="TextBox 51"/>
            <p:cNvSpPr txBox="1"/>
            <p:nvPr/>
          </p:nvSpPr>
          <p:spPr>
            <a:xfrm>
              <a:off x="2861125" y="744240"/>
              <a:ext cx="6749056" cy="1234440"/>
            </a:xfrm>
            <a:prstGeom prst="rect">
              <a:avLst/>
            </a:prstGeom>
          </p:spPr>
          <p:txBody>
            <a:bodyPr lIns="0" tIns="0" rIns="0" bIns="0" rtlCol="0" anchor="t">
              <a:spAutoFit/>
            </a:bodyPr>
            <a:lstStyle/>
            <a:p>
              <a:pPr marL="0" lvl="0" indent="0" algn="l">
                <a:lnSpc>
                  <a:spcPts val="2519"/>
                </a:lnSpc>
                <a:spcBef>
                  <a:spcPct val="0"/>
                </a:spcBef>
              </a:pPr>
              <a:r>
                <a:rPr lang="en-US" sz="1799">
                  <a:solidFill>
                    <a:srgbClr val="000000"/>
                  </a:solidFill>
                  <a:latin typeface="Proxima Nova"/>
                  <a:ea typeface="Proxima Nova"/>
                  <a:cs typeface="Proxima Nova"/>
                  <a:sym typeface="Proxima Nova"/>
                </a:rPr>
                <a:t>Fut</a:t>
              </a:r>
              <a:r>
                <a:rPr lang="en-US" sz="1799" u="none" strike="noStrike">
                  <a:solidFill>
                    <a:srgbClr val="000000"/>
                  </a:solidFill>
                  <a:latin typeface="Proxima Nova"/>
                  <a:ea typeface="Proxima Nova"/>
                  <a:cs typeface="Proxima Nova"/>
                  <a:sym typeface="Proxima Nova"/>
                </a:rPr>
                <a:t>ure upgrades may involve providing support for multiple interfaces and interaction in different languages with the AI component.</a:t>
              </a:r>
            </a:p>
          </p:txBody>
        </p:sp>
        <p:sp>
          <p:nvSpPr>
            <p:cNvPr id="52" name="TextBox 52"/>
            <p:cNvSpPr txBox="1"/>
            <p:nvPr/>
          </p:nvSpPr>
          <p:spPr>
            <a:xfrm>
              <a:off x="2861125" y="158981"/>
              <a:ext cx="6342864" cy="547159"/>
            </a:xfrm>
            <a:prstGeom prst="rect">
              <a:avLst/>
            </a:prstGeom>
          </p:spPr>
          <p:txBody>
            <a:bodyPr lIns="0" tIns="0" rIns="0" bIns="0" rtlCol="0" anchor="t">
              <a:spAutoFit/>
            </a:bodyPr>
            <a:lstStyle/>
            <a:p>
              <a:pPr marL="0" lvl="0" indent="0" algn="l">
                <a:lnSpc>
                  <a:spcPts val="3499"/>
                </a:lnSpc>
                <a:spcBef>
                  <a:spcPct val="0"/>
                </a:spcBef>
              </a:pPr>
              <a:r>
                <a:rPr lang="en-US" sz="2499" b="1">
                  <a:solidFill>
                    <a:srgbClr val="000000"/>
                  </a:solidFill>
                  <a:latin typeface="Proxima Nova Bold"/>
                  <a:ea typeface="Proxima Nova Bold"/>
                  <a:cs typeface="Proxima Nova Bold"/>
                  <a:sym typeface="Proxima Nova Bold"/>
                </a:rPr>
                <a:t>Introducing Multilingual Support</a:t>
              </a:r>
            </a:p>
          </p:txBody>
        </p:sp>
      </p:grpSp>
      <p:grpSp>
        <p:nvGrpSpPr>
          <p:cNvPr id="53" name="Group 53"/>
          <p:cNvGrpSpPr/>
          <p:nvPr/>
        </p:nvGrpSpPr>
        <p:grpSpPr>
          <a:xfrm>
            <a:off x="9699493" y="6182539"/>
            <a:ext cx="7207636" cy="1492915"/>
            <a:chOff x="0" y="0"/>
            <a:chExt cx="9610181" cy="1990553"/>
          </a:xfrm>
        </p:grpSpPr>
        <p:grpSp>
          <p:nvGrpSpPr>
            <p:cNvPr id="54" name="Group 54"/>
            <p:cNvGrpSpPr/>
            <p:nvPr/>
          </p:nvGrpSpPr>
          <p:grpSpPr>
            <a:xfrm>
              <a:off x="0" y="304034"/>
              <a:ext cx="2485541" cy="1382486"/>
              <a:chOff x="0" y="0"/>
              <a:chExt cx="954917" cy="531136"/>
            </a:xfrm>
          </p:grpSpPr>
          <p:sp>
            <p:nvSpPr>
              <p:cNvPr id="55" name="Freeform 55"/>
              <p:cNvSpPr/>
              <p:nvPr/>
            </p:nvSpPr>
            <p:spPr>
              <a:xfrm>
                <a:off x="0" y="0"/>
                <a:ext cx="954917" cy="531136"/>
              </a:xfrm>
              <a:custGeom>
                <a:avLst/>
                <a:gdLst/>
                <a:ahLst/>
                <a:cxnLst/>
                <a:rect l="l" t="t" r="r" b="b"/>
                <a:pathLst>
                  <a:path w="954917" h="531136">
                    <a:moveTo>
                      <a:pt x="203200" y="0"/>
                    </a:moveTo>
                    <a:lnTo>
                      <a:pt x="954917" y="0"/>
                    </a:lnTo>
                    <a:lnTo>
                      <a:pt x="751717" y="531136"/>
                    </a:lnTo>
                    <a:lnTo>
                      <a:pt x="0" y="531136"/>
                    </a:lnTo>
                    <a:lnTo>
                      <a:pt x="203200" y="0"/>
                    </a:lnTo>
                    <a:close/>
                  </a:path>
                </a:pathLst>
              </a:custGeom>
              <a:solidFill>
                <a:srgbClr val="C13659"/>
              </a:solidFill>
            </p:spPr>
          </p:sp>
          <p:sp>
            <p:nvSpPr>
              <p:cNvPr id="56" name="TextBox 56"/>
              <p:cNvSpPr txBox="1"/>
              <p:nvPr/>
            </p:nvSpPr>
            <p:spPr>
              <a:xfrm>
                <a:off x="101600" y="-38100"/>
                <a:ext cx="751717"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57" name="Group 57"/>
            <p:cNvGrpSpPr/>
            <p:nvPr/>
          </p:nvGrpSpPr>
          <p:grpSpPr>
            <a:xfrm>
              <a:off x="1354010" y="304034"/>
              <a:ext cx="1057813" cy="1382486"/>
              <a:chOff x="0" y="0"/>
              <a:chExt cx="406400" cy="531136"/>
            </a:xfrm>
          </p:grpSpPr>
          <p:sp>
            <p:nvSpPr>
              <p:cNvPr id="58" name="Freeform 58"/>
              <p:cNvSpPr/>
              <p:nvPr/>
            </p:nvSpPr>
            <p:spPr>
              <a:xfrm>
                <a:off x="0" y="0"/>
                <a:ext cx="406400" cy="531136"/>
              </a:xfrm>
              <a:custGeom>
                <a:avLst/>
                <a:gdLst/>
                <a:ahLst/>
                <a:cxnLst/>
                <a:rect l="l" t="t" r="r" b="b"/>
                <a:pathLst>
                  <a:path w="406400" h="531136">
                    <a:moveTo>
                      <a:pt x="203200" y="0"/>
                    </a:moveTo>
                    <a:lnTo>
                      <a:pt x="406400" y="0"/>
                    </a:lnTo>
                    <a:lnTo>
                      <a:pt x="203200" y="531136"/>
                    </a:lnTo>
                    <a:lnTo>
                      <a:pt x="0" y="531136"/>
                    </a:lnTo>
                    <a:lnTo>
                      <a:pt x="203200" y="0"/>
                    </a:lnTo>
                    <a:close/>
                  </a:path>
                </a:pathLst>
              </a:custGeom>
              <a:solidFill>
                <a:srgbClr val="C13659">
                  <a:alpha val="13725"/>
                </a:srgbClr>
              </a:solidFill>
            </p:spPr>
          </p:sp>
          <p:sp>
            <p:nvSpPr>
              <p:cNvPr id="59" name="TextBox 59"/>
              <p:cNvSpPr txBox="1"/>
              <p:nvPr/>
            </p:nvSpPr>
            <p:spPr>
              <a:xfrm>
                <a:off x="101600" y="-38100"/>
                <a:ext cx="203200"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60" name="Group 60"/>
            <p:cNvGrpSpPr/>
            <p:nvPr/>
          </p:nvGrpSpPr>
          <p:grpSpPr>
            <a:xfrm>
              <a:off x="1509569" y="0"/>
              <a:ext cx="8100613" cy="1990553"/>
              <a:chOff x="0" y="0"/>
              <a:chExt cx="2515719" cy="618184"/>
            </a:xfrm>
          </p:grpSpPr>
          <p:sp>
            <p:nvSpPr>
              <p:cNvPr id="61" name="Freeform 61"/>
              <p:cNvSpPr/>
              <p:nvPr/>
            </p:nvSpPr>
            <p:spPr>
              <a:xfrm>
                <a:off x="0" y="0"/>
                <a:ext cx="2515719" cy="618184"/>
              </a:xfrm>
              <a:custGeom>
                <a:avLst/>
                <a:gdLst/>
                <a:ahLst/>
                <a:cxnLst/>
                <a:rect l="l" t="t" r="r" b="b"/>
                <a:pathLst>
                  <a:path w="2515719" h="618184">
                    <a:moveTo>
                      <a:pt x="203200" y="0"/>
                    </a:moveTo>
                    <a:lnTo>
                      <a:pt x="2515719" y="0"/>
                    </a:lnTo>
                    <a:lnTo>
                      <a:pt x="2312519" y="618184"/>
                    </a:lnTo>
                    <a:lnTo>
                      <a:pt x="0" y="618184"/>
                    </a:lnTo>
                    <a:lnTo>
                      <a:pt x="203200" y="0"/>
                    </a:lnTo>
                    <a:close/>
                  </a:path>
                </a:pathLst>
              </a:custGeom>
              <a:solidFill>
                <a:srgbClr val="FFFFF6"/>
              </a:solidFill>
            </p:spPr>
          </p:sp>
          <p:sp>
            <p:nvSpPr>
              <p:cNvPr id="62" name="TextBox 62"/>
              <p:cNvSpPr txBox="1"/>
              <p:nvPr/>
            </p:nvSpPr>
            <p:spPr>
              <a:xfrm>
                <a:off x="101600" y="-38100"/>
                <a:ext cx="2312519" cy="656284"/>
              </a:xfrm>
              <a:prstGeom prst="rect">
                <a:avLst/>
              </a:prstGeom>
            </p:spPr>
            <p:txBody>
              <a:bodyPr lIns="50800" tIns="50800" rIns="50800" bIns="50800" rtlCol="0" anchor="ctr"/>
              <a:lstStyle/>
              <a:p>
                <a:pPr algn="ctr">
                  <a:lnSpc>
                    <a:spcPts val="2520"/>
                  </a:lnSpc>
                </a:pPr>
                <a:endParaRPr/>
              </a:p>
            </p:txBody>
          </p:sp>
        </p:grpSp>
        <p:sp>
          <p:nvSpPr>
            <p:cNvPr id="63" name="TextBox 63"/>
            <p:cNvSpPr txBox="1"/>
            <p:nvPr/>
          </p:nvSpPr>
          <p:spPr>
            <a:xfrm>
              <a:off x="311742" y="677353"/>
              <a:ext cx="1514933" cy="578697"/>
            </a:xfrm>
            <a:prstGeom prst="rect">
              <a:avLst/>
            </a:prstGeom>
          </p:spPr>
          <p:txBody>
            <a:bodyPr lIns="0" tIns="0" rIns="0" bIns="0" rtlCol="0" anchor="t">
              <a:spAutoFit/>
            </a:bodyPr>
            <a:lstStyle/>
            <a:p>
              <a:pPr algn="ctr">
                <a:lnSpc>
                  <a:spcPts val="3640"/>
                </a:lnSpc>
                <a:spcBef>
                  <a:spcPct val="0"/>
                </a:spcBef>
              </a:pPr>
              <a:r>
                <a:rPr lang="en-US" sz="2600" b="1">
                  <a:solidFill>
                    <a:srgbClr val="000000"/>
                  </a:solidFill>
                  <a:latin typeface="Proxima Nova Bold"/>
                  <a:ea typeface="Proxima Nova Bold"/>
                  <a:cs typeface="Proxima Nova Bold"/>
                  <a:sym typeface="Proxima Nova Bold"/>
                </a:rPr>
                <a:t>04</a:t>
              </a:r>
            </a:p>
          </p:txBody>
        </p:sp>
        <p:sp>
          <p:nvSpPr>
            <p:cNvPr id="64" name="TextBox 64"/>
            <p:cNvSpPr txBox="1"/>
            <p:nvPr/>
          </p:nvSpPr>
          <p:spPr>
            <a:xfrm>
              <a:off x="2861125" y="731540"/>
              <a:ext cx="6749056" cy="1234440"/>
            </a:xfrm>
            <a:prstGeom prst="rect">
              <a:avLst/>
            </a:prstGeom>
          </p:spPr>
          <p:txBody>
            <a:bodyPr lIns="0" tIns="0" rIns="0" bIns="0" rtlCol="0" anchor="t">
              <a:spAutoFit/>
            </a:bodyPr>
            <a:lstStyle/>
            <a:p>
              <a:pPr marL="0" lvl="0" indent="0" algn="l">
                <a:lnSpc>
                  <a:spcPts val="2519"/>
                </a:lnSpc>
                <a:spcBef>
                  <a:spcPct val="0"/>
                </a:spcBef>
              </a:pPr>
              <a:r>
                <a:rPr lang="en-US" sz="1799">
                  <a:solidFill>
                    <a:srgbClr val="000000"/>
                  </a:solidFill>
                  <a:latin typeface="Proxima Nova"/>
                  <a:ea typeface="Proxima Nova"/>
                  <a:cs typeface="Proxima Nova"/>
                  <a:sym typeface="Proxima Nova"/>
                </a:rPr>
                <a:t>Visually cross-analysing two or more vendors side-by-side for better decision-making, cost evaluation, and value assessment.</a:t>
              </a:r>
            </a:p>
          </p:txBody>
        </p:sp>
        <p:sp>
          <p:nvSpPr>
            <p:cNvPr id="65" name="TextBox 65"/>
            <p:cNvSpPr txBox="1"/>
            <p:nvPr/>
          </p:nvSpPr>
          <p:spPr>
            <a:xfrm>
              <a:off x="2861125" y="158981"/>
              <a:ext cx="6419618" cy="547159"/>
            </a:xfrm>
            <a:prstGeom prst="rect">
              <a:avLst/>
            </a:prstGeom>
          </p:spPr>
          <p:txBody>
            <a:bodyPr lIns="0" tIns="0" rIns="0" bIns="0" rtlCol="0" anchor="t">
              <a:spAutoFit/>
            </a:bodyPr>
            <a:lstStyle/>
            <a:p>
              <a:pPr marL="0" lvl="0" indent="0" algn="l">
                <a:lnSpc>
                  <a:spcPts val="3499"/>
                </a:lnSpc>
                <a:spcBef>
                  <a:spcPct val="0"/>
                </a:spcBef>
              </a:pPr>
              <a:r>
                <a:rPr lang="en-US" sz="2499" b="1">
                  <a:solidFill>
                    <a:srgbClr val="000000"/>
                  </a:solidFill>
                  <a:latin typeface="Proxima Nova Bold"/>
                  <a:ea typeface="Proxima Nova Bold"/>
                  <a:cs typeface="Proxima Nova Bold"/>
                  <a:sym typeface="Proxima Nova Bold"/>
                </a:rPr>
                <a:t>Side-by-side Vendor Comparison</a:t>
              </a:r>
            </a:p>
          </p:txBody>
        </p:sp>
      </p:grpSp>
      <p:grpSp>
        <p:nvGrpSpPr>
          <p:cNvPr id="66" name="Group 66"/>
          <p:cNvGrpSpPr/>
          <p:nvPr/>
        </p:nvGrpSpPr>
        <p:grpSpPr>
          <a:xfrm>
            <a:off x="14931334" y="569450"/>
            <a:ext cx="2950717" cy="981892"/>
            <a:chOff x="0" y="0"/>
            <a:chExt cx="3934290" cy="1309190"/>
          </a:xfrm>
        </p:grpSpPr>
        <p:grpSp>
          <p:nvGrpSpPr>
            <p:cNvPr id="67" name="Group 67"/>
            <p:cNvGrpSpPr/>
            <p:nvPr/>
          </p:nvGrpSpPr>
          <p:grpSpPr>
            <a:xfrm>
              <a:off x="0" y="0"/>
              <a:ext cx="3934290" cy="1309190"/>
              <a:chOff x="0" y="0"/>
              <a:chExt cx="777144" cy="258605"/>
            </a:xfrm>
          </p:grpSpPr>
          <p:sp>
            <p:nvSpPr>
              <p:cNvPr id="68" name="Freeform 68"/>
              <p:cNvSpPr/>
              <p:nvPr/>
            </p:nvSpPr>
            <p:spPr>
              <a:xfrm>
                <a:off x="0" y="0"/>
                <a:ext cx="777144" cy="258605"/>
              </a:xfrm>
              <a:custGeom>
                <a:avLst/>
                <a:gdLst/>
                <a:ahLst/>
                <a:cxnLst/>
                <a:rect l="l" t="t" r="r" b="b"/>
                <a:pathLst>
                  <a:path w="777144" h="258605">
                    <a:moveTo>
                      <a:pt x="0" y="0"/>
                    </a:moveTo>
                    <a:lnTo>
                      <a:pt x="777144" y="0"/>
                    </a:lnTo>
                    <a:lnTo>
                      <a:pt x="777144" y="258605"/>
                    </a:lnTo>
                    <a:lnTo>
                      <a:pt x="0" y="258605"/>
                    </a:lnTo>
                    <a:close/>
                  </a:path>
                </a:pathLst>
              </a:custGeom>
              <a:ln w="38100" cap="sq">
                <a:solidFill>
                  <a:srgbClr val="C13659"/>
                </a:solidFill>
                <a:prstDash val="solid"/>
                <a:miter/>
              </a:ln>
            </p:spPr>
          </p:sp>
          <p:sp>
            <p:nvSpPr>
              <p:cNvPr id="69" name="TextBox 69"/>
              <p:cNvSpPr txBox="1"/>
              <p:nvPr/>
            </p:nvSpPr>
            <p:spPr>
              <a:xfrm>
                <a:off x="0" y="-47625"/>
                <a:ext cx="777144" cy="306230"/>
              </a:xfrm>
              <a:prstGeom prst="rect">
                <a:avLst/>
              </a:prstGeom>
            </p:spPr>
            <p:txBody>
              <a:bodyPr lIns="50800" tIns="50800" rIns="50800" bIns="50800" rtlCol="0" anchor="ctr"/>
              <a:lstStyle/>
              <a:p>
                <a:pPr algn="ctr">
                  <a:lnSpc>
                    <a:spcPts val="2800"/>
                  </a:lnSpc>
                </a:pPr>
                <a:endParaRPr/>
              </a:p>
            </p:txBody>
          </p:sp>
        </p:grpSp>
        <p:sp>
          <p:nvSpPr>
            <p:cNvPr id="70" name="Freeform 70"/>
            <p:cNvSpPr/>
            <p:nvPr/>
          </p:nvSpPr>
          <p:spPr>
            <a:xfrm>
              <a:off x="363437" y="141913"/>
              <a:ext cx="781479" cy="1025363"/>
            </a:xfrm>
            <a:custGeom>
              <a:avLst/>
              <a:gdLst/>
              <a:ahLst/>
              <a:cxnLst/>
              <a:rect l="l" t="t" r="r" b="b"/>
              <a:pathLst>
                <a:path w="781479" h="1025363">
                  <a:moveTo>
                    <a:pt x="0" y="0"/>
                  </a:moveTo>
                  <a:lnTo>
                    <a:pt x="781479" y="0"/>
                  </a:lnTo>
                  <a:lnTo>
                    <a:pt x="781479" y="1025363"/>
                  </a:lnTo>
                  <a:lnTo>
                    <a:pt x="0" y="1025363"/>
                  </a:lnTo>
                  <a:lnTo>
                    <a:pt x="0" y="0"/>
                  </a:lnTo>
                  <a:close/>
                </a:path>
              </a:pathLst>
            </a:custGeom>
            <a:blipFill>
              <a:blip r:embed="rId4"/>
              <a:stretch>
                <a:fillRect l="-43114" t="-7715" r="-43096" b="-34204"/>
              </a:stretch>
            </a:blipFill>
          </p:spPr>
        </p:sp>
        <p:sp>
          <p:nvSpPr>
            <p:cNvPr id="71" name="TextBox 71"/>
            <p:cNvSpPr txBox="1"/>
            <p:nvPr/>
          </p:nvSpPr>
          <p:spPr>
            <a:xfrm>
              <a:off x="1353824" y="226266"/>
              <a:ext cx="2283306" cy="875707"/>
            </a:xfrm>
            <a:prstGeom prst="rect">
              <a:avLst/>
            </a:prstGeom>
          </p:spPr>
          <p:txBody>
            <a:bodyPr lIns="0" tIns="0" rIns="0" bIns="0" rtlCol="0" anchor="t">
              <a:spAutoFit/>
            </a:bodyPr>
            <a:lstStyle/>
            <a:p>
              <a:pPr marL="0" lvl="0" indent="0" algn="l">
                <a:lnSpc>
                  <a:spcPts val="2576"/>
                </a:lnSpc>
                <a:spcBef>
                  <a:spcPct val="0"/>
                </a:spcBef>
              </a:pPr>
              <a:r>
                <a:rPr lang="en-US" sz="2300" b="1" spc="-69">
                  <a:solidFill>
                    <a:srgbClr val="161616"/>
                  </a:solidFill>
                  <a:latin typeface="Inter Bold"/>
                  <a:ea typeface="Inter Bold"/>
                  <a:cs typeface="Inter Bold"/>
                  <a:sym typeface="Inter Bold"/>
                </a:rPr>
                <a:t>BAHRIA</a:t>
              </a:r>
              <a:r>
                <a:rPr lang="en-US" sz="2300" b="1" u="none" strike="noStrike" spc="-69">
                  <a:solidFill>
                    <a:srgbClr val="161616"/>
                  </a:solidFill>
                  <a:latin typeface="Inter Bold"/>
                  <a:ea typeface="Inter Bold"/>
                  <a:cs typeface="Inter Bold"/>
                  <a:sym typeface="Inter Bold"/>
                </a:rPr>
                <a:t> UNIVERSITY</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2" name="TextBox 2"/>
          <p:cNvSpPr txBox="1"/>
          <p:nvPr/>
        </p:nvSpPr>
        <p:spPr>
          <a:xfrm>
            <a:off x="5846217" y="2212866"/>
            <a:ext cx="6595566" cy="8188434"/>
          </a:xfrm>
          <a:prstGeom prst="rect">
            <a:avLst/>
          </a:prstGeom>
        </p:spPr>
        <p:txBody>
          <a:bodyPr lIns="0" tIns="0" rIns="0" bIns="0" rtlCol="0" anchor="t">
            <a:spAutoFit/>
          </a:bodyPr>
          <a:lstStyle/>
          <a:p>
            <a:pPr marL="0" lvl="0" indent="0" algn="r">
              <a:lnSpc>
                <a:spcPts val="28165"/>
              </a:lnSpc>
            </a:pPr>
            <a:r>
              <a:rPr lang="en-US" sz="30951" b="1" u="none" strike="noStrike" dirty="0">
                <a:solidFill>
                  <a:srgbClr val="161616"/>
                </a:solidFill>
                <a:latin typeface="Heading Now 31-38 Bold"/>
                <a:ea typeface="Heading Now 31-38 Bold"/>
                <a:cs typeface="Heading Now 31-38 Bold"/>
                <a:sym typeface="Heading Now 31-38 Bold"/>
              </a:rPr>
              <a:t>THANK YOU</a:t>
            </a:r>
          </a:p>
        </p:txBody>
      </p:sp>
      <p:sp>
        <p:nvSpPr>
          <p:cNvPr id="3" name="AutoShape 3"/>
          <p:cNvSpPr/>
          <p:nvPr/>
        </p:nvSpPr>
        <p:spPr>
          <a:xfrm>
            <a:off x="1028700" y="1060396"/>
            <a:ext cx="13841706" cy="0"/>
          </a:xfrm>
          <a:prstGeom prst="line">
            <a:avLst/>
          </a:prstGeom>
          <a:ln w="38100" cap="flat">
            <a:solidFill>
              <a:srgbClr val="C13659"/>
            </a:solidFill>
            <a:prstDash val="solid"/>
            <a:headEnd type="none" w="sm" len="sm"/>
            <a:tailEnd type="none" w="sm" len="sm"/>
          </a:ln>
        </p:spPr>
      </p:sp>
      <p:sp>
        <p:nvSpPr>
          <p:cNvPr id="4" name="AutoShape 4"/>
          <p:cNvSpPr/>
          <p:nvPr/>
        </p:nvSpPr>
        <p:spPr>
          <a:xfrm flipH="1" flipV="1">
            <a:off x="509587" y="-717113"/>
            <a:ext cx="0" cy="11721225"/>
          </a:xfrm>
          <a:prstGeom prst="line">
            <a:avLst/>
          </a:prstGeom>
          <a:ln w="352425" cap="flat">
            <a:solidFill>
              <a:srgbClr val="C13659"/>
            </a:solidFill>
            <a:prstDash val="solid"/>
            <a:headEnd type="none" w="sm" len="sm"/>
            <a:tailEnd type="none" w="sm" len="sm"/>
          </a:ln>
        </p:spPr>
      </p:sp>
      <p:sp>
        <p:nvSpPr>
          <p:cNvPr id="5" name="Freeform 5"/>
          <p:cNvSpPr/>
          <p:nvPr/>
        </p:nvSpPr>
        <p:spPr>
          <a:xfrm rot="-5400000">
            <a:off x="14793542" y="4185105"/>
            <a:ext cx="5207098" cy="2603549"/>
          </a:xfrm>
          <a:custGeom>
            <a:avLst/>
            <a:gdLst/>
            <a:ahLst/>
            <a:cxnLst/>
            <a:rect l="l" t="t" r="r" b="b"/>
            <a:pathLst>
              <a:path w="5207098" h="2603549">
                <a:moveTo>
                  <a:pt x="0" y="0"/>
                </a:moveTo>
                <a:lnTo>
                  <a:pt x="5207098" y="0"/>
                </a:lnTo>
                <a:lnTo>
                  <a:pt x="5207098" y="2603549"/>
                </a:lnTo>
                <a:lnTo>
                  <a:pt x="0" y="2603549"/>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6" name="AutoShape 6"/>
          <p:cNvSpPr/>
          <p:nvPr/>
        </p:nvSpPr>
        <p:spPr>
          <a:xfrm flipV="1">
            <a:off x="1028700" y="1041427"/>
            <a:ext cx="9525" cy="4225940"/>
          </a:xfrm>
          <a:prstGeom prst="line">
            <a:avLst/>
          </a:prstGeom>
          <a:ln w="38100" cap="flat">
            <a:solidFill>
              <a:srgbClr val="C13659"/>
            </a:solidFill>
            <a:prstDash val="solid"/>
            <a:headEnd type="none" w="sm" len="sm"/>
            <a:tailEnd type="none" w="sm" len="sm"/>
          </a:ln>
        </p:spPr>
      </p:sp>
      <p:sp>
        <p:nvSpPr>
          <p:cNvPr id="7" name="AutoShape 7"/>
          <p:cNvSpPr/>
          <p:nvPr/>
        </p:nvSpPr>
        <p:spPr>
          <a:xfrm flipH="1">
            <a:off x="1028700" y="5248226"/>
            <a:ext cx="11548245" cy="90"/>
          </a:xfrm>
          <a:prstGeom prst="line">
            <a:avLst/>
          </a:prstGeom>
          <a:ln w="38100" cap="flat">
            <a:solidFill>
              <a:srgbClr val="C13659"/>
            </a:solidFill>
            <a:prstDash val="solid"/>
            <a:headEnd type="none" w="sm" len="sm"/>
            <a:tailEnd type="none" w="sm" len="sm"/>
          </a:ln>
        </p:spPr>
      </p:sp>
      <p:sp>
        <p:nvSpPr>
          <p:cNvPr id="8" name="AutoShape 8"/>
          <p:cNvSpPr/>
          <p:nvPr/>
        </p:nvSpPr>
        <p:spPr>
          <a:xfrm flipH="1" flipV="1">
            <a:off x="12595995" y="5229287"/>
            <a:ext cx="19050" cy="3278277"/>
          </a:xfrm>
          <a:prstGeom prst="line">
            <a:avLst/>
          </a:prstGeom>
          <a:ln w="38100" cap="flat">
            <a:solidFill>
              <a:srgbClr val="C13659"/>
            </a:solidFill>
            <a:prstDash val="solid"/>
            <a:headEnd type="none" w="sm" len="sm"/>
            <a:tailEnd type="none" w="sm" len="sm"/>
          </a:ln>
        </p:spPr>
      </p:sp>
      <p:sp>
        <p:nvSpPr>
          <p:cNvPr id="9" name="Freeform 9"/>
          <p:cNvSpPr/>
          <p:nvPr/>
        </p:nvSpPr>
        <p:spPr>
          <a:xfrm rot="-5400000" flipH="1" flipV="1">
            <a:off x="467986" y="2461935"/>
            <a:ext cx="2298749" cy="1149374"/>
          </a:xfrm>
          <a:custGeom>
            <a:avLst/>
            <a:gdLst/>
            <a:ahLst/>
            <a:cxnLst/>
            <a:rect l="l" t="t" r="r" b="b"/>
            <a:pathLst>
              <a:path w="2298749" h="1149374">
                <a:moveTo>
                  <a:pt x="2298748" y="1149375"/>
                </a:moveTo>
                <a:lnTo>
                  <a:pt x="0" y="1149375"/>
                </a:lnTo>
                <a:lnTo>
                  <a:pt x="0" y="0"/>
                </a:lnTo>
                <a:lnTo>
                  <a:pt x="2298748" y="0"/>
                </a:lnTo>
                <a:lnTo>
                  <a:pt x="2298748" y="1149375"/>
                </a:lnTo>
                <a:close/>
              </a:path>
            </a:pathLst>
          </a:custGeom>
          <a:blipFill>
            <a:blip>
              <a:extLst>
                <a:ext uri="{96DAC541-7B7A-43D3-8B79-37D633B846F1}">
                  <asvg:svgBlip xmlns:asvg="http://schemas.microsoft.com/office/drawing/2016/SVG/main" r:embed="rId3"/>
                </a:ext>
              </a:extLst>
            </a:blip>
            <a:stretch>
              <a:fillRect/>
            </a:stretch>
          </a:blipFill>
        </p:spPr>
      </p:sp>
      <p:sp>
        <p:nvSpPr>
          <p:cNvPr id="10" name="Freeform 10"/>
          <p:cNvSpPr/>
          <p:nvPr/>
        </p:nvSpPr>
        <p:spPr>
          <a:xfrm>
            <a:off x="13131458" y="9084158"/>
            <a:ext cx="879894" cy="240871"/>
          </a:xfrm>
          <a:custGeom>
            <a:avLst/>
            <a:gdLst/>
            <a:ahLst/>
            <a:cxnLst/>
            <a:rect l="l" t="t" r="r" b="b"/>
            <a:pathLst>
              <a:path w="879894" h="240871">
                <a:moveTo>
                  <a:pt x="0" y="0"/>
                </a:moveTo>
                <a:lnTo>
                  <a:pt x="879894" y="0"/>
                </a:lnTo>
                <a:lnTo>
                  <a:pt x="879894" y="240871"/>
                </a:lnTo>
                <a:lnTo>
                  <a:pt x="0" y="240871"/>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11" name="Freeform 11"/>
          <p:cNvSpPr/>
          <p:nvPr/>
        </p:nvSpPr>
        <p:spPr>
          <a:xfrm>
            <a:off x="15215423" y="2642460"/>
            <a:ext cx="879894" cy="240871"/>
          </a:xfrm>
          <a:custGeom>
            <a:avLst/>
            <a:gdLst/>
            <a:ahLst/>
            <a:cxnLst/>
            <a:rect l="l" t="t" r="r" b="b"/>
            <a:pathLst>
              <a:path w="879894" h="240871">
                <a:moveTo>
                  <a:pt x="0" y="0"/>
                </a:moveTo>
                <a:lnTo>
                  <a:pt x="879894" y="0"/>
                </a:lnTo>
                <a:lnTo>
                  <a:pt x="879894" y="240871"/>
                </a:lnTo>
                <a:lnTo>
                  <a:pt x="0" y="240871"/>
                </a:lnTo>
                <a:lnTo>
                  <a:pt x="0" y="0"/>
                </a:lnTo>
                <a:close/>
              </a:path>
            </a:pathLst>
          </a:custGeom>
          <a:blipFill>
            <a:blip>
              <a:extLst>
                <a:ext uri="{96DAC541-7B7A-43D3-8B79-37D633B846F1}">
                  <asvg:svgBlip xmlns:asvg="http://schemas.microsoft.com/office/drawing/2016/SVG/main" r:embed="rId4"/>
                </a:ext>
              </a:extLst>
            </a:blip>
            <a:stretch>
              <a:fillRect/>
            </a:stretch>
          </a:blipFill>
        </p:spPr>
      </p:sp>
      <p:grpSp>
        <p:nvGrpSpPr>
          <p:cNvPr id="12" name="Group 12"/>
          <p:cNvGrpSpPr/>
          <p:nvPr/>
        </p:nvGrpSpPr>
        <p:grpSpPr>
          <a:xfrm>
            <a:off x="14931334" y="569450"/>
            <a:ext cx="2950717" cy="981892"/>
            <a:chOff x="0" y="0"/>
            <a:chExt cx="3934290" cy="1309190"/>
          </a:xfrm>
        </p:grpSpPr>
        <p:grpSp>
          <p:nvGrpSpPr>
            <p:cNvPr id="13" name="Group 13"/>
            <p:cNvGrpSpPr/>
            <p:nvPr/>
          </p:nvGrpSpPr>
          <p:grpSpPr>
            <a:xfrm>
              <a:off x="0" y="0"/>
              <a:ext cx="3934290" cy="1309190"/>
              <a:chOff x="0" y="0"/>
              <a:chExt cx="777144" cy="258605"/>
            </a:xfrm>
          </p:grpSpPr>
          <p:sp>
            <p:nvSpPr>
              <p:cNvPr id="14" name="Freeform 14"/>
              <p:cNvSpPr/>
              <p:nvPr/>
            </p:nvSpPr>
            <p:spPr>
              <a:xfrm>
                <a:off x="0" y="0"/>
                <a:ext cx="777144" cy="258605"/>
              </a:xfrm>
              <a:custGeom>
                <a:avLst/>
                <a:gdLst/>
                <a:ahLst/>
                <a:cxnLst/>
                <a:rect l="l" t="t" r="r" b="b"/>
                <a:pathLst>
                  <a:path w="777144" h="258605">
                    <a:moveTo>
                      <a:pt x="0" y="0"/>
                    </a:moveTo>
                    <a:lnTo>
                      <a:pt x="777144" y="0"/>
                    </a:lnTo>
                    <a:lnTo>
                      <a:pt x="777144" y="258605"/>
                    </a:lnTo>
                    <a:lnTo>
                      <a:pt x="0" y="258605"/>
                    </a:lnTo>
                    <a:close/>
                  </a:path>
                </a:pathLst>
              </a:custGeom>
              <a:ln w="38100" cap="sq">
                <a:solidFill>
                  <a:srgbClr val="C13659"/>
                </a:solidFill>
                <a:prstDash val="solid"/>
                <a:miter/>
              </a:ln>
            </p:spPr>
          </p:sp>
          <p:sp>
            <p:nvSpPr>
              <p:cNvPr id="15" name="TextBox 15"/>
              <p:cNvSpPr txBox="1"/>
              <p:nvPr/>
            </p:nvSpPr>
            <p:spPr>
              <a:xfrm>
                <a:off x="0" y="-47625"/>
                <a:ext cx="777144" cy="306230"/>
              </a:xfrm>
              <a:prstGeom prst="rect">
                <a:avLst/>
              </a:prstGeom>
            </p:spPr>
            <p:txBody>
              <a:bodyPr lIns="50800" tIns="50800" rIns="50800" bIns="50800" rtlCol="0" anchor="ctr"/>
              <a:lstStyle/>
              <a:p>
                <a:pPr algn="ctr">
                  <a:lnSpc>
                    <a:spcPts val="2800"/>
                  </a:lnSpc>
                </a:pPr>
                <a:endParaRPr/>
              </a:p>
            </p:txBody>
          </p:sp>
        </p:grpSp>
        <p:sp>
          <p:nvSpPr>
            <p:cNvPr id="16" name="Freeform 16"/>
            <p:cNvSpPr/>
            <p:nvPr/>
          </p:nvSpPr>
          <p:spPr>
            <a:xfrm>
              <a:off x="363437" y="141913"/>
              <a:ext cx="781479" cy="1025363"/>
            </a:xfrm>
            <a:custGeom>
              <a:avLst/>
              <a:gdLst/>
              <a:ahLst/>
              <a:cxnLst/>
              <a:rect l="l" t="t" r="r" b="b"/>
              <a:pathLst>
                <a:path w="781479" h="1025363">
                  <a:moveTo>
                    <a:pt x="0" y="0"/>
                  </a:moveTo>
                  <a:lnTo>
                    <a:pt x="781479" y="0"/>
                  </a:lnTo>
                  <a:lnTo>
                    <a:pt x="781479" y="1025363"/>
                  </a:lnTo>
                  <a:lnTo>
                    <a:pt x="0" y="1025363"/>
                  </a:lnTo>
                  <a:lnTo>
                    <a:pt x="0" y="0"/>
                  </a:lnTo>
                  <a:close/>
                </a:path>
              </a:pathLst>
            </a:custGeom>
            <a:blipFill>
              <a:blip r:embed="rId5"/>
              <a:stretch>
                <a:fillRect l="-43114" t="-7715" r="-43096" b="-34204"/>
              </a:stretch>
            </a:blipFill>
          </p:spPr>
        </p:sp>
        <p:sp>
          <p:nvSpPr>
            <p:cNvPr id="17" name="TextBox 17"/>
            <p:cNvSpPr txBox="1"/>
            <p:nvPr/>
          </p:nvSpPr>
          <p:spPr>
            <a:xfrm>
              <a:off x="1353824" y="226266"/>
              <a:ext cx="2283306" cy="875707"/>
            </a:xfrm>
            <a:prstGeom prst="rect">
              <a:avLst/>
            </a:prstGeom>
          </p:spPr>
          <p:txBody>
            <a:bodyPr lIns="0" tIns="0" rIns="0" bIns="0" rtlCol="0" anchor="t">
              <a:spAutoFit/>
            </a:bodyPr>
            <a:lstStyle/>
            <a:p>
              <a:pPr marL="0" lvl="0" indent="0" algn="l">
                <a:lnSpc>
                  <a:spcPts val="2576"/>
                </a:lnSpc>
                <a:spcBef>
                  <a:spcPct val="0"/>
                </a:spcBef>
              </a:pPr>
              <a:r>
                <a:rPr lang="en-US" sz="2300" b="1" spc="-69">
                  <a:solidFill>
                    <a:srgbClr val="161616"/>
                  </a:solidFill>
                  <a:latin typeface="Inter Bold"/>
                  <a:ea typeface="Inter Bold"/>
                  <a:cs typeface="Inter Bold"/>
                  <a:sym typeface="Inter Bold"/>
                </a:rPr>
                <a:t>BAHRIA</a:t>
              </a:r>
              <a:r>
                <a:rPr lang="en-US" sz="2300" b="1" u="none" strike="noStrike" spc="-69">
                  <a:solidFill>
                    <a:srgbClr val="161616"/>
                  </a:solidFill>
                  <a:latin typeface="Inter Bold"/>
                  <a:ea typeface="Inter Bold"/>
                  <a:cs typeface="Inter Bold"/>
                  <a:sym typeface="Inter Bold"/>
                </a:rPr>
                <a:t> UNIVERSITY</a:t>
              </a:r>
            </a:p>
          </p:txBody>
        </p:sp>
      </p:grpSp>
      <p:sp>
        <p:nvSpPr>
          <p:cNvPr id="18" name="TextBox 18"/>
          <p:cNvSpPr txBox="1"/>
          <p:nvPr/>
        </p:nvSpPr>
        <p:spPr>
          <a:xfrm>
            <a:off x="1028700" y="9477375"/>
            <a:ext cx="3384386" cy="349250"/>
          </a:xfrm>
          <a:prstGeom prst="rect">
            <a:avLst/>
          </a:prstGeom>
        </p:spPr>
        <p:txBody>
          <a:bodyPr lIns="0" tIns="0" rIns="0" bIns="0" rtlCol="0" anchor="t">
            <a:spAutoFit/>
          </a:bodyPr>
          <a:lstStyle/>
          <a:p>
            <a:pPr algn="l">
              <a:lnSpc>
                <a:spcPts val="2800"/>
              </a:lnSpc>
            </a:pPr>
            <a:r>
              <a:rPr lang="en-US" sz="2000" spc="-60">
                <a:solidFill>
                  <a:srgbClr val="161616"/>
                </a:solidFill>
                <a:latin typeface="Inter"/>
                <a:ea typeface="Inter"/>
                <a:cs typeface="Inter"/>
                <a:sym typeface="Inter"/>
              </a:rPr>
              <a:t>HTTPS://WWW.VIDAI.LIVE/</a:t>
            </a:r>
          </a:p>
        </p:txBody>
      </p:sp>
      <p:sp>
        <p:nvSpPr>
          <p:cNvPr id="19" name="TextBox 19"/>
          <p:cNvSpPr txBox="1"/>
          <p:nvPr/>
        </p:nvSpPr>
        <p:spPr>
          <a:xfrm>
            <a:off x="15910008" y="9477375"/>
            <a:ext cx="1349292" cy="349250"/>
          </a:xfrm>
          <a:prstGeom prst="rect">
            <a:avLst/>
          </a:prstGeom>
        </p:spPr>
        <p:txBody>
          <a:bodyPr lIns="0" tIns="0" rIns="0" bIns="0" rtlCol="0" anchor="t">
            <a:spAutoFit/>
          </a:bodyPr>
          <a:lstStyle/>
          <a:p>
            <a:pPr algn="r">
              <a:lnSpc>
                <a:spcPts val="2800"/>
              </a:lnSpc>
            </a:pPr>
            <a:r>
              <a:rPr lang="en-US" sz="2000" b="1" spc="-60">
                <a:solidFill>
                  <a:srgbClr val="161616"/>
                </a:solidFill>
                <a:latin typeface="Inter Bold"/>
                <a:ea typeface="Inter Bold"/>
                <a:cs typeface="Inter Bold"/>
                <a:sym typeface="Inter Bold"/>
              </a:rPr>
              <a:t>PAGE 28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2" name="AutoShape 2"/>
          <p:cNvSpPr/>
          <p:nvPr/>
        </p:nvSpPr>
        <p:spPr>
          <a:xfrm flipV="1">
            <a:off x="989768" y="1060396"/>
            <a:ext cx="13941566" cy="19050"/>
          </a:xfrm>
          <a:prstGeom prst="line">
            <a:avLst/>
          </a:prstGeom>
          <a:ln w="38100" cap="flat">
            <a:solidFill>
              <a:srgbClr val="C13659"/>
            </a:solidFill>
            <a:prstDash val="solid"/>
            <a:headEnd type="none" w="sm" len="sm"/>
            <a:tailEnd type="none" w="sm" len="sm"/>
          </a:ln>
        </p:spPr>
      </p:sp>
      <p:sp>
        <p:nvSpPr>
          <p:cNvPr id="3" name="AutoShape 3"/>
          <p:cNvSpPr/>
          <p:nvPr/>
        </p:nvSpPr>
        <p:spPr>
          <a:xfrm flipH="1" flipV="1">
            <a:off x="509587" y="-717113"/>
            <a:ext cx="0" cy="11721225"/>
          </a:xfrm>
          <a:prstGeom prst="line">
            <a:avLst/>
          </a:prstGeom>
          <a:ln w="352425" cap="flat">
            <a:solidFill>
              <a:srgbClr val="C13659"/>
            </a:solidFill>
            <a:prstDash val="solid"/>
            <a:headEnd type="none" w="sm" len="sm"/>
            <a:tailEnd type="none" w="sm" len="sm"/>
          </a:ln>
        </p:spPr>
      </p:sp>
      <p:sp>
        <p:nvSpPr>
          <p:cNvPr id="4" name="Freeform 4"/>
          <p:cNvSpPr/>
          <p:nvPr/>
        </p:nvSpPr>
        <p:spPr>
          <a:xfrm rot="-5400000">
            <a:off x="14793542" y="4185105"/>
            <a:ext cx="5207098" cy="2603549"/>
          </a:xfrm>
          <a:custGeom>
            <a:avLst/>
            <a:gdLst/>
            <a:ahLst/>
            <a:cxnLst/>
            <a:rect l="l" t="t" r="r" b="b"/>
            <a:pathLst>
              <a:path w="5207098" h="2603549">
                <a:moveTo>
                  <a:pt x="0" y="0"/>
                </a:moveTo>
                <a:lnTo>
                  <a:pt x="5207098" y="0"/>
                </a:lnTo>
                <a:lnTo>
                  <a:pt x="5207098" y="2603549"/>
                </a:lnTo>
                <a:lnTo>
                  <a:pt x="0" y="2603549"/>
                </a:lnTo>
                <a:lnTo>
                  <a:pt x="0" y="0"/>
                </a:lnTo>
                <a:close/>
              </a:path>
            </a:pathLst>
          </a:custGeom>
          <a:blipFill>
            <a:blip>
              <a:extLst>
                <a:ext uri="{96DAC541-7B7A-43D3-8B79-37D633B846F1}">
                  <asvg:svgBlip xmlns:asvg="http://schemas.microsoft.com/office/drawing/2016/SVG/main" r:embed="rId2"/>
                </a:ext>
              </a:extLst>
            </a:blip>
            <a:stretch>
              <a:fillRect/>
            </a:stretch>
          </a:blipFill>
        </p:spPr>
      </p:sp>
      <p:grpSp>
        <p:nvGrpSpPr>
          <p:cNvPr id="5" name="Group 5"/>
          <p:cNvGrpSpPr/>
          <p:nvPr/>
        </p:nvGrpSpPr>
        <p:grpSpPr>
          <a:xfrm>
            <a:off x="989768" y="3647005"/>
            <a:ext cx="244539" cy="4815184"/>
            <a:chOff x="0" y="0"/>
            <a:chExt cx="64405" cy="1268197"/>
          </a:xfrm>
        </p:grpSpPr>
        <p:sp>
          <p:nvSpPr>
            <p:cNvPr id="6" name="Freeform 6"/>
            <p:cNvSpPr/>
            <p:nvPr/>
          </p:nvSpPr>
          <p:spPr>
            <a:xfrm>
              <a:off x="0" y="0"/>
              <a:ext cx="64405" cy="1268197"/>
            </a:xfrm>
            <a:custGeom>
              <a:avLst/>
              <a:gdLst/>
              <a:ahLst/>
              <a:cxnLst/>
              <a:rect l="l" t="t" r="r" b="b"/>
              <a:pathLst>
                <a:path w="64405" h="1268197">
                  <a:moveTo>
                    <a:pt x="0" y="0"/>
                  </a:moveTo>
                  <a:lnTo>
                    <a:pt x="64405" y="0"/>
                  </a:lnTo>
                  <a:lnTo>
                    <a:pt x="64405" y="1268197"/>
                  </a:lnTo>
                  <a:lnTo>
                    <a:pt x="0" y="1268197"/>
                  </a:lnTo>
                  <a:close/>
                </a:path>
              </a:pathLst>
            </a:custGeom>
            <a:solidFill>
              <a:srgbClr val="161616"/>
            </a:solidFill>
          </p:spPr>
        </p:sp>
        <p:sp>
          <p:nvSpPr>
            <p:cNvPr id="7" name="TextBox 7"/>
            <p:cNvSpPr txBox="1"/>
            <p:nvPr/>
          </p:nvSpPr>
          <p:spPr>
            <a:xfrm>
              <a:off x="0" y="-47625"/>
              <a:ext cx="64405" cy="1315822"/>
            </a:xfrm>
            <a:prstGeom prst="rect">
              <a:avLst/>
            </a:prstGeom>
          </p:spPr>
          <p:txBody>
            <a:bodyPr lIns="50800" tIns="50800" rIns="50800" bIns="50800" rtlCol="0" anchor="ctr"/>
            <a:lstStyle/>
            <a:p>
              <a:pPr algn="ctr">
                <a:lnSpc>
                  <a:spcPts val="2800"/>
                </a:lnSpc>
              </a:pPr>
              <a:endParaRPr/>
            </a:p>
          </p:txBody>
        </p:sp>
      </p:grpSp>
      <p:sp>
        <p:nvSpPr>
          <p:cNvPr id="8" name="TextBox 8"/>
          <p:cNvSpPr txBox="1"/>
          <p:nvPr/>
        </p:nvSpPr>
        <p:spPr>
          <a:xfrm>
            <a:off x="989768" y="1558318"/>
            <a:ext cx="9552486" cy="1953757"/>
          </a:xfrm>
          <a:prstGeom prst="rect">
            <a:avLst/>
          </a:prstGeom>
        </p:spPr>
        <p:txBody>
          <a:bodyPr lIns="0" tIns="0" rIns="0" bIns="0" rtlCol="0" anchor="t">
            <a:spAutoFit/>
          </a:bodyPr>
          <a:lstStyle/>
          <a:p>
            <a:pPr marL="0" lvl="0" indent="0" algn="l">
              <a:lnSpc>
                <a:spcPts val="11461"/>
              </a:lnSpc>
              <a:spcBef>
                <a:spcPct val="0"/>
              </a:spcBef>
            </a:pPr>
            <a:r>
              <a:rPr lang="en-US" sz="13809" b="1">
                <a:solidFill>
                  <a:srgbClr val="161616"/>
                </a:solidFill>
                <a:latin typeface="Heading Now 31-38 Bold"/>
                <a:ea typeface="Heading Now 31-38 Bold"/>
                <a:cs typeface="Heading Now 31-38 Bold"/>
                <a:sym typeface="Heading Now 31-38 Bold"/>
              </a:rPr>
              <a:t>PROBLEM STATEMENT</a:t>
            </a:r>
          </a:p>
        </p:txBody>
      </p:sp>
      <p:sp>
        <p:nvSpPr>
          <p:cNvPr id="9" name="TextBox 9"/>
          <p:cNvSpPr txBox="1"/>
          <p:nvPr/>
        </p:nvSpPr>
        <p:spPr>
          <a:xfrm>
            <a:off x="1028700" y="9477375"/>
            <a:ext cx="3384386" cy="349250"/>
          </a:xfrm>
          <a:prstGeom prst="rect">
            <a:avLst/>
          </a:prstGeom>
        </p:spPr>
        <p:txBody>
          <a:bodyPr lIns="0" tIns="0" rIns="0" bIns="0" rtlCol="0" anchor="t">
            <a:spAutoFit/>
          </a:bodyPr>
          <a:lstStyle/>
          <a:p>
            <a:pPr algn="l">
              <a:lnSpc>
                <a:spcPts val="2800"/>
              </a:lnSpc>
            </a:pPr>
            <a:r>
              <a:rPr lang="en-US" sz="2000" spc="-60">
                <a:solidFill>
                  <a:srgbClr val="161616"/>
                </a:solidFill>
                <a:latin typeface="Inter"/>
                <a:ea typeface="Inter"/>
                <a:cs typeface="Inter"/>
                <a:sym typeface="Inter"/>
              </a:rPr>
              <a:t>HTTPS://WWW.VIDAI.LIVE/</a:t>
            </a:r>
          </a:p>
        </p:txBody>
      </p:sp>
      <p:sp>
        <p:nvSpPr>
          <p:cNvPr id="10" name="TextBox 10"/>
          <p:cNvSpPr txBox="1"/>
          <p:nvPr/>
        </p:nvSpPr>
        <p:spPr>
          <a:xfrm>
            <a:off x="15910008" y="9477375"/>
            <a:ext cx="1349292" cy="349250"/>
          </a:xfrm>
          <a:prstGeom prst="rect">
            <a:avLst/>
          </a:prstGeom>
        </p:spPr>
        <p:txBody>
          <a:bodyPr lIns="0" tIns="0" rIns="0" bIns="0" rtlCol="0" anchor="t">
            <a:spAutoFit/>
          </a:bodyPr>
          <a:lstStyle/>
          <a:p>
            <a:pPr algn="r">
              <a:lnSpc>
                <a:spcPts val="2800"/>
              </a:lnSpc>
            </a:pPr>
            <a:r>
              <a:rPr lang="en-US" sz="2000" b="1" spc="-60">
                <a:solidFill>
                  <a:srgbClr val="161616"/>
                </a:solidFill>
                <a:latin typeface="Inter Bold"/>
                <a:ea typeface="Inter Bold"/>
                <a:cs typeface="Inter Bold"/>
                <a:sym typeface="Inter Bold"/>
              </a:rPr>
              <a:t>PAGE 01</a:t>
            </a:r>
          </a:p>
        </p:txBody>
      </p:sp>
      <p:grpSp>
        <p:nvGrpSpPr>
          <p:cNvPr id="11" name="Group 11"/>
          <p:cNvGrpSpPr/>
          <p:nvPr/>
        </p:nvGrpSpPr>
        <p:grpSpPr>
          <a:xfrm>
            <a:off x="1522312" y="3647005"/>
            <a:ext cx="14024508" cy="4814514"/>
            <a:chOff x="0" y="0"/>
            <a:chExt cx="18699344" cy="6419352"/>
          </a:xfrm>
        </p:grpSpPr>
        <p:grpSp>
          <p:nvGrpSpPr>
            <p:cNvPr id="12" name="Group 12"/>
            <p:cNvGrpSpPr/>
            <p:nvPr/>
          </p:nvGrpSpPr>
          <p:grpSpPr>
            <a:xfrm>
              <a:off x="0" y="0"/>
              <a:ext cx="18699344" cy="6419352"/>
              <a:chOff x="0" y="0"/>
              <a:chExt cx="3693698" cy="1268020"/>
            </a:xfrm>
          </p:grpSpPr>
          <p:sp>
            <p:nvSpPr>
              <p:cNvPr id="13" name="Freeform 13"/>
              <p:cNvSpPr/>
              <p:nvPr/>
            </p:nvSpPr>
            <p:spPr>
              <a:xfrm>
                <a:off x="0" y="0"/>
                <a:ext cx="3693698" cy="1268020"/>
              </a:xfrm>
              <a:custGeom>
                <a:avLst/>
                <a:gdLst/>
                <a:ahLst/>
                <a:cxnLst/>
                <a:rect l="l" t="t" r="r" b="b"/>
                <a:pathLst>
                  <a:path w="3693698" h="1268020">
                    <a:moveTo>
                      <a:pt x="19321" y="0"/>
                    </a:moveTo>
                    <a:lnTo>
                      <a:pt x="3674377" y="0"/>
                    </a:lnTo>
                    <a:cubicBezTo>
                      <a:pt x="3679501" y="0"/>
                      <a:pt x="3684415" y="2036"/>
                      <a:pt x="3688039" y="5659"/>
                    </a:cubicBezTo>
                    <a:cubicBezTo>
                      <a:pt x="3691662" y="9282"/>
                      <a:pt x="3693698" y="14197"/>
                      <a:pt x="3693698" y="19321"/>
                    </a:cubicBezTo>
                    <a:lnTo>
                      <a:pt x="3693698" y="1248699"/>
                    </a:lnTo>
                    <a:cubicBezTo>
                      <a:pt x="3693698" y="1253824"/>
                      <a:pt x="3691662" y="1258738"/>
                      <a:pt x="3688039" y="1262361"/>
                    </a:cubicBezTo>
                    <a:cubicBezTo>
                      <a:pt x="3684415" y="1265985"/>
                      <a:pt x="3679501" y="1268020"/>
                      <a:pt x="3674377" y="1268020"/>
                    </a:cubicBezTo>
                    <a:lnTo>
                      <a:pt x="19321" y="1268020"/>
                    </a:lnTo>
                    <a:cubicBezTo>
                      <a:pt x="14197" y="1268020"/>
                      <a:pt x="9282" y="1265985"/>
                      <a:pt x="5659" y="1262361"/>
                    </a:cubicBezTo>
                    <a:cubicBezTo>
                      <a:pt x="2036" y="1258738"/>
                      <a:pt x="0" y="1253824"/>
                      <a:pt x="0" y="1248699"/>
                    </a:cubicBezTo>
                    <a:lnTo>
                      <a:pt x="0" y="19321"/>
                    </a:lnTo>
                    <a:cubicBezTo>
                      <a:pt x="0" y="14197"/>
                      <a:pt x="2036" y="9282"/>
                      <a:pt x="5659" y="5659"/>
                    </a:cubicBezTo>
                    <a:cubicBezTo>
                      <a:pt x="9282" y="2036"/>
                      <a:pt x="14197" y="0"/>
                      <a:pt x="19321" y="0"/>
                    </a:cubicBezTo>
                    <a:close/>
                  </a:path>
                </a:pathLst>
              </a:custGeom>
              <a:solidFill>
                <a:srgbClr val="C23559"/>
              </a:solidFill>
            </p:spPr>
          </p:sp>
          <p:sp>
            <p:nvSpPr>
              <p:cNvPr id="14" name="TextBox 14"/>
              <p:cNvSpPr txBox="1"/>
              <p:nvPr/>
            </p:nvSpPr>
            <p:spPr>
              <a:xfrm>
                <a:off x="0" y="-47625"/>
                <a:ext cx="3693698" cy="1315645"/>
              </a:xfrm>
              <a:prstGeom prst="rect">
                <a:avLst/>
              </a:prstGeom>
            </p:spPr>
            <p:txBody>
              <a:bodyPr lIns="50800" tIns="50800" rIns="50800" bIns="50800" rtlCol="0" anchor="ctr"/>
              <a:lstStyle/>
              <a:p>
                <a:pPr algn="ctr">
                  <a:lnSpc>
                    <a:spcPts val="2800"/>
                  </a:lnSpc>
                </a:pPr>
                <a:endParaRPr/>
              </a:p>
            </p:txBody>
          </p:sp>
        </p:grpSp>
        <p:sp>
          <p:nvSpPr>
            <p:cNvPr id="15" name="TextBox 15"/>
            <p:cNvSpPr txBox="1"/>
            <p:nvPr/>
          </p:nvSpPr>
          <p:spPr>
            <a:xfrm>
              <a:off x="305457" y="255065"/>
              <a:ext cx="18088430" cy="5915448"/>
            </a:xfrm>
            <a:prstGeom prst="rect">
              <a:avLst/>
            </a:prstGeom>
          </p:spPr>
          <p:txBody>
            <a:bodyPr lIns="0" tIns="0" rIns="0" bIns="0" rtlCol="0" anchor="t">
              <a:spAutoFit/>
            </a:bodyPr>
            <a:lstStyle/>
            <a:p>
              <a:pPr marL="0" lvl="0" indent="0" algn="just">
                <a:lnSpc>
                  <a:spcPts val="3919"/>
                </a:lnSpc>
                <a:spcBef>
                  <a:spcPct val="0"/>
                </a:spcBef>
              </a:pPr>
              <a:r>
                <a:rPr lang="en-US" sz="2799" spc="-83">
                  <a:solidFill>
                    <a:srgbClr val="FFFFF6"/>
                  </a:solidFill>
                  <a:latin typeface="Inter"/>
                  <a:ea typeface="Inter"/>
                  <a:cs typeface="Inter"/>
                  <a:sym typeface="Inter"/>
                </a:rPr>
                <a:t>Event coordination is essential for a flawless wedding, yet traditional planning methods remain surprisingly disjointed, manual, and time-consuming. Families spend countless hours relying on word-of-mouth recommendations, negotiating with vendors, and struggling with basic spreadsheets, which frequently results in logistical blind spots and unnecessary financial stress. As the desire for unique, seamless celebrations grows, there is an urgent need for smarter and more transparent planning solutions. By leveraging AI-driven recommendations and automated budgeting tools, we can streamline vendor management, eliminate the manual workload, and ultimately ensure a more personalized and joyful planning experience.</a:t>
              </a:r>
            </a:p>
          </p:txBody>
        </p:sp>
      </p:grpSp>
      <p:sp>
        <p:nvSpPr>
          <p:cNvPr id="16" name="Freeform 16"/>
          <p:cNvSpPr/>
          <p:nvPr/>
        </p:nvSpPr>
        <p:spPr>
          <a:xfrm rot="-10800000" flipH="1" flipV="1">
            <a:off x="7646086" y="8870333"/>
            <a:ext cx="3286125" cy="1643062"/>
          </a:xfrm>
          <a:custGeom>
            <a:avLst/>
            <a:gdLst/>
            <a:ahLst/>
            <a:cxnLst/>
            <a:rect l="l" t="t" r="r" b="b"/>
            <a:pathLst>
              <a:path w="3286125" h="1643062">
                <a:moveTo>
                  <a:pt x="3286125" y="1643062"/>
                </a:moveTo>
                <a:lnTo>
                  <a:pt x="0" y="1643062"/>
                </a:lnTo>
                <a:lnTo>
                  <a:pt x="0" y="0"/>
                </a:lnTo>
                <a:lnTo>
                  <a:pt x="3286125" y="0"/>
                </a:lnTo>
                <a:lnTo>
                  <a:pt x="3286125" y="1643062"/>
                </a:lnTo>
                <a:close/>
              </a:path>
            </a:pathLst>
          </a:custGeom>
          <a:blipFill>
            <a:blip>
              <a:extLst>
                <a:ext uri="{96DAC541-7B7A-43D3-8B79-37D633B846F1}">
                  <asvg:svgBlip xmlns:asvg="http://schemas.microsoft.com/office/drawing/2016/SVG/main" r:embed="rId2"/>
                </a:ext>
              </a:extLst>
            </a:blip>
            <a:stretch>
              <a:fillRect/>
            </a:stretch>
          </a:blipFill>
        </p:spPr>
      </p:sp>
      <p:sp>
        <p:nvSpPr>
          <p:cNvPr id="17" name="Freeform 17"/>
          <p:cNvSpPr/>
          <p:nvPr/>
        </p:nvSpPr>
        <p:spPr>
          <a:xfrm>
            <a:off x="10932211" y="2343324"/>
            <a:ext cx="879894" cy="240871"/>
          </a:xfrm>
          <a:custGeom>
            <a:avLst/>
            <a:gdLst/>
            <a:ahLst/>
            <a:cxnLst/>
            <a:rect l="l" t="t" r="r" b="b"/>
            <a:pathLst>
              <a:path w="879894" h="240871">
                <a:moveTo>
                  <a:pt x="0" y="0"/>
                </a:moveTo>
                <a:lnTo>
                  <a:pt x="879894" y="0"/>
                </a:lnTo>
                <a:lnTo>
                  <a:pt x="879894" y="240871"/>
                </a:lnTo>
                <a:lnTo>
                  <a:pt x="0" y="240871"/>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18" name="Freeform 18"/>
          <p:cNvSpPr/>
          <p:nvPr/>
        </p:nvSpPr>
        <p:spPr>
          <a:xfrm>
            <a:off x="13972420" y="8962652"/>
            <a:ext cx="879894" cy="240871"/>
          </a:xfrm>
          <a:custGeom>
            <a:avLst/>
            <a:gdLst/>
            <a:ahLst/>
            <a:cxnLst/>
            <a:rect l="l" t="t" r="r" b="b"/>
            <a:pathLst>
              <a:path w="879894" h="240871">
                <a:moveTo>
                  <a:pt x="0" y="0"/>
                </a:moveTo>
                <a:lnTo>
                  <a:pt x="879894" y="0"/>
                </a:lnTo>
                <a:lnTo>
                  <a:pt x="879894" y="240871"/>
                </a:lnTo>
                <a:lnTo>
                  <a:pt x="0" y="240871"/>
                </a:lnTo>
                <a:lnTo>
                  <a:pt x="0" y="0"/>
                </a:lnTo>
                <a:close/>
              </a:path>
            </a:pathLst>
          </a:custGeom>
          <a:blipFill>
            <a:blip>
              <a:extLst>
                <a:ext uri="{96DAC541-7B7A-43D3-8B79-37D633B846F1}">
                  <asvg:svgBlip xmlns:asvg="http://schemas.microsoft.com/office/drawing/2016/SVG/main" r:embed="rId3"/>
                </a:ext>
              </a:extLst>
            </a:blip>
            <a:stretch>
              <a:fillRect/>
            </a:stretch>
          </a:blipFill>
        </p:spPr>
      </p:sp>
      <p:grpSp>
        <p:nvGrpSpPr>
          <p:cNvPr id="19" name="Group 19"/>
          <p:cNvGrpSpPr/>
          <p:nvPr/>
        </p:nvGrpSpPr>
        <p:grpSpPr>
          <a:xfrm>
            <a:off x="14931334" y="569450"/>
            <a:ext cx="2950717" cy="981892"/>
            <a:chOff x="0" y="0"/>
            <a:chExt cx="3934290" cy="1309190"/>
          </a:xfrm>
        </p:grpSpPr>
        <p:grpSp>
          <p:nvGrpSpPr>
            <p:cNvPr id="20" name="Group 20"/>
            <p:cNvGrpSpPr/>
            <p:nvPr/>
          </p:nvGrpSpPr>
          <p:grpSpPr>
            <a:xfrm>
              <a:off x="0" y="0"/>
              <a:ext cx="3934290" cy="1309190"/>
              <a:chOff x="0" y="0"/>
              <a:chExt cx="777144" cy="258605"/>
            </a:xfrm>
          </p:grpSpPr>
          <p:sp>
            <p:nvSpPr>
              <p:cNvPr id="21" name="Freeform 21"/>
              <p:cNvSpPr/>
              <p:nvPr/>
            </p:nvSpPr>
            <p:spPr>
              <a:xfrm>
                <a:off x="0" y="0"/>
                <a:ext cx="777144" cy="258605"/>
              </a:xfrm>
              <a:custGeom>
                <a:avLst/>
                <a:gdLst/>
                <a:ahLst/>
                <a:cxnLst/>
                <a:rect l="l" t="t" r="r" b="b"/>
                <a:pathLst>
                  <a:path w="777144" h="258605">
                    <a:moveTo>
                      <a:pt x="0" y="0"/>
                    </a:moveTo>
                    <a:lnTo>
                      <a:pt x="777144" y="0"/>
                    </a:lnTo>
                    <a:lnTo>
                      <a:pt x="777144" y="258605"/>
                    </a:lnTo>
                    <a:lnTo>
                      <a:pt x="0" y="258605"/>
                    </a:lnTo>
                    <a:close/>
                  </a:path>
                </a:pathLst>
              </a:custGeom>
              <a:ln w="38100" cap="sq">
                <a:solidFill>
                  <a:srgbClr val="C13659"/>
                </a:solidFill>
                <a:prstDash val="solid"/>
                <a:miter/>
              </a:ln>
            </p:spPr>
          </p:sp>
          <p:sp>
            <p:nvSpPr>
              <p:cNvPr id="22" name="TextBox 22"/>
              <p:cNvSpPr txBox="1"/>
              <p:nvPr/>
            </p:nvSpPr>
            <p:spPr>
              <a:xfrm>
                <a:off x="0" y="-47625"/>
                <a:ext cx="777144" cy="306230"/>
              </a:xfrm>
              <a:prstGeom prst="rect">
                <a:avLst/>
              </a:prstGeom>
            </p:spPr>
            <p:txBody>
              <a:bodyPr lIns="50800" tIns="50800" rIns="50800" bIns="50800" rtlCol="0" anchor="ctr"/>
              <a:lstStyle/>
              <a:p>
                <a:pPr algn="ctr">
                  <a:lnSpc>
                    <a:spcPts val="2800"/>
                  </a:lnSpc>
                </a:pPr>
                <a:endParaRPr/>
              </a:p>
            </p:txBody>
          </p:sp>
        </p:grpSp>
        <p:sp>
          <p:nvSpPr>
            <p:cNvPr id="23" name="Freeform 23"/>
            <p:cNvSpPr/>
            <p:nvPr/>
          </p:nvSpPr>
          <p:spPr>
            <a:xfrm>
              <a:off x="363437" y="141913"/>
              <a:ext cx="781479" cy="1025363"/>
            </a:xfrm>
            <a:custGeom>
              <a:avLst/>
              <a:gdLst/>
              <a:ahLst/>
              <a:cxnLst/>
              <a:rect l="l" t="t" r="r" b="b"/>
              <a:pathLst>
                <a:path w="781479" h="1025363">
                  <a:moveTo>
                    <a:pt x="0" y="0"/>
                  </a:moveTo>
                  <a:lnTo>
                    <a:pt x="781479" y="0"/>
                  </a:lnTo>
                  <a:lnTo>
                    <a:pt x="781479" y="1025363"/>
                  </a:lnTo>
                  <a:lnTo>
                    <a:pt x="0" y="1025363"/>
                  </a:lnTo>
                  <a:lnTo>
                    <a:pt x="0" y="0"/>
                  </a:lnTo>
                  <a:close/>
                </a:path>
              </a:pathLst>
            </a:custGeom>
            <a:blipFill>
              <a:blip r:embed="rId4"/>
              <a:stretch>
                <a:fillRect l="-43114" t="-7715" r="-43096" b="-34204"/>
              </a:stretch>
            </a:blipFill>
          </p:spPr>
        </p:sp>
        <p:sp>
          <p:nvSpPr>
            <p:cNvPr id="24" name="TextBox 24"/>
            <p:cNvSpPr txBox="1"/>
            <p:nvPr/>
          </p:nvSpPr>
          <p:spPr>
            <a:xfrm>
              <a:off x="1353824" y="226266"/>
              <a:ext cx="2283306" cy="875707"/>
            </a:xfrm>
            <a:prstGeom prst="rect">
              <a:avLst/>
            </a:prstGeom>
          </p:spPr>
          <p:txBody>
            <a:bodyPr lIns="0" tIns="0" rIns="0" bIns="0" rtlCol="0" anchor="t">
              <a:spAutoFit/>
            </a:bodyPr>
            <a:lstStyle/>
            <a:p>
              <a:pPr marL="0" lvl="0" indent="0" algn="l">
                <a:lnSpc>
                  <a:spcPts val="2576"/>
                </a:lnSpc>
                <a:spcBef>
                  <a:spcPct val="0"/>
                </a:spcBef>
              </a:pPr>
              <a:r>
                <a:rPr lang="en-US" sz="2300" b="1" spc="-69">
                  <a:solidFill>
                    <a:srgbClr val="161616"/>
                  </a:solidFill>
                  <a:latin typeface="Inter Bold"/>
                  <a:ea typeface="Inter Bold"/>
                  <a:cs typeface="Inter Bold"/>
                  <a:sym typeface="Inter Bold"/>
                </a:rPr>
                <a:t>BAHRIA</a:t>
              </a:r>
              <a:r>
                <a:rPr lang="en-US" sz="2300" b="1" u="none" strike="noStrike" spc="-69">
                  <a:solidFill>
                    <a:srgbClr val="161616"/>
                  </a:solidFill>
                  <a:latin typeface="Inter Bold"/>
                  <a:ea typeface="Inter Bold"/>
                  <a:cs typeface="Inter Bold"/>
                  <a:sym typeface="Inter Bold"/>
                </a:rPr>
                <a:t> UNIVERSITY</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2" name="AutoShape 2"/>
          <p:cNvSpPr/>
          <p:nvPr/>
        </p:nvSpPr>
        <p:spPr>
          <a:xfrm flipV="1">
            <a:off x="989768" y="1060396"/>
            <a:ext cx="13755952" cy="19050"/>
          </a:xfrm>
          <a:prstGeom prst="line">
            <a:avLst/>
          </a:prstGeom>
          <a:ln w="38100" cap="flat">
            <a:solidFill>
              <a:srgbClr val="C13659"/>
            </a:solidFill>
            <a:prstDash val="solid"/>
            <a:headEnd type="none" w="sm" len="sm"/>
            <a:tailEnd type="none" w="sm" len="sm"/>
          </a:ln>
        </p:spPr>
      </p:sp>
      <p:sp>
        <p:nvSpPr>
          <p:cNvPr id="3" name="AutoShape 3"/>
          <p:cNvSpPr/>
          <p:nvPr/>
        </p:nvSpPr>
        <p:spPr>
          <a:xfrm flipH="1" flipV="1">
            <a:off x="509587" y="-717113"/>
            <a:ext cx="0" cy="11721225"/>
          </a:xfrm>
          <a:prstGeom prst="line">
            <a:avLst/>
          </a:prstGeom>
          <a:ln w="352425" cap="flat">
            <a:solidFill>
              <a:srgbClr val="C13659"/>
            </a:solidFill>
            <a:prstDash val="solid"/>
            <a:headEnd type="none" w="sm" len="sm"/>
            <a:tailEnd type="none" w="sm" len="sm"/>
          </a:ln>
        </p:spPr>
      </p:sp>
      <p:sp>
        <p:nvSpPr>
          <p:cNvPr id="4" name="Freeform 4"/>
          <p:cNvSpPr/>
          <p:nvPr/>
        </p:nvSpPr>
        <p:spPr>
          <a:xfrm rot="-5400000">
            <a:off x="14793542" y="4185105"/>
            <a:ext cx="5207098" cy="2603549"/>
          </a:xfrm>
          <a:custGeom>
            <a:avLst/>
            <a:gdLst/>
            <a:ahLst/>
            <a:cxnLst/>
            <a:rect l="l" t="t" r="r" b="b"/>
            <a:pathLst>
              <a:path w="5207098" h="2603549">
                <a:moveTo>
                  <a:pt x="0" y="0"/>
                </a:moveTo>
                <a:lnTo>
                  <a:pt x="5207098" y="0"/>
                </a:lnTo>
                <a:lnTo>
                  <a:pt x="5207098" y="2603549"/>
                </a:lnTo>
                <a:lnTo>
                  <a:pt x="0" y="2603549"/>
                </a:lnTo>
                <a:lnTo>
                  <a:pt x="0" y="0"/>
                </a:lnTo>
                <a:close/>
              </a:path>
            </a:pathLst>
          </a:custGeom>
          <a:blipFill>
            <a:blip>
              <a:extLst>
                <a:ext uri="{96DAC541-7B7A-43D3-8B79-37D633B846F1}">
                  <asvg:svgBlip xmlns:asvg="http://schemas.microsoft.com/office/drawing/2016/SVG/main" r:embed="rId2"/>
                </a:ext>
              </a:extLst>
            </a:blip>
            <a:stretch>
              <a:fillRect/>
            </a:stretch>
          </a:blipFill>
        </p:spPr>
      </p:sp>
      <p:grpSp>
        <p:nvGrpSpPr>
          <p:cNvPr id="5" name="Group 5"/>
          <p:cNvGrpSpPr/>
          <p:nvPr/>
        </p:nvGrpSpPr>
        <p:grpSpPr>
          <a:xfrm>
            <a:off x="989768" y="3647005"/>
            <a:ext cx="244539" cy="4815184"/>
            <a:chOff x="0" y="0"/>
            <a:chExt cx="64405" cy="1268197"/>
          </a:xfrm>
        </p:grpSpPr>
        <p:sp>
          <p:nvSpPr>
            <p:cNvPr id="6" name="Freeform 6"/>
            <p:cNvSpPr/>
            <p:nvPr/>
          </p:nvSpPr>
          <p:spPr>
            <a:xfrm>
              <a:off x="0" y="0"/>
              <a:ext cx="64405" cy="1268197"/>
            </a:xfrm>
            <a:custGeom>
              <a:avLst/>
              <a:gdLst/>
              <a:ahLst/>
              <a:cxnLst/>
              <a:rect l="l" t="t" r="r" b="b"/>
              <a:pathLst>
                <a:path w="64405" h="1268197">
                  <a:moveTo>
                    <a:pt x="0" y="0"/>
                  </a:moveTo>
                  <a:lnTo>
                    <a:pt x="64405" y="0"/>
                  </a:lnTo>
                  <a:lnTo>
                    <a:pt x="64405" y="1268197"/>
                  </a:lnTo>
                  <a:lnTo>
                    <a:pt x="0" y="1268197"/>
                  </a:lnTo>
                  <a:close/>
                </a:path>
              </a:pathLst>
            </a:custGeom>
            <a:solidFill>
              <a:srgbClr val="161616"/>
            </a:solidFill>
          </p:spPr>
        </p:sp>
        <p:sp>
          <p:nvSpPr>
            <p:cNvPr id="7" name="TextBox 7"/>
            <p:cNvSpPr txBox="1"/>
            <p:nvPr/>
          </p:nvSpPr>
          <p:spPr>
            <a:xfrm>
              <a:off x="0" y="-47625"/>
              <a:ext cx="64405" cy="1315822"/>
            </a:xfrm>
            <a:prstGeom prst="rect">
              <a:avLst/>
            </a:prstGeom>
          </p:spPr>
          <p:txBody>
            <a:bodyPr lIns="50800" tIns="50800" rIns="50800" bIns="50800" rtlCol="0" anchor="ctr"/>
            <a:lstStyle/>
            <a:p>
              <a:pPr algn="ctr">
                <a:lnSpc>
                  <a:spcPts val="2800"/>
                </a:lnSpc>
              </a:pPr>
              <a:endParaRPr/>
            </a:p>
          </p:txBody>
        </p:sp>
      </p:grpSp>
      <p:sp>
        <p:nvSpPr>
          <p:cNvPr id="8" name="TextBox 8"/>
          <p:cNvSpPr txBox="1"/>
          <p:nvPr/>
        </p:nvSpPr>
        <p:spPr>
          <a:xfrm>
            <a:off x="989768" y="1558318"/>
            <a:ext cx="9552486" cy="1953831"/>
          </a:xfrm>
          <a:prstGeom prst="rect">
            <a:avLst/>
          </a:prstGeom>
        </p:spPr>
        <p:txBody>
          <a:bodyPr lIns="0" tIns="0" rIns="0" bIns="0" rtlCol="0" anchor="t">
            <a:spAutoFit/>
          </a:bodyPr>
          <a:lstStyle/>
          <a:p>
            <a:pPr marL="0" lvl="0" indent="0" algn="l">
              <a:lnSpc>
                <a:spcPts val="11461"/>
              </a:lnSpc>
              <a:spcBef>
                <a:spcPct val="0"/>
              </a:spcBef>
            </a:pPr>
            <a:r>
              <a:rPr lang="en-US" sz="13809" b="1">
                <a:solidFill>
                  <a:srgbClr val="161616"/>
                </a:solidFill>
                <a:latin typeface="Heading Now 31-38 Bold"/>
                <a:ea typeface="Heading Now 31-38 Bold"/>
                <a:cs typeface="Heading Now 31-38 Bold"/>
                <a:sym typeface="Heading Now 31-38 Bold"/>
              </a:rPr>
              <a:t>INTRODUCTION</a:t>
            </a:r>
          </a:p>
        </p:txBody>
      </p:sp>
      <p:sp>
        <p:nvSpPr>
          <p:cNvPr id="9" name="TextBox 9"/>
          <p:cNvSpPr txBox="1"/>
          <p:nvPr/>
        </p:nvSpPr>
        <p:spPr>
          <a:xfrm>
            <a:off x="1028700" y="9477375"/>
            <a:ext cx="3384386" cy="349250"/>
          </a:xfrm>
          <a:prstGeom prst="rect">
            <a:avLst/>
          </a:prstGeom>
        </p:spPr>
        <p:txBody>
          <a:bodyPr lIns="0" tIns="0" rIns="0" bIns="0" rtlCol="0" anchor="t">
            <a:spAutoFit/>
          </a:bodyPr>
          <a:lstStyle/>
          <a:p>
            <a:pPr algn="l">
              <a:lnSpc>
                <a:spcPts val="2800"/>
              </a:lnSpc>
            </a:pPr>
            <a:r>
              <a:rPr lang="en-US" sz="2000" spc="-60">
                <a:solidFill>
                  <a:srgbClr val="161616"/>
                </a:solidFill>
                <a:latin typeface="Inter"/>
                <a:ea typeface="Inter"/>
                <a:cs typeface="Inter"/>
                <a:sym typeface="Inter"/>
              </a:rPr>
              <a:t>HTTPS://WWW.VIDAI.LIVE/</a:t>
            </a:r>
          </a:p>
        </p:txBody>
      </p:sp>
      <p:sp>
        <p:nvSpPr>
          <p:cNvPr id="10" name="TextBox 10"/>
          <p:cNvSpPr txBox="1"/>
          <p:nvPr/>
        </p:nvSpPr>
        <p:spPr>
          <a:xfrm>
            <a:off x="15910008" y="9477375"/>
            <a:ext cx="1349292" cy="349250"/>
          </a:xfrm>
          <a:prstGeom prst="rect">
            <a:avLst/>
          </a:prstGeom>
        </p:spPr>
        <p:txBody>
          <a:bodyPr lIns="0" tIns="0" rIns="0" bIns="0" rtlCol="0" anchor="t">
            <a:spAutoFit/>
          </a:bodyPr>
          <a:lstStyle/>
          <a:p>
            <a:pPr algn="r">
              <a:lnSpc>
                <a:spcPts val="2800"/>
              </a:lnSpc>
            </a:pPr>
            <a:r>
              <a:rPr lang="en-US" sz="2000" b="1" spc="-60">
                <a:solidFill>
                  <a:srgbClr val="161616"/>
                </a:solidFill>
                <a:latin typeface="Inter Bold"/>
                <a:ea typeface="Inter Bold"/>
                <a:cs typeface="Inter Bold"/>
                <a:sym typeface="Inter Bold"/>
              </a:rPr>
              <a:t>PAGE 02</a:t>
            </a:r>
          </a:p>
        </p:txBody>
      </p:sp>
      <p:grpSp>
        <p:nvGrpSpPr>
          <p:cNvPr id="11" name="Group 11"/>
          <p:cNvGrpSpPr/>
          <p:nvPr/>
        </p:nvGrpSpPr>
        <p:grpSpPr>
          <a:xfrm>
            <a:off x="1522312" y="3647005"/>
            <a:ext cx="14024508" cy="4814514"/>
            <a:chOff x="0" y="0"/>
            <a:chExt cx="18699344" cy="6419352"/>
          </a:xfrm>
        </p:grpSpPr>
        <p:grpSp>
          <p:nvGrpSpPr>
            <p:cNvPr id="12" name="Group 12"/>
            <p:cNvGrpSpPr/>
            <p:nvPr/>
          </p:nvGrpSpPr>
          <p:grpSpPr>
            <a:xfrm>
              <a:off x="0" y="0"/>
              <a:ext cx="18699344" cy="6419352"/>
              <a:chOff x="0" y="0"/>
              <a:chExt cx="3693698" cy="1268020"/>
            </a:xfrm>
          </p:grpSpPr>
          <p:sp>
            <p:nvSpPr>
              <p:cNvPr id="13" name="Freeform 13"/>
              <p:cNvSpPr/>
              <p:nvPr/>
            </p:nvSpPr>
            <p:spPr>
              <a:xfrm>
                <a:off x="0" y="0"/>
                <a:ext cx="3693698" cy="1268020"/>
              </a:xfrm>
              <a:custGeom>
                <a:avLst/>
                <a:gdLst/>
                <a:ahLst/>
                <a:cxnLst/>
                <a:rect l="l" t="t" r="r" b="b"/>
                <a:pathLst>
                  <a:path w="3693698" h="1268020">
                    <a:moveTo>
                      <a:pt x="19321" y="0"/>
                    </a:moveTo>
                    <a:lnTo>
                      <a:pt x="3674377" y="0"/>
                    </a:lnTo>
                    <a:cubicBezTo>
                      <a:pt x="3679501" y="0"/>
                      <a:pt x="3684415" y="2036"/>
                      <a:pt x="3688039" y="5659"/>
                    </a:cubicBezTo>
                    <a:cubicBezTo>
                      <a:pt x="3691662" y="9282"/>
                      <a:pt x="3693698" y="14197"/>
                      <a:pt x="3693698" y="19321"/>
                    </a:cubicBezTo>
                    <a:lnTo>
                      <a:pt x="3693698" y="1248699"/>
                    </a:lnTo>
                    <a:cubicBezTo>
                      <a:pt x="3693698" y="1253824"/>
                      <a:pt x="3691662" y="1258738"/>
                      <a:pt x="3688039" y="1262361"/>
                    </a:cubicBezTo>
                    <a:cubicBezTo>
                      <a:pt x="3684415" y="1265985"/>
                      <a:pt x="3679501" y="1268020"/>
                      <a:pt x="3674377" y="1268020"/>
                    </a:cubicBezTo>
                    <a:lnTo>
                      <a:pt x="19321" y="1268020"/>
                    </a:lnTo>
                    <a:cubicBezTo>
                      <a:pt x="14197" y="1268020"/>
                      <a:pt x="9282" y="1265985"/>
                      <a:pt x="5659" y="1262361"/>
                    </a:cubicBezTo>
                    <a:cubicBezTo>
                      <a:pt x="2036" y="1258738"/>
                      <a:pt x="0" y="1253824"/>
                      <a:pt x="0" y="1248699"/>
                    </a:cubicBezTo>
                    <a:lnTo>
                      <a:pt x="0" y="19321"/>
                    </a:lnTo>
                    <a:cubicBezTo>
                      <a:pt x="0" y="14197"/>
                      <a:pt x="2036" y="9282"/>
                      <a:pt x="5659" y="5659"/>
                    </a:cubicBezTo>
                    <a:cubicBezTo>
                      <a:pt x="9282" y="2036"/>
                      <a:pt x="14197" y="0"/>
                      <a:pt x="19321" y="0"/>
                    </a:cubicBezTo>
                    <a:close/>
                  </a:path>
                </a:pathLst>
              </a:custGeom>
              <a:solidFill>
                <a:srgbClr val="C23559"/>
              </a:solidFill>
            </p:spPr>
          </p:sp>
          <p:sp>
            <p:nvSpPr>
              <p:cNvPr id="14" name="TextBox 14"/>
              <p:cNvSpPr txBox="1"/>
              <p:nvPr/>
            </p:nvSpPr>
            <p:spPr>
              <a:xfrm>
                <a:off x="0" y="-47625"/>
                <a:ext cx="3693698" cy="1315645"/>
              </a:xfrm>
              <a:prstGeom prst="rect">
                <a:avLst/>
              </a:prstGeom>
            </p:spPr>
            <p:txBody>
              <a:bodyPr lIns="50800" tIns="50800" rIns="50800" bIns="50800" rtlCol="0" anchor="ctr"/>
              <a:lstStyle/>
              <a:p>
                <a:pPr algn="ctr">
                  <a:lnSpc>
                    <a:spcPts val="2800"/>
                  </a:lnSpc>
                </a:pPr>
                <a:endParaRPr/>
              </a:p>
            </p:txBody>
          </p:sp>
        </p:grpSp>
        <p:sp>
          <p:nvSpPr>
            <p:cNvPr id="15" name="TextBox 15"/>
            <p:cNvSpPr txBox="1"/>
            <p:nvPr/>
          </p:nvSpPr>
          <p:spPr>
            <a:xfrm>
              <a:off x="305457" y="255065"/>
              <a:ext cx="18088430" cy="5915448"/>
            </a:xfrm>
            <a:prstGeom prst="rect">
              <a:avLst/>
            </a:prstGeom>
          </p:spPr>
          <p:txBody>
            <a:bodyPr lIns="0" tIns="0" rIns="0" bIns="0" rtlCol="0" anchor="t">
              <a:spAutoFit/>
            </a:bodyPr>
            <a:lstStyle/>
            <a:p>
              <a:pPr marL="0" lvl="0" indent="0" algn="just">
                <a:lnSpc>
                  <a:spcPts val="3919"/>
                </a:lnSpc>
                <a:spcBef>
                  <a:spcPct val="0"/>
                </a:spcBef>
              </a:pPr>
              <a:r>
                <a:rPr lang="en-US" sz="2799" spc="-83">
                  <a:solidFill>
                    <a:srgbClr val="FFFFF6"/>
                  </a:solidFill>
                  <a:latin typeface="Inter"/>
                  <a:ea typeface="Inter"/>
                  <a:cs typeface="Inter"/>
                  <a:sym typeface="Inter"/>
                </a:rPr>
                <a:t>VidAI is a comprehensive, AI-powered wedding planning platform designed to transform how families and vendors collaborate. By replacing scattered spreadsheets and unreliable word-of-mouth with a unified digital ecosystem, VidAI provides a seamless, end-to-end planning experience. The platform leverages a robust microservices architecture, integrating a privacy-first, locally hosted LLM to deliver intelligent vendor recommendations, and context-aware guidance. Accessible via both a web interface and a mobile application, VidAI eliminates logistical blind spots and manual workloads, bridging the gap between couples and service providers to ensure a transparent, personalized, and joyful celebration.</a:t>
              </a:r>
            </a:p>
          </p:txBody>
        </p:sp>
      </p:grpSp>
      <p:sp>
        <p:nvSpPr>
          <p:cNvPr id="16" name="Freeform 16"/>
          <p:cNvSpPr/>
          <p:nvPr/>
        </p:nvSpPr>
        <p:spPr>
          <a:xfrm rot="-10800000" flipH="1" flipV="1">
            <a:off x="7646086" y="8870333"/>
            <a:ext cx="3286125" cy="1643062"/>
          </a:xfrm>
          <a:custGeom>
            <a:avLst/>
            <a:gdLst/>
            <a:ahLst/>
            <a:cxnLst/>
            <a:rect l="l" t="t" r="r" b="b"/>
            <a:pathLst>
              <a:path w="3286125" h="1643062">
                <a:moveTo>
                  <a:pt x="3286125" y="1643062"/>
                </a:moveTo>
                <a:lnTo>
                  <a:pt x="0" y="1643062"/>
                </a:lnTo>
                <a:lnTo>
                  <a:pt x="0" y="0"/>
                </a:lnTo>
                <a:lnTo>
                  <a:pt x="3286125" y="0"/>
                </a:lnTo>
                <a:lnTo>
                  <a:pt x="3286125" y="1643062"/>
                </a:lnTo>
                <a:close/>
              </a:path>
            </a:pathLst>
          </a:custGeom>
          <a:blipFill>
            <a:blip>
              <a:extLst>
                <a:ext uri="{96DAC541-7B7A-43D3-8B79-37D633B846F1}">
                  <asvg:svgBlip xmlns:asvg="http://schemas.microsoft.com/office/drawing/2016/SVG/main" r:embed="rId2"/>
                </a:ext>
              </a:extLst>
            </a:blip>
            <a:stretch>
              <a:fillRect/>
            </a:stretch>
          </a:blipFill>
        </p:spPr>
      </p:sp>
      <p:sp>
        <p:nvSpPr>
          <p:cNvPr id="17" name="Freeform 17"/>
          <p:cNvSpPr/>
          <p:nvPr/>
        </p:nvSpPr>
        <p:spPr>
          <a:xfrm>
            <a:off x="10932211" y="2343324"/>
            <a:ext cx="879894" cy="240871"/>
          </a:xfrm>
          <a:custGeom>
            <a:avLst/>
            <a:gdLst/>
            <a:ahLst/>
            <a:cxnLst/>
            <a:rect l="l" t="t" r="r" b="b"/>
            <a:pathLst>
              <a:path w="879894" h="240871">
                <a:moveTo>
                  <a:pt x="0" y="0"/>
                </a:moveTo>
                <a:lnTo>
                  <a:pt x="879894" y="0"/>
                </a:lnTo>
                <a:lnTo>
                  <a:pt x="879894" y="240871"/>
                </a:lnTo>
                <a:lnTo>
                  <a:pt x="0" y="240871"/>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18" name="Freeform 18"/>
          <p:cNvSpPr/>
          <p:nvPr/>
        </p:nvSpPr>
        <p:spPr>
          <a:xfrm>
            <a:off x="13972420" y="8962652"/>
            <a:ext cx="879894" cy="240871"/>
          </a:xfrm>
          <a:custGeom>
            <a:avLst/>
            <a:gdLst/>
            <a:ahLst/>
            <a:cxnLst/>
            <a:rect l="l" t="t" r="r" b="b"/>
            <a:pathLst>
              <a:path w="879894" h="240871">
                <a:moveTo>
                  <a:pt x="0" y="0"/>
                </a:moveTo>
                <a:lnTo>
                  <a:pt x="879894" y="0"/>
                </a:lnTo>
                <a:lnTo>
                  <a:pt x="879894" y="240871"/>
                </a:lnTo>
                <a:lnTo>
                  <a:pt x="0" y="240871"/>
                </a:lnTo>
                <a:lnTo>
                  <a:pt x="0" y="0"/>
                </a:lnTo>
                <a:close/>
              </a:path>
            </a:pathLst>
          </a:custGeom>
          <a:blipFill>
            <a:blip>
              <a:extLst>
                <a:ext uri="{96DAC541-7B7A-43D3-8B79-37D633B846F1}">
                  <asvg:svgBlip xmlns:asvg="http://schemas.microsoft.com/office/drawing/2016/SVG/main" r:embed="rId3"/>
                </a:ext>
              </a:extLst>
            </a:blip>
            <a:stretch>
              <a:fillRect/>
            </a:stretch>
          </a:blipFill>
        </p:spPr>
      </p:sp>
      <p:grpSp>
        <p:nvGrpSpPr>
          <p:cNvPr id="19" name="Group 19"/>
          <p:cNvGrpSpPr/>
          <p:nvPr/>
        </p:nvGrpSpPr>
        <p:grpSpPr>
          <a:xfrm>
            <a:off x="14931334" y="569450"/>
            <a:ext cx="2950717" cy="981892"/>
            <a:chOff x="0" y="0"/>
            <a:chExt cx="3934290" cy="1309190"/>
          </a:xfrm>
        </p:grpSpPr>
        <p:grpSp>
          <p:nvGrpSpPr>
            <p:cNvPr id="20" name="Group 20"/>
            <p:cNvGrpSpPr/>
            <p:nvPr/>
          </p:nvGrpSpPr>
          <p:grpSpPr>
            <a:xfrm>
              <a:off x="0" y="0"/>
              <a:ext cx="3934290" cy="1309190"/>
              <a:chOff x="0" y="0"/>
              <a:chExt cx="777144" cy="258605"/>
            </a:xfrm>
          </p:grpSpPr>
          <p:sp>
            <p:nvSpPr>
              <p:cNvPr id="21" name="Freeform 21"/>
              <p:cNvSpPr/>
              <p:nvPr/>
            </p:nvSpPr>
            <p:spPr>
              <a:xfrm>
                <a:off x="0" y="0"/>
                <a:ext cx="777144" cy="258605"/>
              </a:xfrm>
              <a:custGeom>
                <a:avLst/>
                <a:gdLst/>
                <a:ahLst/>
                <a:cxnLst/>
                <a:rect l="l" t="t" r="r" b="b"/>
                <a:pathLst>
                  <a:path w="777144" h="258605">
                    <a:moveTo>
                      <a:pt x="0" y="0"/>
                    </a:moveTo>
                    <a:lnTo>
                      <a:pt x="777144" y="0"/>
                    </a:lnTo>
                    <a:lnTo>
                      <a:pt x="777144" y="258605"/>
                    </a:lnTo>
                    <a:lnTo>
                      <a:pt x="0" y="258605"/>
                    </a:lnTo>
                    <a:close/>
                  </a:path>
                </a:pathLst>
              </a:custGeom>
              <a:ln w="38100" cap="sq">
                <a:solidFill>
                  <a:srgbClr val="C13659"/>
                </a:solidFill>
                <a:prstDash val="solid"/>
                <a:miter/>
              </a:ln>
            </p:spPr>
          </p:sp>
          <p:sp>
            <p:nvSpPr>
              <p:cNvPr id="22" name="TextBox 22"/>
              <p:cNvSpPr txBox="1"/>
              <p:nvPr/>
            </p:nvSpPr>
            <p:spPr>
              <a:xfrm>
                <a:off x="0" y="-47625"/>
                <a:ext cx="777144" cy="306230"/>
              </a:xfrm>
              <a:prstGeom prst="rect">
                <a:avLst/>
              </a:prstGeom>
            </p:spPr>
            <p:txBody>
              <a:bodyPr lIns="50800" tIns="50800" rIns="50800" bIns="50800" rtlCol="0" anchor="ctr"/>
              <a:lstStyle/>
              <a:p>
                <a:pPr algn="ctr">
                  <a:lnSpc>
                    <a:spcPts val="2800"/>
                  </a:lnSpc>
                </a:pPr>
                <a:endParaRPr/>
              </a:p>
            </p:txBody>
          </p:sp>
        </p:grpSp>
        <p:sp>
          <p:nvSpPr>
            <p:cNvPr id="23" name="Freeform 23"/>
            <p:cNvSpPr/>
            <p:nvPr/>
          </p:nvSpPr>
          <p:spPr>
            <a:xfrm>
              <a:off x="363437" y="141913"/>
              <a:ext cx="781479" cy="1025363"/>
            </a:xfrm>
            <a:custGeom>
              <a:avLst/>
              <a:gdLst/>
              <a:ahLst/>
              <a:cxnLst/>
              <a:rect l="l" t="t" r="r" b="b"/>
              <a:pathLst>
                <a:path w="781479" h="1025363">
                  <a:moveTo>
                    <a:pt x="0" y="0"/>
                  </a:moveTo>
                  <a:lnTo>
                    <a:pt x="781479" y="0"/>
                  </a:lnTo>
                  <a:lnTo>
                    <a:pt x="781479" y="1025363"/>
                  </a:lnTo>
                  <a:lnTo>
                    <a:pt x="0" y="1025363"/>
                  </a:lnTo>
                  <a:lnTo>
                    <a:pt x="0" y="0"/>
                  </a:lnTo>
                  <a:close/>
                </a:path>
              </a:pathLst>
            </a:custGeom>
            <a:blipFill>
              <a:blip r:embed="rId4"/>
              <a:stretch>
                <a:fillRect l="-43114" t="-7715" r="-43096" b="-34204"/>
              </a:stretch>
            </a:blipFill>
          </p:spPr>
        </p:sp>
        <p:sp>
          <p:nvSpPr>
            <p:cNvPr id="24" name="TextBox 24"/>
            <p:cNvSpPr txBox="1"/>
            <p:nvPr/>
          </p:nvSpPr>
          <p:spPr>
            <a:xfrm>
              <a:off x="1353824" y="226266"/>
              <a:ext cx="2283306" cy="875707"/>
            </a:xfrm>
            <a:prstGeom prst="rect">
              <a:avLst/>
            </a:prstGeom>
          </p:spPr>
          <p:txBody>
            <a:bodyPr lIns="0" tIns="0" rIns="0" bIns="0" rtlCol="0" anchor="t">
              <a:spAutoFit/>
            </a:bodyPr>
            <a:lstStyle/>
            <a:p>
              <a:pPr marL="0" lvl="0" indent="0" algn="l">
                <a:lnSpc>
                  <a:spcPts val="2576"/>
                </a:lnSpc>
                <a:spcBef>
                  <a:spcPct val="0"/>
                </a:spcBef>
              </a:pPr>
              <a:r>
                <a:rPr lang="en-US" sz="2300" b="1" spc="-69">
                  <a:solidFill>
                    <a:srgbClr val="161616"/>
                  </a:solidFill>
                  <a:latin typeface="Inter Bold"/>
                  <a:ea typeface="Inter Bold"/>
                  <a:cs typeface="Inter Bold"/>
                  <a:sym typeface="Inter Bold"/>
                </a:rPr>
                <a:t>BAHRIA</a:t>
              </a:r>
              <a:r>
                <a:rPr lang="en-US" sz="2300" b="1" u="none" strike="noStrike" spc="-69">
                  <a:solidFill>
                    <a:srgbClr val="161616"/>
                  </a:solidFill>
                  <a:latin typeface="Inter Bold"/>
                  <a:ea typeface="Inter Bold"/>
                  <a:cs typeface="Inter Bold"/>
                  <a:sym typeface="Inter Bold"/>
                </a:rPr>
                <a:t> UNIVERSITY</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2" name="AutoShape 2"/>
          <p:cNvSpPr/>
          <p:nvPr/>
        </p:nvSpPr>
        <p:spPr>
          <a:xfrm flipV="1">
            <a:off x="989768" y="1060396"/>
            <a:ext cx="13697146" cy="19050"/>
          </a:xfrm>
          <a:prstGeom prst="line">
            <a:avLst/>
          </a:prstGeom>
          <a:ln w="38100" cap="flat">
            <a:solidFill>
              <a:srgbClr val="C13659"/>
            </a:solidFill>
            <a:prstDash val="solid"/>
            <a:headEnd type="none" w="sm" len="sm"/>
            <a:tailEnd type="none" w="sm" len="sm"/>
          </a:ln>
        </p:spPr>
      </p:sp>
      <p:sp>
        <p:nvSpPr>
          <p:cNvPr id="3" name="AutoShape 3"/>
          <p:cNvSpPr/>
          <p:nvPr/>
        </p:nvSpPr>
        <p:spPr>
          <a:xfrm flipH="1" flipV="1">
            <a:off x="509587" y="-717113"/>
            <a:ext cx="0" cy="11721225"/>
          </a:xfrm>
          <a:prstGeom prst="line">
            <a:avLst/>
          </a:prstGeom>
          <a:ln w="352425" cap="flat">
            <a:solidFill>
              <a:srgbClr val="C13659"/>
            </a:solidFill>
            <a:prstDash val="solid"/>
            <a:headEnd type="none" w="sm" len="sm"/>
            <a:tailEnd type="none" w="sm" len="sm"/>
          </a:ln>
        </p:spPr>
      </p:sp>
      <p:sp>
        <p:nvSpPr>
          <p:cNvPr id="4" name="Freeform 4"/>
          <p:cNvSpPr/>
          <p:nvPr/>
        </p:nvSpPr>
        <p:spPr>
          <a:xfrm rot="-5400000">
            <a:off x="15605355" y="4132036"/>
            <a:ext cx="5207098" cy="2603549"/>
          </a:xfrm>
          <a:custGeom>
            <a:avLst/>
            <a:gdLst/>
            <a:ahLst/>
            <a:cxnLst/>
            <a:rect l="l" t="t" r="r" b="b"/>
            <a:pathLst>
              <a:path w="5207098" h="2603549">
                <a:moveTo>
                  <a:pt x="0" y="0"/>
                </a:moveTo>
                <a:lnTo>
                  <a:pt x="5207097" y="0"/>
                </a:lnTo>
                <a:lnTo>
                  <a:pt x="5207097" y="2603549"/>
                </a:lnTo>
                <a:lnTo>
                  <a:pt x="0" y="2603549"/>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5" name="TextBox 5"/>
          <p:cNvSpPr txBox="1"/>
          <p:nvPr/>
        </p:nvSpPr>
        <p:spPr>
          <a:xfrm>
            <a:off x="989768" y="1558318"/>
            <a:ext cx="5211563" cy="1953831"/>
          </a:xfrm>
          <a:prstGeom prst="rect">
            <a:avLst/>
          </a:prstGeom>
        </p:spPr>
        <p:txBody>
          <a:bodyPr lIns="0" tIns="0" rIns="0" bIns="0" rtlCol="0" anchor="t">
            <a:spAutoFit/>
          </a:bodyPr>
          <a:lstStyle/>
          <a:p>
            <a:pPr marL="0" lvl="0" indent="0" algn="l">
              <a:lnSpc>
                <a:spcPts val="11461"/>
              </a:lnSpc>
              <a:spcBef>
                <a:spcPct val="0"/>
              </a:spcBef>
            </a:pPr>
            <a:r>
              <a:rPr lang="en-US" sz="13809" b="1">
                <a:solidFill>
                  <a:srgbClr val="161616"/>
                </a:solidFill>
                <a:latin typeface="Heading Now 31-38 Bold"/>
                <a:ea typeface="Heading Now 31-38 Bold"/>
                <a:cs typeface="Heading Now 31-38 Bold"/>
                <a:sym typeface="Heading Now 31-38 Bold"/>
              </a:rPr>
              <a:t>USER ROLES</a:t>
            </a:r>
          </a:p>
        </p:txBody>
      </p:sp>
      <p:sp>
        <p:nvSpPr>
          <p:cNvPr id="6" name="TextBox 6"/>
          <p:cNvSpPr txBox="1"/>
          <p:nvPr/>
        </p:nvSpPr>
        <p:spPr>
          <a:xfrm>
            <a:off x="1028700" y="9477375"/>
            <a:ext cx="3384386" cy="349250"/>
          </a:xfrm>
          <a:prstGeom prst="rect">
            <a:avLst/>
          </a:prstGeom>
        </p:spPr>
        <p:txBody>
          <a:bodyPr lIns="0" tIns="0" rIns="0" bIns="0" rtlCol="0" anchor="t">
            <a:spAutoFit/>
          </a:bodyPr>
          <a:lstStyle/>
          <a:p>
            <a:pPr algn="l">
              <a:lnSpc>
                <a:spcPts val="2800"/>
              </a:lnSpc>
            </a:pPr>
            <a:r>
              <a:rPr lang="en-US" sz="2000" spc="-60">
                <a:solidFill>
                  <a:srgbClr val="161616"/>
                </a:solidFill>
                <a:latin typeface="Inter"/>
                <a:ea typeface="Inter"/>
                <a:cs typeface="Inter"/>
                <a:sym typeface="Inter"/>
              </a:rPr>
              <a:t>HTTPS://WWW.VIDAI.LIVE/</a:t>
            </a:r>
          </a:p>
        </p:txBody>
      </p:sp>
      <p:sp>
        <p:nvSpPr>
          <p:cNvPr id="7" name="TextBox 7"/>
          <p:cNvSpPr txBox="1"/>
          <p:nvPr/>
        </p:nvSpPr>
        <p:spPr>
          <a:xfrm>
            <a:off x="15910008" y="9477375"/>
            <a:ext cx="1349292" cy="349250"/>
          </a:xfrm>
          <a:prstGeom prst="rect">
            <a:avLst/>
          </a:prstGeom>
        </p:spPr>
        <p:txBody>
          <a:bodyPr lIns="0" tIns="0" rIns="0" bIns="0" rtlCol="0" anchor="t">
            <a:spAutoFit/>
          </a:bodyPr>
          <a:lstStyle/>
          <a:p>
            <a:pPr algn="r">
              <a:lnSpc>
                <a:spcPts val="2800"/>
              </a:lnSpc>
            </a:pPr>
            <a:r>
              <a:rPr lang="en-US" sz="2000" b="1" spc="-60">
                <a:solidFill>
                  <a:srgbClr val="161616"/>
                </a:solidFill>
                <a:latin typeface="Inter Bold"/>
                <a:ea typeface="Inter Bold"/>
                <a:cs typeface="Inter Bold"/>
                <a:sym typeface="Inter Bold"/>
              </a:rPr>
              <a:t>PAGE 03</a:t>
            </a:r>
          </a:p>
        </p:txBody>
      </p:sp>
      <p:sp>
        <p:nvSpPr>
          <p:cNvPr id="8" name="Freeform 8"/>
          <p:cNvSpPr/>
          <p:nvPr/>
        </p:nvSpPr>
        <p:spPr>
          <a:xfrm rot="-10800000" flipH="1" flipV="1">
            <a:off x="7646086" y="8870333"/>
            <a:ext cx="3286125" cy="1643062"/>
          </a:xfrm>
          <a:custGeom>
            <a:avLst/>
            <a:gdLst/>
            <a:ahLst/>
            <a:cxnLst/>
            <a:rect l="l" t="t" r="r" b="b"/>
            <a:pathLst>
              <a:path w="3286125" h="1643062">
                <a:moveTo>
                  <a:pt x="3286125" y="1643062"/>
                </a:moveTo>
                <a:lnTo>
                  <a:pt x="0" y="1643062"/>
                </a:lnTo>
                <a:lnTo>
                  <a:pt x="0" y="0"/>
                </a:lnTo>
                <a:lnTo>
                  <a:pt x="3286125" y="0"/>
                </a:lnTo>
                <a:lnTo>
                  <a:pt x="3286125" y="1643062"/>
                </a:lnTo>
                <a:close/>
              </a:path>
            </a:pathLst>
          </a:custGeom>
          <a:blipFill>
            <a:blip>
              <a:extLst>
                <a:ext uri="{96DAC541-7B7A-43D3-8B79-37D633B846F1}">
                  <asvg:svgBlip xmlns:asvg="http://schemas.microsoft.com/office/drawing/2016/SVG/main" r:embed="rId2"/>
                </a:ext>
              </a:extLst>
            </a:blip>
            <a:stretch>
              <a:fillRect/>
            </a:stretch>
          </a:blipFill>
        </p:spPr>
      </p:sp>
      <p:sp>
        <p:nvSpPr>
          <p:cNvPr id="9" name="Freeform 9"/>
          <p:cNvSpPr/>
          <p:nvPr/>
        </p:nvSpPr>
        <p:spPr>
          <a:xfrm>
            <a:off x="10932211" y="2343324"/>
            <a:ext cx="879894" cy="240871"/>
          </a:xfrm>
          <a:custGeom>
            <a:avLst/>
            <a:gdLst/>
            <a:ahLst/>
            <a:cxnLst/>
            <a:rect l="l" t="t" r="r" b="b"/>
            <a:pathLst>
              <a:path w="879894" h="240871">
                <a:moveTo>
                  <a:pt x="0" y="0"/>
                </a:moveTo>
                <a:lnTo>
                  <a:pt x="879894" y="0"/>
                </a:lnTo>
                <a:lnTo>
                  <a:pt x="879894" y="240871"/>
                </a:lnTo>
                <a:lnTo>
                  <a:pt x="0" y="240871"/>
                </a:lnTo>
                <a:lnTo>
                  <a:pt x="0" y="0"/>
                </a:lnTo>
                <a:close/>
              </a:path>
            </a:pathLst>
          </a:custGeom>
          <a:blipFill>
            <a:blip>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a:off x="1028700" y="3681242"/>
            <a:ext cx="7207636" cy="1492915"/>
            <a:chOff x="0" y="0"/>
            <a:chExt cx="9610181" cy="1990553"/>
          </a:xfrm>
        </p:grpSpPr>
        <p:grpSp>
          <p:nvGrpSpPr>
            <p:cNvPr id="11" name="Group 11"/>
            <p:cNvGrpSpPr/>
            <p:nvPr/>
          </p:nvGrpSpPr>
          <p:grpSpPr>
            <a:xfrm>
              <a:off x="0" y="304034"/>
              <a:ext cx="2485541" cy="1382486"/>
              <a:chOff x="0" y="0"/>
              <a:chExt cx="954917" cy="531136"/>
            </a:xfrm>
          </p:grpSpPr>
          <p:sp>
            <p:nvSpPr>
              <p:cNvPr id="12" name="Freeform 12"/>
              <p:cNvSpPr/>
              <p:nvPr/>
            </p:nvSpPr>
            <p:spPr>
              <a:xfrm>
                <a:off x="0" y="0"/>
                <a:ext cx="954917" cy="531136"/>
              </a:xfrm>
              <a:custGeom>
                <a:avLst/>
                <a:gdLst/>
                <a:ahLst/>
                <a:cxnLst/>
                <a:rect l="l" t="t" r="r" b="b"/>
                <a:pathLst>
                  <a:path w="954917" h="531136">
                    <a:moveTo>
                      <a:pt x="203200" y="0"/>
                    </a:moveTo>
                    <a:lnTo>
                      <a:pt x="954917" y="0"/>
                    </a:lnTo>
                    <a:lnTo>
                      <a:pt x="751717" y="531136"/>
                    </a:lnTo>
                    <a:lnTo>
                      <a:pt x="0" y="531136"/>
                    </a:lnTo>
                    <a:lnTo>
                      <a:pt x="203200" y="0"/>
                    </a:lnTo>
                    <a:close/>
                  </a:path>
                </a:pathLst>
              </a:custGeom>
              <a:solidFill>
                <a:srgbClr val="C23559"/>
              </a:solidFill>
            </p:spPr>
          </p:sp>
          <p:sp>
            <p:nvSpPr>
              <p:cNvPr id="13" name="TextBox 13"/>
              <p:cNvSpPr txBox="1"/>
              <p:nvPr/>
            </p:nvSpPr>
            <p:spPr>
              <a:xfrm>
                <a:off x="101600" y="-38100"/>
                <a:ext cx="751717"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14" name="Group 14"/>
            <p:cNvGrpSpPr/>
            <p:nvPr/>
          </p:nvGrpSpPr>
          <p:grpSpPr>
            <a:xfrm>
              <a:off x="1354010" y="304034"/>
              <a:ext cx="1057813" cy="1382486"/>
              <a:chOff x="0" y="0"/>
              <a:chExt cx="406400" cy="531136"/>
            </a:xfrm>
          </p:grpSpPr>
          <p:sp>
            <p:nvSpPr>
              <p:cNvPr id="15" name="Freeform 15"/>
              <p:cNvSpPr/>
              <p:nvPr/>
            </p:nvSpPr>
            <p:spPr>
              <a:xfrm>
                <a:off x="0" y="0"/>
                <a:ext cx="406400" cy="531136"/>
              </a:xfrm>
              <a:custGeom>
                <a:avLst/>
                <a:gdLst/>
                <a:ahLst/>
                <a:cxnLst/>
                <a:rect l="l" t="t" r="r" b="b"/>
                <a:pathLst>
                  <a:path w="406400" h="531136">
                    <a:moveTo>
                      <a:pt x="203200" y="0"/>
                    </a:moveTo>
                    <a:lnTo>
                      <a:pt x="406400" y="0"/>
                    </a:lnTo>
                    <a:lnTo>
                      <a:pt x="203200" y="531136"/>
                    </a:lnTo>
                    <a:lnTo>
                      <a:pt x="0" y="531136"/>
                    </a:lnTo>
                    <a:lnTo>
                      <a:pt x="203200" y="0"/>
                    </a:lnTo>
                    <a:close/>
                  </a:path>
                </a:pathLst>
              </a:custGeom>
              <a:solidFill>
                <a:srgbClr val="FFFFFF">
                  <a:alpha val="13725"/>
                </a:srgbClr>
              </a:solidFill>
            </p:spPr>
          </p:sp>
          <p:sp>
            <p:nvSpPr>
              <p:cNvPr id="16" name="TextBox 16"/>
              <p:cNvSpPr txBox="1"/>
              <p:nvPr/>
            </p:nvSpPr>
            <p:spPr>
              <a:xfrm>
                <a:off x="101600" y="-38100"/>
                <a:ext cx="203200"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17" name="Group 17"/>
            <p:cNvGrpSpPr/>
            <p:nvPr/>
          </p:nvGrpSpPr>
          <p:grpSpPr>
            <a:xfrm>
              <a:off x="1509569" y="0"/>
              <a:ext cx="8100613" cy="1990553"/>
              <a:chOff x="0" y="0"/>
              <a:chExt cx="2515719" cy="618184"/>
            </a:xfrm>
          </p:grpSpPr>
          <p:sp>
            <p:nvSpPr>
              <p:cNvPr id="18" name="Freeform 18"/>
              <p:cNvSpPr/>
              <p:nvPr/>
            </p:nvSpPr>
            <p:spPr>
              <a:xfrm>
                <a:off x="0" y="0"/>
                <a:ext cx="2515719" cy="618184"/>
              </a:xfrm>
              <a:custGeom>
                <a:avLst/>
                <a:gdLst/>
                <a:ahLst/>
                <a:cxnLst/>
                <a:rect l="l" t="t" r="r" b="b"/>
                <a:pathLst>
                  <a:path w="2515719" h="618184">
                    <a:moveTo>
                      <a:pt x="203200" y="0"/>
                    </a:moveTo>
                    <a:lnTo>
                      <a:pt x="2515719" y="0"/>
                    </a:lnTo>
                    <a:lnTo>
                      <a:pt x="2312519" y="618184"/>
                    </a:lnTo>
                    <a:lnTo>
                      <a:pt x="0" y="618184"/>
                    </a:lnTo>
                    <a:lnTo>
                      <a:pt x="203200" y="0"/>
                    </a:lnTo>
                    <a:close/>
                  </a:path>
                </a:pathLst>
              </a:custGeom>
              <a:solidFill>
                <a:srgbClr val="FFFFF6"/>
              </a:solidFill>
            </p:spPr>
          </p:sp>
          <p:sp>
            <p:nvSpPr>
              <p:cNvPr id="19" name="TextBox 19"/>
              <p:cNvSpPr txBox="1"/>
              <p:nvPr/>
            </p:nvSpPr>
            <p:spPr>
              <a:xfrm>
                <a:off x="101600" y="-38100"/>
                <a:ext cx="2312519" cy="656284"/>
              </a:xfrm>
              <a:prstGeom prst="rect">
                <a:avLst/>
              </a:prstGeom>
            </p:spPr>
            <p:txBody>
              <a:bodyPr lIns="50800" tIns="50800" rIns="50800" bIns="50800" rtlCol="0" anchor="ctr"/>
              <a:lstStyle/>
              <a:p>
                <a:pPr algn="ctr">
                  <a:lnSpc>
                    <a:spcPts val="2520"/>
                  </a:lnSpc>
                </a:pPr>
                <a:endParaRPr/>
              </a:p>
            </p:txBody>
          </p:sp>
        </p:grpSp>
        <p:sp>
          <p:nvSpPr>
            <p:cNvPr id="20" name="TextBox 20"/>
            <p:cNvSpPr txBox="1"/>
            <p:nvPr/>
          </p:nvSpPr>
          <p:spPr>
            <a:xfrm>
              <a:off x="311742" y="677353"/>
              <a:ext cx="1514933" cy="578697"/>
            </a:xfrm>
            <a:prstGeom prst="rect">
              <a:avLst/>
            </a:prstGeom>
          </p:spPr>
          <p:txBody>
            <a:bodyPr lIns="0" tIns="0" rIns="0" bIns="0" rtlCol="0" anchor="t">
              <a:spAutoFit/>
            </a:bodyPr>
            <a:lstStyle/>
            <a:p>
              <a:pPr algn="ctr">
                <a:lnSpc>
                  <a:spcPts val="3640"/>
                </a:lnSpc>
                <a:spcBef>
                  <a:spcPct val="0"/>
                </a:spcBef>
              </a:pPr>
              <a:r>
                <a:rPr lang="en-US" sz="2600" b="1">
                  <a:solidFill>
                    <a:srgbClr val="000000"/>
                  </a:solidFill>
                  <a:latin typeface="Proxima Nova Bold"/>
                  <a:ea typeface="Proxima Nova Bold"/>
                  <a:cs typeface="Proxima Nova Bold"/>
                  <a:sym typeface="Proxima Nova Bold"/>
                </a:rPr>
                <a:t>01</a:t>
              </a:r>
            </a:p>
          </p:txBody>
        </p:sp>
        <p:sp>
          <p:nvSpPr>
            <p:cNvPr id="21" name="TextBox 21"/>
            <p:cNvSpPr txBox="1"/>
            <p:nvPr/>
          </p:nvSpPr>
          <p:spPr>
            <a:xfrm>
              <a:off x="2861125" y="922040"/>
              <a:ext cx="6437401" cy="862754"/>
            </a:xfrm>
            <a:prstGeom prst="rect">
              <a:avLst/>
            </a:prstGeom>
          </p:spPr>
          <p:txBody>
            <a:bodyPr lIns="0" tIns="0" rIns="0" bIns="0" rtlCol="0" anchor="t">
              <a:spAutoFit/>
            </a:bodyPr>
            <a:lstStyle/>
            <a:p>
              <a:pPr marL="0" lvl="0" indent="0" algn="l">
                <a:lnSpc>
                  <a:spcPts val="2659"/>
                </a:lnSpc>
                <a:spcBef>
                  <a:spcPct val="0"/>
                </a:spcBef>
              </a:pPr>
              <a:r>
                <a:rPr lang="en-US" sz="1899">
                  <a:solidFill>
                    <a:srgbClr val="000000"/>
                  </a:solidFill>
                  <a:latin typeface="Proxima Nova"/>
                  <a:ea typeface="Proxima Nova"/>
                  <a:cs typeface="Proxima Nova"/>
                  <a:sym typeface="Proxima Nova"/>
                </a:rPr>
                <a:t>Budget Tracking, Wedding Planning, Booking Management</a:t>
              </a:r>
            </a:p>
          </p:txBody>
        </p:sp>
        <p:sp>
          <p:nvSpPr>
            <p:cNvPr id="22" name="TextBox 22"/>
            <p:cNvSpPr txBox="1"/>
            <p:nvPr/>
          </p:nvSpPr>
          <p:spPr>
            <a:xfrm>
              <a:off x="2861125" y="158981"/>
              <a:ext cx="6153791" cy="547159"/>
            </a:xfrm>
            <a:prstGeom prst="rect">
              <a:avLst/>
            </a:prstGeom>
          </p:spPr>
          <p:txBody>
            <a:bodyPr lIns="0" tIns="0" rIns="0" bIns="0" rtlCol="0" anchor="t">
              <a:spAutoFit/>
            </a:bodyPr>
            <a:lstStyle/>
            <a:p>
              <a:pPr marL="0" lvl="0" indent="0" algn="l">
                <a:lnSpc>
                  <a:spcPts val="3499"/>
                </a:lnSpc>
                <a:spcBef>
                  <a:spcPct val="0"/>
                </a:spcBef>
              </a:pPr>
              <a:r>
                <a:rPr lang="en-US" sz="2499" b="1">
                  <a:solidFill>
                    <a:srgbClr val="000000"/>
                  </a:solidFill>
                  <a:latin typeface="Proxima Nova Bold"/>
                  <a:ea typeface="Proxima Nova Bold"/>
                  <a:cs typeface="Proxima Nova Bold"/>
                  <a:sym typeface="Proxima Nova Bold"/>
                </a:rPr>
                <a:t>Customer</a:t>
              </a:r>
            </a:p>
          </p:txBody>
        </p:sp>
      </p:grpSp>
      <p:grpSp>
        <p:nvGrpSpPr>
          <p:cNvPr id="23" name="Group 23"/>
          <p:cNvGrpSpPr/>
          <p:nvPr/>
        </p:nvGrpSpPr>
        <p:grpSpPr>
          <a:xfrm>
            <a:off x="5540182" y="5345606"/>
            <a:ext cx="7207636" cy="1492915"/>
            <a:chOff x="0" y="0"/>
            <a:chExt cx="9610181" cy="1990553"/>
          </a:xfrm>
        </p:grpSpPr>
        <p:grpSp>
          <p:nvGrpSpPr>
            <p:cNvPr id="24" name="Group 24"/>
            <p:cNvGrpSpPr/>
            <p:nvPr/>
          </p:nvGrpSpPr>
          <p:grpSpPr>
            <a:xfrm>
              <a:off x="0" y="304034"/>
              <a:ext cx="2485541" cy="1382486"/>
              <a:chOff x="0" y="0"/>
              <a:chExt cx="954917" cy="531136"/>
            </a:xfrm>
          </p:grpSpPr>
          <p:sp>
            <p:nvSpPr>
              <p:cNvPr id="25" name="Freeform 25"/>
              <p:cNvSpPr/>
              <p:nvPr/>
            </p:nvSpPr>
            <p:spPr>
              <a:xfrm>
                <a:off x="0" y="0"/>
                <a:ext cx="954917" cy="531136"/>
              </a:xfrm>
              <a:custGeom>
                <a:avLst/>
                <a:gdLst/>
                <a:ahLst/>
                <a:cxnLst/>
                <a:rect l="l" t="t" r="r" b="b"/>
                <a:pathLst>
                  <a:path w="954917" h="531136">
                    <a:moveTo>
                      <a:pt x="203200" y="0"/>
                    </a:moveTo>
                    <a:lnTo>
                      <a:pt x="954917" y="0"/>
                    </a:lnTo>
                    <a:lnTo>
                      <a:pt x="751717" y="531136"/>
                    </a:lnTo>
                    <a:lnTo>
                      <a:pt x="0" y="531136"/>
                    </a:lnTo>
                    <a:lnTo>
                      <a:pt x="203200" y="0"/>
                    </a:lnTo>
                    <a:close/>
                  </a:path>
                </a:pathLst>
              </a:custGeom>
              <a:solidFill>
                <a:srgbClr val="C23559"/>
              </a:solidFill>
            </p:spPr>
          </p:sp>
          <p:sp>
            <p:nvSpPr>
              <p:cNvPr id="26" name="TextBox 26"/>
              <p:cNvSpPr txBox="1"/>
              <p:nvPr/>
            </p:nvSpPr>
            <p:spPr>
              <a:xfrm>
                <a:off x="101600" y="-38100"/>
                <a:ext cx="751717"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27" name="Group 27"/>
            <p:cNvGrpSpPr/>
            <p:nvPr/>
          </p:nvGrpSpPr>
          <p:grpSpPr>
            <a:xfrm>
              <a:off x="1354010" y="304034"/>
              <a:ext cx="1057813" cy="1382486"/>
              <a:chOff x="0" y="0"/>
              <a:chExt cx="406400" cy="531136"/>
            </a:xfrm>
          </p:grpSpPr>
          <p:sp>
            <p:nvSpPr>
              <p:cNvPr id="28" name="Freeform 28"/>
              <p:cNvSpPr/>
              <p:nvPr/>
            </p:nvSpPr>
            <p:spPr>
              <a:xfrm>
                <a:off x="0" y="0"/>
                <a:ext cx="406400" cy="531136"/>
              </a:xfrm>
              <a:custGeom>
                <a:avLst/>
                <a:gdLst/>
                <a:ahLst/>
                <a:cxnLst/>
                <a:rect l="l" t="t" r="r" b="b"/>
                <a:pathLst>
                  <a:path w="406400" h="531136">
                    <a:moveTo>
                      <a:pt x="203200" y="0"/>
                    </a:moveTo>
                    <a:lnTo>
                      <a:pt x="406400" y="0"/>
                    </a:lnTo>
                    <a:lnTo>
                      <a:pt x="203200" y="531136"/>
                    </a:lnTo>
                    <a:lnTo>
                      <a:pt x="0" y="531136"/>
                    </a:lnTo>
                    <a:lnTo>
                      <a:pt x="203200" y="0"/>
                    </a:lnTo>
                    <a:close/>
                  </a:path>
                </a:pathLst>
              </a:custGeom>
              <a:solidFill>
                <a:srgbClr val="FFFFFF">
                  <a:alpha val="13725"/>
                </a:srgbClr>
              </a:solidFill>
            </p:spPr>
          </p:sp>
          <p:sp>
            <p:nvSpPr>
              <p:cNvPr id="29" name="TextBox 29"/>
              <p:cNvSpPr txBox="1"/>
              <p:nvPr/>
            </p:nvSpPr>
            <p:spPr>
              <a:xfrm>
                <a:off x="101600" y="-38100"/>
                <a:ext cx="203200"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30" name="Group 30"/>
            <p:cNvGrpSpPr/>
            <p:nvPr/>
          </p:nvGrpSpPr>
          <p:grpSpPr>
            <a:xfrm>
              <a:off x="1509569" y="0"/>
              <a:ext cx="8100613" cy="1990553"/>
              <a:chOff x="0" y="0"/>
              <a:chExt cx="2515719" cy="618184"/>
            </a:xfrm>
          </p:grpSpPr>
          <p:sp>
            <p:nvSpPr>
              <p:cNvPr id="31" name="Freeform 31"/>
              <p:cNvSpPr/>
              <p:nvPr/>
            </p:nvSpPr>
            <p:spPr>
              <a:xfrm>
                <a:off x="0" y="0"/>
                <a:ext cx="2515719" cy="618184"/>
              </a:xfrm>
              <a:custGeom>
                <a:avLst/>
                <a:gdLst/>
                <a:ahLst/>
                <a:cxnLst/>
                <a:rect l="l" t="t" r="r" b="b"/>
                <a:pathLst>
                  <a:path w="2515719" h="618184">
                    <a:moveTo>
                      <a:pt x="203200" y="0"/>
                    </a:moveTo>
                    <a:lnTo>
                      <a:pt x="2515719" y="0"/>
                    </a:lnTo>
                    <a:lnTo>
                      <a:pt x="2312519" y="618184"/>
                    </a:lnTo>
                    <a:lnTo>
                      <a:pt x="0" y="618184"/>
                    </a:lnTo>
                    <a:lnTo>
                      <a:pt x="203200" y="0"/>
                    </a:lnTo>
                    <a:close/>
                  </a:path>
                </a:pathLst>
              </a:custGeom>
              <a:solidFill>
                <a:srgbClr val="FFFFF6"/>
              </a:solidFill>
            </p:spPr>
          </p:sp>
          <p:sp>
            <p:nvSpPr>
              <p:cNvPr id="32" name="TextBox 32"/>
              <p:cNvSpPr txBox="1"/>
              <p:nvPr/>
            </p:nvSpPr>
            <p:spPr>
              <a:xfrm>
                <a:off x="101600" y="-38100"/>
                <a:ext cx="2312519" cy="656284"/>
              </a:xfrm>
              <a:prstGeom prst="rect">
                <a:avLst/>
              </a:prstGeom>
            </p:spPr>
            <p:txBody>
              <a:bodyPr lIns="50800" tIns="50800" rIns="50800" bIns="50800" rtlCol="0" anchor="ctr"/>
              <a:lstStyle/>
              <a:p>
                <a:pPr algn="ctr">
                  <a:lnSpc>
                    <a:spcPts val="2520"/>
                  </a:lnSpc>
                </a:pPr>
                <a:endParaRPr/>
              </a:p>
            </p:txBody>
          </p:sp>
        </p:grpSp>
        <p:sp>
          <p:nvSpPr>
            <p:cNvPr id="33" name="TextBox 33"/>
            <p:cNvSpPr txBox="1"/>
            <p:nvPr/>
          </p:nvSpPr>
          <p:spPr>
            <a:xfrm>
              <a:off x="311742" y="677353"/>
              <a:ext cx="1514933" cy="578697"/>
            </a:xfrm>
            <a:prstGeom prst="rect">
              <a:avLst/>
            </a:prstGeom>
          </p:spPr>
          <p:txBody>
            <a:bodyPr lIns="0" tIns="0" rIns="0" bIns="0" rtlCol="0" anchor="t">
              <a:spAutoFit/>
            </a:bodyPr>
            <a:lstStyle/>
            <a:p>
              <a:pPr algn="ctr">
                <a:lnSpc>
                  <a:spcPts val="3640"/>
                </a:lnSpc>
                <a:spcBef>
                  <a:spcPct val="0"/>
                </a:spcBef>
              </a:pPr>
              <a:r>
                <a:rPr lang="en-US" sz="2600" b="1">
                  <a:solidFill>
                    <a:srgbClr val="000000"/>
                  </a:solidFill>
                  <a:latin typeface="Proxima Nova Bold"/>
                  <a:ea typeface="Proxima Nova Bold"/>
                  <a:cs typeface="Proxima Nova Bold"/>
                  <a:sym typeface="Proxima Nova Bold"/>
                </a:rPr>
                <a:t>02</a:t>
              </a:r>
            </a:p>
          </p:txBody>
        </p:sp>
        <p:sp>
          <p:nvSpPr>
            <p:cNvPr id="34" name="TextBox 34"/>
            <p:cNvSpPr txBox="1"/>
            <p:nvPr/>
          </p:nvSpPr>
          <p:spPr>
            <a:xfrm>
              <a:off x="2861125" y="922040"/>
              <a:ext cx="6342864" cy="862754"/>
            </a:xfrm>
            <a:prstGeom prst="rect">
              <a:avLst/>
            </a:prstGeom>
          </p:spPr>
          <p:txBody>
            <a:bodyPr lIns="0" tIns="0" rIns="0" bIns="0" rtlCol="0" anchor="t">
              <a:spAutoFit/>
            </a:bodyPr>
            <a:lstStyle/>
            <a:p>
              <a:pPr marL="0" lvl="0" indent="0" algn="l">
                <a:lnSpc>
                  <a:spcPts val="2659"/>
                </a:lnSpc>
                <a:spcBef>
                  <a:spcPct val="0"/>
                </a:spcBef>
              </a:pPr>
              <a:r>
                <a:rPr lang="en-US" sz="1899">
                  <a:solidFill>
                    <a:srgbClr val="000000"/>
                  </a:solidFill>
                  <a:latin typeface="Proxima Nova"/>
                  <a:ea typeface="Proxima Nova"/>
                  <a:cs typeface="Proxima Nova"/>
                  <a:sym typeface="Proxima Nova"/>
                </a:rPr>
                <a:t>Booking Management, Portfolio Management, Sales Analytics</a:t>
              </a:r>
            </a:p>
          </p:txBody>
        </p:sp>
        <p:sp>
          <p:nvSpPr>
            <p:cNvPr id="35" name="TextBox 35"/>
            <p:cNvSpPr txBox="1"/>
            <p:nvPr/>
          </p:nvSpPr>
          <p:spPr>
            <a:xfrm>
              <a:off x="2861125" y="158981"/>
              <a:ext cx="5397500" cy="547159"/>
            </a:xfrm>
            <a:prstGeom prst="rect">
              <a:avLst/>
            </a:prstGeom>
          </p:spPr>
          <p:txBody>
            <a:bodyPr lIns="0" tIns="0" rIns="0" bIns="0" rtlCol="0" anchor="t">
              <a:spAutoFit/>
            </a:bodyPr>
            <a:lstStyle/>
            <a:p>
              <a:pPr marL="0" lvl="0" indent="0" algn="l">
                <a:lnSpc>
                  <a:spcPts val="3499"/>
                </a:lnSpc>
                <a:spcBef>
                  <a:spcPct val="0"/>
                </a:spcBef>
              </a:pPr>
              <a:r>
                <a:rPr lang="en-US" sz="2499" b="1">
                  <a:solidFill>
                    <a:srgbClr val="000000"/>
                  </a:solidFill>
                  <a:latin typeface="Proxima Nova Bold"/>
                  <a:ea typeface="Proxima Nova Bold"/>
                  <a:cs typeface="Proxima Nova Bold"/>
                  <a:sym typeface="Proxima Nova Bold"/>
                </a:rPr>
                <a:t>Vendor</a:t>
              </a:r>
            </a:p>
          </p:txBody>
        </p:sp>
      </p:grpSp>
      <p:grpSp>
        <p:nvGrpSpPr>
          <p:cNvPr id="36" name="Group 36"/>
          <p:cNvGrpSpPr/>
          <p:nvPr/>
        </p:nvGrpSpPr>
        <p:grpSpPr>
          <a:xfrm>
            <a:off x="10051664" y="7152846"/>
            <a:ext cx="7207636" cy="1492915"/>
            <a:chOff x="0" y="0"/>
            <a:chExt cx="9610181" cy="1990553"/>
          </a:xfrm>
        </p:grpSpPr>
        <p:grpSp>
          <p:nvGrpSpPr>
            <p:cNvPr id="37" name="Group 37"/>
            <p:cNvGrpSpPr/>
            <p:nvPr/>
          </p:nvGrpSpPr>
          <p:grpSpPr>
            <a:xfrm>
              <a:off x="0" y="304034"/>
              <a:ext cx="2485541" cy="1382486"/>
              <a:chOff x="0" y="0"/>
              <a:chExt cx="954917" cy="531136"/>
            </a:xfrm>
          </p:grpSpPr>
          <p:sp>
            <p:nvSpPr>
              <p:cNvPr id="38" name="Freeform 38"/>
              <p:cNvSpPr/>
              <p:nvPr/>
            </p:nvSpPr>
            <p:spPr>
              <a:xfrm>
                <a:off x="0" y="0"/>
                <a:ext cx="954917" cy="531136"/>
              </a:xfrm>
              <a:custGeom>
                <a:avLst/>
                <a:gdLst/>
                <a:ahLst/>
                <a:cxnLst/>
                <a:rect l="l" t="t" r="r" b="b"/>
                <a:pathLst>
                  <a:path w="954917" h="531136">
                    <a:moveTo>
                      <a:pt x="203200" y="0"/>
                    </a:moveTo>
                    <a:lnTo>
                      <a:pt x="954917" y="0"/>
                    </a:lnTo>
                    <a:lnTo>
                      <a:pt x="751717" y="531136"/>
                    </a:lnTo>
                    <a:lnTo>
                      <a:pt x="0" y="531136"/>
                    </a:lnTo>
                    <a:lnTo>
                      <a:pt x="203200" y="0"/>
                    </a:lnTo>
                    <a:close/>
                  </a:path>
                </a:pathLst>
              </a:custGeom>
              <a:solidFill>
                <a:srgbClr val="C13659"/>
              </a:solidFill>
            </p:spPr>
          </p:sp>
          <p:sp>
            <p:nvSpPr>
              <p:cNvPr id="39" name="TextBox 39"/>
              <p:cNvSpPr txBox="1"/>
              <p:nvPr/>
            </p:nvSpPr>
            <p:spPr>
              <a:xfrm>
                <a:off x="101600" y="-38100"/>
                <a:ext cx="751717"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40" name="Group 40"/>
            <p:cNvGrpSpPr/>
            <p:nvPr/>
          </p:nvGrpSpPr>
          <p:grpSpPr>
            <a:xfrm>
              <a:off x="1354010" y="304034"/>
              <a:ext cx="1057813" cy="1382486"/>
              <a:chOff x="0" y="0"/>
              <a:chExt cx="406400" cy="531136"/>
            </a:xfrm>
          </p:grpSpPr>
          <p:sp>
            <p:nvSpPr>
              <p:cNvPr id="41" name="Freeform 41"/>
              <p:cNvSpPr/>
              <p:nvPr/>
            </p:nvSpPr>
            <p:spPr>
              <a:xfrm>
                <a:off x="0" y="0"/>
                <a:ext cx="406400" cy="531136"/>
              </a:xfrm>
              <a:custGeom>
                <a:avLst/>
                <a:gdLst/>
                <a:ahLst/>
                <a:cxnLst/>
                <a:rect l="l" t="t" r="r" b="b"/>
                <a:pathLst>
                  <a:path w="406400" h="531136">
                    <a:moveTo>
                      <a:pt x="203200" y="0"/>
                    </a:moveTo>
                    <a:lnTo>
                      <a:pt x="406400" y="0"/>
                    </a:lnTo>
                    <a:lnTo>
                      <a:pt x="203200" y="531136"/>
                    </a:lnTo>
                    <a:lnTo>
                      <a:pt x="0" y="531136"/>
                    </a:lnTo>
                    <a:lnTo>
                      <a:pt x="203200" y="0"/>
                    </a:lnTo>
                    <a:close/>
                  </a:path>
                </a:pathLst>
              </a:custGeom>
              <a:solidFill>
                <a:srgbClr val="C13659">
                  <a:alpha val="13725"/>
                </a:srgbClr>
              </a:solidFill>
            </p:spPr>
          </p:sp>
          <p:sp>
            <p:nvSpPr>
              <p:cNvPr id="42" name="TextBox 42"/>
              <p:cNvSpPr txBox="1"/>
              <p:nvPr/>
            </p:nvSpPr>
            <p:spPr>
              <a:xfrm>
                <a:off x="101600" y="-38100"/>
                <a:ext cx="203200"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43" name="Group 43"/>
            <p:cNvGrpSpPr/>
            <p:nvPr/>
          </p:nvGrpSpPr>
          <p:grpSpPr>
            <a:xfrm>
              <a:off x="1509569" y="0"/>
              <a:ext cx="8100613" cy="1990553"/>
              <a:chOff x="0" y="0"/>
              <a:chExt cx="2515719" cy="618184"/>
            </a:xfrm>
          </p:grpSpPr>
          <p:sp>
            <p:nvSpPr>
              <p:cNvPr id="44" name="Freeform 44"/>
              <p:cNvSpPr/>
              <p:nvPr/>
            </p:nvSpPr>
            <p:spPr>
              <a:xfrm>
                <a:off x="0" y="0"/>
                <a:ext cx="2515719" cy="618184"/>
              </a:xfrm>
              <a:custGeom>
                <a:avLst/>
                <a:gdLst/>
                <a:ahLst/>
                <a:cxnLst/>
                <a:rect l="l" t="t" r="r" b="b"/>
                <a:pathLst>
                  <a:path w="2515719" h="618184">
                    <a:moveTo>
                      <a:pt x="203200" y="0"/>
                    </a:moveTo>
                    <a:lnTo>
                      <a:pt x="2515719" y="0"/>
                    </a:lnTo>
                    <a:lnTo>
                      <a:pt x="2312519" y="618184"/>
                    </a:lnTo>
                    <a:lnTo>
                      <a:pt x="0" y="618184"/>
                    </a:lnTo>
                    <a:lnTo>
                      <a:pt x="203200" y="0"/>
                    </a:lnTo>
                    <a:close/>
                  </a:path>
                </a:pathLst>
              </a:custGeom>
              <a:solidFill>
                <a:srgbClr val="FFFFF6"/>
              </a:solidFill>
            </p:spPr>
          </p:sp>
          <p:sp>
            <p:nvSpPr>
              <p:cNvPr id="45" name="TextBox 45"/>
              <p:cNvSpPr txBox="1"/>
              <p:nvPr/>
            </p:nvSpPr>
            <p:spPr>
              <a:xfrm>
                <a:off x="101600" y="-38100"/>
                <a:ext cx="2312519" cy="656284"/>
              </a:xfrm>
              <a:prstGeom prst="rect">
                <a:avLst/>
              </a:prstGeom>
            </p:spPr>
            <p:txBody>
              <a:bodyPr lIns="50800" tIns="50800" rIns="50800" bIns="50800" rtlCol="0" anchor="ctr"/>
              <a:lstStyle/>
              <a:p>
                <a:pPr algn="ctr">
                  <a:lnSpc>
                    <a:spcPts val="2520"/>
                  </a:lnSpc>
                </a:pPr>
                <a:endParaRPr/>
              </a:p>
            </p:txBody>
          </p:sp>
        </p:grpSp>
        <p:sp>
          <p:nvSpPr>
            <p:cNvPr id="46" name="TextBox 46"/>
            <p:cNvSpPr txBox="1"/>
            <p:nvPr/>
          </p:nvSpPr>
          <p:spPr>
            <a:xfrm>
              <a:off x="311742" y="677353"/>
              <a:ext cx="1514933" cy="578697"/>
            </a:xfrm>
            <a:prstGeom prst="rect">
              <a:avLst/>
            </a:prstGeom>
          </p:spPr>
          <p:txBody>
            <a:bodyPr lIns="0" tIns="0" rIns="0" bIns="0" rtlCol="0" anchor="t">
              <a:spAutoFit/>
            </a:bodyPr>
            <a:lstStyle/>
            <a:p>
              <a:pPr algn="ctr">
                <a:lnSpc>
                  <a:spcPts val="3640"/>
                </a:lnSpc>
                <a:spcBef>
                  <a:spcPct val="0"/>
                </a:spcBef>
              </a:pPr>
              <a:r>
                <a:rPr lang="en-US" sz="2600" b="1">
                  <a:solidFill>
                    <a:srgbClr val="000000"/>
                  </a:solidFill>
                  <a:latin typeface="Proxima Nova Bold"/>
                  <a:ea typeface="Proxima Nova Bold"/>
                  <a:cs typeface="Proxima Nova Bold"/>
                  <a:sym typeface="Proxima Nova Bold"/>
                </a:rPr>
                <a:t>03</a:t>
              </a:r>
            </a:p>
          </p:txBody>
        </p:sp>
        <p:sp>
          <p:nvSpPr>
            <p:cNvPr id="47" name="TextBox 47"/>
            <p:cNvSpPr txBox="1"/>
            <p:nvPr/>
          </p:nvSpPr>
          <p:spPr>
            <a:xfrm>
              <a:off x="2861125" y="922040"/>
              <a:ext cx="6437401" cy="862754"/>
            </a:xfrm>
            <a:prstGeom prst="rect">
              <a:avLst/>
            </a:prstGeom>
          </p:spPr>
          <p:txBody>
            <a:bodyPr lIns="0" tIns="0" rIns="0" bIns="0" rtlCol="0" anchor="t">
              <a:spAutoFit/>
            </a:bodyPr>
            <a:lstStyle/>
            <a:p>
              <a:pPr marL="0" lvl="0" indent="0" algn="l">
                <a:lnSpc>
                  <a:spcPts val="2659"/>
                </a:lnSpc>
                <a:spcBef>
                  <a:spcPct val="0"/>
                </a:spcBef>
              </a:pPr>
              <a:r>
                <a:rPr lang="en-US" sz="1899">
                  <a:solidFill>
                    <a:srgbClr val="000000"/>
                  </a:solidFill>
                  <a:latin typeface="Proxima Nova"/>
                  <a:ea typeface="Proxima Nova"/>
                  <a:cs typeface="Proxima Nova"/>
                  <a:sym typeface="Proxima Nova"/>
                </a:rPr>
                <a:t>Manager Users, View System Logs, Manage System Reports, Check System Health</a:t>
              </a:r>
            </a:p>
          </p:txBody>
        </p:sp>
        <p:sp>
          <p:nvSpPr>
            <p:cNvPr id="48" name="TextBox 48"/>
            <p:cNvSpPr txBox="1"/>
            <p:nvPr/>
          </p:nvSpPr>
          <p:spPr>
            <a:xfrm>
              <a:off x="2861125" y="158981"/>
              <a:ext cx="5775646" cy="547159"/>
            </a:xfrm>
            <a:prstGeom prst="rect">
              <a:avLst/>
            </a:prstGeom>
          </p:spPr>
          <p:txBody>
            <a:bodyPr lIns="0" tIns="0" rIns="0" bIns="0" rtlCol="0" anchor="t">
              <a:spAutoFit/>
            </a:bodyPr>
            <a:lstStyle/>
            <a:p>
              <a:pPr marL="0" lvl="0" indent="0" algn="l">
                <a:lnSpc>
                  <a:spcPts val="3499"/>
                </a:lnSpc>
                <a:spcBef>
                  <a:spcPct val="0"/>
                </a:spcBef>
              </a:pPr>
              <a:r>
                <a:rPr lang="en-US" sz="2499" b="1">
                  <a:solidFill>
                    <a:srgbClr val="000000"/>
                  </a:solidFill>
                  <a:latin typeface="Proxima Nova Bold"/>
                  <a:ea typeface="Proxima Nova Bold"/>
                  <a:cs typeface="Proxima Nova Bold"/>
                  <a:sym typeface="Proxima Nova Bold"/>
                </a:rPr>
                <a:t>Admin</a:t>
              </a:r>
            </a:p>
          </p:txBody>
        </p:sp>
      </p:grpSp>
      <p:grpSp>
        <p:nvGrpSpPr>
          <p:cNvPr id="49" name="Group 49"/>
          <p:cNvGrpSpPr/>
          <p:nvPr/>
        </p:nvGrpSpPr>
        <p:grpSpPr>
          <a:xfrm>
            <a:off x="14931334" y="569450"/>
            <a:ext cx="2950717" cy="981892"/>
            <a:chOff x="0" y="0"/>
            <a:chExt cx="3934290" cy="1309190"/>
          </a:xfrm>
        </p:grpSpPr>
        <p:grpSp>
          <p:nvGrpSpPr>
            <p:cNvPr id="50" name="Group 50"/>
            <p:cNvGrpSpPr/>
            <p:nvPr/>
          </p:nvGrpSpPr>
          <p:grpSpPr>
            <a:xfrm>
              <a:off x="0" y="0"/>
              <a:ext cx="3934290" cy="1309190"/>
              <a:chOff x="0" y="0"/>
              <a:chExt cx="777144" cy="258605"/>
            </a:xfrm>
          </p:grpSpPr>
          <p:sp>
            <p:nvSpPr>
              <p:cNvPr id="51" name="Freeform 51"/>
              <p:cNvSpPr/>
              <p:nvPr/>
            </p:nvSpPr>
            <p:spPr>
              <a:xfrm>
                <a:off x="0" y="0"/>
                <a:ext cx="777144" cy="258605"/>
              </a:xfrm>
              <a:custGeom>
                <a:avLst/>
                <a:gdLst/>
                <a:ahLst/>
                <a:cxnLst/>
                <a:rect l="l" t="t" r="r" b="b"/>
                <a:pathLst>
                  <a:path w="777144" h="258605">
                    <a:moveTo>
                      <a:pt x="0" y="0"/>
                    </a:moveTo>
                    <a:lnTo>
                      <a:pt x="777144" y="0"/>
                    </a:lnTo>
                    <a:lnTo>
                      <a:pt x="777144" y="258605"/>
                    </a:lnTo>
                    <a:lnTo>
                      <a:pt x="0" y="258605"/>
                    </a:lnTo>
                    <a:close/>
                  </a:path>
                </a:pathLst>
              </a:custGeom>
              <a:ln w="38100" cap="sq">
                <a:solidFill>
                  <a:srgbClr val="C13659"/>
                </a:solidFill>
                <a:prstDash val="solid"/>
                <a:miter/>
              </a:ln>
            </p:spPr>
          </p:sp>
          <p:sp>
            <p:nvSpPr>
              <p:cNvPr id="52" name="TextBox 52"/>
              <p:cNvSpPr txBox="1"/>
              <p:nvPr/>
            </p:nvSpPr>
            <p:spPr>
              <a:xfrm>
                <a:off x="0" y="-47625"/>
                <a:ext cx="777144" cy="306230"/>
              </a:xfrm>
              <a:prstGeom prst="rect">
                <a:avLst/>
              </a:prstGeom>
            </p:spPr>
            <p:txBody>
              <a:bodyPr lIns="50800" tIns="50800" rIns="50800" bIns="50800" rtlCol="0" anchor="ctr"/>
              <a:lstStyle/>
              <a:p>
                <a:pPr algn="ctr">
                  <a:lnSpc>
                    <a:spcPts val="2800"/>
                  </a:lnSpc>
                </a:pPr>
                <a:endParaRPr/>
              </a:p>
            </p:txBody>
          </p:sp>
        </p:grpSp>
        <p:sp>
          <p:nvSpPr>
            <p:cNvPr id="53" name="Freeform 53"/>
            <p:cNvSpPr/>
            <p:nvPr/>
          </p:nvSpPr>
          <p:spPr>
            <a:xfrm>
              <a:off x="363437" y="141913"/>
              <a:ext cx="781479" cy="1025363"/>
            </a:xfrm>
            <a:custGeom>
              <a:avLst/>
              <a:gdLst/>
              <a:ahLst/>
              <a:cxnLst/>
              <a:rect l="l" t="t" r="r" b="b"/>
              <a:pathLst>
                <a:path w="781479" h="1025363">
                  <a:moveTo>
                    <a:pt x="0" y="0"/>
                  </a:moveTo>
                  <a:lnTo>
                    <a:pt x="781479" y="0"/>
                  </a:lnTo>
                  <a:lnTo>
                    <a:pt x="781479" y="1025363"/>
                  </a:lnTo>
                  <a:lnTo>
                    <a:pt x="0" y="1025363"/>
                  </a:lnTo>
                  <a:lnTo>
                    <a:pt x="0" y="0"/>
                  </a:lnTo>
                  <a:close/>
                </a:path>
              </a:pathLst>
            </a:custGeom>
            <a:blipFill>
              <a:blip r:embed="rId4"/>
              <a:stretch>
                <a:fillRect l="-43114" t="-7715" r="-43096" b="-34204"/>
              </a:stretch>
            </a:blipFill>
          </p:spPr>
        </p:sp>
        <p:sp>
          <p:nvSpPr>
            <p:cNvPr id="54" name="TextBox 54"/>
            <p:cNvSpPr txBox="1"/>
            <p:nvPr/>
          </p:nvSpPr>
          <p:spPr>
            <a:xfrm>
              <a:off x="1353824" y="226266"/>
              <a:ext cx="2283306" cy="875707"/>
            </a:xfrm>
            <a:prstGeom prst="rect">
              <a:avLst/>
            </a:prstGeom>
          </p:spPr>
          <p:txBody>
            <a:bodyPr lIns="0" tIns="0" rIns="0" bIns="0" rtlCol="0" anchor="t">
              <a:spAutoFit/>
            </a:bodyPr>
            <a:lstStyle/>
            <a:p>
              <a:pPr marL="0" lvl="0" indent="0" algn="l">
                <a:lnSpc>
                  <a:spcPts val="2576"/>
                </a:lnSpc>
                <a:spcBef>
                  <a:spcPct val="0"/>
                </a:spcBef>
              </a:pPr>
              <a:r>
                <a:rPr lang="en-US" sz="2300" b="1" spc="-69">
                  <a:solidFill>
                    <a:srgbClr val="161616"/>
                  </a:solidFill>
                  <a:latin typeface="Inter Bold"/>
                  <a:ea typeface="Inter Bold"/>
                  <a:cs typeface="Inter Bold"/>
                  <a:sym typeface="Inter Bold"/>
                </a:rPr>
                <a:t>BAHRIA</a:t>
              </a:r>
              <a:r>
                <a:rPr lang="en-US" sz="2300" b="1" u="none" strike="noStrike" spc="-69">
                  <a:solidFill>
                    <a:srgbClr val="161616"/>
                  </a:solidFill>
                  <a:latin typeface="Inter Bold"/>
                  <a:ea typeface="Inter Bold"/>
                  <a:cs typeface="Inter Bold"/>
                  <a:sym typeface="Inter Bold"/>
                </a:rPr>
                <a:t> UNIVERSITY</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2" name="AutoShape 2"/>
          <p:cNvSpPr/>
          <p:nvPr/>
        </p:nvSpPr>
        <p:spPr>
          <a:xfrm flipV="1">
            <a:off x="989768" y="1060396"/>
            <a:ext cx="13697146" cy="19050"/>
          </a:xfrm>
          <a:prstGeom prst="line">
            <a:avLst/>
          </a:prstGeom>
          <a:ln w="38100" cap="flat">
            <a:solidFill>
              <a:srgbClr val="C13659"/>
            </a:solidFill>
            <a:prstDash val="solid"/>
            <a:headEnd type="none" w="sm" len="sm"/>
            <a:tailEnd type="none" w="sm" len="sm"/>
          </a:ln>
        </p:spPr>
      </p:sp>
      <p:sp>
        <p:nvSpPr>
          <p:cNvPr id="3" name="AutoShape 3"/>
          <p:cNvSpPr/>
          <p:nvPr/>
        </p:nvSpPr>
        <p:spPr>
          <a:xfrm flipH="1" flipV="1">
            <a:off x="509587" y="-717113"/>
            <a:ext cx="0" cy="11721225"/>
          </a:xfrm>
          <a:prstGeom prst="line">
            <a:avLst/>
          </a:prstGeom>
          <a:ln w="352425" cap="flat">
            <a:solidFill>
              <a:srgbClr val="C13659"/>
            </a:solidFill>
            <a:prstDash val="solid"/>
            <a:headEnd type="none" w="sm" len="sm"/>
            <a:tailEnd type="none" w="sm" len="sm"/>
          </a:ln>
        </p:spPr>
      </p:sp>
      <p:sp>
        <p:nvSpPr>
          <p:cNvPr id="4" name="Freeform 4"/>
          <p:cNvSpPr/>
          <p:nvPr/>
        </p:nvSpPr>
        <p:spPr>
          <a:xfrm rot="-5400000">
            <a:off x="15605355" y="4132036"/>
            <a:ext cx="5207098" cy="2603549"/>
          </a:xfrm>
          <a:custGeom>
            <a:avLst/>
            <a:gdLst/>
            <a:ahLst/>
            <a:cxnLst/>
            <a:rect l="l" t="t" r="r" b="b"/>
            <a:pathLst>
              <a:path w="5207098" h="2603549">
                <a:moveTo>
                  <a:pt x="0" y="0"/>
                </a:moveTo>
                <a:lnTo>
                  <a:pt x="5207097" y="0"/>
                </a:lnTo>
                <a:lnTo>
                  <a:pt x="5207097" y="2603549"/>
                </a:lnTo>
                <a:lnTo>
                  <a:pt x="0" y="2603549"/>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5" name="TextBox 5"/>
          <p:cNvSpPr txBox="1"/>
          <p:nvPr/>
        </p:nvSpPr>
        <p:spPr>
          <a:xfrm>
            <a:off x="989768" y="1558318"/>
            <a:ext cx="9552486" cy="1953757"/>
          </a:xfrm>
          <a:prstGeom prst="rect">
            <a:avLst/>
          </a:prstGeom>
        </p:spPr>
        <p:txBody>
          <a:bodyPr lIns="0" tIns="0" rIns="0" bIns="0" rtlCol="0" anchor="t">
            <a:spAutoFit/>
          </a:bodyPr>
          <a:lstStyle/>
          <a:p>
            <a:pPr marL="0" lvl="0" indent="0" algn="l">
              <a:lnSpc>
                <a:spcPts val="11461"/>
              </a:lnSpc>
              <a:spcBef>
                <a:spcPct val="0"/>
              </a:spcBef>
            </a:pPr>
            <a:r>
              <a:rPr lang="en-US" sz="13809" b="1">
                <a:solidFill>
                  <a:srgbClr val="161616"/>
                </a:solidFill>
                <a:latin typeface="Heading Now 31-38 Bold"/>
                <a:ea typeface="Heading Now 31-38 Bold"/>
                <a:cs typeface="Heading Now 31-38 Bold"/>
                <a:sym typeface="Heading Now 31-38 Bold"/>
              </a:rPr>
              <a:t>CUSTOMER FEATURES</a:t>
            </a:r>
          </a:p>
        </p:txBody>
      </p:sp>
      <p:sp>
        <p:nvSpPr>
          <p:cNvPr id="6" name="TextBox 6"/>
          <p:cNvSpPr txBox="1"/>
          <p:nvPr/>
        </p:nvSpPr>
        <p:spPr>
          <a:xfrm>
            <a:off x="1028700" y="9477375"/>
            <a:ext cx="3384386" cy="349250"/>
          </a:xfrm>
          <a:prstGeom prst="rect">
            <a:avLst/>
          </a:prstGeom>
        </p:spPr>
        <p:txBody>
          <a:bodyPr lIns="0" tIns="0" rIns="0" bIns="0" rtlCol="0" anchor="t">
            <a:spAutoFit/>
          </a:bodyPr>
          <a:lstStyle/>
          <a:p>
            <a:pPr algn="l">
              <a:lnSpc>
                <a:spcPts val="2800"/>
              </a:lnSpc>
            </a:pPr>
            <a:r>
              <a:rPr lang="en-US" sz="2000" spc="-60">
                <a:solidFill>
                  <a:srgbClr val="161616"/>
                </a:solidFill>
                <a:latin typeface="Inter"/>
                <a:ea typeface="Inter"/>
                <a:cs typeface="Inter"/>
                <a:sym typeface="Inter"/>
              </a:rPr>
              <a:t>HTTPS://WWW.VIDAI.LIVE/</a:t>
            </a:r>
          </a:p>
        </p:txBody>
      </p:sp>
      <p:sp>
        <p:nvSpPr>
          <p:cNvPr id="7" name="TextBox 7"/>
          <p:cNvSpPr txBox="1"/>
          <p:nvPr/>
        </p:nvSpPr>
        <p:spPr>
          <a:xfrm>
            <a:off x="15910008" y="9477375"/>
            <a:ext cx="1349292" cy="349250"/>
          </a:xfrm>
          <a:prstGeom prst="rect">
            <a:avLst/>
          </a:prstGeom>
        </p:spPr>
        <p:txBody>
          <a:bodyPr lIns="0" tIns="0" rIns="0" bIns="0" rtlCol="0" anchor="t">
            <a:spAutoFit/>
          </a:bodyPr>
          <a:lstStyle/>
          <a:p>
            <a:pPr algn="r">
              <a:lnSpc>
                <a:spcPts val="2800"/>
              </a:lnSpc>
            </a:pPr>
            <a:r>
              <a:rPr lang="en-US" sz="2000" b="1" spc="-60">
                <a:solidFill>
                  <a:srgbClr val="161616"/>
                </a:solidFill>
                <a:latin typeface="Inter Bold"/>
                <a:ea typeface="Inter Bold"/>
                <a:cs typeface="Inter Bold"/>
                <a:sym typeface="Inter Bold"/>
              </a:rPr>
              <a:t>PAGE 05</a:t>
            </a:r>
          </a:p>
        </p:txBody>
      </p:sp>
      <p:sp>
        <p:nvSpPr>
          <p:cNvPr id="8" name="Freeform 8"/>
          <p:cNvSpPr/>
          <p:nvPr/>
        </p:nvSpPr>
        <p:spPr>
          <a:xfrm rot="-10800000" flipH="1" flipV="1">
            <a:off x="7646086" y="8870333"/>
            <a:ext cx="3286125" cy="1643062"/>
          </a:xfrm>
          <a:custGeom>
            <a:avLst/>
            <a:gdLst/>
            <a:ahLst/>
            <a:cxnLst/>
            <a:rect l="l" t="t" r="r" b="b"/>
            <a:pathLst>
              <a:path w="3286125" h="1643062">
                <a:moveTo>
                  <a:pt x="3286125" y="1643062"/>
                </a:moveTo>
                <a:lnTo>
                  <a:pt x="0" y="1643062"/>
                </a:lnTo>
                <a:lnTo>
                  <a:pt x="0" y="0"/>
                </a:lnTo>
                <a:lnTo>
                  <a:pt x="3286125" y="0"/>
                </a:lnTo>
                <a:lnTo>
                  <a:pt x="3286125" y="1643062"/>
                </a:lnTo>
                <a:close/>
              </a:path>
            </a:pathLst>
          </a:custGeom>
          <a:blipFill>
            <a:blip>
              <a:extLst>
                <a:ext uri="{96DAC541-7B7A-43D3-8B79-37D633B846F1}">
                  <asvg:svgBlip xmlns:asvg="http://schemas.microsoft.com/office/drawing/2016/SVG/main" r:embed="rId2"/>
                </a:ext>
              </a:extLst>
            </a:blip>
            <a:stretch>
              <a:fillRect/>
            </a:stretch>
          </a:blipFill>
        </p:spPr>
      </p:sp>
      <p:sp>
        <p:nvSpPr>
          <p:cNvPr id="9" name="Freeform 9"/>
          <p:cNvSpPr/>
          <p:nvPr/>
        </p:nvSpPr>
        <p:spPr>
          <a:xfrm>
            <a:off x="10932211" y="2343324"/>
            <a:ext cx="879894" cy="240871"/>
          </a:xfrm>
          <a:custGeom>
            <a:avLst/>
            <a:gdLst/>
            <a:ahLst/>
            <a:cxnLst/>
            <a:rect l="l" t="t" r="r" b="b"/>
            <a:pathLst>
              <a:path w="879894" h="240871">
                <a:moveTo>
                  <a:pt x="0" y="0"/>
                </a:moveTo>
                <a:lnTo>
                  <a:pt x="879894" y="0"/>
                </a:lnTo>
                <a:lnTo>
                  <a:pt x="879894" y="240871"/>
                </a:lnTo>
                <a:lnTo>
                  <a:pt x="0" y="240871"/>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10" name="Freeform 10"/>
          <p:cNvSpPr/>
          <p:nvPr/>
        </p:nvSpPr>
        <p:spPr>
          <a:xfrm>
            <a:off x="13972420" y="8962652"/>
            <a:ext cx="879894" cy="240871"/>
          </a:xfrm>
          <a:custGeom>
            <a:avLst/>
            <a:gdLst/>
            <a:ahLst/>
            <a:cxnLst/>
            <a:rect l="l" t="t" r="r" b="b"/>
            <a:pathLst>
              <a:path w="879894" h="240871">
                <a:moveTo>
                  <a:pt x="0" y="0"/>
                </a:moveTo>
                <a:lnTo>
                  <a:pt x="879894" y="0"/>
                </a:lnTo>
                <a:lnTo>
                  <a:pt x="879894" y="240871"/>
                </a:lnTo>
                <a:lnTo>
                  <a:pt x="0" y="240871"/>
                </a:lnTo>
                <a:lnTo>
                  <a:pt x="0" y="0"/>
                </a:lnTo>
                <a:close/>
              </a:path>
            </a:pathLst>
          </a:custGeom>
          <a:blipFill>
            <a:blip>
              <a:extLst>
                <a:ext uri="{96DAC541-7B7A-43D3-8B79-37D633B846F1}">
                  <asvg:svgBlip xmlns:asvg="http://schemas.microsoft.com/office/drawing/2016/SVG/main" r:embed="rId3"/>
                </a:ext>
              </a:extLst>
            </a:blip>
            <a:stretch>
              <a:fillRect/>
            </a:stretch>
          </a:blipFill>
        </p:spPr>
      </p:sp>
      <p:grpSp>
        <p:nvGrpSpPr>
          <p:cNvPr id="11" name="Group 11"/>
          <p:cNvGrpSpPr/>
          <p:nvPr/>
        </p:nvGrpSpPr>
        <p:grpSpPr>
          <a:xfrm>
            <a:off x="9003179" y="3847826"/>
            <a:ext cx="267689" cy="4845858"/>
            <a:chOff x="0" y="0"/>
            <a:chExt cx="70503" cy="1276275"/>
          </a:xfrm>
        </p:grpSpPr>
        <p:sp>
          <p:nvSpPr>
            <p:cNvPr id="12" name="Freeform 12"/>
            <p:cNvSpPr/>
            <p:nvPr/>
          </p:nvSpPr>
          <p:spPr>
            <a:xfrm>
              <a:off x="0" y="0"/>
              <a:ext cx="70503" cy="1276275"/>
            </a:xfrm>
            <a:custGeom>
              <a:avLst/>
              <a:gdLst/>
              <a:ahLst/>
              <a:cxnLst/>
              <a:rect l="l" t="t" r="r" b="b"/>
              <a:pathLst>
                <a:path w="70503" h="1276275">
                  <a:moveTo>
                    <a:pt x="0" y="0"/>
                  </a:moveTo>
                  <a:lnTo>
                    <a:pt x="70503" y="0"/>
                  </a:lnTo>
                  <a:lnTo>
                    <a:pt x="70503" y="1276275"/>
                  </a:lnTo>
                  <a:lnTo>
                    <a:pt x="0" y="1276275"/>
                  </a:lnTo>
                  <a:close/>
                </a:path>
              </a:pathLst>
            </a:custGeom>
            <a:solidFill>
              <a:srgbClr val="161616"/>
            </a:solidFill>
          </p:spPr>
        </p:sp>
        <p:sp>
          <p:nvSpPr>
            <p:cNvPr id="13" name="TextBox 13"/>
            <p:cNvSpPr txBox="1"/>
            <p:nvPr/>
          </p:nvSpPr>
          <p:spPr>
            <a:xfrm>
              <a:off x="0" y="-47625"/>
              <a:ext cx="70503" cy="1323900"/>
            </a:xfrm>
            <a:prstGeom prst="rect">
              <a:avLst/>
            </a:prstGeom>
          </p:spPr>
          <p:txBody>
            <a:bodyPr lIns="50800" tIns="50800" rIns="50800" bIns="50800" rtlCol="0" anchor="ctr"/>
            <a:lstStyle/>
            <a:p>
              <a:pPr algn="ctr">
                <a:lnSpc>
                  <a:spcPts val="2800"/>
                </a:lnSpc>
              </a:pPr>
              <a:endParaRPr/>
            </a:p>
          </p:txBody>
        </p:sp>
      </p:grpSp>
      <p:grpSp>
        <p:nvGrpSpPr>
          <p:cNvPr id="14" name="Group 14"/>
          <p:cNvGrpSpPr/>
          <p:nvPr/>
        </p:nvGrpSpPr>
        <p:grpSpPr>
          <a:xfrm>
            <a:off x="1240671" y="3850408"/>
            <a:ext cx="7207636" cy="1492915"/>
            <a:chOff x="0" y="0"/>
            <a:chExt cx="9610181" cy="1990553"/>
          </a:xfrm>
        </p:grpSpPr>
        <p:grpSp>
          <p:nvGrpSpPr>
            <p:cNvPr id="15" name="Group 15"/>
            <p:cNvGrpSpPr/>
            <p:nvPr/>
          </p:nvGrpSpPr>
          <p:grpSpPr>
            <a:xfrm>
              <a:off x="0" y="304034"/>
              <a:ext cx="2485541" cy="1382486"/>
              <a:chOff x="0" y="0"/>
              <a:chExt cx="954917" cy="531136"/>
            </a:xfrm>
          </p:grpSpPr>
          <p:sp>
            <p:nvSpPr>
              <p:cNvPr id="16" name="Freeform 16"/>
              <p:cNvSpPr/>
              <p:nvPr/>
            </p:nvSpPr>
            <p:spPr>
              <a:xfrm>
                <a:off x="0" y="0"/>
                <a:ext cx="954917" cy="531136"/>
              </a:xfrm>
              <a:custGeom>
                <a:avLst/>
                <a:gdLst/>
                <a:ahLst/>
                <a:cxnLst/>
                <a:rect l="l" t="t" r="r" b="b"/>
                <a:pathLst>
                  <a:path w="954917" h="531136">
                    <a:moveTo>
                      <a:pt x="203200" y="0"/>
                    </a:moveTo>
                    <a:lnTo>
                      <a:pt x="954917" y="0"/>
                    </a:lnTo>
                    <a:lnTo>
                      <a:pt x="751717" y="531136"/>
                    </a:lnTo>
                    <a:lnTo>
                      <a:pt x="0" y="531136"/>
                    </a:lnTo>
                    <a:lnTo>
                      <a:pt x="203200" y="0"/>
                    </a:lnTo>
                    <a:close/>
                  </a:path>
                </a:pathLst>
              </a:custGeom>
              <a:solidFill>
                <a:srgbClr val="C13659"/>
              </a:solidFill>
            </p:spPr>
          </p:sp>
          <p:sp>
            <p:nvSpPr>
              <p:cNvPr id="17" name="TextBox 17"/>
              <p:cNvSpPr txBox="1"/>
              <p:nvPr/>
            </p:nvSpPr>
            <p:spPr>
              <a:xfrm>
                <a:off x="101600" y="-38100"/>
                <a:ext cx="751717"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18" name="Group 18"/>
            <p:cNvGrpSpPr/>
            <p:nvPr/>
          </p:nvGrpSpPr>
          <p:grpSpPr>
            <a:xfrm>
              <a:off x="1354010" y="304034"/>
              <a:ext cx="1057813" cy="1382486"/>
              <a:chOff x="0" y="0"/>
              <a:chExt cx="406400" cy="531136"/>
            </a:xfrm>
          </p:grpSpPr>
          <p:sp>
            <p:nvSpPr>
              <p:cNvPr id="19" name="Freeform 19"/>
              <p:cNvSpPr/>
              <p:nvPr/>
            </p:nvSpPr>
            <p:spPr>
              <a:xfrm>
                <a:off x="0" y="0"/>
                <a:ext cx="406400" cy="531136"/>
              </a:xfrm>
              <a:custGeom>
                <a:avLst/>
                <a:gdLst/>
                <a:ahLst/>
                <a:cxnLst/>
                <a:rect l="l" t="t" r="r" b="b"/>
                <a:pathLst>
                  <a:path w="406400" h="531136">
                    <a:moveTo>
                      <a:pt x="203200" y="0"/>
                    </a:moveTo>
                    <a:lnTo>
                      <a:pt x="406400" y="0"/>
                    </a:lnTo>
                    <a:lnTo>
                      <a:pt x="203200" y="531136"/>
                    </a:lnTo>
                    <a:lnTo>
                      <a:pt x="0" y="531136"/>
                    </a:lnTo>
                    <a:lnTo>
                      <a:pt x="203200" y="0"/>
                    </a:lnTo>
                    <a:close/>
                  </a:path>
                </a:pathLst>
              </a:custGeom>
              <a:solidFill>
                <a:srgbClr val="C13659">
                  <a:alpha val="13725"/>
                </a:srgbClr>
              </a:solidFill>
            </p:spPr>
          </p:sp>
          <p:sp>
            <p:nvSpPr>
              <p:cNvPr id="20" name="TextBox 20"/>
              <p:cNvSpPr txBox="1"/>
              <p:nvPr/>
            </p:nvSpPr>
            <p:spPr>
              <a:xfrm>
                <a:off x="101600" y="-38100"/>
                <a:ext cx="203200"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21" name="Group 21"/>
            <p:cNvGrpSpPr/>
            <p:nvPr/>
          </p:nvGrpSpPr>
          <p:grpSpPr>
            <a:xfrm>
              <a:off x="1509569" y="0"/>
              <a:ext cx="8100613" cy="1990553"/>
              <a:chOff x="0" y="0"/>
              <a:chExt cx="2515719" cy="618184"/>
            </a:xfrm>
          </p:grpSpPr>
          <p:sp>
            <p:nvSpPr>
              <p:cNvPr id="22" name="Freeform 22"/>
              <p:cNvSpPr/>
              <p:nvPr/>
            </p:nvSpPr>
            <p:spPr>
              <a:xfrm>
                <a:off x="0" y="0"/>
                <a:ext cx="2515719" cy="618184"/>
              </a:xfrm>
              <a:custGeom>
                <a:avLst/>
                <a:gdLst/>
                <a:ahLst/>
                <a:cxnLst/>
                <a:rect l="l" t="t" r="r" b="b"/>
                <a:pathLst>
                  <a:path w="2515719" h="618184">
                    <a:moveTo>
                      <a:pt x="203200" y="0"/>
                    </a:moveTo>
                    <a:lnTo>
                      <a:pt x="2515719" y="0"/>
                    </a:lnTo>
                    <a:lnTo>
                      <a:pt x="2312519" y="618184"/>
                    </a:lnTo>
                    <a:lnTo>
                      <a:pt x="0" y="618184"/>
                    </a:lnTo>
                    <a:lnTo>
                      <a:pt x="203200" y="0"/>
                    </a:lnTo>
                    <a:close/>
                  </a:path>
                </a:pathLst>
              </a:custGeom>
              <a:solidFill>
                <a:srgbClr val="FFFFF6"/>
              </a:solidFill>
            </p:spPr>
          </p:sp>
          <p:sp>
            <p:nvSpPr>
              <p:cNvPr id="23" name="TextBox 23"/>
              <p:cNvSpPr txBox="1"/>
              <p:nvPr/>
            </p:nvSpPr>
            <p:spPr>
              <a:xfrm>
                <a:off x="101600" y="-38100"/>
                <a:ext cx="2312519" cy="656284"/>
              </a:xfrm>
              <a:prstGeom prst="rect">
                <a:avLst/>
              </a:prstGeom>
            </p:spPr>
            <p:txBody>
              <a:bodyPr lIns="50800" tIns="50800" rIns="50800" bIns="50800" rtlCol="0" anchor="ctr"/>
              <a:lstStyle/>
              <a:p>
                <a:pPr algn="ctr">
                  <a:lnSpc>
                    <a:spcPts val="2520"/>
                  </a:lnSpc>
                </a:pPr>
                <a:endParaRPr/>
              </a:p>
            </p:txBody>
          </p:sp>
        </p:grpSp>
        <p:sp>
          <p:nvSpPr>
            <p:cNvPr id="24" name="TextBox 24"/>
            <p:cNvSpPr txBox="1"/>
            <p:nvPr/>
          </p:nvSpPr>
          <p:spPr>
            <a:xfrm>
              <a:off x="311742" y="677353"/>
              <a:ext cx="1514933" cy="578697"/>
            </a:xfrm>
            <a:prstGeom prst="rect">
              <a:avLst/>
            </a:prstGeom>
          </p:spPr>
          <p:txBody>
            <a:bodyPr lIns="0" tIns="0" rIns="0" bIns="0" rtlCol="0" anchor="t">
              <a:spAutoFit/>
            </a:bodyPr>
            <a:lstStyle/>
            <a:p>
              <a:pPr algn="ctr">
                <a:lnSpc>
                  <a:spcPts val="3640"/>
                </a:lnSpc>
                <a:spcBef>
                  <a:spcPct val="0"/>
                </a:spcBef>
              </a:pPr>
              <a:r>
                <a:rPr lang="en-US" sz="2600" b="1">
                  <a:solidFill>
                    <a:srgbClr val="000000"/>
                  </a:solidFill>
                  <a:latin typeface="Proxima Nova Bold"/>
                  <a:ea typeface="Proxima Nova Bold"/>
                  <a:cs typeface="Proxima Nova Bold"/>
                  <a:sym typeface="Proxima Nova Bold"/>
                </a:rPr>
                <a:t>01</a:t>
              </a:r>
            </a:p>
          </p:txBody>
        </p:sp>
        <p:sp>
          <p:nvSpPr>
            <p:cNvPr id="25" name="TextBox 25"/>
            <p:cNvSpPr txBox="1"/>
            <p:nvPr/>
          </p:nvSpPr>
          <p:spPr>
            <a:xfrm>
              <a:off x="2861125" y="922040"/>
              <a:ext cx="6437401" cy="862754"/>
            </a:xfrm>
            <a:prstGeom prst="rect">
              <a:avLst/>
            </a:prstGeom>
          </p:spPr>
          <p:txBody>
            <a:bodyPr lIns="0" tIns="0" rIns="0" bIns="0" rtlCol="0" anchor="t">
              <a:spAutoFit/>
            </a:bodyPr>
            <a:lstStyle/>
            <a:p>
              <a:pPr marL="0" lvl="0" indent="0" algn="l">
                <a:lnSpc>
                  <a:spcPts val="2659"/>
                </a:lnSpc>
                <a:spcBef>
                  <a:spcPct val="0"/>
                </a:spcBef>
              </a:pPr>
              <a:r>
                <a:rPr lang="en-US" sz="1899">
                  <a:solidFill>
                    <a:srgbClr val="000000"/>
                  </a:solidFill>
                  <a:latin typeface="Proxima Nova"/>
                  <a:ea typeface="Proxima Nova"/>
                  <a:cs typeface="Proxima Nova"/>
                  <a:sym typeface="Proxima Nova"/>
                </a:rPr>
                <a:t>M</a:t>
              </a:r>
              <a:r>
                <a:rPr lang="en-US" sz="1899" u="none" strike="noStrike">
                  <a:solidFill>
                    <a:srgbClr val="000000"/>
                  </a:solidFill>
                  <a:latin typeface="Proxima Nova"/>
                  <a:ea typeface="Proxima Nova"/>
                  <a:cs typeface="Proxima Nova"/>
                  <a:sym typeface="Proxima Nova"/>
                </a:rPr>
                <a:t>easure annual income changes to evaluate consistent financial business performance.</a:t>
              </a:r>
            </a:p>
          </p:txBody>
        </p:sp>
        <p:sp>
          <p:nvSpPr>
            <p:cNvPr id="26" name="TextBox 26"/>
            <p:cNvSpPr txBox="1"/>
            <p:nvPr/>
          </p:nvSpPr>
          <p:spPr>
            <a:xfrm>
              <a:off x="2861125" y="158981"/>
              <a:ext cx="6153791" cy="547159"/>
            </a:xfrm>
            <a:prstGeom prst="rect">
              <a:avLst/>
            </a:prstGeom>
          </p:spPr>
          <p:txBody>
            <a:bodyPr lIns="0" tIns="0" rIns="0" bIns="0" rtlCol="0" anchor="t">
              <a:spAutoFit/>
            </a:bodyPr>
            <a:lstStyle/>
            <a:p>
              <a:pPr marL="0" lvl="0" indent="0" algn="l">
                <a:lnSpc>
                  <a:spcPts val="3499"/>
                </a:lnSpc>
                <a:spcBef>
                  <a:spcPct val="0"/>
                </a:spcBef>
              </a:pPr>
              <a:r>
                <a:rPr lang="en-US" sz="2499" b="1">
                  <a:solidFill>
                    <a:srgbClr val="000000"/>
                  </a:solidFill>
                  <a:latin typeface="Proxima Nova Bold"/>
                  <a:ea typeface="Proxima Nova Bold"/>
                  <a:cs typeface="Proxima Nova Bold"/>
                  <a:sym typeface="Proxima Nova Bold"/>
                </a:rPr>
                <a:t>Booking Management</a:t>
              </a:r>
            </a:p>
          </p:txBody>
        </p:sp>
      </p:grpSp>
      <p:grpSp>
        <p:nvGrpSpPr>
          <p:cNvPr id="27" name="Group 27"/>
          <p:cNvGrpSpPr/>
          <p:nvPr/>
        </p:nvGrpSpPr>
        <p:grpSpPr>
          <a:xfrm>
            <a:off x="1240671" y="5433810"/>
            <a:ext cx="7207636" cy="1492915"/>
            <a:chOff x="0" y="0"/>
            <a:chExt cx="9610181" cy="1990553"/>
          </a:xfrm>
        </p:grpSpPr>
        <p:grpSp>
          <p:nvGrpSpPr>
            <p:cNvPr id="28" name="Group 28"/>
            <p:cNvGrpSpPr/>
            <p:nvPr/>
          </p:nvGrpSpPr>
          <p:grpSpPr>
            <a:xfrm>
              <a:off x="0" y="304034"/>
              <a:ext cx="2485541" cy="1382486"/>
              <a:chOff x="0" y="0"/>
              <a:chExt cx="954917" cy="531136"/>
            </a:xfrm>
          </p:grpSpPr>
          <p:sp>
            <p:nvSpPr>
              <p:cNvPr id="29" name="Freeform 29"/>
              <p:cNvSpPr/>
              <p:nvPr/>
            </p:nvSpPr>
            <p:spPr>
              <a:xfrm>
                <a:off x="0" y="0"/>
                <a:ext cx="954917" cy="531136"/>
              </a:xfrm>
              <a:custGeom>
                <a:avLst/>
                <a:gdLst/>
                <a:ahLst/>
                <a:cxnLst/>
                <a:rect l="l" t="t" r="r" b="b"/>
                <a:pathLst>
                  <a:path w="954917" h="531136">
                    <a:moveTo>
                      <a:pt x="203200" y="0"/>
                    </a:moveTo>
                    <a:lnTo>
                      <a:pt x="954917" y="0"/>
                    </a:lnTo>
                    <a:lnTo>
                      <a:pt x="751717" y="531136"/>
                    </a:lnTo>
                    <a:lnTo>
                      <a:pt x="0" y="531136"/>
                    </a:lnTo>
                    <a:lnTo>
                      <a:pt x="203200" y="0"/>
                    </a:lnTo>
                    <a:close/>
                  </a:path>
                </a:pathLst>
              </a:custGeom>
              <a:solidFill>
                <a:srgbClr val="C13659"/>
              </a:solidFill>
            </p:spPr>
          </p:sp>
          <p:sp>
            <p:nvSpPr>
              <p:cNvPr id="30" name="TextBox 30"/>
              <p:cNvSpPr txBox="1"/>
              <p:nvPr/>
            </p:nvSpPr>
            <p:spPr>
              <a:xfrm>
                <a:off x="101600" y="-38100"/>
                <a:ext cx="751717"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31" name="Group 31"/>
            <p:cNvGrpSpPr/>
            <p:nvPr/>
          </p:nvGrpSpPr>
          <p:grpSpPr>
            <a:xfrm>
              <a:off x="1354010" y="304034"/>
              <a:ext cx="1057813" cy="1382486"/>
              <a:chOff x="0" y="0"/>
              <a:chExt cx="406400" cy="531136"/>
            </a:xfrm>
          </p:grpSpPr>
          <p:sp>
            <p:nvSpPr>
              <p:cNvPr id="32" name="Freeform 32"/>
              <p:cNvSpPr/>
              <p:nvPr/>
            </p:nvSpPr>
            <p:spPr>
              <a:xfrm>
                <a:off x="0" y="0"/>
                <a:ext cx="406400" cy="531136"/>
              </a:xfrm>
              <a:custGeom>
                <a:avLst/>
                <a:gdLst/>
                <a:ahLst/>
                <a:cxnLst/>
                <a:rect l="l" t="t" r="r" b="b"/>
                <a:pathLst>
                  <a:path w="406400" h="531136">
                    <a:moveTo>
                      <a:pt x="203200" y="0"/>
                    </a:moveTo>
                    <a:lnTo>
                      <a:pt x="406400" y="0"/>
                    </a:lnTo>
                    <a:lnTo>
                      <a:pt x="203200" y="531136"/>
                    </a:lnTo>
                    <a:lnTo>
                      <a:pt x="0" y="531136"/>
                    </a:lnTo>
                    <a:lnTo>
                      <a:pt x="203200" y="0"/>
                    </a:lnTo>
                    <a:close/>
                  </a:path>
                </a:pathLst>
              </a:custGeom>
              <a:solidFill>
                <a:srgbClr val="C13659">
                  <a:alpha val="13725"/>
                </a:srgbClr>
              </a:solidFill>
            </p:spPr>
          </p:sp>
          <p:sp>
            <p:nvSpPr>
              <p:cNvPr id="33" name="TextBox 33"/>
              <p:cNvSpPr txBox="1"/>
              <p:nvPr/>
            </p:nvSpPr>
            <p:spPr>
              <a:xfrm>
                <a:off x="101600" y="-38100"/>
                <a:ext cx="203200"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34" name="Group 34"/>
            <p:cNvGrpSpPr/>
            <p:nvPr/>
          </p:nvGrpSpPr>
          <p:grpSpPr>
            <a:xfrm>
              <a:off x="1509569" y="0"/>
              <a:ext cx="8100613" cy="1990553"/>
              <a:chOff x="0" y="0"/>
              <a:chExt cx="2515719" cy="618184"/>
            </a:xfrm>
          </p:grpSpPr>
          <p:sp>
            <p:nvSpPr>
              <p:cNvPr id="35" name="Freeform 35"/>
              <p:cNvSpPr/>
              <p:nvPr/>
            </p:nvSpPr>
            <p:spPr>
              <a:xfrm>
                <a:off x="0" y="0"/>
                <a:ext cx="2515719" cy="618184"/>
              </a:xfrm>
              <a:custGeom>
                <a:avLst/>
                <a:gdLst/>
                <a:ahLst/>
                <a:cxnLst/>
                <a:rect l="l" t="t" r="r" b="b"/>
                <a:pathLst>
                  <a:path w="2515719" h="618184">
                    <a:moveTo>
                      <a:pt x="203200" y="0"/>
                    </a:moveTo>
                    <a:lnTo>
                      <a:pt x="2515719" y="0"/>
                    </a:lnTo>
                    <a:lnTo>
                      <a:pt x="2312519" y="618184"/>
                    </a:lnTo>
                    <a:lnTo>
                      <a:pt x="0" y="618184"/>
                    </a:lnTo>
                    <a:lnTo>
                      <a:pt x="203200" y="0"/>
                    </a:lnTo>
                    <a:close/>
                  </a:path>
                </a:pathLst>
              </a:custGeom>
              <a:solidFill>
                <a:srgbClr val="FFFFF6"/>
              </a:solidFill>
            </p:spPr>
          </p:sp>
          <p:sp>
            <p:nvSpPr>
              <p:cNvPr id="36" name="TextBox 36"/>
              <p:cNvSpPr txBox="1"/>
              <p:nvPr/>
            </p:nvSpPr>
            <p:spPr>
              <a:xfrm>
                <a:off x="101600" y="-38100"/>
                <a:ext cx="2312519" cy="656284"/>
              </a:xfrm>
              <a:prstGeom prst="rect">
                <a:avLst/>
              </a:prstGeom>
            </p:spPr>
            <p:txBody>
              <a:bodyPr lIns="50800" tIns="50800" rIns="50800" bIns="50800" rtlCol="0" anchor="ctr"/>
              <a:lstStyle/>
              <a:p>
                <a:pPr algn="ctr">
                  <a:lnSpc>
                    <a:spcPts val="2520"/>
                  </a:lnSpc>
                </a:pPr>
                <a:endParaRPr/>
              </a:p>
            </p:txBody>
          </p:sp>
        </p:grpSp>
        <p:sp>
          <p:nvSpPr>
            <p:cNvPr id="37" name="TextBox 37"/>
            <p:cNvSpPr txBox="1"/>
            <p:nvPr/>
          </p:nvSpPr>
          <p:spPr>
            <a:xfrm>
              <a:off x="311742" y="677353"/>
              <a:ext cx="1514933" cy="578697"/>
            </a:xfrm>
            <a:prstGeom prst="rect">
              <a:avLst/>
            </a:prstGeom>
          </p:spPr>
          <p:txBody>
            <a:bodyPr lIns="0" tIns="0" rIns="0" bIns="0" rtlCol="0" anchor="t">
              <a:spAutoFit/>
            </a:bodyPr>
            <a:lstStyle/>
            <a:p>
              <a:pPr algn="ctr">
                <a:lnSpc>
                  <a:spcPts val="3640"/>
                </a:lnSpc>
                <a:spcBef>
                  <a:spcPct val="0"/>
                </a:spcBef>
              </a:pPr>
              <a:r>
                <a:rPr lang="en-US" sz="2600" b="1">
                  <a:solidFill>
                    <a:srgbClr val="000000"/>
                  </a:solidFill>
                  <a:latin typeface="Proxima Nova Bold"/>
                  <a:ea typeface="Proxima Nova Bold"/>
                  <a:cs typeface="Proxima Nova Bold"/>
                  <a:sym typeface="Proxima Nova Bold"/>
                </a:rPr>
                <a:t>02</a:t>
              </a:r>
            </a:p>
          </p:txBody>
        </p:sp>
        <p:sp>
          <p:nvSpPr>
            <p:cNvPr id="38" name="TextBox 38"/>
            <p:cNvSpPr txBox="1"/>
            <p:nvPr/>
          </p:nvSpPr>
          <p:spPr>
            <a:xfrm>
              <a:off x="2861125" y="922040"/>
              <a:ext cx="6342864" cy="862754"/>
            </a:xfrm>
            <a:prstGeom prst="rect">
              <a:avLst/>
            </a:prstGeom>
          </p:spPr>
          <p:txBody>
            <a:bodyPr lIns="0" tIns="0" rIns="0" bIns="0" rtlCol="0" anchor="t">
              <a:spAutoFit/>
            </a:bodyPr>
            <a:lstStyle/>
            <a:p>
              <a:pPr marL="0" lvl="0" indent="0" algn="l">
                <a:lnSpc>
                  <a:spcPts val="2659"/>
                </a:lnSpc>
                <a:spcBef>
                  <a:spcPct val="0"/>
                </a:spcBef>
              </a:pPr>
              <a:r>
                <a:rPr lang="en-US" sz="1899">
                  <a:solidFill>
                    <a:srgbClr val="000000"/>
                  </a:solidFill>
                  <a:latin typeface="Proxima Nova"/>
                  <a:ea typeface="Proxima Nova"/>
                  <a:cs typeface="Proxima Nova"/>
                  <a:sym typeface="Proxima Nova"/>
                </a:rPr>
                <a:t>M</a:t>
              </a:r>
              <a:r>
                <a:rPr lang="en-US" sz="1899" u="none" strike="noStrike">
                  <a:solidFill>
                    <a:srgbClr val="000000"/>
                  </a:solidFill>
                  <a:latin typeface="Proxima Nova"/>
                  <a:ea typeface="Proxima Nova"/>
                  <a:cs typeface="Proxima Nova"/>
                  <a:sym typeface="Proxima Nova"/>
                </a:rPr>
                <a:t>easure annual income changes to evaluate consistent financial business performance.</a:t>
              </a:r>
            </a:p>
          </p:txBody>
        </p:sp>
        <p:sp>
          <p:nvSpPr>
            <p:cNvPr id="39" name="TextBox 39"/>
            <p:cNvSpPr txBox="1"/>
            <p:nvPr/>
          </p:nvSpPr>
          <p:spPr>
            <a:xfrm>
              <a:off x="2861125" y="158981"/>
              <a:ext cx="5397500" cy="547159"/>
            </a:xfrm>
            <a:prstGeom prst="rect">
              <a:avLst/>
            </a:prstGeom>
          </p:spPr>
          <p:txBody>
            <a:bodyPr lIns="0" tIns="0" rIns="0" bIns="0" rtlCol="0" anchor="t">
              <a:spAutoFit/>
            </a:bodyPr>
            <a:lstStyle/>
            <a:p>
              <a:pPr marL="0" lvl="0" indent="0" algn="l">
                <a:lnSpc>
                  <a:spcPts val="3499"/>
                </a:lnSpc>
                <a:spcBef>
                  <a:spcPct val="0"/>
                </a:spcBef>
              </a:pPr>
              <a:r>
                <a:rPr lang="en-US" sz="2499" b="1">
                  <a:solidFill>
                    <a:srgbClr val="000000"/>
                  </a:solidFill>
                  <a:latin typeface="Proxima Nova Bold"/>
                  <a:ea typeface="Proxima Nova Bold"/>
                  <a:cs typeface="Proxima Nova Bold"/>
                  <a:sym typeface="Proxima Nova Bold"/>
                </a:rPr>
                <a:t>Multi-Event Planning</a:t>
              </a:r>
            </a:p>
          </p:txBody>
        </p:sp>
      </p:grpSp>
      <p:grpSp>
        <p:nvGrpSpPr>
          <p:cNvPr id="40" name="Group 40"/>
          <p:cNvGrpSpPr/>
          <p:nvPr/>
        </p:nvGrpSpPr>
        <p:grpSpPr>
          <a:xfrm>
            <a:off x="1240671" y="7017212"/>
            <a:ext cx="7207636" cy="1492915"/>
            <a:chOff x="0" y="0"/>
            <a:chExt cx="9610181" cy="1990553"/>
          </a:xfrm>
        </p:grpSpPr>
        <p:grpSp>
          <p:nvGrpSpPr>
            <p:cNvPr id="41" name="Group 41"/>
            <p:cNvGrpSpPr/>
            <p:nvPr/>
          </p:nvGrpSpPr>
          <p:grpSpPr>
            <a:xfrm>
              <a:off x="0" y="304034"/>
              <a:ext cx="2485541" cy="1382486"/>
              <a:chOff x="0" y="0"/>
              <a:chExt cx="954917" cy="531136"/>
            </a:xfrm>
          </p:grpSpPr>
          <p:sp>
            <p:nvSpPr>
              <p:cNvPr id="42" name="Freeform 42"/>
              <p:cNvSpPr/>
              <p:nvPr/>
            </p:nvSpPr>
            <p:spPr>
              <a:xfrm>
                <a:off x="0" y="0"/>
                <a:ext cx="954917" cy="531136"/>
              </a:xfrm>
              <a:custGeom>
                <a:avLst/>
                <a:gdLst/>
                <a:ahLst/>
                <a:cxnLst/>
                <a:rect l="l" t="t" r="r" b="b"/>
                <a:pathLst>
                  <a:path w="954917" h="531136">
                    <a:moveTo>
                      <a:pt x="203200" y="0"/>
                    </a:moveTo>
                    <a:lnTo>
                      <a:pt x="954917" y="0"/>
                    </a:lnTo>
                    <a:lnTo>
                      <a:pt x="751717" y="531136"/>
                    </a:lnTo>
                    <a:lnTo>
                      <a:pt x="0" y="531136"/>
                    </a:lnTo>
                    <a:lnTo>
                      <a:pt x="203200" y="0"/>
                    </a:lnTo>
                    <a:close/>
                  </a:path>
                </a:pathLst>
              </a:custGeom>
              <a:solidFill>
                <a:srgbClr val="C13659"/>
              </a:solidFill>
            </p:spPr>
          </p:sp>
          <p:sp>
            <p:nvSpPr>
              <p:cNvPr id="43" name="TextBox 43"/>
              <p:cNvSpPr txBox="1"/>
              <p:nvPr/>
            </p:nvSpPr>
            <p:spPr>
              <a:xfrm>
                <a:off x="101600" y="-38100"/>
                <a:ext cx="751717"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44" name="Group 44"/>
            <p:cNvGrpSpPr/>
            <p:nvPr/>
          </p:nvGrpSpPr>
          <p:grpSpPr>
            <a:xfrm>
              <a:off x="1354010" y="304034"/>
              <a:ext cx="1057813" cy="1382486"/>
              <a:chOff x="0" y="0"/>
              <a:chExt cx="406400" cy="531136"/>
            </a:xfrm>
          </p:grpSpPr>
          <p:sp>
            <p:nvSpPr>
              <p:cNvPr id="45" name="Freeform 45"/>
              <p:cNvSpPr/>
              <p:nvPr/>
            </p:nvSpPr>
            <p:spPr>
              <a:xfrm>
                <a:off x="0" y="0"/>
                <a:ext cx="406400" cy="531136"/>
              </a:xfrm>
              <a:custGeom>
                <a:avLst/>
                <a:gdLst/>
                <a:ahLst/>
                <a:cxnLst/>
                <a:rect l="l" t="t" r="r" b="b"/>
                <a:pathLst>
                  <a:path w="406400" h="531136">
                    <a:moveTo>
                      <a:pt x="203200" y="0"/>
                    </a:moveTo>
                    <a:lnTo>
                      <a:pt x="406400" y="0"/>
                    </a:lnTo>
                    <a:lnTo>
                      <a:pt x="203200" y="531136"/>
                    </a:lnTo>
                    <a:lnTo>
                      <a:pt x="0" y="531136"/>
                    </a:lnTo>
                    <a:lnTo>
                      <a:pt x="203200" y="0"/>
                    </a:lnTo>
                    <a:close/>
                  </a:path>
                </a:pathLst>
              </a:custGeom>
              <a:solidFill>
                <a:srgbClr val="C13659">
                  <a:alpha val="13725"/>
                </a:srgbClr>
              </a:solidFill>
            </p:spPr>
          </p:sp>
          <p:sp>
            <p:nvSpPr>
              <p:cNvPr id="46" name="TextBox 46"/>
              <p:cNvSpPr txBox="1"/>
              <p:nvPr/>
            </p:nvSpPr>
            <p:spPr>
              <a:xfrm>
                <a:off x="101600" y="-38100"/>
                <a:ext cx="203200"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47" name="Group 47"/>
            <p:cNvGrpSpPr/>
            <p:nvPr/>
          </p:nvGrpSpPr>
          <p:grpSpPr>
            <a:xfrm>
              <a:off x="1509569" y="0"/>
              <a:ext cx="8100613" cy="1990553"/>
              <a:chOff x="0" y="0"/>
              <a:chExt cx="2515719" cy="618184"/>
            </a:xfrm>
          </p:grpSpPr>
          <p:sp>
            <p:nvSpPr>
              <p:cNvPr id="48" name="Freeform 48"/>
              <p:cNvSpPr/>
              <p:nvPr/>
            </p:nvSpPr>
            <p:spPr>
              <a:xfrm>
                <a:off x="0" y="0"/>
                <a:ext cx="2515719" cy="618184"/>
              </a:xfrm>
              <a:custGeom>
                <a:avLst/>
                <a:gdLst/>
                <a:ahLst/>
                <a:cxnLst/>
                <a:rect l="l" t="t" r="r" b="b"/>
                <a:pathLst>
                  <a:path w="2515719" h="618184">
                    <a:moveTo>
                      <a:pt x="203200" y="0"/>
                    </a:moveTo>
                    <a:lnTo>
                      <a:pt x="2515719" y="0"/>
                    </a:lnTo>
                    <a:lnTo>
                      <a:pt x="2312519" y="618184"/>
                    </a:lnTo>
                    <a:lnTo>
                      <a:pt x="0" y="618184"/>
                    </a:lnTo>
                    <a:lnTo>
                      <a:pt x="203200" y="0"/>
                    </a:lnTo>
                    <a:close/>
                  </a:path>
                </a:pathLst>
              </a:custGeom>
              <a:solidFill>
                <a:srgbClr val="FFFFF6"/>
              </a:solidFill>
            </p:spPr>
          </p:sp>
          <p:sp>
            <p:nvSpPr>
              <p:cNvPr id="49" name="TextBox 49"/>
              <p:cNvSpPr txBox="1"/>
              <p:nvPr/>
            </p:nvSpPr>
            <p:spPr>
              <a:xfrm>
                <a:off x="101600" y="-38100"/>
                <a:ext cx="2312519" cy="656284"/>
              </a:xfrm>
              <a:prstGeom prst="rect">
                <a:avLst/>
              </a:prstGeom>
            </p:spPr>
            <p:txBody>
              <a:bodyPr lIns="50800" tIns="50800" rIns="50800" bIns="50800" rtlCol="0" anchor="ctr"/>
              <a:lstStyle/>
              <a:p>
                <a:pPr algn="ctr">
                  <a:lnSpc>
                    <a:spcPts val="2520"/>
                  </a:lnSpc>
                </a:pPr>
                <a:endParaRPr/>
              </a:p>
            </p:txBody>
          </p:sp>
        </p:grpSp>
        <p:sp>
          <p:nvSpPr>
            <p:cNvPr id="50" name="TextBox 50"/>
            <p:cNvSpPr txBox="1"/>
            <p:nvPr/>
          </p:nvSpPr>
          <p:spPr>
            <a:xfrm>
              <a:off x="311742" y="677353"/>
              <a:ext cx="1514933" cy="578697"/>
            </a:xfrm>
            <a:prstGeom prst="rect">
              <a:avLst/>
            </a:prstGeom>
          </p:spPr>
          <p:txBody>
            <a:bodyPr lIns="0" tIns="0" rIns="0" bIns="0" rtlCol="0" anchor="t">
              <a:spAutoFit/>
            </a:bodyPr>
            <a:lstStyle/>
            <a:p>
              <a:pPr algn="ctr">
                <a:lnSpc>
                  <a:spcPts val="3640"/>
                </a:lnSpc>
                <a:spcBef>
                  <a:spcPct val="0"/>
                </a:spcBef>
              </a:pPr>
              <a:r>
                <a:rPr lang="en-US" sz="2600" b="1">
                  <a:solidFill>
                    <a:srgbClr val="000000"/>
                  </a:solidFill>
                  <a:latin typeface="Proxima Nova Bold"/>
                  <a:ea typeface="Proxima Nova Bold"/>
                  <a:cs typeface="Proxima Nova Bold"/>
                  <a:sym typeface="Proxima Nova Bold"/>
                </a:rPr>
                <a:t>03</a:t>
              </a:r>
            </a:p>
          </p:txBody>
        </p:sp>
        <p:sp>
          <p:nvSpPr>
            <p:cNvPr id="51" name="TextBox 51"/>
            <p:cNvSpPr txBox="1"/>
            <p:nvPr/>
          </p:nvSpPr>
          <p:spPr>
            <a:xfrm>
              <a:off x="2861125" y="922040"/>
              <a:ext cx="6437401" cy="862754"/>
            </a:xfrm>
            <a:prstGeom prst="rect">
              <a:avLst/>
            </a:prstGeom>
          </p:spPr>
          <p:txBody>
            <a:bodyPr lIns="0" tIns="0" rIns="0" bIns="0" rtlCol="0" anchor="t">
              <a:spAutoFit/>
            </a:bodyPr>
            <a:lstStyle/>
            <a:p>
              <a:pPr marL="0" lvl="0" indent="0" algn="l">
                <a:lnSpc>
                  <a:spcPts val="2659"/>
                </a:lnSpc>
                <a:spcBef>
                  <a:spcPct val="0"/>
                </a:spcBef>
              </a:pPr>
              <a:r>
                <a:rPr lang="en-US" sz="1899">
                  <a:solidFill>
                    <a:srgbClr val="000000"/>
                  </a:solidFill>
                  <a:latin typeface="Proxima Nova"/>
                  <a:ea typeface="Proxima Nova"/>
                  <a:cs typeface="Proxima Nova"/>
                  <a:sym typeface="Proxima Nova"/>
                </a:rPr>
                <a:t>M</a:t>
              </a:r>
              <a:r>
                <a:rPr lang="en-US" sz="1899" u="none" strike="noStrike">
                  <a:solidFill>
                    <a:srgbClr val="000000"/>
                  </a:solidFill>
                  <a:latin typeface="Proxima Nova"/>
                  <a:ea typeface="Proxima Nova"/>
                  <a:cs typeface="Proxima Nova"/>
                  <a:sym typeface="Proxima Nova"/>
                </a:rPr>
                <a:t>easure annual income changes to evaluate consistent financial business performance.</a:t>
              </a:r>
            </a:p>
          </p:txBody>
        </p:sp>
        <p:sp>
          <p:nvSpPr>
            <p:cNvPr id="52" name="TextBox 52"/>
            <p:cNvSpPr txBox="1"/>
            <p:nvPr/>
          </p:nvSpPr>
          <p:spPr>
            <a:xfrm>
              <a:off x="2861125" y="158981"/>
              <a:ext cx="5775646" cy="547159"/>
            </a:xfrm>
            <a:prstGeom prst="rect">
              <a:avLst/>
            </a:prstGeom>
          </p:spPr>
          <p:txBody>
            <a:bodyPr lIns="0" tIns="0" rIns="0" bIns="0" rtlCol="0" anchor="t">
              <a:spAutoFit/>
            </a:bodyPr>
            <a:lstStyle/>
            <a:p>
              <a:pPr marL="0" lvl="0" indent="0" algn="l">
                <a:lnSpc>
                  <a:spcPts val="3499"/>
                </a:lnSpc>
                <a:spcBef>
                  <a:spcPct val="0"/>
                </a:spcBef>
              </a:pPr>
              <a:r>
                <a:rPr lang="en-US" sz="2499" b="1">
                  <a:solidFill>
                    <a:srgbClr val="000000"/>
                  </a:solidFill>
                  <a:latin typeface="Proxima Nova Bold"/>
                  <a:ea typeface="Proxima Nova Bold"/>
                  <a:cs typeface="Proxima Nova Bold"/>
                  <a:sym typeface="Proxima Nova Bold"/>
                </a:rPr>
                <a:t>AI Vendor Recommendations</a:t>
              </a:r>
            </a:p>
          </p:txBody>
        </p:sp>
      </p:grpSp>
      <p:grpSp>
        <p:nvGrpSpPr>
          <p:cNvPr id="53" name="Group 53"/>
          <p:cNvGrpSpPr/>
          <p:nvPr/>
        </p:nvGrpSpPr>
        <p:grpSpPr>
          <a:xfrm>
            <a:off x="9699493" y="3850408"/>
            <a:ext cx="7207636" cy="1492915"/>
            <a:chOff x="0" y="0"/>
            <a:chExt cx="9610181" cy="1990553"/>
          </a:xfrm>
        </p:grpSpPr>
        <p:grpSp>
          <p:nvGrpSpPr>
            <p:cNvPr id="54" name="Group 54"/>
            <p:cNvGrpSpPr/>
            <p:nvPr/>
          </p:nvGrpSpPr>
          <p:grpSpPr>
            <a:xfrm>
              <a:off x="0" y="304034"/>
              <a:ext cx="2485541" cy="1382486"/>
              <a:chOff x="0" y="0"/>
              <a:chExt cx="954917" cy="531136"/>
            </a:xfrm>
          </p:grpSpPr>
          <p:sp>
            <p:nvSpPr>
              <p:cNvPr id="55" name="Freeform 55"/>
              <p:cNvSpPr/>
              <p:nvPr/>
            </p:nvSpPr>
            <p:spPr>
              <a:xfrm>
                <a:off x="0" y="0"/>
                <a:ext cx="954917" cy="531136"/>
              </a:xfrm>
              <a:custGeom>
                <a:avLst/>
                <a:gdLst/>
                <a:ahLst/>
                <a:cxnLst/>
                <a:rect l="l" t="t" r="r" b="b"/>
                <a:pathLst>
                  <a:path w="954917" h="531136">
                    <a:moveTo>
                      <a:pt x="203200" y="0"/>
                    </a:moveTo>
                    <a:lnTo>
                      <a:pt x="954917" y="0"/>
                    </a:lnTo>
                    <a:lnTo>
                      <a:pt x="751717" y="531136"/>
                    </a:lnTo>
                    <a:lnTo>
                      <a:pt x="0" y="531136"/>
                    </a:lnTo>
                    <a:lnTo>
                      <a:pt x="203200" y="0"/>
                    </a:lnTo>
                    <a:close/>
                  </a:path>
                </a:pathLst>
              </a:custGeom>
              <a:solidFill>
                <a:srgbClr val="C13659"/>
              </a:solidFill>
            </p:spPr>
          </p:sp>
          <p:sp>
            <p:nvSpPr>
              <p:cNvPr id="56" name="TextBox 56"/>
              <p:cNvSpPr txBox="1"/>
              <p:nvPr/>
            </p:nvSpPr>
            <p:spPr>
              <a:xfrm>
                <a:off x="101600" y="-38100"/>
                <a:ext cx="751717"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57" name="Group 57"/>
            <p:cNvGrpSpPr/>
            <p:nvPr/>
          </p:nvGrpSpPr>
          <p:grpSpPr>
            <a:xfrm>
              <a:off x="1354010" y="304034"/>
              <a:ext cx="1057813" cy="1382486"/>
              <a:chOff x="0" y="0"/>
              <a:chExt cx="406400" cy="531136"/>
            </a:xfrm>
          </p:grpSpPr>
          <p:sp>
            <p:nvSpPr>
              <p:cNvPr id="58" name="Freeform 58"/>
              <p:cNvSpPr/>
              <p:nvPr/>
            </p:nvSpPr>
            <p:spPr>
              <a:xfrm>
                <a:off x="0" y="0"/>
                <a:ext cx="406400" cy="531136"/>
              </a:xfrm>
              <a:custGeom>
                <a:avLst/>
                <a:gdLst/>
                <a:ahLst/>
                <a:cxnLst/>
                <a:rect l="l" t="t" r="r" b="b"/>
                <a:pathLst>
                  <a:path w="406400" h="531136">
                    <a:moveTo>
                      <a:pt x="203200" y="0"/>
                    </a:moveTo>
                    <a:lnTo>
                      <a:pt x="406400" y="0"/>
                    </a:lnTo>
                    <a:lnTo>
                      <a:pt x="203200" y="531136"/>
                    </a:lnTo>
                    <a:lnTo>
                      <a:pt x="0" y="531136"/>
                    </a:lnTo>
                    <a:lnTo>
                      <a:pt x="203200" y="0"/>
                    </a:lnTo>
                    <a:close/>
                  </a:path>
                </a:pathLst>
              </a:custGeom>
              <a:solidFill>
                <a:srgbClr val="C13659">
                  <a:alpha val="13725"/>
                </a:srgbClr>
              </a:solidFill>
            </p:spPr>
          </p:sp>
          <p:sp>
            <p:nvSpPr>
              <p:cNvPr id="59" name="TextBox 59"/>
              <p:cNvSpPr txBox="1"/>
              <p:nvPr/>
            </p:nvSpPr>
            <p:spPr>
              <a:xfrm>
                <a:off x="101600" y="-38100"/>
                <a:ext cx="203200"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60" name="Group 60"/>
            <p:cNvGrpSpPr/>
            <p:nvPr/>
          </p:nvGrpSpPr>
          <p:grpSpPr>
            <a:xfrm>
              <a:off x="1509569" y="0"/>
              <a:ext cx="8100613" cy="1990553"/>
              <a:chOff x="0" y="0"/>
              <a:chExt cx="2515719" cy="618184"/>
            </a:xfrm>
          </p:grpSpPr>
          <p:sp>
            <p:nvSpPr>
              <p:cNvPr id="61" name="Freeform 61"/>
              <p:cNvSpPr/>
              <p:nvPr/>
            </p:nvSpPr>
            <p:spPr>
              <a:xfrm>
                <a:off x="0" y="0"/>
                <a:ext cx="2515719" cy="618184"/>
              </a:xfrm>
              <a:custGeom>
                <a:avLst/>
                <a:gdLst/>
                <a:ahLst/>
                <a:cxnLst/>
                <a:rect l="l" t="t" r="r" b="b"/>
                <a:pathLst>
                  <a:path w="2515719" h="618184">
                    <a:moveTo>
                      <a:pt x="203200" y="0"/>
                    </a:moveTo>
                    <a:lnTo>
                      <a:pt x="2515719" y="0"/>
                    </a:lnTo>
                    <a:lnTo>
                      <a:pt x="2312519" y="618184"/>
                    </a:lnTo>
                    <a:lnTo>
                      <a:pt x="0" y="618184"/>
                    </a:lnTo>
                    <a:lnTo>
                      <a:pt x="203200" y="0"/>
                    </a:lnTo>
                    <a:close/>
                  </a:path>
                </a:pathLst>
              </a:custGeom>
              <a:solidFill>
                <a:srgbClr val="FFFFF6"/>
              </a:solidFill>
            </p:spPr>
          </p:sp>
          <p:sp>
            <p:nvSpPr>
              <p:cNvPr id="62" name="TextBox 62"/>
              <p:cNvSpPr txBox="1"/>
              <p:nvPr/>
            </p:nvSpPr>
            <p:spPr>
              <a:xfrm>
                <a:off x="101600" y="-38100"/>
                <a:ext cx="2312519" cy="656284"/>
              </a:xfrm>
              <a:prstGeom prst="rect">
                <a:avLst/>
              </a:prstGeom>
            </p:spPr>
            <p:txBody>
              <a:bodyPr lIns="50800" tIns="50800" rIns="50800" bIns="50800" rtlCol="0" anchor="ctr"/>
              <a:lstStyle/>
              <a:p>
                <a:pPr algn="ctr">
                  <a:lnSpc>
                    <a:spcPts val="2520"/>
                  </a:lnSpc>
                </a:pPr>
                <a:endParaRPr/>
              </a:p>
            </p:txBody>
          </p:sp>
        </p:grpSp>
        <p:sp>
          <p:nvSpPr>
            <p:cNvPr id="63" name="TextBox 63"/>
            <p:cNvSpPr txBox="1"/>
            <p:nvPr/>
          </p:nvSpPr>
          <p:spPr>
            <a:xfrm>
              <a:off x="311742" y="677353"/>
              <a:ext cx="1514933" cy="578697"/>
            </a:xfrm>
            <a:prstGeom prst="rect">
              <a:avLst/>
            </a:prstGeom>
          </p:spPr>
          <p:txBody>
            <a:bodyPr lIns="0" tIns="0" rIns="0" bIns="0" rtlCol="0" anchor="t">
              <a:spAutoFit/>
            </a:bodyPr>
            <a:lstStyle/>
            <a:p>
              <a:pPr algn="ctr">
                <a:lnSpc>
                  <a:spcPts val="3640"/>
                </a:lnSpc>
                <a:spcBef>
                  <a:spcPct val="0"/>
                </a:spcBef>
              </a:pPr>
              <a:r>
                <a:rPr lang="en-US" sz="2600" b="1">
                  <a:solidFill>
                    <a:srgbClr val="000000"/>
                  </a:solidFill>
                  <a:latin typeface="Proxima Nova Bold"/>
                  <a:ea typeface="Proxima Nova Bold"/>
                  <a:cs typeface="Proxima Nova Bold"/>
                  <a:sym typeface="Proxima Nova Bold"/>
                </a:rPr>
                <a:t>04</a:t>
              </a:r>
            </a:p>
          </p:txBody>
        </p:sp>
        <p:sp>
          <p:nvSpPr>
            <p:cNvPr id="64" name="TextBox 64"/>
            <p:cNvSpPr txBox="1"/>
            <p:nvPr/>
          </p:nvSpPr>
          <p:spPr>
            <a:xfrm>
              <a:off x="2861125" y="922040"/>
              <a:ext cx="6342864" cy="862754"/>
            </a:xfrm>
            <a:prstGeom prst="rect">
              <a:avLst/>
            </a:prstGeom>
          </p:spPr>
          <p:txBody>
            <a:bodyPr lIns="0" tIns="0" rIns="0" bIns="0" rtlCol="0" anchor="t">
              <a:spAutoFit/>
            </a:bodyPr>
            <a:lstStyle/>
            <a:p>
              <a:pPr marL="0" lvl="0" indent="0" algn="l">
                <a:lnSpc>
                  <a:spcPts val="2659"/>
                </a:lnSpc>
                <a:spcBef>
                  <a:spcPct val="0"/>
                </a:spcBef>
              </a:pPr>
              <a:r>
                <a:rPr lang="en-US" sz="1899">
                  <a:solidFill>
                    <a:srgbClr val="000000"/>
                  </a:solidFill>
                  <a:latin typeface="Proxima Nova"/>
                  <a:ea typeface="Proxima Nova"/>
                  <a:cs typeface="Proxima Nova"/>
                  <a:sym typeface="Proxima Nova"/>
                </a:rPr>
                <a:t>M</a:t>
              </a:r>
              <a:r>
                <a:rPr lang="en-US" sz="1899" u="none" strike="noStrike">
                  <a:solidFill>
                    <a:srgbClr val="000000"/>
                  </a:solidFill>
                  <a:latin typeface="Proxima Nova"/>
                  <a:ea typeface="Proxima Nova"/>
                  <a:cs typeface="Proxima Nova"/>
                  <a:sym typeface="Proxima Nova"/>
                </a:rPr>
                <a:t>easure annual income changes to evaluate consistent financial business performance.</a:t>
              </a:r>
            </a:p>
          </p:txBody>
        </p:sp>
        <p:sp>
          <p:nvSpPr>
            <p:cNvPr id="65" name="TextBox 65"/>
            <p:cNvSpPr txBox="1"/>
            <p:nvPr/>
          </p:nvSpPr>
          <p:spPr>
            <a:xfrm>
              <a:off x="2861125" y="158981"/>
              <a:ext cx="5397500" cy="547159"/>
            </a:xfrm>
            <a:prstGeom prst="rect">
              <a:avLst/>
            </a:prstGeom>
          </p:spPr>
          <p:txBody>
            <a:bodyPr lIns="0" tIns="0" rIns="0" bIns="0" rtlCol="0" anchor="t">
              <a:spAutoFit/>
            </a:bodyPr>
            <a:lstStyle/>
            <a:p>
              <a:pPr marL="0" lvl="0" indent="0" algn="l">
                <a:lnSpc>
                  <a:spcPts val="3499"/>
                </a:lnSpc>
                <a:spcBef>
                  <a:spcPct val="0"/>
                </a:spcBef>
              </a:pPr>
              <a:r>
                <a:rPr lang="en-US" sz="2499" b="1">
                  <a:solidFill>
                    <a:srgbClr val="000000"/>
                  </a:solidFill>
                  <a:latin typeface="Proxima Nova Bold"/>
                  <a:ea typeface="Proxima Nova Bold"/>
                  <a:cs typeface="Proxima Nova Bold"/>
                  <a:sym typeface="Proxima Nova Bold"/>
                </a:rPr>
                <a:t>Digital Invitation Generation</a:t>
              </a:r>
            </a:p>
          </p:txBody>
        </p:sp>
      </p:grpSp>
      <p:grpSp>
        <p:nvGrpSpPr>
          <p:cNvPr id="66" name="Group 66"/>
          <p:cNvGrpSpPr/>
          <p:nvPr/>
        </p:nvGrpSpPr>
        <p:grpSpPr>
          <a:xfrm>
            <a:off x="9699493" y="5433810"/>
            <a:ext cx="7207636" cy="1492915"/>
            <a:chOff x="0" y="0"/>
            <a:chExt cx="9610181" cy="1990553"/>
          </a:xfrm>
        </p:grpSpPr>
        <p:grpSp>
          <p:nvGrpSpPr>
            <p:cNvPr id="67" name="Group 67"/>
            <p:cNvGrpSpPr/>
            <p:nvPr/>
          </p:nvGrpSpPr>
          <p:grpSpPr>
            <a:xfrm>
              <a:off x="0" y="304034"/>
              <a:ext cx="2485541" cy="1382486"/>
              <a:chOff x="0" y="0"/>
              <a:chExt cx="954917" cy="531136"/>
            </a:xfrm>
          </p:grpSpPr>
          <p:sp>
            <p:nvSpPr>
              <p:cNvPr id="68" name="Freeform 68"/>
              <p:cNvSpPr/>
              <p:nvPr/>
            </p:nvSpPr>
            <p:spPr>
              <a:xfrm>
                <a:off x="0" y="0"/>
                <a:ext cx="954917" cy="531136"/>
              </a:xfrm>
              <a:custGeom>
                <a:avLst/>
                <a:gdLst/>
                <a:ahLst/>
                <a:cxnLst/>
                <a:rect l="l" t="t" r="r" b="b"/>
                <a:pathLst>
                  <a:path w="954917" h="531136">
                    <a:moveTo>
                      <a:pt x="203200" y="0"/>
                    </a:moveTo>
                    <a:lnTo>
                      <a:pt x="954917" y="0"/>
                    </a:lnTo>
                    <a:lnTo>
                      <a:pt x="751717" y="531136"/>
                    </a:lnTo>
                    <a:lnTo>
                      <a:pt x="0" y="531136"/>
                    </a:lnTo>
                    <a:lnTo>
                      <a:pt x="203200" y="0"/>
                    </a:lnTo>
                    <a:close/>
                  </a:path>
                </a:pathLst>
              </a:custGeom>
              <a:solidFill>
                <a:srgbClr val="C13659"/>
              </a:solidFill>
            </p:spPr>
          </p:sp>
          <p:sp>
            <p:nvSpPr>
              <p:cNvPr id="69" name="TextBox 69"/>
              <p:cNvSpPr txBox="1"/>
              <p:nvPr/>
            </p:nvSpPr>
            <p:spPr>
              <a:xfrm>
                <a:off x="101600" y="-38100"/>
                <a:ext cx="751717"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70" name="Group 70"/>
            <p:cNvGrpSpPr/>
            <p:nvPr/>
          </p:nvGrpSpPr>
          <p:grpSpPr>
            <a:xfrm>
              <a:off x="1354010" y="304034"/>
              <a:ext cx="1057813" cy="1382486"/>
              <a:chOff x="0" y="0"/>
              <a:chExt cx="406400" cy="531136"/>
            </a:xfrm>
          </p:grpSpPr>
          <p:sp>
            <p:nvSpPr>
              <p:cNvPr id="71" name="Freeform 71"/>
              <p:cNvSpPr/>
              <p:nvPr/>
            </p:nvSpPr>
            <p:spPr>
              <a:xfrm>
                <a:off x="0" y="0"/>
                <a:ext cx="406400" cy="531136"/>
              </a:xfrm>
              <a:custGeom>
                <a:avLst/>
                <a:gdLst/>
                <a:ahLst/>
                <a:cxnLst/>
                <a:rect l="l" t="t" r="r" b="b"/>
                <a:pathLst>
                  <a:path w="406400" h="531136">
                    <a:moveTo>
                      <a:pt x="203200" y="0"/>
                    </a:moveTo>
                    <a:lnTo>
                      <a:pt x="406400" y="0"/>
                    </a:lnTo>
                    <a:lnTo>
                      <a:pt x="203200" y="531136"/>
                    </a:lnTo>
                    <a:lnTo>
                      <a:pt x="0" y="531136"/>
                    </a:lnTo>
                    <a:lnTo>
                      <a:pt x="203200" y="0"/>
                    </a:lnTo>
                    <a:close/>
                  </a:path>
                </a:pathLst>
              </a:custGeom>
              <a:solidFill>
                <a:srgbClr val="C13659">
                  <a:alpha val="13725"/>
                </a:srgbClr>
              </a:solidFill>
            </p:spPr>
          </p:sp>
          <p:sp>
            <p:nvSpPr>
              <p:cNvPr id="72" name="TextBox 72"/>
              <p:cNvSpPr txBox="1"/>
              <p:nvPr/>
            </p:nvSpPr>
            <p:spPr>
              <a:xfrm>
                <a:off x="101600" y="-38100"/>
                <a:ext cx="203200"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73" name="Group 73"/>
            <p:cNvGrpSpPr/>
            <p:nvPr/>
          </p:nvGrpSpPr>
          <p:grpSpPr>
            <a:xfrm>
              <a:off x="1509569" y="0"/>
              <a:ext cx="8100613" cy="1990553"/>
              <a:chOff x="0" y="0"/>
              <a:chExt cx="2515719" cy="618184"/>
            </a:xfrm>
          </p:grpSpPr>
          <p:sp>
            <p:nvSpPr>
              <p:cNvPr id="74" name="Freeform 74"/>
              <p:cNvSpPr/>
              <p:nvPr/>
            </p:nvSpPr>
            <p:spPr>
              <a:xfrm>
                <a:off x="0" y="0"/>
                <a:ext cx="2515719" cy="618184"/>
              </a:xfrm>
              <a:custGeom>
                <a:avLst/>
                <a:gdLst/>
                <a:ahLst/>
                <a:cxnLst/>
                <a:rect l="l" t="t" r="r" b="b"/>
                <a:pathLst>
                  <a:path w="2515719" h="618184">
                    <a:moveTo>
                      <a:pt x="203200" y="0"/>
                    </a:moveTo>
                    <a:lnTo>
                      <a:pt x="2515719" y="0"/>
                    </a:lnTo>
                    <a:lnTo>
                      <a:pt x="2312519" y="618184"/>
                    </a:lnTo>
                    <a:lnTo>
                      <a:pt x="0" y="618184"/>
                    </a:lnTo>
                    <a:lnTo>
                      <a:pt x="203200" y="0"/>
                    </a:lnTo>
                    <a:close/>
                  </a:path>
                </a:pathLst>
              </a:custGeom>
              <a:solidFill>
                <a:srgbClr val="FFFFF6"/>
              </a:solidFill>
            </p:spPr>
          </p:sp>
          <p:sp>
            <p:nvSpPr>
              <p:cNvPr id="75" name="TextBox 75"/>
              <p:cNvSpPr txBox="1"/>
              <p:nvPr/>
            </p:nvSpPr>
            <p:spPr>
              <a:xfrm>
                <a:off x="101600" y="-38100"/>
                <a:ext cx="2312519" cy="656284"/>
              </a:xfrm>
              <a:prstGeom prst="rect">
                <a:avLst/>
              </a:prstGeom>
            </p:spPr>
            <p:txBody>
              <a:bodyPr lIns="50800" tIns="50800" rIns="50800" bIns="50800" rtlCol="0" anchor="ctr"/>
              <a:lstStyle/>
              <a:p>
                <a:pPr algn="ctr">
                  <a:lnSpc>
                    <a:spcPts val="2520"/>
                  </a:lnSpc>
                </a:pPr>
                <a:endParaRPr/>
              </a:p>
            </p:txBody>
          </p:sp>
        </p:grpSp>
        <p:sp>
          <p:nvSpPr>
            <p:cNvPr id="76" name="TextBox 76"/>
            <p:cNvSpPr txBox="1"/>
            <p:nvPr/>
          </p:nvSpPr>
          <p:spPr>
            <a:xfrm>
              <a:off x="311742" y="677353"/>
              <a:ext cx="1514933" cy="578697"/>
            </a:xfrm>
            <a:prstGeom prst="rect">
              <a:avLst/>
            </a:prstGeom>
          </p:spPr>
          <p:txBody>
            <a:bodyPr lIns="0" tIns="0" rIns="0" bIns="0" rtlCol="0" anchor="t">
              <a:spAutoFit/>
            </a:bodyPr>
            <a:lstStyle/>
            <a:p>
              <a:pPr algn="ctr">
                <a:lnSpc>
                  <a:spcPts val="3640"/>
                </a:lnSpc>
                <a:spcBef>
                  <a:spcPct val="0"/>
                </a:spcBef>
              </a:pPr>
              <a:r>
                <a:rPr lang="en-US" sz="2600" b="1">
                  <a:solidFill>
                    <a:srgbClr val="000000"/>
                  </a:solidFill>
                  <a:latin typeface="Proxima Nova Bold"/>
                  <a:ea typeface="Proxima Nova Bold"/>
                  <a:cs typeface="Proxima Nova Bold"/>
                  <a:sym typeface="Proxima Nova Bold"/>
                </a:rPr>
                <a:t>05</a:t>
              </a:r>
            </a:p>
          </p:txBody>
        </p:sp>
        <p:sp>
          <p:nvSpPr>
            <p:cNvPr id="77" name="TextBox 77"/>
            <p:cNvSpPr txBox="1"/>
            <p:nvPr/>
          </p:nvSpPr>
          <p:spPr>
            <a:xfrm>
              <a:off x="2861125" y="922040"/>
              <a:ext cx="6749056" cy="862754"/>
            </a:xfrm>
            <a:prstGeom prst="rect">
              <a:avLst/>
            </a:prstGeom>
          </p:spPr>
          <p:txBody>
            <a:bodyPr lIns="0" tIns="0" rIns="0" bIns="0" rtlCol="0" anchor="t">
              <a:spAutoFit/>
            </a:bodyPr>
            <a:lstStyle/>
            <a:p>
              <a:pPr marL="0" lvl="0" indent="0" algn="l">
                <a:lnSpc>
                  <a:spcPts val="2659"/>
                </a:lnSpc>
                <a:spcBef>
                  <a:spcPct val="0"/>
                </a:spcBef>
              </a:pPr>
              <a:r>
                <a:rPr lang="en-US" sz="1899">
                  <a:solidFill>
                    <a:srgbClr val="000000"/>
                  </a:solidFill>
                  <a:latin typeface="Proxima Nova"/>
                  <a:ea typeface="Proxima Nova"/>
                  <a:cs typeface="Proxima Nova"/>
                  <a:sym typeface="Proxima Nova"/>
                </a:rPr>
                <a:t>M</a:t>
              </a:r>
              <a:r>
                <a:rPr lang="en-US" sz="1899" u="none" strike="noStrike">
                  <a:solidFill>
                    <a:srgbClr val="000000"/>
                  </a:solidFill>
                  <a:latin typeface="Proxima Nova"/>
                  <a:ea typeface="Proxima Nova"/>
                  <a:cs typeface="Proxima Nova"/>
                  <a:sym typeface="Proxima Nova"/>
                </a:rPr>
                <a:t>easure annual income changes to evaluate consistent financial business performance.</a:t>
              </a:r>
            </a:p>
          </p:txBody>
        </p:sp>
        <p:sp>
          <p:nvSpPr>
            <p:cNvPr id="78" name="TextBox 78"/>
            <p:cNvSpPr txBox="1"/>
            <p:nvPr/>
          </p:nvSpPr>
          <p:spPr>
            <a:xfrm>
              <a:off x="2861125" y="158981"/>
              <a:ext cx="5397500" cy="547159"/>
            </a:xfrm>
            <a:prstGeom prst="rect">
              <a:avLst/>
            </a:prstGeom>
          </p:spPr>
          <p:txBody>
            <a:bodyPr lIns="0" tIns="0" rIns="0" bIns="0" rtlCol="0" anchor="t">
              <a:spAutoFit/>
            </a:bodyPr>
            <a:lstStyle/>
            <a:p>
              <a:pPr marL="0" lvl="0" indent="0" algn="l">
                <a:lnSpc>
                  <a:spcPts val="3499"/>
                </a:lnSpc>
                <a:spcBef>
                  <a:spcPct val="0"/>
                </a:spcBef>
              </a:pPr>
              <a:r>
                <a:rPr lang="en-US" sz="2499" b="1">
                  <a:solidFill>
                    <a:srgbClr val="000000"/>
                  </a:solidFill>
                  <a:latin typeface="Proxima Nova Bold"/>
                  <a:ea typeface="Proxima Nova Bold"/>
                  <a:cs typeface="Proxima Nova Bold"/>
                  <a:sym typeface="Proxima Nova Bold"/>
                </a:rPr>
                <a:t>In-App Chat</a:t>
              </a:r>
            </a:p>
          </p:txBody>
        </p:sp>
      </p:grpSp>
      <p:grpSp>
        <p:nvGrpSpPr>
          <p:cNvPr id="79" name="Group 79"/>
          <p:cNvGrpSpPr/>
          <p:nvPr/>
        </p:nvGrpSpPr>
        <p:grpSpPr>
          <a:xfrm>
            <a:off x="9699493" y="7017212"/>
            <a:ext cx="7207636" cy="1492915"/>
            <a:chOff x="0" y="0"/>
            <a:chExt cx="9610181" cy="1990553"/>
          </a:xfrm>
        </p:grpSpPr>
        <p:grpSp>
          <p:nvGrpSpPr>
            <p:cNvPr id="80" name="Group 80"/>
            <p:cNvGrpSpPr/>
            <p:nvPr/>
          </p:nvGrpSpPr>
          <p:grpSpPr>
            <a:xfrm>
              <a:off x="0" y="304034"/>
              <a:ext cx="2485541" cy="1382486"/>
              <a:chOff x="0" y="0"/>
              <a:chExt cx="954917" cy="531136"/>
            </a:xfrm>
          </p:grpSpPr>
          <p:sp>
            <p:nvSpPr>
              <p:cNvPr id="81" name="Freeform 81"/>
              <p:cNvSpPr/>
              <p:nvPr/>
            </p:nvSpPr>
            <p:spPr>
              <a:xfrm>
                <a:off x="0" y="0"/>
                <a:ext cx="954917" cy="531136"/>
              </a:xfrm>
              <a:custGeom>
                <a:avLst/>
                <a:gdLst/>
                <a:ahLst/>
                <a:cxnLst/>
                <a:rect l="l" t="t" r="r" b="b"/>
                <a:pathLst>
                  <a:path w="954917" h="531136">
                    <a:moveTo>
                      <a:pt x="203200" y="0"/>
                    </a:moveTo>
                    <a:lnTo>
                      <a:pt x="954917" y="0"/>
                    </a:lnTo>
                    <a:lnTo>
                      <a:pt x="751717" y="531136"/>
                    </a:lnTo>
                    <a:lnTo>
                      <a:pt x="0" y="531136"/>
                    </a:lnTo>
                    <a:lnTo>
                      <a:pt x="203200" y="0"/>
                    </a:lnTo>
                    <a:close/>
                  </a:path>
                </a:pathLst>
              </a:custGeom>
              <a:solidFill>
                <a:srgbClr val="C13659"/>
              </a:solidFill>
            </p:spPr>
          </p:sp>
          <p:sp>
            <p:nvSpPr>
              <p:cNvPr id="82" name="TextBox 82"/>
              <p:cNvSpPr txBox="1"/>
              <p:nvPr/>
            </p:nvSpPr>
            <p:spPr>
              <a:xfrm>
                <a:off x="101600" y="-38100"/>
                <a:ext cx="751717"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83" name="Group 83"/>
            <p:cNvGrpSpPr/>
            <p:nvPr/>
          </p:nvGrpSpPr>
          <p:grpSpPr>
            <a:xfrm>
              <a:off x="1354010" y="304034"/>
              <a:ext cx="1057813" cy="1382486"/>
              <a:chOff x="0" y="0"/>
              <a:chExt cx="406400" cy="531136"/>
            </a:xfrm>
          </p:grpSpPr>
          <p:sp>
            <p:nvSpPr>
              <p:cNvPr id="84" name="Freeform 84"/>
              <p:cNvSpPr/>
              <p:nvPr/>
            </p:nvSpPr>
            <p:spPr>
              <a:xfrm>
                <a:off x="0" y="0"/>
                <a:ext cx="406400" cy="531136"/>
              </a:xfrm>
              <a:custGeom>
                <a:avLst/>
                <a:gdLst/>
                <a:ahLst/>
                <a:cxnLst/>
                <a:rect l="l" t="t" r="r" b="b"/>
                <a:pathLst>
                  <a:path w="406400" h="531136">
                    <a:moveTo>
                      <a:pt x="203200" y="0"/>
                    </a:moveTo>
                    <a:lnTo>
                      <a:pt x="406400" y="0"/>
                    </a:lnTo>
                    <a:lnTo>
                      <a:pt x="203200" y="531136"/>
                    </a:lnTo>
                    <a:lnTo>
                      <a:pt x="0" y="531136"/>
                    </a:lnTo>
                    <a:lnTo>
                      <a:pt x="203200" y="0"/>
                    </a:lnTo>
                    <a:close/>
                  </a:path>
                </a:pathLst>
              </a:custGeom>
              <a:solidFill>
                <a:srgbClr val="C13659">
                  <a:alpha val="13725"/>
                </a:srgbClr>
              </a:solidFill>
            </p:spPr>
          </p:sp>
          <p:sp>
            <p:nvSpPr>
              <p:cNvPr id="85" name="TextBox 85"/>
              <p:cNvSpPr txBox="1"/>
              <p:nvPr/>
            </p:nvSpPr>
            <p:spPr>
              <a:xfrm>
                <a:off x="101600" y="-38100"/>
                <a:ext cx="203200"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86" name="Group 86"/>
            <p:cNvGrpSpPr/>
            <p:nvPr/>
          </p:nvGrpSpPr>
          <p:grpSpPr>
            <a:xfrm>
              <a:off x="1509569" y="0"/>
              <a:ext cx="8100613" cy="1990553"/>
              <a:chOff x="0" y="0"/>
              <a:chExt cx="2515719" cy="618184"/>
            </a:xfrm>
          </p:grpSpPr>
          <p:sp>
            <p:nvSpPr>
              <p:cNvPr id="87" name="Freeform 87"/>
              <p:cNvSpPr/>
              <p:nvPr/>
            </p:nvSpPr>
            <p:spPr>
              <a:xfrm>
                <a:off x="0" y="0"/>
                <a:ext cx="2515719" cy="618184"/>
              </a:xfrm>
              <a:custGeom>
                <a:avLst/>
                <a:gdLst/>
                <a:ahLst/>
                <a:cxnLst/>
                <a:rect l="l" t="t" r="r" b="b"/>
                <a:pathLst>
                  <a:path w="2515719" h="618184">
                    <a:moveTo>
                      <a:pt x="203200" y="0"/>
                    </a:moveTo>
                    <a:lnTo>
                      <a:pt x="2515719" y="0"/>
                    </a:lnTo>
                    <a:lnTo>
                      <a:pt x="2312519" y="618184"/>
                    </a:lnTo>
                    <a:lnTo>
                      <a:pt x="0" y="618184"/>
                    </a:lnTo>
                    <a:lnTo>
                      <a:pt x="203200" y="0"/>
                    </a:lnTo>
                    <a:close/>
                  </a:path>
                </a:pathLst>
              </a:custGeom>
              <a:solidFill>
                <a:srgbClr val="FFFFF6"/>
              </a:solidFill>
            </p:spPr>
          </p:sp>
          <p:sp>
            <p:nvSpPr>
              <p:cNvPr id="88" name="TextBox 88"/>
              <p:cNvSpPr txBox="1"/>
              <p:nvPr/>
            </p:nvSpPr>
            <p:spPr>
              <a:xfrm>
                <a:off x="101600" y="-38100"/>
                <a:ext cx="2312519" cy="656284"/>
              </a:xfrm>
              <a:prstGeom prst="rect">
                <a:avLst/>
              </a:prstGeom>
            </p:spPr>
            <p:txBody>
              <a:bodyPr lIns="50800" tIns="50800" rIns="50800" bIns="50800" rtlCol="0" anchor="ctr"/>
              <a:lstStyle/>
              <a:p>
                <a:pPr algn="ctr">
                  <a:lnSpc>
                    <a:spcPts val="2520"/>
                  </a:lnSpc>
                </a:pPr>
                <a:endParaRPr/>
              </a:p>
            </p:txBody>
          </p:sp>
        </p:grpSp>
        <p:sp>
          <p:nvSpPr>
            <p:cNvPr id="89" name="TextBox 89"/>
            <p:cNvSpPr txBox="1"/>
            <p:nvPr/>
          </p:nvSpPr>
          <p:spPr>
            <a:xfrm>
              <a:off x="311742" y="677353"/>
              <a:ext cx="1514933" cy="578697"/>
            </a:xfrm>
            <a:prstGeom prst="rect">
              <a:avLst/>
            </a:prstGeom>
          </p:spPr>
          <p:txBody>
            <a:bodyPr lIns="0" tIns="0" rIns="0" bIns="0" rtlCol="0" anchor="t">
              <a:spAutoFit/>
            </a:bodyPr>
            <a:lstStyle/>
            <a:p>
              <a:pPr algn="ctr">
                <a:lnSpc>
                  <a:spcPts val="3640"/>
                </a:lnSpc>
                <a:spcBef>
                  <a:spcPct val="0"/>
                </a:spcBef>
              </a:pPr>
              <a:r>
                <a:rPr lang="en-US" sz="2600" b="1">
                  <a:solidFill>
                    <a:srgbClr val="000000"/>
                  </a:solidFill>
                  <a:latin typeface="Proxima Nova Bold"/>
                  <a:ea typeface="Proxima Nova Bold"/>
                  <a:cs typeface="Proxima Nova Bold"/>
                  <a:sym typeface="Proxima Nova Bold"/>
                </a:rPr>
                <a:t>06</a:t>
              </a:r>
            </a:p>
          </p:txBody>
        </p:sp>
        <p:sp>
          <p:nvSpPr>
            <p:cNvPr id="90" name="TextBox 90"/>
            <p:cNvSpPr txBox="1"/>
            <p:nvPr/>
          </p:nvSpPr>
          <p:spPr>
            <a:xfrm>
              <a:off x="2861125" y="922040"/>
              <a:ext cx="6342864" cy="862754"/>
            </a:xfrm>
            <a:prstGeom prst="rect">
              <a:avLst/>
            </a:prstGeom>
          </p:spPr>
          <p:txBody>
            <a:bodyPr lIns="0" tIns="0" rIns="0" bIns="0" rtlCol="0" anchor="t">
              <a:spAutoFit/>
            </a:bodyPr>
            <a:lstStyle/>
            <a:p>
              <a:pPr marL="0" lvl="0" indent="0" algn="l">
                <a:lnSpc>
                  <a:spcPts val="2659"/>
                </a:lnSpc>
                <a:spcBef>
                  <a:spcPct val="0"/>
                </a:spcBef>
              </a:pPr>
              <a:r>
                <a:rPr lang="en-US" sz="1899">
                  <a:solidFill>
                    <a:srgbClr val="000000"/>
                  </a:solidFill>
                  <a:latin typeface="Proxima Nova"/>
                  <a:ea typeface="Proxima Nova"/>
                  <a:cs typeface="Proxima Nova"/>
                  <a:sym typeface="Proxima Nova"/>
                </a:rPr>
                <a:t>M</a:t>
              </a:r>
              <a:r>
                <a:rPr lang="en-US" sz="1899" u="none" strike="noStrike">
                  <a:solidFill>
                    <a:srgbClr val="000000"/>
                  </a:solidFill>
                  <a:latin typeface="Proxima Nova"/>
                  <a:ea typeface="Proxima Nova"/>
                  <a:cs typeface="Proxima Nova"/>
                  <a:sym typeface="Proxima Nova"/>
                </a:rPr>
                <a:t>easure annual income changes to evaluate consistent financial business performance.</a:t>
              </a:r>
            </a:p>
          </p:txBody>
        </p:sp>
        <p:sp>
          <p:nvSpPr>
            <p:cNvPr id="91" name="TextBox 91"/>
            <p:cNvSpPr txBox="1"/>
            <p:nvPr/>
          </p:nvSpPr>
          <p:spPr>
            <a:xfrm>
              <a:off x="2861125" y="158981"/>
              <a:ext cx="6122874" cy="547159"/>
            </a:xfrm>
            <a:prstGeom prst="rect">
              <a:avLst/>
            </a:prstGeom>
          </p:spPr>
          <p:txBody>
            <a:bodyPr lIns="0" tIns="0" rIns="0" bIns="0" rtlCol="0" anchor="t">
              <a:spAutoFit/>
            </a:bodyPr>
            <a:lstStyle/>
            <a:p>
              <a:pPr marL="0" lvl="0" indent="0" algn="l">
                <a:lnSpc>
                  <a:spcPts val="3499"/>
                </a:lnSpc>
                <a:spcBef>
                  <a:spcPct val="0"/>
                </a:spcBef>
              </a:pPr>
              <a:r>
                <a:rPr lang="en-US" sz="2499" b="1">
                  <a:solidFill>
                    <a:srgbClr val="000000"/>
                  </a:solidFill>
                  <a:latin typeface="Proxima Nova Bold"/>
                  <a:ea typeface="Proxima Nova Bold"/>
                  <a:cs typeface="Proxima Nova Bold"/>
                  <a:sym typeface="Proxima Nova Bold"/>
                </a:rPr>
                <a:t>Automated Budget Tracking</a:t>
              </a:r>
            </a:p>
          </p:txBody>
        </p:sp>
      </p:grpSp>
      <p:grpSp>
        <p:nvGrpSpPr>
          <p:cNvPr id="92" name="Group 92"/>
          <p:cNvGrpSpPr/>
          <p:nvPr/>
        </p:nvGrpSpPr>
        <p:grpSpPr>
          <a:xfrm>
            <a:off x="14931334" y="569450"/>
            <a:ext cx="2950717" cy="981892"/>
            <a:chOff x="0" y="0"/>
            <a:chExt cx="3934290" cy="1309190"/>
          </a:xfrm>
        </p:grpSpPr>
        <p:grpSp>
          <p:nvGrpSpPr>
            <p:cNvPr id="93" name="Group 93"/>
            <p:cNvGrpSpPr/>
            <p:nvPr/>
          </p:nvGrpSpPr>
          <p:grpSpPr>
            <a:xfrm>
              <a:off x="0" y="0"/>
              <a:ext cx="3934290" cy="1309190"/>
              <a:chOff x="0" y="0"/>
              <a:chExt cx="777144" cy="258605"/>
            </a:xfrm>
          </p:grpSpPr>
          <p:sp>
            <p:nvSpPr>
              <p:cNvPr id="94" name="Freeform 94"/>
              <p:cNvSpPr/>
              <p:nvPr/>
            </p:nvSpPr>
            <p:spPr>
              <a:xfrm>
                <a:off x="0" y="0"/>
                <a:ext cx="777144" cy="258605"/>
              </a:xfrm>
              <a:custGeom>
                <a:avLst/>
                <a:gdLst/>
                <a:ahLst/>
                <a:cxnLst/>
                <a:rect l="l" t="t" r="r" b="b"/>
                <a:pathLst>
                  <a:path w="777144" h="258605">
                    <a:moveTo>
                      <a:pt x="0" y="0"/>
                    </a:moveTo>
                    <a:lnTo>
                      <a:pt x="777144" y="0"/>
                    </a:lnTo>
                    <a:lnTo>
                      <a:pt x="777144" y="258605"/>
                    </a:lnTo>
                    <a:lnTo>
                      <a:pt x="0" y="258605"/>
                    </a:lnTo>
                    <a:close/>
                  </a:path>
                </a:pathLst>
              </a:custGeom>
              <a:ln w="38100" cap="sq">
                <a:solidFill>
                  <a:srgbClr val="C13659"/>
                </a:solidFill>
                <a:prstDash val="solid"/>
                <a:miter/>
              </a:ln>
            </p:spPr>
          </p:sp>
          <p:sp>
            <p:nvSpPr>
              <p:cNvPr id="95" name="TextBox 95"/>
              <p:cNvSpPr txBox="1"/>
              <p:nvPr/>
            </p:nvSpPr>
            <p:spPr>
              <a:xfrm>
                <a:off x="0" y="-47625"/>
                <a:ext cx="777144" cy="306230"/>
              </a:xfrm>
              <a:prstGeom prst="rect">
                <a:avLst/>
              </a:prstGeom>
            </p:spPr>
            <p:txBody>
              <a:bodyPr lIns="50800" tIns="50800" rIns="50800" bIns="50800" rtlCol="0" anchor="ctr"/>
              <a:lstStyle/>
              <a:p>
                <a:pPr algn="ctr">
                  <a:lnSpc>
                    <a:spcPts val="2800"/>
                  </a:lnSpc>
                </a:pPr>
                <a:endParaRPr/>
              </a:p>
            </p:txBody>
          </p:sp>
        </p:grpSp>
        <p:sp>
          <p:nvSpPr>
            <p:cNvPr id="96" name="Freeform 96"/>
            <p:cNvSpPr/>
            <p:nvPr/>
          </p:nvSpPr>
          <p:spPr>
            <a:xfrm>
              <a:off x="363437" y="141913"/>
              <a:ext cx="781479" cy="1025363"/>
            </a:xfrm>
            <a:custGeom>
              <a:avLst/>
              <a:gdLst/>
              <a:ahLst/>
              <a:cxnLst/>
              <a:rect l="l" t="t" r="r" b="b"/>
              <a:pathLst>
                <a:path w="781479" h="1025363">
                  <a:moveTo>
                    <a:pt x="0" y="0"/>
                  </a:moveTo>
                  <a:lnTo>
                    <a:pt x="781479" y="0"/>
                  </a:lnTo>
                  <a:lnTo>
                    <a:pt x="781479" y="1025363"/>
                  </a:lnTo>
                  <a:lnTo>
                    <a:pt x="0" y="1025363"/>
                  </a:lnTo>
                  <a:lnTo>
                    <a:pt x="0" y="0"/>
                  </a:lnTo>
                  <a:close/>
                </a:path>
              </a:pathLst>
            </a:custGeom>
            <a:blipFill>
              <a:blip r:embed="rId4"/>
              <a:stretch>
                <a:fillRect l="-43114" t="-7715" r="-43096" b="-34204"/>
              </a:stretch>
            </a:blipFill>
          </p:spPr>
        </p:sp>
        <p:sp>
          <p:nvSpPr>
            <p:cNvPr id="97" name="TextBox 97"/>
            <p:cNvSpPr txBox="1"/>
            <p:nvPr/>
          </p:nvSpPr>
          <p:spPr>
            <a:xfrm>
              <a:off x="1353824" y="226266"/>
              <a:ext cx="2283306" cy="875707"/>
            </a:xfrm>
            <a:prstGeom prst="rect">
              <a:avLst/>
            </a:prstGeom>
          </p:spPr>
          <p:txBody>
            <a:bodyPr lIns="0" tIns="0" rIns="0" bIns="0" rtlCol="0" anchor="t">
              <a:spAutoFit/>
            </a:bodyPr>
            <a:lstStyle/>
            <a:p>
              <a:pPr marL="0" lvl="0" indent="0" algn="l">
                <a:lnSpc>
                  <a:spcPts val="2576"/>
                </a:lnSpc>
                <a:spcBef>
                  <a:spcPct val="0"/>
                </a:spcBef>
              </a:pPr>
              <a:r>
                <a:rPr lang="en-US" sz="2300" b="1" spc="-69">
                  <a:solidFill>
                    <a:srgbClr val="161616"/>
                  </a:solidFill>
                  <a:latin typeface="Inter Bold"/>
                  <a:ea typeface="Inter Bold"/>
                  <a:cs typeface="Inter Bold"/>
                  <a:sym typeface="Inter Bold"/>
                </a:rPr>
                <a:t>BAHRIA</a:t>
              </a:r>
              <a:r>
                <a:rPr lang="en-US" sz="2300" b="1" u="none" strike="noStrike" spc="-69">
                  <a:solidFill>
                    <a:srgbClr val="161616"/>
                  </a:solidFill>
                  <a:latin typeface="Inter Bold"/>
                  <a:ea typeface="Inter Bold"/>
                  <a:cs typeface="Inter Bold"/>
                  <a:sym typeface="Inter Bold"/>
                </a:rPr>
                <a:t> UNIVERSITY</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2" name="AutoShape 2"/>
          <p:cNvSpPr/>
          <p:nvPr/>
        </p:nvSpPr>
        <p:spPr>
          <a:xfrm flipV="1">
            <a:off x="989768" y="1060396"/>
            <a:ext cx="13814821" cy="19050"/>
          </a:xfrm>
          <a:prstGeom prst="line">
            <a:avLst/>
          </a:prstGeom>
          <a:ln w="38100" cap="flat">
            <a:solidFill>
              <a:srgbClr val="C13659"/>
            </a:solidFill>
            <a:prstDash val="solid"/>
            <a:headEnd type="none" w="sm" len="sm"/>
            <a:tailEnd type="none" w="sm" len="sm"/>
          </a:ln>
        </p:spPr>
      </p:sp>
      <p:sp>
        <p:nvSpPr>
          <p:cNvPr id="3" name="AutoShape 3"/>
          <p:cNvSpPr/>
          <p:nvPr/>
        </p:nvSpPr>
        <p:spPr>
          <a:xfrm flipH="1" flipV="1">
            <a:off x="509587" y="-717113"/>
            <a:ext cx="0" cy="11721225"/>
          </a:xfrm>
          <a:prstGeom prst="line">
            <a:avLst/>
          </a:prstGeom>
          <a:ln w="352425" cap="flat">
            <a:solidFill>
              <a:srgbClr val="C13659"/>
            </a:solidFill>
            <a:prstDash val="solid"/>
            <a:headEnd type="none" w="sm" len="sm"/>
            <a:tailEnd type="none" w="sm" len="sm"/>
          </a:ln>
        </p:spPr>
      </p:sp>
      <p:sp>
        <p:nvSpPr>
          <p:cNvPr id="4" name="Freeform 4"/>
          <p:cNvSpPr/>
          <p:nvPr/>
        </p:nvSpPr>
        <p:spPr>
          <a:xfrm rot="-5400000">
            <a:off x="15605355" y="4139380"/>
            <a:ext cx="5207098" cy="2603549"/>
          </a:xfrm>
          <a:custGeom>
            <a:avLst/>
            <a:gdLst/>
            <a:ahLst/>
            <a:cxnLst/>
            <a:rect l="l" t="t" r="r" b="b"/>
            <a:pathLst>
              <a:path w="5207098" h="2603549">
                <a:moveTo>
                  <a:pt x="0" y="0"/>
                </a:moveTo>
                <a:lnTo>
                  <a:pt x="5207097" y="0"/>
                </a:lnTo>
                <a:lnTo>
                  <a:pt x="5207097" y="2603549"/>
                </a:lnTo>
                <a:lnTo>
                  <a:pt x="0" y="2603549"/>
                </a:lnTo>
                <a:lnTo>
                  <a:pt x="0" y="0"/>
                </a:lnTo>
                <a:close/>
              </a:path>
            </a:pathLst>
          </a:custGeom>
          <a:blipFill>
            <a:blip>
              <a:extLst>
                <a:ext uri="{96DAC541-7B7A-43D3-8B79-37D633B846F1}">
                  <asvg:svgBlip xmlns:asvg="http://schemas.microsoft.com/office/drawing/2016/SVG/main" r:embed="rId2"/>
                </a:ext>
              </a:extLst>
            </a:blip>
            <a:stretch>
              <a:fillRect/>
            </a:stretch>
          </a:blipFill>
        </p:spPr>
      </p:sp>
      <p:sp>
        <p:nvSpPr>
          <p:cNvPr id="5" name="TextBox 5"/>
          <p:cNvSpPr txBox="1"/>
          <p:nvPr/>
        </p:nvSpPr>
        <p:spPr>
          <a:xfrm>
            <a:off x="989768" y="1558318"/>
            <a:ext cx="8013411" cy="1953831"/>
          </a:xfrm>
          <a:prstGeom prst="rect">
            <a:avLst/>
          </a:prstGeom>
        </p:spPr>
        <p:txBody>
          <a:bodyPr lIns="0" tIns="0" rIns="0" bIns="0" rtlCol="0" anchor="t">
            <a:spAutoFit/>
          </a:bodyPr>
          <a:lstStyle/>
          <a:p>
            <a:pPr marL="0" lvl="0" indent="0" algn="l">
              <a:lnSpc>
                <a:spcPts val="11461"/>
              </a:lnSpc>
              <a:spcBef>
                <a:spcPct val="0"/>
              </a:spcBef>
            </a:pPr>
            <a:r>
              <a:rPr lang="en-US" sz="13809" b="1">
                <a:solidFill>
                  <a:srgbClr val="161616"/>
                </a:solidFill>
                <a:latin typeface="Heading Now 31-38 Bold"/>
                <a:ea typeface="Heading Now 31-38 Bold"/>
                <a:cs typeface="Heading Now 31-38 Bold"/>
                <a:sym typeface="Heading Now 31-38 Bold"/>
              </a:rPr>
              <a:t>VENDOR FEATURES</a:t>
            </a:r>
          </a:p>
        </p:txBody>
      </p:sp>
      <p:sp>
        <p:nvSpPr>
          <p:cNvPr id="6" name="TextBox 6"/>
          <p:cNvSpPr txBox="1"/>
          <p:nvPr/>
        </p:nvSpPr>
        <p:spPr>
          <a:xfrm>
            <a:off x="1028700" y="9477375"/>
            <a:ext cx="3384386" cy="349250"/>
          </a:xfrm>
          <a:prstGeom prst="rect">
            <a:avLst/>
          </a:prstGeom>
        </p:spPr>
        <p:txBody>
          <a:bodyPr lIns="0" tIns="0" rIns="0" bIns="0" rtlCol="0" anchor="t">
            <a:spAutoFit/>
          </a:bodyPr>
          <a:lstStyle/>
          <a:p>
            <a:pPr algn="l">
              <a:lnSpc>
                <a:spcPts val="2800"/>
              </a:lnSpc>
            </a:pPr>
            <a:r>
              <a:rPr lang="en-US" sz="2000" spc="-60">
                <a:solidFill>
                  <a:srgbClr val="161616"/>
                </a:solidFill>
                <a:latin typeface="Inter"/>
                <a:ea typeface="Inter"/>
                <a:cs typeface="Inter"/>
                <a:sym typeface="Inter"/>
              </a:rPr>
              <a:t>HTTPS://WWW.VIDAI.LIVE/</a:t>
            </a:r>
          </a:p>
        </p:txBody>
      </p:sp>
      <p:sp>
        <p:nvSpPr>
          <p:cNvPr id="7" name="TextBox 7"/>
          <p:cNvSpPr txBox="1"/>
          <p:nvPr/>
        </p:nvSpPr>
        <p:spPr>
          <a:xfrm>
            <a:off x="15910008" y="9477375"/>
            <a:ext cx="1349292" cy="349250"/>
          </a:xfrm>
          <a:prstGeom prst="rect">
            <a:avLst/>
          </a:prstGeom>
        </p:spPr>
        <p:txBody>
          <a:bodyPr lIns="0" tIns="0" rIns="0" bIns="0" rtlCol="0" anchor="t">
            <a:spAutoFit/>
          </a:bodyPr>
          <a:lstStyle/>
          <a:p>
            <a:pPr algn="r">
              <a:lnSpc>
                <a:spcPts val="2800"/>
              </a:lnSpc>
            </a:pPr>
            <a:r>
              <a:rPr lang="en-US" sz="2000" b="1" spc="-60">
                <a:solidFill>
                  <a:srgbClr val="161616"/>
                </a:solidFill>
                <a:latin typeface="Inter Bold"/>
                <a:ea typeface="Inter Bold"/>
                <a:cs typeface="Inter Bold"/>
                <a:sym typeface="Inter Bold"/>
              </a:rPr>
              <a:t>PAGE 06</a:t>
            </a:r>
          </a:p>
        </p:txBody>
      </p:sp>
      <p:sp>
        <p:nvSpPr>
          <p:cNvPr id="8" name="Freeform 8"/>
          <p:cNvSpPr/>
          <p:nvPr/>
        </p:nvSpPr>
        <p:spPr>
          <a:xfrm rot="-10800000" flipH="1" flipV="1">
            <a:off x="7646086" y="8870333"/>
            <a:ext cx="3286125" cy="1643062"/>
          </a:xfrm>
          <a:custGeom>
            <a:avLst/>
            <a:gdLst/>
            <a:ahLst/>
            <a:cxnLst/>
            <a:rect l="l" t="t" r="r" b="b"/>
            <a:pathLst>
              <a:path w="3286125" h="1643062">
                <a:moveTo>
                  <a:pt x="3286125" y="1643062"/>
                </a:moveTo>
                <a:lnTo>
                  <a:pt x="0" y="1643062"/>
                </a:lnTo>
                <a:lnTo>
                  <a:pt x="0" y="0"/>
                </a:lnTo>
                <a:lnTo>
                  <a:pt x="3286125" y="0"/>
                </a:lnTo>
                <a:lnTo>
                  <a:pt x="3286125" y="1643062"/>
                </a:lnTo>
                <a:close/>
              </a:path>
            </a:pathLst>
          </a:custGeom>
          <a:blipFill>
            <a:blip>
              <a:extLst>
                <a:ext uri="{96DAC541-7B7A-43D3-8B79-37D633B846F1}">
                  <asvg:svgBlip xmlns:asvg="http://schemas.microsoft.com/office/drawing/2016/SVG/main" r:embed="rId2"/>
                </a:ext>
              </a:extLst>
            </a:blip>
            <a:stretch>
              <a:fillRect/>
            </a:stretch>
          </a:blipFill>
        </p:spPr>
      </p:sp>
      <p:sp>
        <p:nvSpPr>
          <p:cNvPr id="9" name="Freeform 9"/>
          <p:cNvSpPr/>
          <p:nvPr/>
        </p:nvSpPr>
        <p:spPr>
          <a:xfrm>
            <a:off x="10932211" y="2343324"/>
            <a:ext cx="879894" cy="240871"/>
          </a:xfrm>
          <a:custGeom>
            <a:avLst/>
            <a:gdLst/>
            <a:ahLst/>
            <a:cxnLst/>
            <a:rect l="l" t="t" r="r" b="b"/>
            <a:pathLst>
              <a:path w="879894" h="240871">
                <a:moveTo>
                  <a:pt x="0" y="0"/>
                </a:moveTo>
                <a:lnTo>
                  <a:pt x="879894" y="0"/>
                </a:lnTo>
                <a:lnTo>
                  <a:pt x="879894" y="240871"/>
                </a:lnTo>
                <a:lnTo>
                  <a:pt x="0" y="240871"/>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10" name="Freeform 10"/>
          <p:cNvSpPr/>
          <p:nvPr/>
        </p:nvSpPr>
        <p:spPr>
          <a:xfrm>
            <a:off x="13972420" y="8962652"/>
            <a:ext cx="879894" cy="240871"/>
          </a:xfrm>
          <a:custGeom>
            <a:avLst/>
            <a:gdLst/>
            <a:ahLst/>
            <a:cxnLst/>
            <a:rect l="l" t="t" r="r" b="b"/>
            <a:pathLst>
              <a:path w="879894" h="240871">
                <a:moveTo>
                  <a:pt x="0" y="0"/>
                </a:moveTo>
                <a:lnTo>
                  <a:pt x="879894" y="0"/>
                </a:lnTo>
                <a:lnTo>
                  <a:pt x="879894" y="240871"/>
                </a:lnTo>
                <a:lnTo>
                  <a:pt x="0" y="240871"/>
                </a:lnTo>
                <a:lnTo>
                  <a:pt x="0" y="0"/>
                </a:lnTo>
                <a:close/>
              </a:path>
            </a:pathLst>
          </a:custGeom>
          <a:blipFill>
            <a:blip>
              <a:extLst>
                <a:ext uri="{96DAC541-7B7A-43D3-8B79-37D633B846F1}">
                  <asvg:svgBlip xmlns:asvg="http://schemas.microsoft.com/office/drawing/2016/SVG/main" r:embed="rId3"/>
                </a:ext>
              </a:extLst>
            </a:blip>
            <a:stretch>
              <a:fillRect/>
            </a:stretch>
          </a:blipFill>
        </p:spPr>
      </p:sp>
      <p:grpSp>
        <p:nvGrpSpPr>
          <p:cNvPr id="11" name="Group 11"/>
          <p:cNvGrpSpPr/>
          <p:nvPr/>
        </p:nvGrpSpPr>
        <p:grpSpPr>
          <a:xfrm>
            <a:off x="9003179" y="3847826"/>
            <a:ext cx="267689" cy="4845858"/>
            <a:chOff x="0" y="0"/>
            <a:chExt cx="70503" cy="1276275"/>
          </a:xfrm>
        </p:grpSpPr>
        <p:sp>
          <p:nvSpPr>
            <p:cNvPr id="12" name="Freeform 12"/>
            <p:cNvSpPr/>
            <p:nvPr/>
          </p:nvSpPr>
          <p:spPr>
            <a:xfrm>
              <a:off x="0" y="0"/>
              <a:ext cx="70503" cy="1276275"/>
            </a:xfrm>
            <a:custGeom>
              <a:avLst/>
              <a:gdLst/>
              <a:ahLst/>
              <a:cxnLst/>
              <a:rect l="l" t="t" r="r" b="b"/>
              <a:pathLst>
                <a:path w="70503" h="1276275">
                  <a:moveTo>
                    <a:pt x="0" y="0"/>
                  </a:moveTo>
                  <a:lnTo>
                    <a:pt x="70503" y="0"/>
                  </a:lnTo>
                  <a:lnTo>
                    <a:pt x="70503" y="1276275"/>
                  </a:lnTo>
                  <a:lnTo>
                    <a:pt x="0" y="1276275"/>
                  </a:lnTo>
                  <a:close/>
                </a:path>
              </a:pathLst>
            </a:custGeom>
            <a:solidFill>
              <a:srgbClr val="161616"/>
            </a:solidFill>
          </p:spPr>
        </p:sp>
        <p:sp>
          <p:nvSpPr>
            <p:cNvPr id="13" name="TextBox 13"/>
            <p:cNvSpPr txBox="1"/>
            <p:nvPr/>
          </p:nvSpPr>
          <p:spPr>
            <a:xfrm>
              <a:off x="0" y="-47625"/>
              <a:ext cx="70503" cy="1323900"/>
            </a:xfrm>
            <a:prstGeom prst="rect">
              <a:avLst/>
            </a:prstGeom>
          </p:spPr>
          <p:txBody>
            <a:bodyPr lIns="50800" tIns="50800" rIns="50800" bIns="50800" rtlCol="0" anchor="ctr"/>
            <a:lstStyle/>
            <a:p>
              <a:pPr algn="ctr">
                <a:lnSpc>
                  <a:spcPts val="2800"/>
                </a:lnSpc>
              </a:pPr>
              <a:endParaRPr/>
            </a:p>
          </p:txBody>
        </p:sp>
      </p:grpSp>
      <p:grpSp>
        <p:nvGrpSpPr>
          <p:cNvPr id="14" name="Group 14"/>
          <p:cNvGrpSpPr/>
          <p:nvPr/>
        </p:nvGrpSpPr>
        <p:grpSpPr>
          <a:xfrm>
            <a:off x="1240671" y="3850408"/>
            <a:ext cx="7207636" cy="1492915"/>
            <a:chOff x="0" y="0"/>
            <a:chExt cx="9610181" cy="1990553"/>
          </a:xfrm>
        </p:grpSpPr>
        <p:grpSp>
          <p:nvGrpSpPr>
            <p:cNvPr id="15" name="Group 15"/>
            <p:cNvGrpSpPr/>
            <p:nvPr/>
          </p:nvGrpSpPr>
          <p:grpSpPr>
            <a:xfrm>
              <a:off x="0" y="304034"/>
              <a:ext cx="2485541" cy="1382486"/>
              <a:chOff x="0" y="0"/>
              <a:chExt cx="954917" cy="531136"/>
            </a:xfrm>
          </p:grpSpPr>
          <p:sp>
            <p:nvSpPr>
              <p:cNvPr id="16" name="Freeform 16"/>
              <p:cNvSpPr/>
              <p:nvPr/>
            </p:nvSpPr>
            <p:spPr>
              <a:xfrm>
                <a:off x="0" y="0"/>
                <a:ext cx="954917" cy="531136"/>
              </a:xfrm>
              <a:custGeom>
                <a:avLst/>
                <a:gdLst/>
                <a:ahLst/>
                <a:cxnLst/>
                <a:rect l="l" t="t" r="r" b="b"/>
                <a:pathLst>
                  <a:path w="954917" h="531136">
                    <a:moveTo>
                      <a:pt x="203200" y="0"/>
                    </a:moveTo>
                    <a:lnTo>
                      <a:pt x="954917" y="0"/>
                    </a:lnTo>
                    <a:lnTo>
                      <a:pt x="751717" y="531136"/>
                    </a:lnTo>
                    <a:lnTo>
                      <a:pt x="0" y="531136"/>
                    </a:lnTo>
                    <a:lnTo>
                      <a:pt x="203200" y="0"/>
                    </a:lnTo>
                    <a:close/>
                  </a:path>
                </a:pathLst>
              </a:custGeom>
              <a:solidFill>
                <a:srgbClr val="C13659"/>
              </a:solidFill>
            </p:spPr>
          </p:sp>
          <p:sp>
            <p:nvSpPr>
              <p:cNvPr id="17" name="TextBox 17"/>
              <p:cNvSpPr txBox="1"/>
              <p:nvPr/>
            </p:nvSpPr>
            <p:spPr>
              <a:xfrm>
                <a:off x="101600" y="-38100"/>
                <a:ext cx="751717"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18" name="Group 18"/>
            <p:cNvGrpSpPr/>
            <p:nvPr/>
          </p:nvGrpSpPr>
          <p:grpSpPr>
            <a:xfrm>
              <a:off x="1354010" y="304034"/>
              <a:ext cx="1057813" cy="1382486"/>
              <a:chOff x="0" y="0"/>
              <a:chExt cx="406400" cy="531136"/>
            </a:xfrm>
          </p:grpSpPr>
          <p:sp>
            <p:nvSpPr>
              <p:cNvPr id="19" name="Freeform 19"/>
              <p:cNvSpPr/>
              <p:nvPr/>
            </p:nvSpPr>
            <p:spPr>
              <a:xfrm>
                <a:off x="0" y="0"/>
                <a:ext cx="406400" cy="531136"/>
              </a:xfrm>
              <a:custGeom>
                <a:avLst/>
                <a:gdLst/>
                <a:ahLst/>
                <a:cxnLst/>
                <a:rect l="l" t="t" r="r" b="b"/>
                <a:pathLst>
                  <a:path w="406400" h="531136">
                    <a:moveTo>
                      <a:pt x="203200" y="0"/>
                    </a:moveTo>
                    <a:lnTo>
                      <a:pt x="406400" y="0"/>
                    </a:lnTo>
                    <a:lnTo>
                      <a:pt x="203200" y="531136"/>
                    </a:lnTo>
                    <a:lnTo>
                      <a:pt x="0" y="531136"/>
                    </a:lnTo>
                    <a:lnTo>
                      <a:pt x="203200" y="0"/>
                    </a:lnTo>
                    <a:close/>
                  </a:path>
                </a:pathLst>
              </a:custGeom>
              <a:solidFill>
                <a:srgbClr val="C13659">
                  <a:alpha val="13725"/>
                </a:srgbClr>
              </a:solidFill>
            </p:spPr>
          </p:sp>
          <p:sp>
            <p:nvSpPr>
              <p:cNvPr id="20" name="TextBox 20"/>
              <p:cNvSpPr txBox="1"/>
              <p:nvPr/>
            </p:nvSpPr>
            <p:spPr>
              <a:xfrm>
                <a:off x="101600" y="-38100"/>
                <a:ext cx="203200"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21" name="Group 21"/>
            <p:cNvGrpSpPr/>
            <p:nvPr/>
          </p:nvGrpSpPr>
          <p:grpSpPr>
            <a:xfrm>
              <a:off x="1509569" y="0"/>
              <a:ext cx="8100613" cy="1990553"/>
              <a:chOff x="0" y="0"/>
              <a:chExt cx="2515719" cy="618184"/>
            </a:xfrm>
          </p:grpSpPr>
          <p:sp>
            <p:nvSpPr>
              <p:cNvPr id="22" name="Freeform 22"/>
              <p:cNvSpPr/>
              <p:nvPr/>
            </p:nvSpPr>
            <p:spPr>
              <a:xfrm>
                <a:off x="0" y="0"/>
                <a:ext cx="2515719" cy="618184"/>
              </a:xfrm>
              <a:custGeom>
                <a:avLst/>
                <a:gdLst/>
                <a:ahLst/>
                <a:cxnLst/>
                <a:rect l="l" t="t" r="r" b="b"/>
                <a:pathLst>
                  <a:path w="2515719" h="618184">
                    <a:moveTo>
                      <a:pt x="203200" y="0"/>
                    </a:moveTo>
                    <a:lnTo>
                      <a:pt x="2515719" y="0"/>
                    </a:lnTo>
                    <a:lnTo>
                      <a:pt x="2312519" y="618184"/>
                    </a:lnTo>
                    <a:lnTo>
                      <a:pt x="0" y="618184"/>
                    </a:lnTo>
                    <a:lnTo>
                      <a:pt x="203200" y="0"/>
                    </a:lnTo>
                    <a:close/>
                  </a:path>
                </a:pathLst>
              </a:custGeom>
              <a:solidFill>
                <a:srgbClr val="FFFFF6"/>
              </a:solidFill>
            </p:spPr>
          </p:sp>
          <p:sp>
            <p:nvSpPr>
              <p:cNvPr id="23" name="TextBox 23"/>
              <p:cNvSpPr txBox="1"/>
              <p:nvPr/>
            </p:nvSpPr>
            <p:spPr>
              <a:xfrm>
                <a:off x="101600" y="-38100"/>
                <a:ext cx="2312519" cy="656284"/>
              </a:xfrm>
              <a:prstGeom prst="rect">
                <a:avLst/>
              </a:prstGeom>
            </p:spPr>
            <p:txBody>
              <a:bodyPr lIns="50800" tIns="50800" rIns="50800" bIns="50800" rtlCol="0" anchor="ctr"/>
              <a:lstStyle/>
              <a:p>
                <a:pPr algn="ctr">
                  <a:lnSpc>
                    <a:spcPts val="2520"/>
                  </a:lnSpc>
                </a:pPr>
                <a:endParaRPr/>
              </a:p>
            </p:txBody>
          </p:sp>
        </p:grpSp>
        <p:sp>
          <p:nvSpPr>
            <p:cNvPr id="24" name="TextBox 24"/>
            <p:cNvSpPr txBox="1"/>
            <p:nvPr/>
          </p:nvSpPr>
          <p:spPr>
            <a:xfrm>
              <a:off x="311742" y="677353"/>
              <a:ext cx="1514933" cy="578697"/>
            </a:xfrm>
            <a:prstGeom prst="rect">
              <a:avLst/>
            </a:prstGeom>
          </p:spPr>
          <p:txBody>
            <a:bodyPr lIns="0" tIns="0" rIns="0" bIns="0" rtlCol="0" anchor="t">
              <a:spAutoFit/>
            </a:bodyPr>
            <a:lstStyle/>
            <a:p>
              <a:pPr algn="ctr">
                <a:lnSpc>
                  <a:spcPts val="3640"/>
                </a:lnSpc>
                <a:spcBef>
                  <a:spcPct val="0"/>
                </a:spcBef>
              </a:pPr>
              <a:r>
                <a:rPr lang="en-US" sz="2600" b="1">
                  <a:solidFill>
                    <a:srgbClr val="000000"/>
                  </a:solidFill>
                  <a:latin typeface="Proxima Nova Bold"/>
                  <a:ea typeface="Proxima Nova Bold"/>
                  <a:cs typeface="Proxima Nova Bold"/>
                  <a:sym typeface="Proxima Nova Bold"/>
                </a:rPr>
                <a:t>01</a:t>
              </a:r>
            </a:p>
          </p:txBody>
        </p:sp>
        <p:sp>
          <p:nvSpPr>
            <p:cNvPr id="25" name="TextBox 25"/>
            <p:cNvSpPr txBox="1"/>
            <p:nvPr/>
          </p:nvSpPr>
          <p:spPr>
            <a:xfrm>
              <a:off x="2861125" y="922040"/>
              <a:ext cx="6437401" cy="396240"/>
            </a:xfrm>
            <a:prstGeom prst="rect">
              <a:avLst/>
            </a:prstGeom>
          </p:spPr>
          <p:txBody>
            <a:bodyPr lIns="0" tIns="0" rIns="0" bIns="0" rtlCol="0" anchor="t">
              <a:spAutoFit/>
            </a:bodyPr>
            <a:lstStyle/>
            <a:p>
              <a:pPr marL="0" lvl="0" indent="0" algn="l">
                <a:lnSpc>
                  <a:spcPts val="2519"/>
                </a:lnSpc>
                <a:spcBef>
                  <a:spcPct val="0"/>
                </a:spcBef>
              </a:pPr>
              <a:r>
                <a:rPr lang="en-US" sz="1799">
                  <a:solidFill>
                    <a:srgbClr val="000000"/>
                  </a:solidFill>
                  <a:latin typeface="Proxima Nova"/>
                  <a:ea typeface="Proxima Nova"/>
                  <a:cs typeface="Proxima Nova"/>
                  <a:sym typeface="Proxima Nova"/>
                </a:rPr>
                <a:t>Accept/Reject/Cancel bookings.</a:t>
              </a:r>
            </a:p>
          </p:txBody>
        </p:sp>
        <p:sp>
          <p:nvSpPr>
            <p:cNvPr id="26" name="TextBox 26"/>
            <p:cNvSpPr txBox="1"/>
            <p:nvPr/>
          </p:nvSpPr>
          <p:spPr>
            <a:xfrm>
              <a:off x="2861125" y="158981"/>
              <a:ext cx="6153791" cy="547159"/>
            </a:xfrm>
            <a:prstGeom prst="rect">
              <a:avLst/>
            </a:prstGeom>
          </p:spPr>
          <p:txBody>
            <a:bodyPr lIns="0" tIns="0" rIns="0" bIns="0" rtlCol="0" anchor="t">
              <a:spAutoFit/>
            </a:bodyPr>
            <a:lstStyle/>
            <a:p>
              <a:pPr marL="0" lvl="0" indent="0" algn="l">
                <a:lnSpc>
                  <a:spcPts val="3499"/>
                </a:lnSpc>
                <a:spcBef>
                  <a:spcPct val="0"/>
                </a:spcBef>
              </a:pPr>
              <a:r>
                <a:rPr lang="en-US" sz="2499" b="1">
                  <a:solidFill>
                    <a:srgbClr val="000000"/>
                  </a:solidFill>
                  <a:latin typeface="Proxima Nova Bold"/>
                  <a:ea typeface="Proxima Nova Bold"/>
                  <a:cs typeface="Proxima Nova Bold"/>
                  <a:sym typeface="Proxima Nova Bold"/>
                </a:rPr>
                <a:t>Booking Management</a:t>
              </a:r>
            </a:p>
          </p:txBody>
        </p:sp>
      </p:grpSp>
      <p:grpSp>
        <p:nvGrpSpPr>
          <p:cNvPr id="27" name="Group 27"/>
          <p:cNvGrpSpPr/>
          <p:nvPr/>
        </p:nvGrpSpPr>
        <p:grpSpPr>
          <a:xfrm>
            <a:off x="1240671" y="5433810"/>
            <a:ext cx="7207636" cy="1492915"/>
            <a:chOff x="0" y="0"/>
            <a:chExt cx="9610181" cy="1990553"/>
          </a:xfrm>
        </p:grpSpPr>
        <p:grpSp>
          <p:nvGrpSpPr>
            <p:cNvPr id="28" name="Group 28"/>
            <p:cNvGrpSpPr/>
            <p:nvPr/>
          </p:nvGrpSpPr>
          <p:grpSpPr>
            <a:xfrm>
              <a:off x="0" y="304034"/>
              <a:ext cx="2485541" cy="1382486"/>
              <a:chOff x="0" y="0"/>
              <a:chExt cx="954917" cy="531136"/>
            </a:xfrm>
          </p:grpSpPr>
          <p:sp>
            <p:nvSpPr>
              <p:cNvPr id="29" name="Freeform 29"/>
              <p:cNvSpPr/>
              <p:nvPr/>
            </p:nvSpPr>
            <p:spPr>
              <a:xfrm>
                <a:off x="0" y="0"/>
                <a:ext cx="954917" cy="531136"/>
              </a:xfrm>
              <a:custGeom>
                <a:avLst/>
                <a:gdLst/>
                <a:ahLst/>
                <a:cxnLst/>
                <a:rect l="l" t="t" r="r" b="b"/>
                <a:pathLst>
                  <a:path w="954917" h="531136">
                    <a:moveTo>
                      <a:pt x="203200" y="0"/>
                    </a:moveTo>
                    <a:lnTo>
                      <a:pt x="954917" y="0"/>
                    </a:lnTo>
                    <a:lnTo>
                      <a:pt x="751717" y="531136"/>
                    </a:lnTo>
                    <a:lnTo>
                      <a:pt x="0" y="531136"/>
                    </a:lnTo>
                    <a:lnTo>
                      <a:pt x="203200" y="0"/>
                    </a:lnTo>
                    <a:close/>
                  </a:path>
                </a:pathLst>
              </a:custGeom>
              <a:solidFill>
                <a:srgbClr val="C13659"/>
              </a:solidFill>
            </p:spPr>
          </p:sp>
          <p:sp>
            <p:nvSpPr>
              <p:cNvPr id="30" name="TextBox 30"/>
              <p:cNvSpPr txBox="1"/>
              <p:nvPr/>
            </p:nvSpPr>
            <p:spPr>
              <a:xfrm>
                <a:off x="101600" y="-38100"/>
                <a:ext cx="751717"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31" name="Group 31"/>
            <p:cNvGrpSpPr/>
            <p:nvPr/>
          </p:nvGrpSpPr>
          <p:grpSpPr>
            <a:xfrm>
              <a:off x="1354010" y="304034"/>
              <a:ext cx="1057813" cy="1382486"/>
              <a:chOff x="0" y="0"/>
              <a:chExt cx="406400" cy="531136"/>
            </a:xfrm>
          </p:grpSpPr>
          <p:sp>
            <p:nvSpPr>
              <p:cNvPr id="32" name="Freeform 32"/>
              <p:cNvSpPr/>
              <p:nvPr/>
            </p:nvSpPr>
            <p:spPr>
              <a:xfrm>
                <a:off x="0" y="0"/>
                <a:ext cx="406400" cy="531136"/>
              </a:xfrm>
              <a:custGeom>
                <a:avLst/>
                <a:gdLst/>
                <a:ahLst/>
                <a:cxnLst/>
                <a:rect l="l" t="t" r="r" b="b"/>
                <a:pathLst>
                  <a:path w="406400" h="531136">
                    <a:moveTo>
                      <a:pt x="203200" y="0"/>
                    </a:moveTo>
                    <a:lnTo>
                      <a:pt x="406400" y="0"/>
                    </a:lnTo>
                    <a:lnTo>
                      <a:pt x="203200" y="531136"/>
                    </a:lnTo>
                    <a:lnTo>
                      <a:pt x="0" y="531136"/>
                    </a:lnTo>
                    <a:lnTo>
                      <a:pt x="203200" y="0"/>
                    </a:lnTo>
                    <a:close/>
                  </a:path>
                </a:pathLst>
              </a:custGeom>
              <a:solidFill>
                <a:srgbClr val="C13659">
                  <a:alpha val="13725"/>
                </a:srgbClr>
              </a:solidFill>
            </p:spPr>
          </p:sp>
          <p:sp>
            <p:nvSpPr>
              <p:cNvPr id="33" name="TextBox 33"/>
              <p:cNvSpPr txBox="1"/>
              <p:nvPr/>
            </p:nvSpPr>
            <p:spPr>
              <a:xfrm>
                <a:off x="101600" y="-38100"/>
                <a:ext cx="203200"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34" name="Group 34"/>
            <p:cNvGrpSpPr/>
            <p:nvPr/>
          </p:nvGrpSpPr>
          <p:grpSpPr>
            <a:xfrm>
              <a:off x="1509569" y="0"/>
              <a:ext cx="8100613" cy="1990553"/>
              <a:chOff x="0" y="0"/>
              <a:chExt cx="2515719" cy="618184"/>
            </a:xfrm>
          </p:grpSpPr>
          <p:sp>
            <p:nvSpPr>
              <p:cNvPr id="35" name="Freeform 35"/>
              <p:cNvSpPr/>
              <p:nvPr/>
            </p:nvSpPr>
            <p:spPr>
              <a:xfrm>
                <a:off x="0" y="0"/>
                <a:ext cx="2515719" cy="618184"/>
              </a:xfrm>
              <a:custGeom>
                <a:avLst/>
                <a:gdLst/>
                <a:ahLst/>
                <a:cxnLst/>
                <a:rect l="l" t="t" r="r" b="b"/>
                <a:pathLst>
                  <a:path w="2515719" h="618184">
                    <a:moveTo>
                      <a:pt x="203200" y="0"/>
                    </a:moveTo>
                    <a:lnTo>
                      <a:pt x="2515719" y="0"/>
                    </a:lnTo>
                    <a:lnTo>
                      <a:pt x="2312519" y="618184"/>
                    </a:lnTo>
                    <a:lnTo>
                      <a:pt x="0" y="618184"/>
                    </a:lnTo>
                    <a:lnTo>
                      <a:pt x="203200" y="0"/>
                    </a:lnTo>
                    <a:close/>
                  </a:path>
                </a:pathLst>
              </a:custGeom>
              <a:solidFill>
                <a:srgbClr val="FFFFF6"/>
              </a:solidFill>
            </p:spPr>
          </p:sp>
          <p:sp>
            <p:nvSpPr>
              <p:cNvPr id="36" name="TextBox 36"/>
              <p:cNvSpPr txBox="1"/>
              <p:nvPr/>
            </p:nvSpPr>
            <p:spPr>
              <a:xfrm>
                <a:off x="101600" y="-38100"/>
                <a:ext cx="2312519" cy="656284"/>
              </a:xfrm>
              <a:prstGeom prst="rect">
                <a:avLst/>
              </a:prstGeom>
            </p:spPr>
            <p:txBody>
              <a:bodyPr lIns="50800" tIns="50800" rIns="50800" bIns="50800" rtlCol="0" anchor="ctr"/>
              <a:lstStyle/>
              <a:p>
                <a:pPr algn="ctr">
                  <a:lnSpc>
                    <a:spcPts val="2520"/>
                  </a:lnSpc>
                </a:pPr>
                <a:endParaRPr/>
              </a:p>
            </p:txBody>
          </p:sp>
        </p:grpSp>
        <p:sp>
          <p:nvSpPr>
            <p:cNvPr id="37" name="TextBox 37"/>
            <p:cNvSpPr txBox="1"/>
            <p:nvPr/>
          </p:nvSpPr>
          <p:spPr>
            <a:xfrm>
              <a:off x="311742" y="677353"/>
              <a:ext cx="1514933" cy="578697"/>
            </a:xfrm>
            <a:prstGeom prst="rect">
              <a:avLst/>
            </a:prstGeom>
          </p:spPr>
          <p:txBody>
            <a:bodyPr lIns="0" tIns="0" rIns="0" bIns="0" rtlCol="0" anchor="t">
              <a:spAutoFit/>
            </a:bodyPr>
            <a:lstStyle/>
            <a:p>
              <a:pPr algn="ctr">
                <a:lnSpc>
                  <a:spcPts val="3640"/>
                </a:lnSpc>
                <a:spcBef>
                  <a:spcPct val="0"/>
                </a:spcBef>
              </a:pPr>
              <a:r>
                <a:rPr lang="en-US" sz="2600" b="1">
                  <a:solidFill>
                    <a:srgbClr val="000000"/>
                  </a:solidFill>
                  <a:latin typeface="Proxima Nova Bold"/>
                  <a:ea typeface="Proxima Nova Bold"/>
                  <a:cs typeface="Proxima Nova Bold"/>
                  <a:sym typeface="Proxima Nova Bold"/>
                </a:rPr>
                <a:t>02</a:t>
              </a:r>
            </a:p>
          </p:txBody>
        </p:sp>
        <p:sp>
          <p:nvSpPr>
            <p:cNvPr id="38" name="TextBox 38"/>
            <p:cNvSpPr txBox="1"/>
            <p:nvPr/>
          </p:nvSpPr>
          <p:spPr>
            <a:xfrm>
              <a:off x="2861125" y="922040"/>
              <a:ext cx="6342864" cy="396240"/>
            </a:xfrm>
            <a:prstGeom prst="rect">
              <a:avLst/>
            </a:prstGeom>
          </p:spPr>
          <p:txBody>
            <a:bodyPr lIns="0" tIns="0" rIns="0" bIns="0" rtlCol="0" anchor="t">
              <a:spAutoFit/>
            </a:bodyPr>
            <a:lstStyle/>
            <a:p>
              <a:pPr marL="0" lvl="0" indent="0" algn="l">
                <a:lnSpc>
                  <a:spcPts val="2519"/>
                </a:lnSpc>
                <a:spcBef>
                  <a:spcPct val="0"/>
                </a:spcBef>
              </a:pPr>
              <a:r>
                <a:rPr lang="en-US" sz="1799">
                  <a:solidFill>
                    <a:srgbClr val="000000"/>
                  </a:solidFill>
                  <a:latin typeface="Proxima Nova"/>
                  <a:ea typeface="Proxima Nova"/>
                  <a:cs typeface="Proxima Nova"/>
                  <a:sym typeface="Proxima Nova"/>
                </a:rPr>
                <a:t>Create/Update porfolio (images &amp; videos).</a:t>
              </a:r>
            </a:p>
          </p:txBody>
        </p:sp>
        <p:sp>
          <p:nvSpPr>
            <p:cNvPr id="39" name="TextBox 39"/>
            <p:cNvSpPr txBox="1"/>
            <p:nvPr/>
          </p:nvSpPr>
          <p:spPr>
            <a:xfrm>
              <a:off x="2861125" y="158981"/>
              <a:ext cx="5397500" cy="547159"/>
            </a:xfrm>
            <a:prstGeom prst="rect">
              <a:avLst/>
            </a:prstGeom>
          </p:spPr>
          <p:txBody>
            <a:bodyPr lIns="0" tIns="0" rIns="0" bIns="0" rtlCol="0" anchor="t">
              <a:spAutoFit/>
            </a:bodyPr>
            <a:lstStyle/>
            <a:p>
              <a:pPr marL="0" lvl="0" indent="0" algn="l">
                <a:lnSpc>
                  <a:spcPts val="3499"/>
                </a:lnSpc>
                <a:spcBef>
                  <a:spcPct val="0"/>
                </a:spcBef>
              </a:pPr>
              <a:r>
                <a:rPr lang="en-US" sz="2499" b="1">
                  <a:solidFill>
                    <a:srgbClr val="000000"/>
                  </a:solidFill>
                  <a:latin typeface="Proxima Nova Bold"/>
                  <a:ea typeface="Proxima Nova Bold"/>
                  <a:cs typeface="Proxima Nova Bold"/>
                  <a:sym typeface="Proxima Nova Bold"/>
                </a:rPr>
                <a:t>Portfolio Management</a:t>
              </a:r>
            </a:p>
          </p:txBody>
        </p:sp>
      </p:grpSp>
      <p:grpSp>
        <p:nvGrpSpPr>
          <p:cNvPr id="40" name="Group 40"/>
          <p:cNvGrpSpPr/>
          <p:nvPr/>
        </p:nvGrpSpPr>
        <p:grpSpPr>
          <a:xfrm>
            <a:off x="1240671" y="7017212"/>
            <a:ext cx="7207636" cy="1492915"/>
            <a:chOff x="0" y="0"/>
            <a:chExt cx="9610181" cy="1990553"/>
          </a:xfrm>
        </p:grpSpPr>
        <p:grpSp>
          <p:nvGrpSpPr>
            <p:cNvPr id="41" name="Group 41"/>
            <p:cNvGrpSpPr/>
            <p:nvPr/>
          </p:nvGrpSpPr>
          <p:grpSpPr>
            <a:xfrm>
              <a:off x="0" y="304034"/>
              <a:ext cx="2485541" cy="1382486"/>
              <a:chOff x="0" y="0"/>
              <a:chExt cx="954917" cy="531136"/>
            </a:xfrm>
          </p:grpSpPr>
          <p:sp>
            <p:nvSpPr>
              <p:cNvPr id="42" name="Freeform 42"/>
              <p:cNvSpPr/>
              <p:nvPr/>
            </p:nvSpPr>
            <p:spPr>
              <a:xfrm>
                <a:off x="0" y="0"/>
                <a:ext cx="954917" cy="531136"/>
              </a:xfrm>
              <a:custGeom>
                <a:avLst/>
                <a:gdLst/>
                <a:ahLst/>
                <a:cxnLst/>
                <a:rect l="l" t="t" r="r" b="b"/>
                <a:pathLst>
                  <a:path w="954917" h="531136">
                    <a:moveTo>
                      <a:pt x="203200" y="0"/>
                    </a:moveTo>
                    <a:lnTo>
                      <a:pt x="954917" y="0"/>
                    </a:lnTo>
                    <a:lnTo>
                      <a:pt x="751717" y="531136"/>
                    </a:lnTo>
                    <a:lnTo>
                      <a:pt x="0" y="531136"/>
                    </a:lnTo>
                    <a:lnTo>
                      <a:pt x="203200" y="0"/>
                    </a:lnTo>
                    <a:close/>
                  </a:path>
                </a:pathLst>
              </a:custGeom>
              <a:solidFill>
                <a:srgbClr val="C13659"/>
              </a:solidFill>
            </p:spPr>
          </p:sp>
          <p:sp>
            <p:nvSpPr>
              <p:cNvPr id="43" name="TextBox 43"/>
              <p:cNvSpPr txBox="1"/>
              <p:nvPr/>
            </p:nvSpPr>
            <p:spPr>
              <a:xfrm>
                <a:off x="101600" y="-38100"/>
                <a:ext cx="751717"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44" name="Group 44"/>
            <p:cNvGrpSpPr/>
            <p:nvPr/>
          </p:nvGrpSpPr>
          <p:grpSpPr>
            <a:xfrm>
              <a:off x="1354010" y="304034"/>
              <a:ext cx="1057813" cy="1382486"/>
              <a:chOff x="0" y="0"/>
              <a:chExt cx="406400" cy="531136"/>
            </a:xfrm>
          </p:grpSpPr>
          <p:sp>
            <p:nvSpPr>
              <p:cNvPr id="45" name="Freeform 45"/>
              <p:cNvSpPr/>
              <p:nvPr/>
            </p:nvSpPr>
            <p:spPr>
              <a:xfrm>
                <a:off x="0" y="0"/>
                <a:ext cx="406400" cy="531136"/>
              </a:xfrm>
              <a:custGeom>
                <a:avLst/>
                <a:gdLst/>
                <a:ahLst/>
                <a:cxnLst/>
                <a:rect l="l" t="t" r="r" b="b"/>
                <a:pathLst>
                  <a:path w="406400" h="531136">
                    <a:moveTo>
                      <a:pt x="203200" y="0"/>
                    </a:moveTo>
                    <a:lnTo>
                      <a:pt x="406400" y="0"/>
                    </a:lnTo>
                    <a:lnTo>
                      <a:pt x="203200" y="531136"/>
                    </a:lnTo>
                    <a:lnTo>
                      <a:pt x="0" y="531136"/>
                    </a:lnTo>
                    <a:lnTo>
                      <a:pt x="203200" y="0"/>
                    </a:lnTo>
                    <a:close/>
                  </a:path>
                </a:pathLst>
              </a:custGeom>
              <a:solidFill>
                <a:srgbClr val="C13659">
                  <a:alpha val="13725"/>
                </a:srgbClr>
              </a:solidFill>
            </p:spPr>
          </p:sp>
          <p:sp>
            <p:nvSpPr>
              <p:cNvPr id="46" name="TextBox 46"/>
              <p:cNvSpPr txBox="1"/>
              <p:nvPr/>
            </p:nvSpPr>
            <p:spPr>
              <a:xfrm>
                <a:off x="101600" y="-38100"/>
                <a:ext cx="203200"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47" name="Group 47"/>
            <p:cNvGrpSpPr/>
            <p:nvPr/>
          </p:nvGrpSpPr>
          <p:grpSpPr>
            <a:xfrm>
              <a:off x="1509569" y="0"/>
              <a:ext cx="8100613" cy="1990553"/>
              <a:chOff x="0" y="0"/>
              <a:chExt cx="2515719" cy="618184"/>
            </a:xfrm>
          </p:grpSpPr>
          <p:sp>
            <p:nvSpPr>
              <p:cNvPr id="48" name="Freeform 48"/>
              <p:cNvSpPr/>
              <p:nvPr/>
            </p:nvSpPr>
            <p:spPr>
              <a:xfrm>
                <a:off x="0" y="0"/>
                <a:ext cx="2515719" cy="618184"/>
              </a:xfrm>
              <a:custGeom>
                <a:avLst/>
                <a:gdLst/>
                <a:ahLst/>
                <a:cxnLst/>
                <a:rect l="l" t="t" r="r" b="b"/>
                <a:pathLst>
                  <a:path w="2515719" h="618184">
                    <a:moveTo>
                      <a:pt x="203200" y="0"/>
                    </a:moveTo>
                    <a:lnTo>
                      <a:pt x="2515719" y="0"/>
                    </a:lnTo>
                    <a:lnTo>
                      <a:pt x="2312519" y="618184"/>
                    </a:lnTo>
                    <a:lnTo>
                      <a:pt x="0" y="618184"/>
                    </a:lnTo>
                    <a:lnTo>
                      <a:pt x="203200" y="0"/>
                    </a:lnTo>
                    <a:close/>
                  </a:path>
                </a:pathLst>
              </a:custGeom>
              <a:solidFill>
                <a:srgbClr val="FFFFF6"/>
              </a:solidFill>
            </p:spPr>
          </p:sp>
          <p:sp>
            <p:nvSpPr>
              <p:cNvPr id="49" name="TextBox 49"/>
              <p:cNvSpPr txBox="1"/>
              <p:nvPr/>
            </p:nvSpPr>
            <p:spPr>
              <a:xfrm>
                <a:off x="101600" y="-38100"/>
                <a:ext cx="2312519" cy="656284"/>
              </a:xfrm>
              <a:prstGeom prst="rect">
                <a:avLst/>
              </a:prstGeom>
            </p:spPr>
            <p:txBody>
              <a:bodyPr lIns="50800" tIns="50800" rIns="50800" bIns="50800" rtlCol="0" anchor="ctr"/>
              <a:lstStyle/>
              <a:p>
                <a:pPr algn="ctr">
                  <a:lnSpc>
                    <a:spcPts val="2520"/>
                  </a:lnSpc>
                </a:pPr>
                <a:endParaRPr/>
              </a:p>
            </p:txBody>
          </p:sp>
        </p:grpSp>
        <p:sp>
          <p:nvSpPr>
            <p:cNvPr id="50" name="TextBox 50"/>
            <p:cNvSpPr txBox="1"/>
            <p:nvPr/>
          </p:nvSpPr>
          <p:spPr>
            <a:xfrm>
              <a:off x="311742" y="677353"/>
              <a:ext cx="1514933" cy="578697"/>
            </a:xfrm>
            <a:prstGeom prst="rect">
              <a:avLst/>
            </a:prstGeom>
          </p:spPr>
          <p:txBody>
            <a:bodyPr lIns="0" tIns="0" rIns="0" bIns="0" rtlCol="0" anchor="t">
              <a:spAutoFit/>
            </a:bodyPr>
            <a:lstStyle/>
            <a:p>
              <a:pPr algn="ctr">
                <a:lnSpc>
                  <a:spcPts val="3640"/>
                </a:lnSpc>
                <a:spcBef>
                  <a:spcPct val="0"/>
                </a:spcBef>
              </a:pPr>
              <a:r>
                <a:rPr lang="en-US" sz="2600" b="1">
                  <a:solidFill>
                    <a:srgbClr val="000000"/>
                  </a:solidFill>
                  <a:latin typeface="Proxima Nova Bold"/>
                  <a:ea typeface="Proxima Nova Bold"/>
                  <a:cs typeface="Proxima Nova Bold"/>
                  <a:sym typeface="Proxima Nova Bold"/>
                </a:rPr>
                <a:t>03</a:t>
              </a:r>
            </a:p>
          </p:txBody>
        </p:sp>
        <p:sp>
          <p:nvSpPr>
            <p:cNvPr id="51" name="TextBox 51"/>
            <p:cNvSpPr txBox="1"/>
            <p:nvPr/>
          </p:nvSpPr>
          <p:spPr>
            <a:xfrm>
              <a:off x="2861125" y="922040"/>
              <a:ext cx="6437401" cy="396240"/>
            </a:xfrm>
            <a:prstGeom prst="rect">
              <a:avLst/>
            </a:prstGeom>
          </p:spPr>
          <p:txBody>
            <a:bodyPr lIns="0" tIns="0" rIns="0" bIns="0" rtlCol="0" anchor="t">
              <a:spAutoFit/>
            </a:bodyPr>
            <a:lstStyle/>
            <a:p>
              <a:pPr marL="0" lvl="0" indent="0" algn="l">
                <a:lnSpc>
                  <a:spcPts val="2519"/>
                </a:lnSpc>
                <a:spcBef>
                  <a:spcPct val="0"/>
                </a:spcBef>
              </a:pPr>
              <a:r>
                <a:rPr lang="en-US" sz="1799">
                  <a:solidFill>
                    <a:srgbClr val="000000"/>
                  </a:solidFill>
                  <a:latin typeface="Proxima Nova"/>
                  <a:ea typeface="Proxima Nova"/>
                  <a:cs typeface="Proxima Nova"/>
                  <a:sym typeface="Proxima Nova"/>
                </a:rPr>
                <a:t>Update business details in profile.</a:t>
              </a:r>
            </a:p>
          </p:txBody>
        </p:sp>
        <p:sp>
          <p:nvSpPr>
            <p:cNvPr id="52" name="TextBox 52"/>
            <p:cNvSpPr txBox="1"/>
            <p:nvPr/>
          </p:nvSpPr>
          <p:spPr>
            <a:xfrm>
              <a:off x="2861125" y="158981"/>
              <a:ext cx="5775646" cy="547159"/>
            </a:xfrm>
            <a:prstGeom prst="rect">
              <a:avLst/>
            </a:prstGeom>
          </p:spPr>
          <p:txBody>
            <a:bodyPr lIns="0" tIns="0" rIns="0" bIns="0" rtlCol="0" anchor="t">
              <a:spAutoFit/>
            </a:bodyPr>
            <a:lstStyle/>
            <a:p>
              <a:pPr marL="0" lvl="0" indent="0" algn="l">
                <a:lnSpc>
                  <a:spcPts val="3499"/>
                </a:lnSpc>
                <a:spcBef>
                  <a:spcPct val="0"/>
                </a:spcBef>
              </a:pPr>
              <a:r>
                <a:rPr lang="en-US" sz="2499" b="1">
                  <a:solidFill>
                    <a:srgbClr val="000000"/>
                  </a:solidFill>
                  <a:latin typeface="Proxima Nova Bold"/>
                  <a:ea typeface="Proxima Nova Bold"/>
                  <a:cs typeface="Proxima Nova Bold"/>
                  <a:sym typeface="Proxima Nova Bold"/>
                </a:rPr>
                <a:t>Profile Management</a:t>
              </a:r>
            </a:p>
          </p:txBody>
        </p:sp>
      </p:grpSp>
      <p:grpSp>
        <p:nvGrpSpPr>
          <p:cNvPr id="53" name="Group 53"/>
          <p:cNvGrpSpPr/>
          <p:nvPr/>
        </p:nvGrpSpPr>
        <p:grpSpPr>
          <a:xfrm>
            <a:off x="9699493" y="3850408"/>
            <a:ext cx="7207636" cy="1492915"/>
            <a:chOff x="0" y="0"/>
            <a:chExt cx="9610181" cy="1990553"/>
          </a:xfrm>
        </p:grpSpPr>
        <p:grpSp>
          <p:nvGrpSpPr>
            <p:cNvPr id="54" name="Group 54"/>
            <p:cNvGrpSpPr/>
            <p:nvPr/>
          </p:nvGrpSpPr>
          <p:grpSpPr>
            <a:xfrm>
              <a:off x="0" y="304034"/>
              <a:ext cx="2485541" cy="1382486"/>
              <a:chOff x="0" y="0"/>
              <a:chExt cx="954917" cy="531136"/>
            </a:xfrm>
          </p:grpSpPr>
          <p:sp>
            <p:nvSpPr>
              <p:cNvPr id="55" name="Freeform 55"/>
              <p:cNvSpPr/>
              <p:nvPr/>
            </p:nvSpPr>
            <p:spPr>
              <a:xfrm>
                <a:off x="0" y="0"/>
                <a:ext cx="954917" cy="531136"/>
              </a:xfrm>
              <a:custGeom>
                <a:avLst/>
                <a:gdLst/>
                <a:ahLst/>
                <a:cxnLst/>
                <a:rect l="l" t="t" r="r" b="b"/>
                <a:pathLst>
                  <a:path w="954917" h="531136">
                    <a:moveTo>
                      <a:pt x="203200" y="0"/>
                    </a:moveTo>
                    <a:lnTo>
                      <a:pt x="954917" y="0"/>
                    </a:lnTo>
                    <a:lnTo>
                      <a:pt x="751717" y="531136"/>
                    </a:lnTo>
                    <a:lnTo>
                      <a:pt x="0" y="531136"/>
                    </a:lnTo>
                    <a:lnTo>
                      <a:pt x="203200" y="0"/>
                    </a:lnTo>
                    <a:close/>
                  </a:path>
                </a:pathLst>
              </a:custGeom>
              <a:solidFill>
                <a:srgbClr val="C13659"/>
              </a:solidFill>
            </p:spPr>
          </p:sp>
          <p:sp>
            <p:nvSpPr>
              <p:cNvPr id="56" name="TextBox 56"/>
              <p:cNvSpPr txBox="1"/>
              <p:nvPr/>
            </p:nvSpPr>
            <p:spPr>
              <a:xfrm>
                <a:off x="101600" y="-38100"/>
                <a:ext cx="751717"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57" name="Group 57"/>
            <p:cNvGrpSpPr/>
            <p:nvPr/>
          </p:nvGrpSpPr>
          <p:grpSpPr>
            <a:xfrm>
              <a:off x="1354010" y="304034"/>
              <a:ext cx="1057813" cy="1382486"/>
              <a:chOff x="0" y="0"/>
              <a:chExt cx="406400" cy="531136"/>
            </a:xfrm>
          </p:grpSpPr>
          <p:sp>
            <p:nvSpPr>
              <p:cNvPr id="58" name="Freeform 58"/>
              <p:cNvSpPr/>
              <p:nvPr/>
            </p:nvSpPr>
            <p:spPr>
              <a:xfrm>
                <a:off x="0" y="0"/>
                <a:ext cx="406400" cy="531136"/>
              </a:xfrm>
              <a:custGeom>
                <a:avLst/>
                <a:gdLst/>
                <a:ahLst/>
                <a:cxnLst/>
                <a:rect l="l" t="t" r="r" b="b"/>
                <a:pathLst>
                  <a:path w="406400" h="531136">
                    <a:moveTo>
                      <a:pt x="203200" y="0"/>
                    </a:moveTo>
                    <a:lnTo>
                      <a:pt x="406400" y="0"/>
                    </a:lnTo>
                    <a:lnTo>
                      <a:pt x="203200" y="531136"/>
                    </a:lnTo>
                    <a:lnTo>
                      <a:pt x="0" y="531136"/>
                    </a:lnTo>
                    <a:lnTo>
                      <a:pt x="203200" y="0"/>
                    </a:lnTo>
                    <a:close/>
                  </a:path>
                </a:pathLst>
              </a:custGeom>
              <a:solidFill>
                <a:srgbClr val="C13659">
                  <a:alpha val="13725"/>
                </a:srgbClr>
              </a:solidFill>
            </p:spPr>
          </p:sp>
          <p:sp>
            <p:nvSpPr>
              <p:cNvPr id="59" name="TextBox 59"/>
              <p:cNvSpPr txBox="1"/>
              <p:nvPr/>
            </p:nvSpPr>
            <p:spPr>
              <a:xfrm>
                <a:off x="101600" y="-38100"/>
                <a:ext cx="203200"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60" name="Group 60"/>
            <p:cNvGrpSpPr/>
            <p:nvPr/>
          </p:nvGrpSpPr>
          <p:grpSpPr>
            <a:xfrm>
              <a:off x="1509569" y="0"/>
              <a:ext cx="8100613" cy="1990553"/>
              <a:chOff x="0" y="0"/>
              <a:chExt cx="2515719" cy="618184"/>
            </a:xfrm>
          </p:grpSpPr>
          <p:sp>
            <p:nvSpPr>
              <p:cNvPr id="61" name="Freeform 61"/>
              <p:cNvSpPr/>
              <p:nvPr/>
            </p:nvSpPr>
            <p:spPr>
              <a:xfrm>
                <a:off x="0" y="0"/>
                <a:ext cx="2515719" cy="618184"/>
              </a:xfrm>
              <a:custGeom>
                <a:avLst/>
                <a:gdLst/>
                <a:ahLst/>
                <a:cxnLst/>
                <a:rect l="l" t="t" r="r" b="b"/>
                <a:pathLst>
                  <a:path w="2515719" h="618184">
                    <a:moveTo>
                      <a:pt x="203200" y="0"/>
                    </a:moveTo>
                    <a:lnTo>
                      <a:pt x="2515719" y="0"/>
                    </a:lnTo>
                    <a:lnTo>
                      <a:pt x="2312519" y="618184"/>
                    </a:lnTo>
                    <a:lnTo>
                      <a:pt x="0" y="618184"/>
                    </a:lnTo>
                    <a:lnTo>
                      <a:pt x="203200" y="0"/>
                    </a:lnTo>
                    <a:close/>
                  </a:path>
                </a:pathLst>
              </a:custGeom>
              <a:solidFill>
                <a:srgbClr val="FFFFF6"/>
              </a:solidFill>
            </p:spPr>
          </p:sp>
          <p:sp>
            <p:nvSpPr>
              <p:cNvPr id="62" name="TextBox 62"/>
              <p:cNvSpPr txBox="1"/>
              <p:nvPr/>
            </p:nvSpPr>
            <p:spPr>
              <a:xfrm>
                <a:off x="101600" y="-38100"/>
                <a:ext cx="2312519" cy="656284"/>
              </a:xfrm>
              <a:prstGeom prst="rect">
                <a:avLst/>
              </a:prstGeom>
            </p:spPr>
            <p:txBody>
              <a:bodyPr lIns="50800" tIns="50800" rIns="50800" bIns="50800" rtlCol="0" anchor="ctr"/>
              <a:lstStyle/>
              <a:p>
                <a:pPr algn="ctr">
                  <a:lnSpc>
                    <a:spcPts val="2520"/>
                  </a:lnSpc>
                </a:pPr>
                <a:endParaRPr/>
              </a:p>
            </p:txBody>
          </p:sp>
        </p:grpSp>
        <p:sp>
          <p:nvSpPr>
            <p:cNvPr id="63" name="TextBox 63"/>
            <p:cNvSpPr txBox="1"/>
            <p:nvPr/>
          </p:nvSpPr>
          <p:spPr>
            <a:xfrm>
              <a:off x="311742" y="677353"/>
              <a:ext cx="1514933" cy="578697"/>
            </a:xfrm>
            <a:prstGeom prst="rect">
              <a:avLst/>
            </a:prstGeom>
          </p:spPr>
          <p:txBody>
            <a:bodyPr lIns="0" tIns="0" rIns="0" bIns="0" rtlCol="0" anchor="t">
              <a:spAutoFit/>
            </a:bodyPr>
            <a:lstStyle/>
            <a:p>
              <a:pPr algn="ctr">
                <a:lnSpc>
                  <a:spcPts val="3640"/>
                </a:lnSpc>
                <a:spcBef>
                  <a:spcPct val="0"/>
                </a:spcBef>
              </a:pPr>
              <a:r>
                <a:rPr lang="en-US" sz="2600" b="1">
                  <a:solidFill>
                    <a:srgbClr val="000000"/>
                  </a:solidFill>
                  <a:latin typeface="Proxima Nova Bold"/>
                  <a:ea typeface="Proxima Nova Bold"/>
                  <a:cs typeface="Proxima Nova Bold"/>
                  <a:sym typeface="Proxima Nova Bold"/>
                </a:rPr>
                <a:t>04</a:t>
              </a:r>
            </a:p>
          </p:txBody>
        </p:sp>
        <p:sp>
          <p:nvSpPr>
            <p:cNvPr id="64" name="TextBox 64"/>
            <p:cNvSpPr txBox="1"/>
            <p:nvPr/>
          </p:nvSpPr>
          <p:spPr>
            <a:xfrm>
              <a:off x="2861125" y="820440"/>
              <a:ext cx="6342864" cy="815340"/>
            </a:xfrm>
            <a:prstGeom prst="rect">
              <a:avLst/>
            </a:prstGeom>
          </p:spPr>
          <p:txBody>
            <a:bodyPr lIns="0" tIns="0" rIns="0" bIns="0" rtlCol="0" anchor="t">
              <a:spAutoFit/>
            </a:bodyPr>
            <a:lstStyle/>
            <a:p>
              <a:pPr marL="0" lvl="0" indent="0" algn="l">
                <a:lnSpc>
                  <a:spcPts val="2519"/>
                </a:lnSpc>
                <a:spcBef>
                  <a:spcPct val="0"/>
                </a:spcBef>
              </a:pPr>
              <a:r>
                <a:rPr lang="en-US" sz="1799">
                  <a:solidFill>
                    <a:srgbClr val="000000"/>
                  </a:solidFill>
                  <a:latin typeface="Proxima Nova"/>
                  <a:ea typeface="Proxima Nova"/>
                  <a:cs typeface="Proxima Nova"/>
                  <a:sym typeface="Proxima Nova"/>
                </a:rPr>
                <a:t>View sales analytics and download PDFs (Monthly and Annual).</a:t>
              </a:r>
            </a:p>
          </p:txBody>
        </p:sp>
        <p:sp>
          <p:nvSpPr>
            <p:cNvPr id="65" name="TextBox 65"/>
            <p:cNvSpPr txBox="1"/>
            <p:nvPr/>
          </p:nvSpPr>
          <p:spPr>
            <a:xfrm>
              <a:off x="2861125" y="158981"/>
              <a:ext cx="5397500" cy="547159"/>
            </a:xfrm>
            <a:prstGeom prst="rect">
              <a:avLst/>
            </a:prstGeom>
          </p:spPr>
          <p:txBody>
            <a:bodyPr lIns="0" tIns="0" rIns="0" bIns="0" rtlCol="0" anchor="t">
              <a:spAutoFit/>
            </a:bodyPr>
            <a:lstStyle/>
            <a:p>
              <a:pPr marL="0" lvl="0" indent="0" algn="l">
                <a:lnSpc>
                  <a:spcPts val="3499"/>
                </a:lnSpc>
                <a:spcBef>
                  <a:spcPct val="0"/>
                </a:spcBef>
              </a:pPr>
              <a:r>
                <a:rPr lang="en-US" sz="2499" b="1">
                  <a:solidFill>
                    <a:srgbClr val="000000"/>
                  </a:solidFill>
                  <a:latin typeface="Proxima Nova Bold"/>
                  <a:ea typeface="Proxima Nova Bold"/>
                  <a:cs typeface="Proxima Nova Bold"/>
                  <a:sym typeface="Proxima Nova Bold"/>
                </a:rPr>
                <a:t>View Sales Analytics</a:t>
              </a:r>
            </a:p>
          </p:txBody>
        </p:sp>
      </p:grpSp>
      <p:grpSp>
        <p:nvGrpSpPr>
          <p:cNvPr id="66" name="Group 66"/>
          <p:cNvGrpSpPr/>
          <p:nvPr/>
        </p:nvGrpSpPr>
        <p:grpSpPr>
          <a:xfrm>
            <a:off x="9699493" y="5441155"/>
            <a:ext cx="7207636" cy="1492915"/>
            <a:chOff x="0" y="0"/>
            <a:chExt cx="9610181" cy="1990553"/>
          </a:xfrm>
        </p:grpSpPr>
        <p:grpSp>
          <p:nvGrpSpPr>
            <p:cNvPr id="67" name="Group 67"/>
            <p:cNvGrpSpPr/>
            <p:nvPr/>
          </p:nvGrpSpPr>
          <p:grpSpPr>
            <a:xfrm>
              <a:off x="0" y="304034"/>
              <a:ext cx="2485541" cy="1382486"/>
              <a:chOff x="0" y="0"/>
              <a:chExt cx="954917" cy="531136"/>
            </a:xfrm>
          </p:grpSpPr>
          <p:sp>
            <p:nvSpPr>
              <p:cNvPr id="68" name="Freeform 68"/>
              <p:cNvSpPr/>
              <p:nvPr/>
            </p:nvSpPr>
            <p:spPr>
              <a:xfrm>
                <a:off x="0" y="0"/>
                <a:ext cx="954917" cy="531136"/>
              </a:xfrm>
              <a:custGeom>
                <a:avLst/>
                <a:gdLst/>
                <a:ahLst/>
                <a:cxnLst/>
                <a:rect l="l" t="t" r="r" b="b"/>
                <a:pathLst>
                  <a:path w="954917" h="531136">
                    <a:moveTo>
                      <a:pt x="203200" y="0"/>
                    </a:moveTo>
                    <a:lnTo>
                      <a:pt x="954917" y="0"/>
                    </a:lnTo>
                    <a:lnTo>
                      <a:pt x="751717" y="531136"/>
                    </a:lnTo>
                    <a:lnTo>
                      <a:pt x="0" y="531136"/>
                    </a:lnTo>
                    <a:lnTo>
                      <a:pt x="203200" y="0"/>
                    </a:lnTo>
                    <a:close/>
                  </a:path>
                </a:pathLst>
              </a:custGeom>
              <a:solidFill>
                <a:srgbClr val="C13659"/>
              </a:solidFill>
            </p:spPr>
          </p:sp>
          <p:sp>
            <p:nvSpPr>
              <p:cNvPr id="69" name="TextBox 69"/>
              <p:cNvSpPr txBox="1"/>
              <p:nvPr/>
            </p:nvSpPr>
            <p:spPr>
              <a:xfrm>
                <a:off x="101600" y="-38100"/>
                <a:ext cx="751717"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70" name="Group 70"/>
            <p:cNvGrpSpPr/>
            <p:nvPr/>
          </p:nvGrpSpPr>
          <p:grpSpPr>
            <a:xfrm>
              <a:off x="1354010" y="304034"/>
              <a:ext cx="1057813" cy="1382486"/>
              <a:chOff x="0" y="0"/>
              <a:chExt cx="406400" cy="531136"/>
            </a:xfrm>
          </p:grpSpPr>
          <p:sp>
            <p:nvSpPr>
              <p:cNvPr id="71" name="Freeform 71"/>
              <p:cNvSpPr/>
              <p:nvPr/>
            </p:nvSpPr>
            <p:spPr>
              <a:xfrm>
                <a:off x="0" y="0"/>
                <a:ext cx="406400" cy="531136"/>
              </a:xfrm>
              <a:custGeom>
                <a:avLst/>
                <a:gdLst/>
                <a:ahLst/>
                <a:cxnLst/>
                <a:rect l="l" t="t" r="r" b="b"/>
                <a:pathLst>
                  <a:path w="406400" h="531136">
                    <a:moveTo>
                      <a:pt x="203200" y="0"/>
                    </a:moveTo>
                    <a:lnTo>
                      <a:pt x="406400" y="0"/>
                    </a:lnTo>
                    <a:lnTo>
                      <a:pt x="203200" y="531136"/>
                    </a:lnTo>
                    <a:lnTo>
                      <a:pt x="0" y="531136"/>
                    </a:lnTo>
                    <a:lnTo>
                      <a:pt x="203200" y="0"/>
                    </a:lnTo>
                    <a:close/>
                  </a:path>
                </a:pathLst>
              </a:custGeom>
              <a:solidFill>
                <a:srgbClr val="C13659">
                  <a:alpha val="13725"/>
                </a:srgbClr>
              </a:solidFill>
            </p:spPr>
          </p:sp>
          <p:sp>
            <p:nvSpPr>
              <p:cNvPr id="72" name="TextBox 72"/>
              <p:cNvSpPr txBox="1"/>
              <p:nvPr/>
            </p:nvSpPr>
            <p:spPr>
              <a:xfrm>
                <a:off x="101600" y="-38100"/>
                <a:ext cx="203200"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73" name="Group 73"/>
            <p:cNvGrpSpPr/>
            <p:nvPr/>
          </p:nvGrpSpPr>
          <p:grpSpPr>
            <a:xfrm>
              <a:off x="1509569" y="0"/>
              <a:ext cx="8100613" cy="1990553"/>
              <a:chOff x="0" y="0"/>
              <a:chExt cx="2515719" cy="618184"/>
            </a:xfrm>
          </p:grpSpPr>
          <p:sp>
            <p:nvSpPr>
              <p:cNvPr id="74" name="Freeform 74"/>
              <p:cNvSpPr/>
              <p:nvPr/>
            </p:nvSpPr>
            <p:spPr>
              <a:xfrm>
                <a:off x="0" y="0"/>
                <a:ext cx="2515719" cy="618184"/>
              </a:xfrm>
              <a:custGeom>
                <a:avLst/>
                <a:gdLst/>
                <a:ahLst/>
                <a:cxnLst/>
                <a:rect l="l" t="t" r="r" b="b"/>
                <a:pathLst>
                  <a:path w="2515719" h="618184">
                    <a:moveTo>
                      <a:pt x="203200" y="0"/>
                    </a:moveTo>
                    <a:lnTo>
                      <a:pt x="2515719" y="0"/>
                    </a:lnTo>
                    <a:lnTo>
                      <a:pt x="2312519" y="618184"/>
                    </a:lnTo>
                    <a:lnTo>
                      <a:pt x="0" y="618184"/>
                    </a:lnTo>
                    <a:lnTo>
                      <a:pt x="203200" y="0"/>
                    </a:lnTo>
                    <a:close/>
                  </a:path>
                </a:pathLst>
              </a:custGeom>
              <a:solidFill>
                <a:srgbClr val="FFFFF6"/>
              </a:solidFill>
            </p:spPr>
          </p:sp>
          <p:sp>
            <p:nvSpPr>
              <p:cNvPr id="75" name="TextBox 75"/>
              <p:cNvSpPr txBox="1"/>
              <p:nvPr/>
            </p:nvSpPr>
            <p:spPr>
              <a:xfrm>
                <a:off x="101600" y="-38100"/>
                <a:ext cx="2312519" cy="656284"/>
              </a:xfrm>
              <a:prstGeom prst="rect">
                <a:avLst/>
              </a:prstGeom>
            </p:spPr>
            <p:txBody>
              <a:bodyPr lIns="50800" tIns="50800" rIns="50800" bIns="50800" rtlCol="0" anchor="ctr"/>
              <a:lstStyle/>
              <a:p>
                <a:pPr algn="ctr">
                  <a:lnSpc>
                    <a:spcPts val="2520"/>
                  </a:lnSpc>
                </a:pPr>
                <a:endParaRPr/>
              </a:p>
            </p:txBody>
          </p:sp>
        </p:grpSp>
        <p:sp>
          <p:nvSpPr>
            <p:cNvPr id="76" name="TextBox 76"/>
            <p:cNvSpPr txBox="1"/>
            <p:nvPr/>
          </p:nvSpPr>
          <p:spPr>
            <a:xfrm>
              <a:off x="311742" y="677353"/>
              <a:ext cx="1514933" cy="578697"/>
            </a:xfrm>
            <a:prstGeom prst="rect">
              <a:avLst/>
            </a:prstGeom>
          </p:spPr>
          <p:txBody>
            <a:bodyPr lIns="0" tIns="0" rIns="0" bIns="0" rtlCol="0" anchor="t">
              <a:spAutoFit/>
            </a:bodyPr>
            <a:lstStyle/>
            <a:p>
              <a:pPr algn="ctr">
                <a:lnSpc>
                  <a:spcPts val="3640"/>
                </a:lnSpc>
                <a:spcBef>
                  <a:spcPct val="0"/>
                </a:spcBef>
              </a:pPr>
              <a:r>
                <a:rPr lang="en-US" sz="2600" b="1">
                  <a:solidFill>
                    <a:srgbClr val="000000"/>
                  </a:solidFill>
                  <a:latin typeface="Proxima Nova Bold"/>
                  <a:ea typeface="Proxima Nova Bold"/>
                  <a:cs typeface="Proxima Nova Bold"/>
                  <a:sym typeface="Proxima Nova Bold"/>
                </a:rPr>
                <a:t>05</a:t>
              </a:r>
            </a:p>
          </p:txBody>
        </p:sp>
        <p:sp>
          <p:nvSpPr>
            <p:cNvPr id="77" name="TextBox 77"/>
            <p:cNvSpPr txBox="1"/>
            <p:nvPr/>
          </p:nvSpPr>
          <p:spPr>
            <a:xfrm>
              <a:off x="2861125" y="922040"/>
              <a:ext cx="6749056" cy="396240"/>
            </a:xfrm>
            <a:prstGeom prst="rect">
              <a:avLst/>
            </a:prstGeom>
          </p:spPr>
          <p:txBody>
            <a:bodyPr lIns="0" tIns="0" rIns="0" bIns="0" rtlCol="0" anchor="t">
              <a:spAutoFit/>
            </a:bodyPr>
            <a:lstStyle/>
            <a:p>
              <a:pPr marL="0" lvl="0" indent="0" algn="l">
                <a:lnSpc>
                  <a:spcPts val="2519"/>
                </a:lnSpc>
                <a:spcBef>
                  <a:spcPct val="0"/>
                </a:spcBef>
              </a:pPr>
              <a:r>
                <a:rPr lang="en-US" sz="1799">
                  <a:solidFill>
                    <a:srgbClr val="000000"/>
                  </a:solidFill>
                  <a:latin typeface="Proxima Nova"/>
                  <a:ea typeface="Proxima Nova"/>
                  <a:cs typeface="Proxima Nova"/>
                  <a:sym typeface="Proxima Nova"/>
                </a:rPr>
                <a:t>Talk with customer one-on-one within the app.</a:t>
              </a:r>
            </a:p>
          </p:txBody>
        </p:sp>
        <p:sp>
          <p:nvSpPr>
            <p:cNvPr id="78" name="TextBox 78"/>
            <p:cNvSpPr txBox="1"/>
            <p:nvPr/>
          </p:nvSpPr>
          <p:spPr>
            <a:xfrm>
              <a:off x="2861125" y="158981"/>
              <a:ext cx="5397500" cy="547159"/>
            </a:xfrm>
            <a:prstGeom prst="rect">
              <a:avLst/>
            </a:prstGeom>
          </p:spPr>
          <p:txBody>
            <a:bodyPr lIns="0" tIns="0" rIns="0" bIns="0" rtlCol="0" anchor="t">
              <a:spAutoFit/>
            </a:bodyPr>
            <a:lstStyle/>
            <a:p>
              <a:pPr marL="0" lvl="0" indent="0" algn="l">
                <a:lnSpc>
                  <a:spcPts val="3499"/>
                </a:lnSpc>
                <a:spcBef>
                  <a:spcPct val="0"/>
                </a:spcBef>
              </a:pPr>
              <a:r>
                <a:rPr lang="en-US" sz="2499" b="1">
                  <a:solidFill>
                    <a:srgbClr val="000000"/>
                  </a:solidFill>
                  <a:latin typeface="Proxima Nova Bold"/>
                  <a:ea typeface="Proxima Nova Bold"/>
                  <a:cs typeface="Proxima Nova Bold"/>
                  <a:sym typeface="Proxima Nova Bold"/>
                </a:rPr>
                <a:t>In-App Chat</a:t>
              </a:r>
            </a:p>
          </p:txBody>
        </p:sp>
      </p:grpSp>
      <p:grpSp>
        <p:nvGrpSpPr>
          <p:cNvPr id="79" name="Group 79"/>
          <p:cNvGrpSpPr/>
          <p:nvPr/>
        </p:nvGrpSpPr>
        <p:grpSpPr>
          <a:xfrm>
            <a:off x="9699493" y="7017212"/>
            <a:ext cx="7207636" cy="1492915"/>
            <a:chOff x="0" y="0"/>
            <a:chExt cx="9610181" cy="1990553"/>
          </a:xfrm>
        </p:grpSpPr>
        <p:grpSp>
          <p:nvGrpSpPr>
            <p:cNvPr id="80" name="Group 80"/>
            <p:cNvGrpSpPr/>
            <p:nvPr/>
          </p:nvGrpSpPr>
          <p:grpSpPr>
            <a:xfrm>
              <a:off x="0" y="304034"/>
              <a:ext cx="2485541" cy="1382486"/>
              <a:chOff x="0" y="0"/>
              <a:chExt cx="954917" cy="531136"/>
            </a:xfrm>
          </p:grpSpPr>
          <p:sp>
            <p:nvSpPr>
              <p:cNvPr id="81" name="Freeform 81"/>
              <p:cNvSpPr/>
              <p:nvPr/>
            </p:nvSpPr>
            <p:spPr>
              <a:xfrm>
                <a:off x="0" y="0"/>
                <a:ext cx="954917" cy="531136"/>
              </a:xfrm>
              <a:custGeom>
                <a:avLst/>
                <a:gdLst/>
                <a:ahLst/>
                <a:cxnLst/>
                <a:rect l="l" t="t" r="r" b="b"/>
                <a:pathLst>
                  <a:path w="954917" h="531136">
                    <a:moveTo>
                      <a:pt x="203200" y="0"/>
                    </a:moveTo>
                    <a:lnTo>
                      <a:pt x="954917" y="0"/>
                    </a:lnTo>
                    <a:lnTo>
                      <a:pt x="751717" y="531136"/>
                    </a:lnTo>
                    <a:lnTo>
                      <a:pt x="0" y="531136"/>
                    </a:lnTo>
                    <a:lnTo>
                      <a:pt x="203200" y="0"/>
                    </a:lnTo>
                    <a:close/>
                  </a:path>
                </a:pathLst>
              </a:custGeom>
              <a:solidFill>
                <a:srgbClr val="C13659"/>
              </a:solidFill>
            </p:spPr>
          </p:sp>
          <p:sp>
            <p:nvSpPr>
              <p:cNvPr id="82" name="TextBox 82"/>
              <p:cNvSpPr txBox="1"/>
              <p:nvPr/>
            </p:nvSpPr>
            <p:spPr>
              <a:xfrm>
                <a:off x="101600" y="-38100"/>
                <a:ext cx="751717"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83" name="Group 83"/>
            <p:cNvGrpSpPr/>
            <p:nvPr/>
          </p:nvGrpSpPr>
          <p:grpSpPr>
            <a:xfrm>
              <a:off x="1354010" y="304034"/>
              <a:ext cx="1057813" cy="1382486"/>
              <a:chOff x="0" y="0"/>
              <a:chExt cx="406400" cy="531136"/>
            </a:xfrm>
          </p:grpSpPr>
          <p:sp>
            <p:nvSpPr>
              <p:cNvPr id="84" name="Freeform 84"/>
              <p:cNvSpPr/>
              <p:nvPr/>
            </p:nvSpPr>
            <p:spPr>
              <a:xfrm>
                <a:off x="0" y="0"/>
                <a:ext cx="406400" cy="531136"/>
              </a:xfrm>
              <a:custGeom>
                <a:avLst/>
                <a:gdLst/>
                <a:ahLst/>
                <a:cxnLst/>
                <a:rect l="l" t="t" r="r" b="b"/>
                <a:pathLst>
                  <a:path w="406400" h="531136">
                    <a:moveTo>
                      <a:pt x="203200" y="0"/>
                    </a:moveTo>
                    <a:lnTo>
                      <a:pt x="406400" y="0"/>
                    </a:lnTo>
                    <a:lnTo>
                      <a:pt x="203200" y="531136"/>
                    </a:lnTo>
                    <a:lnTo>
                      <a:pt x="0" y="531136"/>
                    </a:lnTo>
                    <a:lnTo>
                      <a:pt x="203200" y="0"/>
                    </a:lnTo>
                    <a:close/>
                  </a:path>
                </a:pathLst>
              </a:custGeom>
              <a:solidFill>
                <a:srgbClr val="C13659">
                  <a:alpha val="13725"/>
                </a:srgbClr>
              </a:solidFill>
            </p:spPr>
          </p:sp>
          <p:sp>
            <p:nvSpPr>
              <p:cNvPr id="85" name="TextBox 85"/>
              <p:cNvSpPr txBox="1"/>
              <p:nvPr/>
            </p:nvSpPr>
            <p:spPr>
              <a:xfrm>
                <a:off x="101600" y="-38100"/>
                <a:ext cx="203200" cy="569236"/>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86" name="Group 86"/>
            <p:cNvGrpSpPr/>
            <p:nvPr/>
          </p:nvGrpSpPr>
          <p:grpSpPr>
            <a:xfrm>
              <a:off x="1509569" y="0"/>
              <a:ext cx="8100613" cy="1990553"/>
              <a:chOff x="0" y="0"/>
              <a:chExt cx="2515719" cy="618184"/>
            </a:xfrm>
          </p:grpSpPr>
          <p:sp>
            <p:nvSpPr>
              <p:cNvPr id="87" name="Freeform 87"/>
              <p:cNvSpPr/>
              <p:nvPr/>
            </p:nvSpPr>
            <p:spPr>
              <a:xfrm>
                <a:off x="0" y="0"/>
                <a:ext cx="2515719" cy="618184"/>
              </a:xfrm>
              <a:custGeom>
                <a:avLst/>
                <a:gdLst/>
                <a:ahLst/>
                <a:cxnLst/>
                <a:rect l="l" t="t" r="r" b="b"/>
                <a:pathLst>
                  <a:path w="2515719" h="618184">
                    <a:moveTo>
                      <a:pt x="203200" y="0"/>
                    </a:moveTo>
                    <a:lnTo>
                      <a:pt x="2515719" y="0"/>
                    </a:lnTo>
                    <a:lnTo>
                      <a:pt x="2312519" y="618184"/>
                    </a:lnTo>
                    <a:lnTo>
                      <a:pt x="0" y="618184"/>
                    </a:lnTo>
                    <a:lnTo>
                      <a:pt x="203200" y="0"/>
                    </a:lnTo>
                    <a:close/>
                  </a:path>
                </a:pathLst>
              </a:custGeom>
              <a:solidFill>
                <a:srgbClr val="FFFFF6"/>
              </a:solidFill>
            </p:spPr>
          </p:sp>
          <p:sp>
            <p:nvSpPr>
              <p:cNvPr id="88" name="TextBox 88"/>
              <p:cNvSpPr txBox="1"/>
              <p:nvPr/>
            </p:nvSpPr>
            <p:spPr>
              <a:xfrm>
                <a:off x="101600" y="-38100"/>
                <a:ext cx="2312519" cy="656284"/>
              </a:xfrm>
              <a:prstGeom prst="rect">
                <a:avLst/>
              </a:prstGeom>
            </p:spPr>
            <p:txBody>
              <a:bodyPr lIns="50800" tIns="50800" rIns="50800" bIns="50800" rtlCol="0" anchor="ctr"/>
              <a:lstStyle/>
              <a:p>
                <a:pPr algn="ctr">
                  <a:lnSpc>
                    <a:spcPts val="2520"/>
                  </a:lnSpc>
                </a:pPr>
                <a:endParaRPr/>
              </a:p>
            </p:txBody>
          </p:sp>
        </p:grpSp>
        <p:sp>
          <p:nvSpPr>
            <p:cNvPr id="89" name="TextBox 89"/>
            <p:cNvSpPr txBox="1"/>
            <p:nvPr/>
          </p:nvSpPr>
          <p:spPr>
            <a:xfrm>
              <a:off x="311742" y="677353"/>
              <a:ext cx="1514933" cy="578697"/>
            </a:xfrm>
            <a:prstGeom prst="rect">
              <a:avLst/>
            </a:prstGeom>
          </p:spPr>
          <p:txBody>
            <a:bodyPr lIns="0" tIns="0" rIns="0" bIns="0" rtlCol="0" anchor="t">
              <a:spAutoFit/>
            </a:bodyPr>
            <a:lstStyle/>
            <a:p>
              <a:pPr algn="ctr">
                <a:lnSpc>
                  <a:spcPts val="3640"/>
                </a:lnSpc>
                <a:spcBef>
                  <a:spcPct val="0"/>
                </a:spcBef>
              </a:pPr>
              <a:r>
                <a:rPr lang="en-US" sz="2600" b="1">
                  <a:solidFill>
                    <a:srgbClr val="000000"/>
                  </a:solidFill>
                  <a:latin typeface="Proxima Nova Bold"/>
                  <a:ea typeface="Proxima Nova Bold"/>
                  <a:cs typeface="Proxima Nova Bold"/>
                  <a:sym typeface="Proxima Nova Bold"/>
                </a:rPr>
                <a:t>06</a:t>
              </a:r>
            </a:p>
          </p:txBody>
        </p:sp>
        <p:sp>
          <p:nvSpPr>
            <p:cNvPr id="90" name="TextBox 90"/>
            <p:cNvSpPr txBox="1"/>
            <p:nvPr/>
          </p:nvSpPr>
          <p:spPr>
            <a:xfrm>
              <a:off x="2861125" y="807740"/>
              <a:ext cx="6342864" cy="815340"/>
            </a:xfrm>
            <a:prstGeom prst="rect">
              <a:avLst/>
            </a:prstGeom>
          </p:spPr>
          <p:txBody>
            <a:bodyPr lIns="0" tIns="0" rIns="0" bIns="0" rtlCol="0" anchor="t">
              <a:spAutoFit/>
            </a:bodyPr>
            <a:lstStyle/>
            <a:p>
              <a:pPr marL="0" lvl="0" indent="0" algn="l">
                <a:lnSpc>
                  <a:spcPts val="2519"/>
                </a:lnSpc>
                <a:spcBef>
                  <a:spcPct val="0"/>
                </a:spcBef>
              </a:pPr>
              <a:r>
                <a:rPr lang="en-US" sz="1799">
                  <a:solidFill>
                    <a:srgbClr val="000000"/>
                  </a:solidFill>
                  <a:latin typeface="Proxima Nova"/>
                  <a:ea typeface="Proxima Nova"/>
                  <a:cs typeface="Proxima Nova"/>
                  <a:sym typeface="Proxima Nova"/>
                </a:rPr>
                <a:t>Create/Update service packages and mark them active/inactive</a:t>
              </a:r>
            </a:p>
          </p:txBody>
        </p:sp>
        <p:sp>
          <p:nvSpPr>
            <p:cNvPr id="91" name="TextBox 91"/>
            <p:cNvSpPr txBox="1"/>
            <p:nvPr/>
          </p:nvSpPr>
          <p:spPr>
            <a:xfrm>
              <a:off x="2861125" y="158981"/>
              <a:ext cx="6342864" cy="547159"/>
            </a:xfrm>
            <a:prstGeom prst="rect">
              <a:avLst/>
            </a:prstGeom>
          </p:spPr>
          <p:txBody>
            <a:bodyPr lIns="0" tIns="0" rIns="0" bIns="0" rtlCol="0" anchor="t">
              <a:spAutoFit/>
            </a:bodyPr>
            <a:lstStyle/>
            <a:p>
              <a:pPr marL="0" lvl="0" indent="0" algn="l">
                <a:lnSpc>
                  <a:spcPts val="3499"/>
                </a:lnSpc>
                <a:spcBef>
                  <a:spcPct val="0"/>
                </a:spcBef>
              </a:pPr>
              <a:r>
                <a:rPr lang="en-US" sz="2499" b="1">
                  <a:solidFill>
                    <a:srgbClr val="000000"/>
                  </a:solidFill>
                  <a:latin typeface="Proxima Nova Bold"/>
                  <a:ea typeface="Proxima Nova Bold"/>
                  <a:cs typeface="Proxima Nova Bold"/>
                  <a:sym typeface="Proxima Nova Bold"/>
                </a:rPr>
                <a:t>Modify/Create Service Packages</a:t>
              </a:r>
            </a:p>
          </p:txBody>
        </p:sp>
      </p:grpSp>
      <p:grpSp>
        <p:nvGrpSpPr>
          <p:cNvPr id="92" name="Group 92"/>
          <p:cNvGrpSpPr/>
          <p:nvPr/>
        </p:nvGrpSpPr>
        <p:grpSpPr>
          <a:xfrm>
            <a:off x="14931334" y="569450"/>
            <a:ext cx="2950717" cy="981892"/>
            <a:chOff x="0" y="0"/>
            <a:chExt cx="3934290" cy="1309190"/>
          </a:xfrm>
        </p:grpSpPr>
        <p:grpSp>
          <p:nvGrpSpPr>
            <p:cNvPr id="93" name="Group 93"/>
            <p:cNvGrpSpPr/>
            <p:nvPr/>
          </p:nvGrpSpPr>
          <p:grpSpPr>
            <a:xfrm>
              <a:off x="0" y="0"/>
              <a:ext cx="3934290" cy="1309190"/>
              <a:chOff x="0" y="0"/>
              <a:chExt cx="777144" cy="258605"/>
            </a:xfrm>
          </p:grpSpPr>
          <p:sp>
            <p:nvSpPr>
              <p:cNvPr id="94" name="Freeform 94"/>
              <p:cNvSpPr/>
              <p:nvPr/>
            </p:nvSpPr>
            <p:spPr>
              <a:xfrm>
                <a:off x="0" y="0"/>
                <a:ext cx="777144" cy="258605"/>
              </a:xfrm>
              <a:custGeom>
                <a:avLst/>
                <a:gdLst/>
                <a:ahLst/>
                <a:cxnLst/>
                <a:rect l="l" t="t" r="r" b="b"/>
                <a:pathLst>
                  <a:path w="777144" h="258605">
                    <a:moveTo>
                      <a:pt x="0" y="0"/>
                    </a:moveTo>
                    <a:lnTo>
                      <a:pt x="777144" y="0"/>
                    </a:lnTo>
                    <a:lnTo>
                      <a:pt x="777144" y="258605"/>
                    </a:lnTo>
                    <a:lnTo>
                      <a:pt x="0" y="258605"/>
                    </a:lnTo>
                    <a:close/>
                  </a:path>
                </a:pathLst>
              </a:custGeom>
              <a:ln w="38100" cap="sq">
                <a:solidFill>
                  <a:srgbClr val="C13659"/>
                </a:solidFill>
                <a:prstDash val="solid"/>
                <a:miter/>
              </a:ln>
            </p:spPr>
          </p:sp>
          <p:sp>
            <p:nvSpPr>
              <p:cNvPr id="95" name="TextBox 95"/>
              <p:cNvSpPr txBox="1"/>
              <p:nvPr/>
            </p:nvSpPr>
            <p:spPr>
              <a:xfrm>
                <a:off x="0" y="-47625"/>
                <a:ext cx="777144" cy="306230"/>
              </a:xfrm>
              <a:prstGeom prst="rect">
                <a:avLst/>
              </a:prstGeom>
            </p:spPr>
            <p:txBody>
              <a:bodyPr lIns="50800" tIns="50800" rIns="50800" bIns="50800" rtlCol="0" anchor="ctr"/>
              <a:lstStyle/>
              <a:p>
                <a:pPr algn="ctr">
                  <a:lnSpc>
                    <a:spcPts val="2800"/>
                  </a:lnSpc>
                </a:pPr>
                <a:endParaRPr/>
              </a:p>
            </p:txBody>
          </p:sp>
        </p:grpSp>
        <p:sp>
          <p:nvSpPr>
            <p:cNvPr id="96" name="Freeform 96"/>
            <p:cNvSpPr/>
            <p:nvPr/>
          </p:nvSpPr>
          <p:spPr>
            <a:xfrm>
              <a:off x="363437" y="141913"/>
              <a:ext cx="781479" cy="1025363"/>
            </a:xfrm>
            <a:custGeom>
              <a:avLst/>
              <a:gdLst/>
              <a:ahLst/>
              <a:cxnLst/>
              <a:rect l="l" t="t" r="r" b="b"/>
              <a:pathLst>
                <a:path w="781479" h="1025363">
                  <a:moveTo>
                    <a:pt x="0" y="0"/>
                  </a:moveTo>
                  <a:lnTo>
                    <a:pt x="781479" y="0"/>
                  </a:lnTo>
                  <a:lnTo>
                    <a:pt x="781479" y="1025363"/>
                  </a:lnTo>
                  <a:lnTo>
                    <a:pt x="0" y="1025363"/>
                  </a:lnTo>
                  <a:lnTo>
                    <a:pt x="0" y="0"/>
                  </a:lnTo>
                  <a:close/>
                </a:path>
              </a:pathLst>
            </a:custGeom>
            <a:blipFill>
              <a:blip r:embed="rId4"/>
              <a:stretch>
                <a:fillRect l="-43114" t="-7715" r="-43096" b="-34204"/>
              </a:stretch>
            </a:blipFill>
          </p:spPr>
        </p:sp>
        <p:sp>
          <p:nvSpPr>
            <p:cNvPr id="97" name="TextBox 97"/>
            <p:cNvSpPr txBox="1"/>
            <p:nvPr/>
          </p:nvSpPr>
          <p:spPr>
            <a:xfrm>
              <a:off x="1353824" y="226266"/>
              <a:ext cx="2283306" cy="875707"/>
            </a:xfrm>
            <a:prstGeom prst="rect">
              <a:avLst/>
            </a:prstGeom>
          </p:spPr>
          <p:txBody>
            <a:bodyPr lIns="0" tIns="0" rIns="0" bIns="0" rtlCol="0" anchor="t">
              <a:spAutoFit/>
            </a:bodyPr>
            <a:lstStyle/>
            <a:p>
              <a:pPr marL="0" lvl="0" indent="0" algn="l">
                <a:lnSpc>
                  <a:spcPts val="2576"/>
                </a:lnSpc>
                <a:spcBef>
                  <a:spcPct val="0"/>
                </a:spcBef>
              </a:pPr>
              <a:r>
                <a:rPr lang="en-US" sz="2300" b="1" spc="-69">
                  <a:solidFill>
                    <a:srgbClr val="161616"/>
                  </a:solidFill>
                  <a:latin typeface="Inter Bold"/>
                  <a:ea typeface="Inter Bold"/>
                  <a:cs typeface="Inter Bold"/>
                  <a:sym typeface="Inter Bold"/>
                </a:rPr>
                <a:t>BAHRIA</a:t>
              </a:r>
              <a:r>
                <a:rPr lang="en-US" sz="2300" b="1" u="none" strike="noStrike" spc="-69">
                  <a:solidFill>
                    <a:srgbClr val="161616"/>
                  </a:solidFill>
                  <a:latin typeface="Inter Bold"/>
                  <a:ea typeface="Inter Bold"/>
                  <a:cs typeface="Inter Bold"/>
                  <a:sym typeface="Inter Bold"/>
                </a:rPr>
                <a:t> UNIVERSITY</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2" name="AutoShape 2"/>
          <p:cNvSpPr/>
          <p:nvPr/>
        </p:nvSpPr>
        <p:spPr>
          <a:xfrm>
            <a:off x="1028700" y="1060396"/>
            <a:ext cx="13717848" cy="0"/>
          </a:xfrm>
          <a:prstGeom prst="line">
            <a:avLst/>
          </a:prstGeom>
          <a:ln w="38100" cap="flat">
            <a:solidFill>
              <a:srgbClr val="C13659"/>
            </a:solidFill>
            <a:prstDash val="solid"/>
            <a:headEnd type="none" w="sm" len="sm"/>
            <a:tailEnd type="none" w="sm" len="sm"/>
          </a:ln>
        </p:spPr>
      </p:sp>
      <p:sp>
        <p:nvSpPr>
          <p:cNvPr id="3" name="AutoShape 3"/>
          <p:cNvSpPr/>
          <p:nvPr/>
        </p:nvSpPr>
        <p:spPr>
          <a:xfrm flipH="1" flipV="1">
            <a:off x="509587" y="-717113"/>
            <a:ext cx="0" cy="11721225"/>
          </a:xfrm>
          <a:prstGeom prst="line">
            <a:avLst/>
          </a:prstGeom>
          <a:ln w="352425" cap="flat">
            <a:solidFill>
              <a:srgbClr val="C13659"/>
            </a:solidFill>
            <a:prstDash val="solid"/>
            <a:headEnd type="none" w="sm" len="sm"/>
            <a:tailEnd type="none" w="sm" len="sm"/>
          </a:ln>
        </p:spPr>
      </p:sp>
      <p:grpSp>
        <p:nvGrpSpPr>
          <p:cNvPr id="4" name="Group 4"/>
          <p:cNvGrpSpPr/>
          <p:nvPr/>
        </p:nvGrpSpPr>
        <p:grpSpPr>
          <a:xfrm>
            <a:off x="14931334" y="569450"/>
            <a:ext cx="2950717" cy="981892"/>
            <a:chOff x="0" y="0"/>
            <a:chExt cx="3934290" cy="1309190"/>
          </a:xfrm>
        </p:grpSpPr>
        <p:grpSp>
          <p:nvGrpSpPr>
            <p:cNvPr id="5" name="Group 5"/>
            <p:cNvGrpSpPr/>
            <p:nvPr/>
          </p:nvGrpSpPr>
          <p:grpSpPr>
            <a:xfrm>
              <a:off x="0" y="0"/>
              <a:ext cx="3934290" cy="1309190"/>
              <a:chOff x="0" y="0"/>
              <a:chExt cx="777144" cy="258605"/>
            </a:xfrm>
          </p:grpSpPr>
          <p:sp>
            <p:nvSpPr>
              <p:cNvPr id="6" name="Freeform 6"/>
              <p:cNvSpPr/>
              <p:nvPr/>
            </p:nvSpPr>
            <p:spPr>
              <a:xfrm>
                <a:off x="0" y="0"/>
                <a:ext cx="777144" cy="258605"/>
              </a:xfrm>
              <a:custGeom>
                <a:avLst/>
                <a:gdLst/>
                <a:ahLst/>
                <a:cxnLst/>
                <a:rect l="l" t="t" r="r" b="b"/>
                <a:pathLst>
                  <a:path w="777144" h="258605">
                    <a:moveTo>
                      <a:pt x="0" y="0"/>
                    </a:moveTo>
                    <a:lnTo>
                      <a:pt x="777144" y="0"/>
                    </a:lnTo>
                    <a:lnTo>
                      <a:pt x="777144" y="258605"/>
                    </a:lnTo>
                    <a:lnTo>
                      <a:pt x="0" y="258605"/>
                    </a:lnTo>
                    <a:close/>
                  </a:path>
                </a:pathLst>
              </a:custGeom>
              <a:ln w="38100" cap="sq">
                <a:solidFill>
                  <a:srgbClr val="C13659"/>
                </a:solidFill>
                <a:prstDash val="solid"/>
                <a:miter/>
              </a:ln>
            </p:spPr>
          </p:sp>
          <p:sp>
            <p:nvSpPr>
              <p:cNvPr id="7" name="TextBox 7"/>
              <p:cNvSpPr txBox="1"/>
              <p:nvPr/>
            </p:nvSpPr>
            <p:spPr>
              <a:xfrm>
                <a:off x="0" y="-47625"/>
                <a:ext cx="777144" cy="306230"/>
              </a:xfrm>
              <a:prstGeom prst="rect">
                <a:avLst/>
              </a:prstGeom>
            </p:spPr>
            <p:txBody>
              <a:bodyPr lIns="50800" tIns="50800" rIns="50800" bIns="50800" rtlCol="0" anchor="ctr"/>
              <a:lstStyle/>
              <a:p>
                <a:pPr algn="ctr">
                  <a:lnSpc>
                    <a:spcPts val="2800"/>
                  </a:lnSpc>
                </a:pPr>
                <a:endParaRPr/>
              </a:p>
            </p:txBody>
          </p:sp>
        </p:grpSp>
        <p:sp>
          <p:nvSpPr>
            <p:cNvPr id="8" name="Freeform 8"/>
            <p:cNvSpPr/>
            <p:nvPr/>
          </p:nvSpPr>
          <p:spPr>
            <a:xfrm>
              <a:off x="363437" y="141913"/>
              <a:ext cx="781479" cy="1025363"/>
            </a:xfrm>
            <a:custGeom>
              <a:avLst/>
              <a:gdLst/>
              <a:ahLst/>
              <a:cxnLst/>
              <a:rect l="l" t="t" r="r" b="b"/>
              <a:pathLst>
                <a:path w="781479" h="1025363">
                  <a:moveTo>
                    <a:pt x="0" y="0"/>
                  </a:moveTo>
                  <a:lnTo>
                    <a:pt x="781479" y="0"/>
                  </a:lnTo>
                  <a:lnTo>
                    <a:pt x="781479" y="1025363"/>
                  </a:lnTo>
                  <a:lnTo>
                    <a:pt x="0" y="1025363"/>
                  </a:lnTo>
                  <a:lnTo>
                    <a:pt x="0" y="0"/>
                  </a:lnTo>
                  <a:close/>
                </a:path>
              </a:pathLst>
            </a:custGeom>
            <a:blipFill>
              <a:blip r:embed="rId2"/>
              <a:stretch>
                <a:fillRect l="-43114" t="-7715" r="-43096" b="-34204"/>
              </a:stretch>
            </a:blipFill>
          </p:spPr>
        </p:sp>
        <p:sp>
          <p:nvSpPr>
            <p:cNvPr id="9" name="TextBox 9"/>
            <p:cNvSpPr txBox="1"/>
            <p:nvPr/>
          </p:nvSpPr>
          <p:spPr>
            <a:xfrm>
              <a:off x="1353824" y="226266"/>
              <a:ext cx="2283306" cy="875707"/>
            </a:xfrm>
            <a:prstGeom prst="rect">
              <a:avLst/>
            </a:prstGeom>
          </p:spPr>
          <p:txBody>
            <a:bodyPr lIns="0" tIns="0" rIns="0" bIns="0" rtlCol="0" anchor="t">
              <a:spAutoFit/>
            </a:bodyPr>
            <a:lstStyle/>
            <a:p>
              <a:pPr marL="0" lvl="0" indent="0" algn="l">
                <a:lnSpc>
                  <a:spcPts val="2576"/>
                </a:lnSpc>
                <a:spcBef>
                  <a:spcPct val="0"/>
                </a:spcBef>
              </a:pPr>
              <a:r>
                <a:rPr lang="en-US" sz="2300" b="1" spc="-69">
                  <a:solidFill>
                    <a:srgbClr val="161616"/>
                  </a:solidFill>
                  <a:latin typeface="Inter Bold"/>
                  <a:ea typeface="Inter Bold"/>
                  <a:cs typeface="Inter Bold"/>
                  <a:sym typeface="Inter Bold"/>
                </a:rPr>
                <a:t>BAHRIA</a:t>
              </a:r>
              <a:r>
                <a:rPr lang="en-US" sz="2300" b="1" u="none" strike="noStrike" spc="-69">
                  <a:solidFill>
                    <a:srgbClr val="161616"/>
                  </a:solidFill>
                  <a:latin typeface="Inter Bold"/>
                  <a:ea typeface="Inter Bold"/>
                  <a:cs typeface="Inter Bold"/>
                  <a:sym typeface="Inter Bold"/>
                </a:rPr>
                <a:t> UNIVERSITY</a:t>
              </a:r>
            </a:p>
          </p:txBody>
        </p:sp>
      </p:grpSp>
      <p:sp>
        <p:nvSpPr>
          <p:cNvPr id="12" name="TextBox 12"/>
          <p:cNvSpPr txBox="1"/>
          <p:nvPr/>
        </p:nvSpPr>
        <p:spPr>
          <a:xfrm>
            <a:off x="1028699" y="1461947"/>
            <a:ext cx="5600697" cy="1534331"/>
          </a:xfrm>
          <a:prstGeom prst="rect">
            <a:avLst/>
          </a:prstGeom>
        </p:spPr>
        <p:txBody>
          <a:bodyPr wrap="square" lIns="0" tIns="0" rIns="0" bIns="0" rtlCol="0" anchor="t">
            <a:spAutoFit/>
          </a:bodyPr>
          <a:lstStyle/>
          <a:p>
            <a:pPr marL="0" lvl="0" indent="0" algn="l">
              <a:lnSpc>
                <a:spcPts val="11461"/>
              </a:lnSpc>
              <a:spcBef>
                <a:spcPct val="0"/>
              </a:spcBef>
            </a:pPr>
            <a:r>
              <a:rPr lang="en-US" sz="13809" b="1" dirty="0">
                <a:solidFill>
                  <a:srgbClr val="161616"/>
                </a:solidFill>
                <a:latin typeface="Heading Now 31-38 Bold"/>
                <a:ea typeface="Heading Now 31-38 Bold"/>
                <a:cs typeface="Heading Now 31-38 Bold"/>
                <a:sym typeface="Heading Now 31-38 Bold"/>
              </a:rPr>
              <a:t>MOBILE APP</a:t>
            </a:r>
          </a:p>
        </p:txBody>
      </p:sp>
      <p:sp>
        <p:nvSpPr>
          <p:cNvPr id="15" name="TextBox 15"/>
          <p:cNvSpPr txBox="1"/>
          <p:nvPr/>
        </p:nvSpPr>
        <p:spPr>
          <a:xfrm>
            <a:off x="1028700" y="9477375"/>
            <a:ext cx="3384386" cy="349250"/>
          </a:xfrm>
          <a:prstGeom prst="rect">
            <a:avLst/>
          </a:prstGeom>
        </p:spPr>
        <p:txBody>
          <a:bodyPr lIns="0" tIns="0" rIns="0" bIns="0" rtlCol="0" anchor="t">
            <a:spAutoFit/>
          </a:bodyPr>
          <a:lstStyle/>
          <a:p>
            <a:pPr algn="l">
              <a:lnSpc>
                <a:spcPts val="2800"/>
              </a:lnSpc>
            </a:pPr>
            <a:r>
              <a:rPr lang="en-US" sz="2000" spc="-60">
                <a:solidFill>
                  <a:srgbClr val="161616"/>
                </a:solidFill>
                <a:latin typeface="Inter"/>
                <a:ea typeface="Inter"/>
                <a:cs typeface="Inter"/>
                <a:sym typeface="Inter"/>
              </a:rPr>
              <a:t>HTTPS://WWW.VIDAI.LIVE/</a:t>
            </a:r>
          </a:p>
        </p:txBody>
      </p:sp>
      <p:sp>
        <p:nvSpPr>
          <p:cNvPr id="16" name="TextBox 16"/>
          <p:cNvSpPr txBox="1"/>
          <p:nvPr/>
        </p:nvSpPr>
        <p:spPr>
          <a:xfrm>
            <a:off x="15910008" y="9477375"/>
            <a:ext cx="1349292" cy="349250"/>
          </a:xfrm>
          <a:prstGeom prst="rect">
            <a:avLst/>
          </a:prstGeom>
        </p:spPr>
        <p:txBody>
          <a:bodyPr lIns="0" tIns="0" rIns="0" bIns="0" rtlCol="0" anchor="t">
            <a:spAutoFit/>
          </a:bodyPr>
          <a:lstStyle/>
          <a:p>
            <a:pPr algn="r">
              <a:lnSpc>
                <a:spcPts val="2800"/>
              </a:lnSpc>
            </a:pPr>
            <a:r>
              <a:rPr lang="en-US" sz="2000" b="1" spc="-60">
                <a:solidFill>
                  <a:srgbClr val="161616"/>
                </a:solidFill>
                <a:latin typeface="Inter Bold"/>
                <a:ea typeface="Inter Bold"/>
                <a:cs typeface="Inter Bold"/>
                <a:sym typeface="Inter Bold"/>
              </a:rPr>
              <a:t>PAGE 11</a:t>
            </a:r>
          </a:p>
        </p:txBody>
      </p:sp>
      <p:pic>
        <p:nvPicPr>
          <p:cNvPr id="32" name="Picture 31">
            <a:extLst>
              <a:ext uri="{FF2B5EF4-FFF2-40B4-BE49-F238E27FC236}">
                <a16:creationId xmlns:a16="http://schemas.microsoft.com/office/drawing/2014/main" id="{E3902CAE-01F0-1C51-714B-77652292155D}"/>
              </a:ext>
            </a:extLst>
          </p:cNvPr>
          <p:cNvPicPr>
            <a:picLocks noChangeAspect="1"/>
          </p:cNvPicPr>
          <p:nvPr/>
        </p:nvPicPr>
        <p:blipFill>
          <a:blip r:embed="rId3">
            <a:clrChange>
              <a:clrFrom>
                <a:srgbClr val="FFFFF6"/>
              </a:clrFrom>
              <a:clrTo>
                <a:srgbClr val="FFFFF6">
                  <a:alpha val="0"/>
                </a:srgbClr>
              </a:clrTo>
            </a:clrChange>
            <a:extLst>
              <a:ext uri="{28A0092B-C50C-407E-A947-70E740481C1C}">
                <a14:useLocalDpi xmlns:a14="http://schemas.microsoft.com/office/drawing/2010/main" val="0"/>
              </a:ext>
            </a:extLst>
          </a:blip>
          <a:srcRect t="1283" b="1283"/>
          <a:stretch>
            <a:fillRect/>
          </a:stretch>
        </p:blipFill>
        <p:spPr>
          <a:xfrm>
            <a:off x="9482856" y="3261973"/>
            <a:ext cx="2207293" cy="4039447"/>
          </a:xfrm>
          <a:prstGeom prst="rect">
            <a:avLst/>
          </a:prstGeom>
        </p:spPr>
      </p:pic>
      <p:pic>
        <p:nvPicPr>
          <p:cNvPr id="34" name="Picture 33">
            <a:extLst>
              <a:ext uri="{FF2B5EF4-FFF2-40B4-BE49-F238E27FC236}">
                <a16:creationId xmlns:a16="http://schemas.microsoft.com/office/drawing/2014/main" id="{23EFED84-E270-C71E-6562-F1CC5304847C}"/>
              </a:ext>
            </a:extLst>
          </p:cNvPr>
          <p:cNvPicPr>
            <a:picLocks noChangeAspect="1"/>
          </p:cNvPicPr>
          <p:nvPr/>
        </p:nvPicPr>
        <p:blipFill>
          <a:blip r:embed="rId4">
            <a:extLst>
              <a:ext uri="{28A0092B-C50C-407E-A947-70E740481C1C}">
                <a14:useLocalDpi xmlns:a14="http://schemas.microsoft.com/office/drawing/2010/main" val="0"/>
              </a:ext>
            </a:extLst>
          </a:blip>
          <a:srcRect t="1174" b="1689"/>
          <a:stretch>
            <a:fillRect/>
          </a:stretch>
        </p:blipFill>
        <p:spPr>
          <a:xfrm>
            <a:off x="15820708" y="3270295"/>
            <a:ext cx="2314892" cy="4092667"/>
          </a:xfrm>
          <a:prstGeom prst="rect">
            <a:avLst/>
          </a:prstGeom>
        </p:spPr>
      </p:pic>
      <p:pic>
        <p:nvPicPr>
          <p:cNvPr id="36" name="Picture 35">
            <a:extLst>
              <a:ext uri="{FF2B5EF4-FFF2-40B4-BE49-F238E27FC236}">
                <a16:creationId xmlns:a16="http://schemas.microsoft.com/office/drawing/2014/main" id="{BAC808F7-2E0C-5337-A097-DA6327A830EB}"/>
              </a:ext>
            </a:extLst>
          </p:cNvPr>
          <p:cNvPicPr>
            <a:picLocks noChangeAspect="1"/>
          </p:cNvPicPr>
          <p:nvPr/>
        </p:nvPicPr>
        <p:blipFill>
          <a:blip r:embed="rId5">
            <a:clrChange>
              <a:clrFrom>
                <a:srgbClr val="FFFFF6"/>
              </a:clrFrom>
              <a:clrTo>
                <a:srgbClr val="FFFFF6">
                  <a:alpha val="0"/>
                </a:srgbClr>
              </a:clrTo>
            </a:clrChange>
            <a:extLst>
              <a:ext uri="{28A0092B-C50C-407E-A947-70E740481C1C}">
                <a14:useLocalDpi xmlns:a14="http://schemas.microsoft.com/office/drawing/2010/main" val="0"/>
              </a:ext>
            </a:extLst>
          </a:blip>
          <a:srcRect t="1737" b="1262"/>
          <a:stretch>
            <a:fillRect/>
          </a:stretch>
        </p:blipFill>
        <p:spPr>
          <a:xfrm>
            <a:off x="11541910" y="3261973"/>
            <a:ext cx="2302247" cy="4092657"/>
          </a:xfrm>
          <a:prstGeom prst="rect">
            <a:avLst/>
          </a:prstGeom>
        </p:spPr>
      </p:pic>
      <p:pic>
        <p:nvPicPr>
          <p:cNvPr id="38" name="Picture 37">
            <a:extLst>
              <a:ext uri="{FF2B5EF4-FFF2-40B4-BE49-F238E27FC236}">
                <a16:creationId xmlns:a16="http://schemas.microsoft.com/office/drawing/2014/main" id="{2F4EEE7B-B1B7-1C17-A544-57208AA76479}"/>
              </a:ext>
            </a:extLst>
          </p:cNvPr>
          <p:cNvPicPr>
            <a:picLocks noChangeAspect="1"/>
          </p:cNvPicPr>
          <p:nvPr/>
        </p:nvPicPr>
        <p:blipFill>
          <a:blip r:embed="rId6">
            <a:clrChange>
              <a:clrFrom>
                <a:srgbClr val="FFFFF6"/>
              </a:clrFrom>
              <a:clrTo>
                <a:srgbClr val="FFFFF6">
                  <a:alpha val="0"/>
                </a:srgbClr>
              </a:clrTo>
            </a:clrChange>
            <a:extLst>
              <a:ext uri="{28A0092B-C50C-407E-A947-70E740481C1C}">
                <a14:useLocalDpi xmlns:a14="http://schemas.microsoft.com/office/drawing/2010/main" val="0"/>
              </a:ext>
            </a:extLst>
          </a:blip>
          <a:srcRect t="1694" b="1304"/>
          <a:stretch>
            <a:fillRect/>
          </a:stretch>
        </p:blipFill>
        <p:spPr>
          <a:xfrm>
            <a:off x="5137760" y="3261973"/>
            <a:ext cx="2240531" cy="4092655"/>
          </a:xfrm>
          <a:prstGeom prst="rect">
            <a:avLst/>
          </a:prstGeom>
        </p:spPr>
      </p:pic>
      <p:pic>
        <p:nvPicPr>
          <p:cNvPr id="40" name="Picture 39">
            <a:extLst>
              <a:ext uri="{FF2B5EF4-FFF2-40B4-BE49-F238E27FC236}">
                <a16:creationId xmlns:a16="http://schemas.microsoft.com/office/drawing/2014/main" id="{21373073-BAEC-DB11-9A53-7DF998D8C0CD}"/>
              </a:ext>
            </a:extLst>
          </p:cNvPr>
          <p:cNvPicPr>
            <a:picLocks noChangeAspect="1"/>
          </p:cNvPicPr>
          <p:nvPr/>
        </p:nvPicPr>
        <p:blipFill>
          <a:blip r:embed="rId7">
            <a:clrChange>
              <a:clrFrom>
                <a:srgbClr val="FFFFF6"/>
              </a:clrFrom>
              <a:clrTo>
                <a:srgbClr val="FFFFF6">
                  <a:alpha val="0"/>
                </a:srgbClr>
              </a:clrTo>
            </a:clrChange>
            <a:extLst>
              <a:ext uri="{28A0092B-C50C-407E-A947-70E740481C1C}">
                <a14:useLocalDpi xmlns:a14="http://schemas.microsoft.com/office/drawing/2010/main" val="0"/>
              </a:ext>
            </a:extLst>
          </a:blip>
          <a:srcRect t="1993" b="1972"/>
          <a:stretch>
            <a:fillRect/>
          </a:stretch>
        </p:blipFill>
        <p:spPr>
          <a:xfrm>
            <a:off x="7272589" y="3287275"/>
            <a:ext cx="2170332" cy="4039447"/>
          </a:xfrm>
          <a:prstGeom prst="rect">
            <a:avLst/>
          </a:prstGeom>
        </p:spPr>
      </p:pic>
      <p:pic>
        <p:nvPicPr>
          <p:cNvPr id="42" name="Picture 41">
            <a:extLst>
              <a:ext uri="{FF2B5EF4-FFF2-40B4-BE49-F238E27FC236}">
                <a16:creationId xmlns:a16="http://schemas.microsoft.com/office/drawing/2014/main" id="{B8E64799-CEA1-9DCB-EB07-E1ACCE77EE8B}"/>
              </a:ext>
            </a:extLst>
          </p:cNvPr>
          <p:cNvPicPr>
            <a:picLocks noChangeAspect="1"/>
          </p:cNvPicPr>
          <p:nvPr/>
        </p:nvPicPr>
        <p:blipFill>
          <a:blip r:embed="rId8">
            <a:clrChange>
              <a:clrFrom>
                <a:srgbClr val="FFFFF6"/>
              </a:clrFrom>
              <a:clrTo>
                <a:srgbClr val="FFFFF6">
                  <a:alpha val="0"/>
                </a:srgbClr>
              </a:clrTo>
            </a:clrChange>
            <a:extLst>
              <a:ext uri="{28A0092B-C50C-407E-A947-70E740481C1C}">
                <a14:useLocalDpi xmlns:a14="http://schemas.microsoft.com/office/drawing/2010/main" val="0"/>
              </a:ext>
            </a:extLst>
          </a:blip>
          <a:srcRect t="527" b="817"/>
          <a:stretch>
            <a:fillRect/>
          </a:stretch>
        </p:blipFill>
        <p:spPr>
          <a:xfrm>
            <a:off x="3055226" y="3287275"/>
            <a:ext cx="2094842" cy="4039447"/>
          </a:xfrm>
          <a:prstGeom prst="rect">
            <a:avLst/>
          </a:prstGeom>
        </p:spPr>
      </p:pic>
      <p:pic>
        <p:nvPicPr>
          <p:cNvPr id="44" name="Picture 43">
            <a:extLst>
              <a:ext uri="{FF2B5EF4-FFF2-40B4-BE49-F238E27FC236}">
                <a16:creationId xmlns:a16="http://schemas.microsoft.com/office/drawing/2014/main" id="{65E1DA66-26F8-B70D-A7C6-8A7DED96CF43}"/>
              </a:ext>
            </a:extLst>
          </p:cNvPr>
          <p:cNvPicPr>
            <a:picLocks noChangeAspect="1"/>
          </p:cNvPicPr>
          <p:nvPr/>
        </p:nvPicPr>
        <p:blipFill>
          <a:blip r:embed="rId9">
            <a:clrChange>
              <a:clrFrom>
                <a:srgbClr val="FFFFF6"/>
              </a:clrFrom>
              <a:clrTo>
                <a:srgbClr val="FFFFF6">
                  <a:alpha val="0"/>
                </a:srgbClr>
              </a:clrTo>
            </a:clrChange>
            <a:extLst>
              <a:ext uri="{28A0092B-C50C-407E-A947-70E740481C1C}">
                <a14:useLocalDpi xmlns:a14="http://schemas.microsoft.com/office/drawing/2010/main" val="0"/>
              </a:ext>
            </a:extLst>
          </a:blip>
          <a:srcRect t="521" b="673"/>
          <a:stretch>
            <a:fillRect/>
          </a:stretch>
        </p:blipFill>
        <p:spPr>
          <a:xfrm>
            <a:off x="13720164" y="3287275"/>
            <a:ext cx="2269939" cy="4092667"/>
          </a:xfrm>
          <a:prstGeom prst="rect">
            <a:avLst/>
          </a:prstGeom>
        </p:spPr>
      </p:pic>
      <p:pic>
        <p:nvPicPr>
          <p:cNvPr id="45" name="Picture 44">
            <a:extLst>
              <a:ext uri="{FF2B5EF4-FFF2-40B4-BE49-F238E27FC236}">
                <a16:creationId xmlns:a16="http://schemas.microsoft.com/office/drawing/2014/main" id="{35BAB600-CF47-C939-BD97-96DF6351B96B}"/>
              </a:ext>
            </a:extLst>
          </p:cNvPr>
          <p:cNvPicPr>
            <a:picLocks noChangeAspect="1"/>
          </p:cNvPicPr>
          <p:nvPr/>
        </p:nvPicPr>
        <p:blipFill>
          <a:blip r:embed="rId10">
            <a:clrChange>
              <a:clrFrom>
                <a:srgbClr val="FFFFF6"/>
              </a:clrFrom>
              <a:clrTo>
                <a:srgbClr val="FFFFF6">
                  <a:alpha val="0"/>
                </a:srgbClr>
              </a:clrTo>
            </a:clrChange>
            <a:extLst>
              <a:ext uri="{28A0092B-C50C-407E-A947-70E740481C1C}">
                <a14:useLocalDpi xmlns:a14="http://schemas.microsoft.com/office/drawing/2010/main" val="0"/>
              </a:ext>
            </a:extLst>
          </a:blip>
          <a:stretch>
            <a:fillRect/>
          </a:stretch>
        </p:blipFill>
        <p:spPr>
          <a:xfrm>
            <a:off x="921626" y="3265691"/>
            <a:ext cx="2094842" cy="399996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a:extLst>
            <a:ext uri="{FF2B5EF4-FFF2-40B4-BE49-F238E27FC236}">
              <a16:creationId xmlns:a16="http://schemas.microsoft.com/office/drawing/2014/main" id="{EC2D32CD-96BF-C102-066E-64B8B0C637D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453AE3F5-7915-526E-63D4-AFE2907329CE}"/>
              </a:ext>
            </a:extLst>
          </p:cNvPr>
          <p:cNvSpPr/>
          <p:nvPr/>
        </p:nvSpPr>
        <p:spPr>
          <a:xfrm>
            <a:off x="1028700" y="1060396"/>
            <a:ext cx="13717848" cy="0"/>
          </a:xfrm>
          <a:prstGeom prst="line">
            <a:avLst/>
          </a:prstGeom>
          <a:ln w="38100" cap="flat">
            <a:solidFill>
              <a:srgbClr val="C13659"/>
            </a:solidFill>
            <a:prstDash val="solid"/>
            <a:headEnd type="none" w="sm" len="sm"/>
            <a:tailEnd type="none" w="sm" len="sm"/>
          </a:ln>
        </p:spPr>
      </p:sp>
      <p:sp>
        <p:nvSpPr>
          <p:cNvPr id="3" name="AutoShape 3">
            <a:extLst>
              <a:ext uri="{FF2B5EF4-FFF2-40B4-BE49-F238E27FC236}">
                <a16:creationId xmlns:a16="http://schemas.microsoft.com/office/drawing/2014/main" id="{EFE55489-704F-C857-90BF-B33974FFC7CE}"/>
              </a:ext>
            </a:extLst>
          </p:cNvPr>
          <p:cNvSpPr/>
          <p:nvPr/>
        </p:nvSpPr>
        <p:spPr>
          <a:xfrm flipH="1" flipV="1">
            <a:off x="509587" y="-717113"/>
            <a:ext cx="0" cy="11721225"/>
          </a:xfrm>
          <a:prstGeom prst="line">
            <a:avLst/>
          </a:prstGeom>
          <a:ln w="352425" cap="flat">
            <a:solidFill>
              <a:srgbClr val="C13659"/>
            </a:solidFill>
            <a:prstDash val="solid"/>
            <a:headEnd type="none" w="sm" len="sm"/>
            <a:tailEnd type="none" w="sm" len="sm"/>
          </a:ln>
        </p:spPr>
      </p:sp>
      <p:grpSp>
        <p:nvGrpSpPr>
          <p:cNvPr id="4" name="Group 4">
            <a:extLst>
              <a:ext uri="{FF2B5EF4-FFF2-40B4-BE49-F238E27FC236}">
                <a16:creationId xmlns:a16="http://schemas.microsoft.com/office/drawing/2014/main" id="{894417F7-B8C2-7923-2495-E6DA5287626C}"/>
              </a:ext>
            </a:extLst>
          </p:cNvPr>
          <p:cNvGrpSpPr/>
          <p:nvPr/>
        </p:nvGrpSpPr>
        <p:grpSpPr>
          <a:xfrm>
            <a:off x="14931334" y="569450"/>
            <a:ext cx="2950717" cy="981892"/>
            <a:chOff x="0" y="0"/>
            <a:chExt cx="3934290" cy="1309190"/>
          </a:xfrm>
        </p:grpSpPr>
        <p:grpSp>
          <p:nvGrpSpPr>
            <p:cNvPr id="5" name="Group 5">
              <a:extLst>
                <a:ext uri="{FF2B5EF4-FFF2-40B4-BE49-F238E27FC236}">
                  <a16:creationId xmlns:a16="http://schemas.microsoft.com/office/drawing/2014/main" id="{9B3262D1-B6AC-C774-7386-3DD0F9A9D7A2}"/>
                </a:ext>
              </a:extLst>
            </p:cNvPr>
            <p:cNvGrpSpPr/>
            <p:nvPr/>
          </p:nvGrpSpPr>
          <p:grpSpPr>
            <a:xfrm>
              <a:off x="0" y="0"/>
              <a:ext cx="3934290" cy="1309190"/>
              <a:chOff x="0" y="0"/>
              <a:chExt cx="777144" cy="258605"/>
            </a:xfrm>
          </p:grpSpPr>
          <p:sp>
            <p:nvSpPr>
              <p:cNvPr id="6" name="Freeform 6">
                <a:extLst>
                  <a:ext uri="{FF2B5EF4-FFF2-40B4-BE49-F238E27FC236}">
                    <a16:creationId xmlns:a16="http://schemas.microsoft.com/office/drawing/2014/main" id="{984DF315-B6CA-EFCB-6BA1-93F9DAE811D2}"/>
                  </a:ext>
                </a:extLst>
              </p:cNvPr>
              <p:cNvSpPr/>
              <p:nvPr/>
            </p:nvSpPr>
            <p:spPr>
              <a:xfrm>
                <a:off x="0" y="0"/>
                <a:ext cx="777144" cy="258605"/>
              </a:xfrm>
              <a:custGeom>
                <a:avLst/>
                <a:gdLst/>
                <a:ahLst/>
                <a:cxnLst/>
                <a:rect l="l" t="t" r="r" b="b"/>
                <a:pathLst>
                  <a:path w="777144" h="258605">
                    <a:moveTo>
                      <a:pt x="0" y="0"/>
                    </a:moveTo>
                    <a:lnTo>
                      <a:pt x="777144" y="0"/>
                    </a:lnTo>
                    <a:lnTo>
                      <a:pt x="777144" y="258605"/>
                    </a:lnTo>
                    <a:lnTo>
                      <a:pt x="0" y="258605"/>
                    </a:lnTo>
                    <a:close/>
                  </a:path>
                </a:pathLst>
              </a:custGeom>
              <a:ln w="38100" cap="sq">
                <a:solidFill>
                  <a:srgbClr val="C13659"/>
                </a:solidFill>
                <a:prstDash val="solid"/>
                <a:miter/>
              </a:ln>
            </p:spPr>
          </p:sp>
          <p:sp>
            <p:nvSpPr>
              <p:cNvPr id="7" name="TextBox 7">
                <a:extLst>
                  <a:ext uri="{FF2B5EF4-FFF2-40B4-BE49-F238E27FC236}">
                    <a16:creationId xmlns:a16="http://schemas.microsoft.com/office/drawing/2014/main" id="{394F9FBF-D6C1-4D27-0382-1CE7669A5658}"/>
                  </a:ext>
                </a:extLst>
              </p:cNvPr>
              <p:cNvSpPr txBox="1"/>
              <p:nvPr/>
            </p:nvSpPr>
            <p:spPr>
              <a:xfrm>
                <a:off x="0" y="-47625"/>
                <a:ext cx="777144" cy="306230"/>
              </a:xfrm>
              <a:prstGeom prst="rect">
                <a:avLst/>
              </a:prstGeom>
            </p:spPr>
            <p:txBody>
              <a:bodyPr lIns="50800" tIns="50800" rIns="50800" bIns="50800" rtlCol="0" anchor="ctr"/>
              <a:lstStyle/>
              <a:p>
                <a:pPr algn="ctr">
                  <a:lnSpc>
                    <a:spcPts val="2800"/>
                  </a:lnSpc>
                </a:pPr>
                <a:endParaRPr/>
              </a:p>
            </p:txBody>
          </p:sp>
        </p:grpSp>
        <p:sp>
          <p:nvSpPr>
            <p:cNvPr id="8" name="Freeform 8">
              <a:extLst>
                <a:ext uri="{FF2B5EF4-FFF2-40B4-BE49-F238E27FC236}">
                  <a16:creationId xmlns:a16="http://schemas.microsoft.com/office/drawing/2014/main" id="{90BFE071-3AA4-C1C3-026C-8BCCE0F2A06E}"/>
                </a:ext>
              </a:extLst>
            </p:cNvPr>
            <p:cNvSpPr/>
            <p:nvPr/>
          </p:nvSpPr>
          <p:spPr>
            <a:xfrm>
              <a:off x="363437" y="141913"/>
              <a:ext cx="781479" cy="1025363"/>
            </a:xfrm>
            <a:custGeom>
              <a:avLst/>
              <a:gdLst/>
              <a:ahLst/>
              <a:cxnLst/>
              <a:rect l="l" t="t" r="r" b="b"/>
              <a:pathLst>
                <a:path w="781479" h="1025363">
                  <a:moveTo>
                    <a:pt x="0" y="0"/>
                  </a:moveTo>
                  <a:lnTo>
                    <a:pt x="781479" y="0"/>
                  </a:lnTo>
                  <a:lnTo>
                    <a:pt x="781479" y="1025363"/>
                  </a:lnTo>
                  <a:lnTo>
                    <a:pt x="0" y="1025363"/>
                  </a:lnTo>
                  <a:lnTo>
                    <a:pt x="0" y="0"/>
                  </a:lnTo>
                  <a:close/>
                </a:path>
              </a:pathLst>
            </a:custGeom>
            <a:blipFill>
              <a:blip r:embed="rId2"/>
              <a:stretch>
                <a:fillRect l="-43114" t="-7715" r="-43096" b="-34204"/>
              </a:stretch>
            </a:blipFill>
          </p:spPr>
        </p:sp>
        <p:sp>
          <p:nvSpPr>
            <p:cNvPr id="9" name="TextBox 9">
              <a:extLst>
                <a:ext uri="{FF2B5EF4-FFF2-40B4-BE49-F238E27FC236}">
                  <a16:creationId xmlns:a16="http://schemas.microsoft.com/office/drawing/2014/main" id="{080FB848-FC62-A30C-C1A5-B9D7201622AA}"/>
                </a:ext>
              </a:extLst>
            </p:cNvPr>
            <p:cNvSpPr txBox="1"/>
            <p:nvPr/>
          </p:nvSpPr>
          <p:spPr>
            <a:xfrm>
              <a:off x="1353824" y="226266"/>
              <a:ext cx="2283306" cy="875707"/>
            </a:xfrm>
            <a:prstGeom prst="rect">
              <a:avLst/>
            </a:prstGeom>
          </p:spPr>
          <p:txBody>
            <a:bodyPr lIns="0" tIns="0" rIns="0" bIns="0" rtlCol="0" anchor="t">
              <a:spAutoFit/>
            </a:bodyPr>
            <a:lstStyle/>
            <a:p>
              <a:pPr marL="0" lvl="0" indent="0" algn="l">
                <a:lnSpc>
                  <a:spcPts val="2576"/>
                </a:lnSpc>
                <a:spcBef>
                  <a:spcPct val="0"/>
                </a:spcBef>
              </a:pPr>
              <a:r>
                <a:rPr lang="en-US" sz="2300" b="1" spc="-69">
                  <a:solidFill>
                    <a:srgbClr val="161616"/>
                  </a:solidFill>
                  <a:latin typeface="Inter Bold"/>
                  <a:ea typeface="Inter Bold"/>
                  <a:cs typeface="Inter Bold"/>
                  <a:sym typeface="Inter Bold"/>
                </a:rPr>
                <a:t>BAHRIA</a:t>
              </a:r>
              <a:r>
                <a:rPr lang="en-US" sz="2300" b="1" u="none" strike="noStrike" spc="-69">
                  <a:solidFill>
                    <a:srgbClr val="161616"/>
                  </a:solidFill>
                  <a:latin typeface="Inter Bold"/>
                  <a:ea typeface="Inter Bold"/>
                  <a:cs typeface="Inter Bold"/>
                  <a:sym typeface="Inter Bold"/>
                </a:rPr>
                <a:t> UNIVERSITY</a:t>
              </a:r>
            </a:p>
          </p:txBody>
        </p:sp>
      </p:grpSp>
      <p:grpSp>
        <p:nvGrpSpPr>
          <p:cNvPr id="10" name="Group 10">
            <a:extLst>
              <a:ext uri="{FF2B5EF4-FFF2-40B4-BE49-F238E27FC236}">
                <a16:creationId xmlns:a16="http://schemas.microsoft.com/office/drawing/2014/main" id="{89B55967-B3F5-B64B-DE3F-EC6C38615B84}"/>
              </a:ext>
            </a:extLst>
          </p:cNvPr>
          <p:cNvGrpSpPr>
            <a:grpSpLocks noChangeAspect="1"/>
          </p:cNvGrpSpPr>
          <p:nvPr/>
        </p:nvGrpSpPr>
        <p:grpSpPr>
          <a:xfrm>
            <a:off x="762000" y="3314700"/>
            <a:ext cx="4307450" cy="2043619"/>
            <a:chOff x="-774000" y="-3010467"/>
            <a:chExt cx="15032256" cy="7104791"/>
          </a:xfrm>
        </p:grpSpPr>
        <p:sp>
          <p:nvSpPr>
            <p:cNvPr id="11" name="Freeform 11">
              <a:extLst>
                <a:ext uri="{FF2B5EF4-FFF2-40B4-BE49-F238E27FC236}">
                  <a16:creationId xmlns:a16="http://schemas.microsoft.com/office/drawing/2014/main" id="{F556A5AE-7C4F-D794-4F47-C3C8DC0D94DE}"/>
                </a:ext>
              </a:extLst>
            </p:cNvPr>
            <p:cNvSpPr>
              <a:spLocks noChangeAspect="1"/>
            </p:cNvSpPr>
            <p:nvPr/>
          </p:nvSpPr>
          <p:spPr>
            <a:xfrm>
              <a:off x="-774000" y="-3010467"/>
              <a:ext cx="15032256" cy="7104791"/>
            </a:xfrm>
            <a:custGeom>
              <a:avLst/>
              <a:gdLst/>
              <a:ahLst/>
              <a:cxnLst/>
              <a:rect l="l" t="t" r="r" b="b"/>
              <a:pathLst>
                <a:path w="22410038" h="10591800">
                  <a:moveTo>
                    <a:pt x="22410038" y="254000"/>
                  </a:moveTo>
                  <a:lnTo>
                    <a:pt x="22410038" y="10337800"/>
                  </a:lnTo>
                  <a:cubicBezTo>
                    <a:pt x="22410038" y="10478135"/>
                    <a:pt x="22242058" y="10591800"/>
                    <a:pt x="22034660" y="10591800"/>
                  </a:cubicBezTo>
                  <a:lnTo>
                    <a:pt x="375378" y="10591800"/>
                  </a:lnTo>
                  <a:cubicBezTo>
                    <a:pt x="167981" y="10591800"/>
                    <a:pt x="0" y="10478135"/>
                    <a:pt x="0" y="10337800"/>
                  </a:cubicBezTo>
                  <a:lnTo>
                    <a:pt x="0" y="254000"/>
                  </a:lnTo>
                  <a:cubicBezTo>
                    <a:pt x="0" y="113665"/>
                    <a:pt x="167981" y="0"/>
                    <a:pt x="375378" y="0"/>
                  </a:cubicBezTo>
                  <a:lnTo>
                    <a:pt x="22034660" y="0"/>
                  </a:lnTo>
                  <a:cubicBezTo>
                    <a:pt x="22242058" y="0"/>
                    <a:pt x="22410038" y="113665"/>
                    <a:pt x="22410038" y="254000"/>
                  </a:cubicBezTo>
                  <a:close/>
                </a:path>
              </a:pathLst>
            </a:custGeom>
            <a:blipFill>
              <a:blip r:embed="rId3"/>
              <a:stretch>
                <a:fillRect l="-1654" r="-1654"/>
              </a:stretch>
            </a:blipFill>
            <a:ln w="38100" cap="sq">
              <a:solidFill>
                <a:srgbClr val="C13659"/>
              </a:solidFill>
              <a:prstDash val="solid"/>
              <a:miter/>
            </a:ln>
          </p:spPr>
        </p:sp>
      </p:grpSp>
      <p:sp>
        <p:nvSpPr>
          <p:cNvPr id="12" name="TextBox 12">
            <a:extLst>
              <a:ext uri="{FF2B5EF4-FFF2-40B4-BE49-F238E27FC236}">
                <a16:creationId xmlns:a16="http://schemas.microsoft.com/office/drawing/2014/main" id="{FC90E107-D7DF-4D8D-2394-2877DE1562BB}"/>
              </a:ext>
            </a:extLst>
          </p:cNvPr>
          <p:cNvSpPr txBox="1"/>
          <p:nvPr/>
        </p:nvSpPr>
        <p:spPr>
          <a:xfrm>
            <a:off x="1028700" y="1461947"/>
            <a:ext cx="4350380" cy="1953831"/>
          </a:xfrm>
          <a:prstGeom prst="rect">
            <a:avLst/>
          </a:prstGeom>
        </p:spPr>
        <p:txBody>
          <a:bodyPr lIns="0" tIns="0" rIns="0" bIns="0" rtlCol="0" anchor="t">
            <a:spAutoFit/>
          </a:bodyPr>
          <a:lstStyle/>
          <a:p>
            <a:pPr marL="0" lvl="0" indent="0" algn="l">
              <a:lnSpc>
                <a:spcPts val="11461"/>
              </a:lnSpc>
              <a:spcBef>
                <a:spcPct val="0"/>
              </a:spcBef>
            </a:pPr>
            <a:r>
              <a:rPr lang="en-US" sz="13809" b="1">
                <a:solidFill>
                  <a:srgbClr val="161616"/>
                </a:solidFill>
                <a:latin typeface="Heading Now 31-38 Bold"/>
                <a:ea typeface="Heading Now 31-38 Bold"/>
                <a:cs typeface="Heading Now 31-38 Bold"/>
                <a:sym typeface="Heading Now 31-38 Bold"/>
              </a:rPr>
              <a:t>WEB APP</a:t>
            </a:r>
          </a:p>
        </p:txBody>
      </p:sp>
      <p:grpSp>
        <p:nvGrpSpPr>
          <p:cNvPr id="13" name="Group 13">
            <a:extLst>
              <a:ext uri="{FF2B5EF4-FFF2-40B4-BE49-F238E27FC236}">
                <a16:creationId xmlns:a16="http://schemas.microsoft.com/office/drawing/2014/main" id="{0CAAF719-1B61-9CC0-3AEB-CF1E4BA81346}"/>
              </a:ext>
            </a:extLst>
          </p:cNvPr>
          <p:cNvGrpSpPr>
            <a:grpSpLocks noChangeAspect="1"/>
          </p:cNvGrpSpPr>
          <p:nvPr/>
        </p:nvGrpSpPr>
        <p:grpSpPr>
          <a:xfrm>
            <a:off x="5206600" y="3321513"/>
            <a:ext cx="4262912" cy="2043619"/>
            <a:chOff x="0" y="0"/>
            <a:chExt cx="22410038" cy="10591800"/>
          </a:xfrm>
        </p:grpSpPr>
        <p:sp>
          <p:nvSpPr>
            <p:cNvPr id="14" name="Freeform 14">
              <a:extLst>
                <a:ext uri="{FF2B5EF4-FFF2-40B4-BE49-F238E27FC236}">
                  <a16:creationId xmlns:a16="http://schemas.microsoft.com/office/drawing/2014/main" id="{169AC087-3783-A8B8-E4E3-3030164EB843}"/>
                </a:ext>
              </a:extLst>
            </p:cNvPr>
            <p:cNvSpPr/>
            <p:nvPr/>
          </p:nvSpPr>
          <p:spPr>
            <a:xfrm>
              <a:off x="0" y="0"/>
              <a:ext cx="22410038" cy="10591800"/>
            </a:xfrm>
            <a:custGeom>
              <a:avLst/>
              <a:gdLst/>
              <a:ahLst/>
              <a:cxnLst/>
              <a:rect l="l" t="t" r="r" b="b"/>
              <a:pathLst>
                <a:path w="22410038" h="10591800">
                  <a:moveTo>
                    <a:pt x="22410038" y="254000"/>
                  </a:moveTo>
                  <a:lnTo>
                    <a:pt x="22410038" y="10337800"/>
                  </a:lnTo>
                  <a:cubicBezTo>
                    <a:pt x="22410038" y="10478135"/>
                    <a:pt x="22242058" y="10591800"/>
                    <a:pt x="22034660" y="10591800"/>
                  </a:cubicBezTo>
                  <a:lnTo>
                    <a:pt x="375378" y="10591800"/>
                  </a:lnTo>
                  <a:cubicBezTo>
                    <a:pt x="167981" y="10591800"/>
                    <a:pt x="0" y="10478135"/>
                    <a:pt x="0" y="10337800"/>
                  </a:cubicBezTo>
                  <a:lnTo>
                    <a:pt x="0" y="254000"/>
                  </a:lnTo>
                  <a:cubicBezTo>
                    <a:pt x="0" y="113665"/>
                    <a:pt x="167981" y="0"/>
                    <a:pt x="375378" y="0"/>
                  </a:cubicBezTo>
                  <a:lnTo>
                    <a:pt x="22034660" y="0"/>
                  </a:lnTo>
                  <a:cubicBezTo>
                    <a:pt x="22242058" y="0"/>
                    <a:pt x="22410038" y="113665"/>
                    <a:pt x="22410038" y="254000"/>
                  </a:cubicBezTo>
                  <a:close/>
                </a:path>
              </a:pathLst>
            </a:custGeom>
            <a:blipFill>
              <a:blip r:embed="rId4"/>
              <a:stretch>
                <a:fillRect l="-1513" r="-1513"/>
              </a:stretch>
            </a:blipFill>
            <a:ln w="38100" cap="sq">
              <a:solidFill>
                <a:srgbClr val="C13659"/>
              </a:solidFill>
              <a:prstDash val="solid"/>
              <a:miter/>
            </a:ln>
          </p:spPr>
        </p:sp>
      </p:grpSp>
      <p:sp>
        <p:nvSpPr>
          <p:cNvPr id="15" name="TextBox 15">
            <a:extLst>
              <a:ext uri="{FF2B5EF4-FFF2-40B4-BE49-F238E27FC236}">
                <a16:creationId xmlns:a16="http://schemas.microsoft.com/office/drawing/2014/main" id="{ECE32FD8-1FA1-E649-7141-3D5339DD5BFF}"/>
              </a:ext>
            </a:extLst>
          </p:cNvPr>
          <p:cNvSpPr txBox="1"/>
          <p:nvPr/>
        </p:nvSpPr>
        <p:spPr>
          <a:xfrm>
            <a:off x="1028700" y="9477375"/>
            <a:ext cx="3384386" cy="349250"/>
          </a:xfrm>
          <a:prstGeom prst="rect">
            <a:avLst/>
          </a:prstGeom>
        </p:spPr>
        <p:txBody>
          <a:bodyPr lIns="0" tIns="0" rIns="0" bIns="0" rtlCol="0" anchor="t">
            <a:spAutoFit/>
          </a:bodyPr>
          <a:lstStyle/>
          <a:p>
            <a:pPr algn="l">
              <a:lnSpc>
                <a:spcPts val="2800"/>
              </a:lnSpc>
            </a:pPr>
            <a:r>
              <a:rPr lang="en-US" sz="2000" spc="-60">
                <a:solidFill>
                  <a:srgbClr val="161616"/>
                </a:solidFill>
                <a:latin typeface="Inter"/>
                <a:ea typeface="Inter"/>
                <a:cs typeface="Inter"/>
                <a:sym typeface="Inter"/>
              </a:rPr>
              <a:t>HTTPS://WWW.VIDAI.LIVE/</a:t>
            </a:r>
          </a:p>
        </p:txBody>
      </p:sp>
      <p:sp>
        <p:nvSpPr>
          <p:cNvPr id="16" name="TextBox 16">
            <a:extLst>
              <a:ext uri="{FF2B5EF4-FFF2-40B4-BE49-F238E27FC236}">
                <a16:creationId xmlns:a16="http://schemas.microsoft.com/office/drawing/2014/main" id="{AFE7C2C1-EE35-66F0-4FDC-5120EEB3F027}"/>
              </a:ext>
            </a:extLst>
          </p:cNvPr>
          <p:cNvSpPr txBox="1"/>
          <p:nvPr/>
        </p:nvSpPr>
        <p:spPr>
          <a:xfrm>
            <a:off x="15910008" y="9477375"/>
            <a:ext cx="1349292" cy="349250"/>
          </a:xfrm>
          <a:prstGeom prst="rect">
            <a:avLst/>
          </a:prstGeom>
        </p:spPr>
        <p:txBody>
          <a:bodyPr lIns="0" tIns="0" rIns="0" bIns="0" rtlCol="0" anchor="t">
            <a:spAutoFit/>
          </a:bodyPr>
          <a:lstStyle/>
          <a:p>
            <a:pPr algn="r">
              <a:lnSpc>
                <a:spcPts val="2800"/>
              </a:lnSpc>
            </a:pPr>
            <a:r>
              <a:rPr lang="en-US" sz="2000" b="1" spc="-60">
                <a:solidFill>
                  <a:srgbClr val="161616"/>
                </a:solidFill>
                <a:latin typeface="Inter Bold"/>
                <a:ea typeface="Inter Bold"/>
                <a:cs typeface="Inter Bold"/>
                <a:sym typeface="Inter Bold"/>
              </a:rPr>
              <a:t>PAGE 11</a:t>
            </a:r>
          </a:p>
        </p:txBody>
      </p:sp>
      <p:grpSp>
        <p:nvGrpSpPr>
          <p:cNvPr id="17" name="Group 10">
            <a:extLst>
              <a:ext uri="{FF2B5EF4-FFF2-40B4-BE49-F238E27FC236}">
                <a16:creationId xmlns:a16="http://schemas.microsoft.com/office/drawing/2014/main" id="{1C7E0639-EE3C-F46B-4B00-2BE129A3446C}"/>
              </a:ext>
            </a:extLst>
          </p:cNvPr>
          <p:cNvGrpSpPr>
            <a:grpSpLocks noChangeAspect="1"/>
          </p:cNvGrpSpPr>
          <p:nvPr/>
        </p:nvGrpSpPr>
        <p:grpSpPr>
          <a:xfrm>
            <a:off x="9605487" y="3321513"/>
            <a:ext cx="4262912" cy="2043619"/>
            <a:chOff x="0" y="0"/>
            <a:chExt cx="22410038" cy="10591800"/>
          </a:xfrm>
        </p:grpSpPr>
        <p:sp>
          <p:nvSpPr>
            <p:cNvPr id="18" name="Freeform 11">
              <a:extLst>
                <a:ext uri="{FF2B5EF4-FFF2-40B4-BE49-F238E27FC236}">
                  <a16:creationId xmlns:a16="http://schemas.microsoft.com/office/drawing/2014/main" id="{5A53BA74-6C38-8578-B37C-2BD027515107}"/>
                </a:ext>
              </a:extLst>
            </p:cNvPr>
            <p:cNvSpPr/>
            <p:nvPr/>
          </p:nvSpPr>
          <p:spPr>
            <a:xfrm>
              <a:off x="0" y="0"/>
              <a:ext cx="22410038" cy="10591800"/>
            </a:xfrm>
            <a:custGeom>
              <a:avLst/>
              <a:gdLst/>
              <a:ahLst/>
              <a:cxnLst/>
              <a:rect l="l" t="t" r="r" b="b"/>
              <a:pathLst>
                <a:path w="22410038" h="10591800">
                  <a:moveTo>
                    <a:pt x="22410038" y="254000"/>
                  </a:moveTo>
                  <a:lnTo>
                    <a:pt x="22410038" y="10337800"/>
                  </a:lnTo>
                  <a:cubicBezTo>
                    <a:pt x="22410038" y="10478135"/>
                    <a:pt x="22242058" y="10591800"/>
                    <a:pt x="22034660" y="10591800"/>
                  </a:cubicBezTo>
                  <a:lnTo>
                    <a:pt x="375378" y="10591800"/>
                  </a:lnTo>
                  <a:cubicBezTo>
                    <a:pt x="167981" y="10591800"/>
                    <a:pt x="0" y="10478135"/>
                    <a:pt x="0" y="10337800"/>
                  </a:cubicBezTo>
                  <a:lnTo>
                    <a:pt x="0" y="254000"/>
                  </a:lnTo>
                  <a:cubicBezTo>
                    <a:pt x="0" y="113665"/>
                    <a:pt x="167981" y="0"/>
                    <a:pt x="375378" y="0"/>
                  </a:cubicBezTo>
                  <a:lnTo>
                    <a:pt x="22034660" y="0"/>
                  </a:lnTo>
                  <a:cubicBezTo>
                    <a:pt x="22242058" y="0"/>
                    <a:pt x="22410038" y="113665"/>
                    <a:pt x="22410038" y="254000"/>
                  </a:cubicBezTo>
                  <a:close/>
                </a:path>
              </a:pathLst>
            </a:custGeom>
            <a:blipFill>
              <a:blip r:embed="rId5"/>
              <a:stretch>
                <a:fillRect l="-1795" r="-1795"/>
              </a:stretch>
            </a:blipFill>
            <a:ln w="38100" cap="sq">
              <a:solidFill>
                <a:srgbClr val="C13659"/>
              </a:solidFill>
              <a:prstDash val="solid"/>
              <a:miter/>
            </a:ln>
          </p:spPr>
        </p:sp>
      </p:grpSp>
      <p:grpSp>
        <p:nvGrpSpPr>
          <p:cNvPr id="19" name="Group 12">
            <a:extLst>
              <a:ext uri="{FF2B5EF4-FFF2-40B4-BE49-F238E27FC236}">
                <a16:creationId xmlns:a16="http://schemas.microsoft.com/office/drawing/2014/main" id="{AD5D7F47-89E8-0055-7674-47D88AB30E55}"/>
              </a:ext>
            </a:extLst>
          </p:cNvPr>
          <p:cNvGrpSpPr>
            <a:grpSpLocks noChangeAspect="1"/>
          </p:cNvGrpSpPr>
          <p:nvPr/>
        </p:nvGrpSpPr>
        <p:grpSpPr>
          <a:xfrm>
            <a:off x="14005549" y="3314704"/>
            <a:ext cx="4206251" cy="2043615"/>
            <a:chOff x="0" y="0"/>
            <a:chExt cx="22410038" cy="10591800"/>
          </a:xfrm>
        </p:grpSpPr>
        <p:sp>
          <p:nvSpPr>
            <p:cNvPr id="20" name="Freeform 13">
              <a:extLst>
                <a:ext uri="{FF2B5EF4-FFF2-40B4-BE49-F238E27FC236}">
                  <a16:creationId xmlns:a16="http://schemas.microsoft.com/office/drawing/2014/main" id="{DFF4EAA4-BBD1-3095-616A-2339F28F8149}"/>
                </a:ext>
              </a:extLst>
            </p:cNvPr>
            <p:cNvSpPr/>
            <p:nvPr/>
          </p:nvSpPr>
          <p:spPr>
            <a:xfrm>
              <a:off x="0" y="0"/>
              <a:ext cx="22410038" cy="10591800"/>
            </a:xfrm>
            <a:custGeom>
              <a:avLst/>
              <a:gdLst/>
              <a:ahLst/>
              <a:cxnLst/>
              <a:rect l="l" t="t" r="r" b="b"/>
              <a:pathLst>
                <a:path w="22410038" h="10591800">
                  <a:moveTo>
                    <a:pt x="22410038" y="254000"/>
                  </a:moveTo>
                  <a:lnTo>
                    <a:pt x="22410038" y="10337800"/>
                  </a:lnTo>
                  <a:cubicBezTo>
                    <a:pt x="22410038" y="10478135"/>
                    <a:pt x="22242058" y="10591800"/>
                    <a:pt x="22034660" y="10591800"/>
                  </a:cubicBezTo>
                  <a:lnTo>
                    <a:pt x="375378" y="10591800"/>
                  </a:lnTo>
                  <a:cubicBezTo>
                    <a:pt x="167981" y="10591800"/>
                    <a:pt x="0" y="10478135"/>
                    <a:pt x="0" y="10337800"/>
                  </a:cubicBezTo>
                  <a:lnTo>
                    <a:pt x="0" y="254000"/>
                  </a:lnTo>
                  <a:cubicBezTo>
                    <a:pt x="0" y="113665"/>
                    <a:pt x="167981" y="0"/>
                    <a:pt x="375378" y="0"/>
                  </a:cubicBezTo>
                  <a:lnTo>
                    <a:pt x="22034660" y="0"/>
                  </a:lnTo>
                  <a:cubicBezTo>
                    <a:pt x="22242058" y="0"/>
                    <a:pt x="22410038" y="113665"/>
                    <a:pt x="22410038" y="254000"/>
                  </a:cubicBezTo>
                  <a:close/>
                </a:path>
              </a:pathLst>
            </a:custGeom>
            <a:blipFill>
              <a:blip r:embed="rId6"/>
              <a:stretch>
                <a:fillRect l="-1513" r="-1513"/>
              </a:stretch>
            </a:blipFill>
            <a:ln w="38100" cap="sq">
              <a:solidFill>
                <a:srgbClr val="C13659"/>
              </a:solidFill>
              <a:prstDash val="solid"/>
              <a:miter/>
            </a:ln>
          </p:spPr>
        </p:sp>
      </p:grpSp>
      <p:grpSp>
        <p:nvGrpSpPr>
          <p:cNvPr id="21" name="Group 10">
            <a:extLst>
              <a:ext uri="{FF2B5EF4-FFF2-40B4-BE49-F238E27FC236}">
                <a16:creationId xmlns:a16="http://schemas.microsoft.com/office/drawing/2014/main" id="{6E21262F-CBA8-C8DE-890E-CFD6733D7D5B}"/>
              </a:ext>
            </a:extLst>
          </p:cNvPr>
          <p:cNvGrpSpPr>
            <a:grpSpLocks noChangeAspect="1"/>
          </p:cNvGrpSpPr>
          <p:nvPr/>
        </p:nvGrpSpPr>
        <p:grpSpPr>
          <a:xfrm>
            <a:off x="769588" y="5529594"/>
            <a:ext cx="4301036" cy="2043619"/>
            <a:chOff x="0" y="0"/>
            <a:chExt cx="22410038" cy="10591800"/>
          </a:xfrm>
        </p:grpSpPr>
        <p:sp>
          <p:nvSpPr>
            <p:cNvPr id="22" name="Freeform 11">
              <a:extLst>
                <a:ext uri="{FF2B5EF4-FFF2-40B4-BE49-F238E27FC236}">
                  <a16:creationId xmlns:a16="http://schemas.microsoft.com/office/drawing/2014/main" id="{729A93F4-C37D-FC45-7607-013DB65D769E}"/>
                </a:ext>
              </a:extLst>
            </p:cNvPr>
            <p:cNvSpPr/>
            <p:nvPr/>
          </p:nvSpPr>
          <p:spPr>
            <a:xfrm>
              <a:off x="0" y="0"/>
              <a:ext cx="22410038" cy="10591800"/>
            </a:xfrm>
            <a:custGeom>
              <a:avLst/>
              <a:gdLst/>
              <a:ahLst/>
              <a:cxnLst/>
              <a:rect l="l" t="t" r="r" b="b"/>
              <a:pathLst>
                <a:path w="22410038" h="10591800">
                  <a:moveTo>
                    <a:pt x="22410038" y="254000"/>
                  </a:moveTo>
                  <a:lnTo>
                    <a:pt x="22410038" y="10337800"/>
                  </a:lnTo>
                  <a:cubicBezTo>
                    <a:pt x="22410038" y="10478135"/>
                    <a:pt x="22242058" y="10591800"/>
                    <a:pt x="22034660" y="10591800"/>
                  </a:cubicBezTo>
                  <a:lnTo>
                    <a:pt x="375378" y="10591800"/>
                  </a:lnTo>
                  <a:cubicBezTo>
                    <a:pt x="167981" y="10591800"/>
                    <a:pt x="0" y="10478135"/>
                    <a:pt x="0" y="10337800"/>
                  </a:cubicBezTo>
                  <a:lnTo>
                    <a:pt x="0" y="254000"/>
                  </a:lnTo>
                  <a:cubicBezTo>
                    <a:pt x="0" y="113665"/>
                    <a:pt x="167981" y="0"/>
                    <a:pt x="375378" y="0"/>
                  </a:cubicBezTo>
                  <a:lnTo>
                    <a:pt x="22034660" y="0"/>
                  </a:lnTo>
                  <a:cubicBezTo>
                    <a:pt x="22242058" y="0"/>
                    <a:pt x="22410038" y="113665"/>
                    <a:pt x="22410038" y="254000"/>
                  </a:cubicBezTo>
                  <a:close/>
                </a:path>
              </a:pathLst>
            </a:custGeom>
            <a:blipFill>
              <a:blip r:embed="rId7"/>
              <a:stretch>
                <a:fillRect l="-1795" r="-1795"/>
              </a:stretch>
            </a:blipFill>
            <a:ln w="38100" cap="sq">
              <a:solidFill>
                <a:srgbClr val="C13659"/>
              </a:solidFill>
              <a:prstDash val="solid"/>
              <a:miter/>
            </a:ln>
          </p:spPr>
        </p:sp>
      </p:grpSp>
      <p:grpSp>
        <p:nvGrpSpPr>
          <p:cNvPr id="23" name="Group 12">
            <a:extLst>
              <a:ext uri="{FF2B5EF4-FFF2-40B4-BE49-F238E27FC236}">
                <a16:creationId xmlns:a16="http://schemas.microsoft.com/office/drawing/2014/main" id="{4909A035-9158-9192-1BFD-2542E1C6C3D4}"/>
              </a:ext>
            </a:extLst>
          </p:cNvPr>
          <p:cNvGrpSpPr>
            <a:grpSpLocks noChangeAspect="1"/>
          </p:cNvGrpSpPr>
          <p:nvPr/>
        </p:nvGrpSpPr>
        <p:grpSpPr>
          <a:xfrm>
            <a:off x="5206601" y="5529593"/>
            <a:ext cx="4262912" cy="2043618"/>
            <a:chOff x="0" y="0"/>
            <a:chExt cx="22410038" cy="10591800"/>
          </a:xfrm>
        </p:grpSpPr>
        <p:sp>
          <p:nvSpPr>
            <p:cNvPr id="24" name="Freeform 13">
              <a:extLst>
                <a:ext uri="{FF2B5EF4-FFF2-40B4-BE49-F238E27FC236}">
                  <a16:creationId xmlns:a16="http://schemas.microsoft.com/office/drawing/2014/main" id="{5B890F6F-C24F-6F8D-5B2A-3C7C12A56FCD}"/>
                </a:ext>
              </a:extLst>
            </p:cNvPr>
            <p:cNvSpPr/>
            <p:nvPr/>
          </p:nvSpPr>
          <p:spPr>
            <a:xfrm>
              <a:off x="0" y="0"/>
              <a:ext cx="22410038" cy="10591800"/>
            </a:xfrm>
            <a:custGeom>
              <a:avLst/>
              <a:gdLst/>
              <a:ahLst/>
              <a:cxnLst/>
              <a:rect l="l" t="t" r="r" b="b"/>
              <a:pathLst>
                <a:path w="22410038" h="10591800">
                  <a:moveTo>
                    <a:pt x="22410038" y="254000"/>
                  </a:moveTo>
                  <a:lnTo>
                    <a:pt x="22410038" y="10337800"/>
                  </a:lnTo>
                  <a:cubicBezTo>
                    <a:pt x="22410038" y="10478135"/>
                    <a:pt x="22242058" y="10591800"/>
                    <a:pt x="22034660" y="10591800"/>
                  </a:cubicBezTo>
                  <a:lnTo>
                    <a:pt x="375378" y="10591800"/>
                  </a:lnTo>
                  <a:cubicBezTo>
                    <a:pt x="167981" y="10591800"/>
                    <a:pt x="0" y="10478135"/>
                    <a:pt x="0" y="10337800"/>
                  </a:cubicBezTo>
                  <a:lnTo>
                    <a:pt x="0" y="254000"/>
                  </a:lnTo>
                  <a:cubicBezTo>
                    <a:pt x="0" y="113665"/>
                    <a:pt x="167981" y="0"/>
                    <a:pt x="375378" y="0"/>
                  </a:cubicBezTo>
                  <a:lnTo>
                    <a:pt x="22034660" y="0"/>
                  </a:lnTo>
                  <a:cubicBezTo>
                    <a:pt x="22242058" y="0"/>
                    <a:pt x="22410038" y="113665"/>
                    <a:pt x="22410038" y="254000"/>
                  </a:cubicBezTo>
                  <a:close/>
                </a:path>
              </a:pathLst>
            </a:custGeom>
            <a:blipFill>
              <a:blip r:embed="rId8"/>
              <a:stretch>
                <a:fillRect l="-257" r="-2769"/>
              </a:stretch>
            </a:blipFill>
            <a:ln w="38100" cap="sq">
              <a:solidFill>
                <a:srgbClr val="C13659"/>
              </a:solidFill>
              <a:prstDash val="solid"/>
              <a:miter/>
            </a:ln>
          </p:spPr>
        </p:sp>
      </p:grpSp>
      <p:grpSp>
        <p:nvGrpSpPr>
          <p:cNvPr id="25" name="Group 10">
            <a:extLst>
              <a:ext uri="{FF2B5EF4-FFF2-40B4-BE49-F238E27FC236}">
                <a16:creationId xmlns:a16="http://schemas.microsoft.com/office/drawing/2014/main" id="{9768338E-C260-1A58-7758-53A43DC22FB6}"/>
              </a:ext>
            </a:extLst>
          </p:cNvPr>
          <p:cNvGrpSpPr>
            <a:grpSpLocks noChangeAspect="1"/>
          </p:cNvGrpSpPr>
          <p:nvPr/>
        </p:nvGrpSpPr>
        <p:grpSpPr>
          <a:xfrm>
            <a:off x="9606276" y="5502644"/>
            <a:ext cx="4262123" cy="2079256"/>
            <a:chOff x="0" y="0"/>
            <a:chExt cx="22410038" cy="10591800"/>
          </a:xfrm>
        </p:grpSpPr>
        <p:sp>
          <p:nvSpPr>
            <p:cNvPr id="26" name="Freeform 11">
              <a:extLst>
                <a:ext uri="{FF2B5EF4-FFF2-40B4-BE49-F238E27FC236}">
                  <a16:creationId xmlns:a16="http://schemas.microsoft.com/office/drawing/2014/main" id="{842DDD09-2DD2-5AC1-D586-0F94D9CBB9F2}"/>
                </a:ext>
              </a:extLst>
            </p:cNvPr>
            <p:cNvSpPr/>
            <p:nvPr/>
          </p:nvSpPr>
          <p:spPr>
            <a:xfrm>
              <a:off x="0" y="0"/>
              <a:ext cx="22410038" cy="10591800"/>
            </a:xfrm>
            <a:custGeom>
              <a:avLst/>
              <a:gdLst/>
              <a:ahLst/>
              <a:cxnLst/>
              <a:rect l="l" t="t" r="r" b="b"/>
              <a:pathLst>
                <a:path w="22410038" h="10591800">
                  <a:moveTo>
                    <a:pt x="22410038" y="254000"/>
                  </a:moveTo>
                  <a:lnTo>
                    <a:pt x="22410038" y="10337800"/>
                  </a:lnTo>
                  <a:cubicBezTo>
                    <a:pt x="22410038" y="10478135"/>
                    <a:pt x="22242058" y="10591800"/>
                    <a:pt x="22034660" y="10591800"/>
                  </a:cubicBezTo>
                  <a:lnTo>
                    <a:pt x="375378" y="10591800"/>
                  </a:lnTo>
                  <a:cubicBezTo>
                    <a:pt x="167981" y="10591800"/>
                    <a:pt x="0" y="10478135"/>
                    <a:pt x="0" y="10337800"/>
                  </a:cubicBezTo>
                  <a:lnTo>
                    <a:pt x="0" y="254000"/>
                  </a:lnTo>
                  <a:cubicBezTo>
                    <a:pt x="0" y="113665"/>
                    <a:pt x="167981" y="0"/>
                    <a:pt x="375378" y="0"/>
                  </a:cubicBezTo>
                  <a:lnTo>
                    <a:pt x="22034660" y="0"/>
                  </a:lnTo>
                  <a:cubicBezTo>
                    <a:pt x="22242058" y="0"/>
                    <a:pt x="22410038" y="113665"/>
                    <a:pt x="22410038" y="254000"/>
                  </a:cubicBezTo>
                  <a:close/>
                </a:path>
              </a:pathLst>
            </a:custGeom>
            <a:blipFill>
              <a:blip r:embed="rId9"/>
              <a:stretch>
                <a:fillRect l="-1513" r="-1513"/>
              </a:stretch>
            </a:blipFill>
            <a:ln w="38100" cap="sq">
              <a:solidFill>
                <a:srgbClr val="C13659"/>
              </a:solidFill>
              <a:prstDash val="solid"/>
              <a:miter/>
            </a:ln>
          </p:spPr>
        </p:sp>
      </p:grpSp>
      <p:grpSp>
        <p:nvGrpSpPr>
          <p:cNvPr id="27" name="Group 12">
            <a:extLst>
              <a:ext uri="{FF2B5EF4-FFF2-40B4-BE49-F238E27FC236}">
                <a16:creationId xmlns:a16="http://schemas.microsoft.com/office/drawing/2014/main" id="{6943907C-92BB-0C99-89CA-2E0BF4C7250C}"/>
              </a:ext>
            </a:extLst>
          </p:cNvPr>
          <p:cNvGrpSpPr>
            <a:grpSpLocks noChangeAspect="1"/>
          </p:cNvGrpSpPr>
          <p:nvPr/>
        </p:nvGrpSpPr>
        <p:grpSpPr>
          <a:xfrm>
            <a:off x="14005162" y="5502644"/>
            <a:ext cx="4206638" cy="2043610"/>
            <a:chOff x="0" y="0"/>
            <a:chExt cx="22410038" cy="10591800"/>
          </a:xfrm>
        </p:grpSpPr>
        <p:sp>
          <p:nvSpPr>
            <p:cNvPr id="28" name="Freeform 13">
              <a:extLst>
                <a:ext uri="{FF2B5EF4-FFF2-40B4-BE49-F238E27FC236}">
                  <a16:creationId xmlns:a16="http://schemas.microsoft.com/office/drawing/2014/main" id="{69F2523E-F1FA-C142-C222-D409D0EDB932}"/>
                </a:ext>
              </a:extLst>
            </p:cNvPr>
            <p:cNvSpPr/>
            <p:nvPr/>
          </p:nvSpPr>
          <p:spPr>
            <a:xfrm>
              <a:off x="0" y="0"/>
              <a:ext cx="22410038" cy="10591800"/>
            </a:xfrm>
            <a:custGeom>
              <a:avLst/>
              <a:gdLst/>
              <a:ahLst/>
              <a:cxnLst/>
              <a:rect l="l" t="t" r="r" b="b"/>
              <a:pathLst>
                <a:path w="22410038" h="10591800">
                  <a:moveTo>
                    <a:pt x="22410038" y="254000"/>
                  </a:moveTo>
                  <a:lnTo>
                    <a:pt x="22410038" y="10337800"/>
                  </a:lnTo>
                  <a:cubicBezTo>
                    <a:pt x="22410038" y="10478135"/>
                    <a:pt x="22242058" y="10591800"/>
                    <a:pt x="22034660" y="10591800"/>
                  </a:cubicBezTo>
                  <a:lnTo>
                    <a:pt x="375378" y="10591800"/>
                  </a:lnTo>
                  <a:cubicBezTo>
                    <a:pt x="167981" y="10591800"/>
                    <a:pt x="0" y="10478135"/>
                    <a:pt x="0" y="10337800"/>
                  </a:cubicBezTo>
                  <a:lnTo>
                    <a:pt x="0" y="254000"/>
                  </a:lnTo>
                  <a:cubicBezTo>
                    <a:pt x="0" y="113665"/>
                    <a:pt x="167981" y="0"/>
                    <a:pt x="375378" y="0"/>
                  </a:cubicBezTo>
                  <a:lnTo>
                    <a:pt x="22034660" y="0"/>
                  </a:lnTo>
                  <a:cubicBezTo>
                    <a:pt x="22242058" y="0"/>
                    <a:pt x="22410038" y="113665"/>
                    <a:pt x="22410038" y="254000"/>
                  </a:cubicBezTo>
                  <a:close/>
                </a:path>
              </a:pathLst>
            </a:custGeom>
            <a:blipFill>
              <a:blip r:embed="rId10"/>
              <a:stretch>
                <a:fillRect l="-1795" r="-1795"/>
              </a:stretch>
            </a:blipFill>
            <a:ln w="38100" cap="sq">
              <a:solidFill>
                <a:srgbClr val="C13659"/>
              </a:solidFill>
              <a:prstDash val="solid"/>
              <a:miter/>
            </a:ln>
          </p:spPr>
        </p:sp>
      </p:grpSp>
    </p:spTree>
    <p:extLst>
      <p:ext uri="{BB962C8B-B14F-4D97-AF65-F5344CB8AC3E}">
        <p14:creationId xmlns:p14="http://schemas.microsoft.com/office/powerpoint/2010/main" val="4031912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2" name="AutoShape 2"/>
          <p:cNvSpPr/>
          <p:nvPr/>
        </p:nvSpPr>
        <p:spPr>
          <a:xfrm>
            <a:off x="1028700" y="1060396"/>
            <a:ext cx="13717848" cy="0"/>
          </a:xfrm>
          <a:prstGeom prst="line">
            <a:avLst/>
          </a:prstGeom>
          <a:ln w="38100" cap="flat">
            <a:solidFill>
              <a:srgbClr val="C13659"/>
            </a:solidFill>
            <a:prstDash val="solid"/>
            <a:headEnd type="none" w="sm" len="sm"/>
            <a:tailEnd type="none" w="sm" len="sm"/>
          </a:ln>
        </p:spPr>
      </p:sp>
      <p:sp>
        <p:nvSpPr>
          <p:cNvPr id="3" name="AutoShape 3"/>
          <p:cNvSpPr/>
          <p:nvPr/>
        </p:nvSpPr>
        <p:spPr>
          <a:xfrm flipH="1" flipV="1">
            <a:off x="509587" y="-717113"/>
            <a:ext cx="0" cy="11721225"/>
          </a:xfrm>
          <a:prstGeom prst="line">
            <a:avLst/>
          </a:prstGeom>
          <a:ln w="352425" cap="flat">
            <a:solidFill>
              <a:srgbClr val="C13659"/>
            </a:solidFill>
            <a:prstDash val="solid"/>
            <a:headEnd type="none" w="sm" len="sm"/>
            <a:tailEnd type="none" w="sm" len="sm"/>
          </a:ln>
        </p:spPr>
      </p:sp>
      <p:grpSp>
        <p:nvGrpSpPr>
          <p:cNvPr id="4" name="Group 4"/>
          <p:cNvGrpSpPr/>
          <p:nvPr/>
        </p:nvGrpSpPr>
        <p:grpSpPr>
          <a:xfrm>
            <a:off x="14931334" y="569450"/>
            <a:ext cx="2950717" cy="981892"/>
            <a:chOff x="0" y="0"/>
            <a:chExt cx="3934290" cy="1309190"/>
          </a:xfrm>
        </p:grpSpPr>
        <p:grpSp>
          <p:nvGrpSpPr>
            <p:cNvPr id="5" name="Group 5"/>
            <p:cNvGrpSpPr/>
            <p:nvPr/>
          </p:nvGrpSpPr>
          <p:grpSpPr>
            <a:xfrm>
              <a:off x="0" y="0"/>
              <a:ext cx="3934290" cy="1309190"/>
              <a:chOff x="0" y="0"/>
              <a:chExt cx="777144" cy="258605"/>
            </a:xfrm>
          </p:grpSpPr>
          <p:sp>
            <p:nvSpPr>
              <p:cNvPr id="6" name="Freeform 6"/>
              <p:cNvSpPr/>
              <p:nvPr/>
            </p:nvSpPr>
            <p:spPr>
              <a:xfrm>
                <a:off x="0" y="0"/>
                <a:ext cx="777144" cy="258605"/>
              </a:xfrm>
              <a:custGeom>
                <a:avLst/>
                <a:gdLst/>
                <a:ahLst/>
                <a:cxnLst/>
                <a:rect l="l" t="t" r="r" b="b"/>
                <a:pathLst>
                  <a:path w="777144" h="258605">
                    <a:moveTo>
                      <a:pt x="0" y="0"/>
                    </a:moveTo>
                    <a:lnTo>
                      <a:pt x="777144" y="0"/>
                    </a:lnTo>
                    <a:lnTo>
                      <a:pt x="777144" y="258605"/>
                    </a:lnTo>
                    <a:lnTo>
                      <a:pt x="0" y="258605"/>
                    </a:lnTo>
                    <a:close/>
                  </a:path>
                </a:pathLst>
              </a:custGeom>
              <a:ln w="38100" cap="sq">
                <a:solidFill>
                  <a:srgbClr val="C13659"/>
                </a:solidFill>
                <a:prstDash val="solid"/>
                <a:miter/>
              </a:ln>
            </p:spPr>
          </p:sp>
          <p:sp>
            <p:nvSpPr>
              <p:cNvPr id="7" name="TextBox 7"/>
              <p:cNvSpPr txBox="1"/>
              <p:nvPr/>
            </p:nvSpPr>
            <p:spPr>
              <a:xfrm>
                <a:off x="0" y="-47625"/>
                <a:ext cx="777144" cy="306230"/>
              </a:xfrm>
              <a:prstGeom prst="rect">
                <a:avLst/>
              </a:prstGeom>
            </p:spPr>
            <p:txBody>
              <a:bodyPr lIns="50800" tIns="50800" rIns="50800" bIns="50800" rtlCol="0" anchor="ctr"/>
              <a:lstStyle/>
              <a:p>
                <a:pPr algn="ctr">
                  <a:lnSpc>
                    <a:spcPts val="2800"/>
                  </a:lnSpc>
                </a:pPr>
                <a:endParaRPr/>
              </a:p>
            </p:txBody>
          </p:sp>
        </p:grpSp>
        <p:sp>
          <p:nvSpPr>
            <p:cNvPr id="8" name="Freeform 8"/>
            <p:cNvSpPr/>
            <p:nvPr/>
          </p:nvSpPr>
          <p:spPr>
            <a:xfrm>
              <a:off x="363437" y="141913"/>
              <a:ext cx="781479" cy="1025363"/>
            </a:xfrm>
            <a:custGeom>
              <a:avLst/>
              <a:gdLst/>
              <a:ahLst/>
              <a:cxnLst/>
              <a:rect l="l" t="t" r="r" b="b"/>
              <a:pathLst>
                <a:path w="781479" h="1025363">
                  <a:moveTo>
                    <a:pt x="0" y="0"/>
                  </a:moveTo>
                  <a:lnTo>
                    <a:pt x="781479" y="0"/>
                  </a:lnTo>
                  <a:lnTo>
                    <a:pt x="781479" y="1025363"/>
                  </a:lnTo>
                  <a:lnTo>
                    <a:pt x="0" y="1025363"/>
                  </a:lnTo>
                  <a:lnTo>
                    <a:pt x="0" y="0"/>
                  </a:lnTo>
                  <a:close/>
                </a:path>
              </a:pathLst>
            </a:custGeom>
            <a:blipFill>
              <a:blip r:embed="rId2"/>
              <a:stretch>
                <a:fillRect l="-43114" t="-7715" r="-43096" b="-34204"/>
              </a:stretch>
            </a:blipFill>
          </p:spPr>
        </p:sp>
        <p:sp>
          <p:nvSpPr>
            <p:cNvPr id="9" name="TextBox 9"/>
            <p:cNvSpPr txBox="1"/>
            <p:nvPr/>
          </p:nvSpPr>
          <p:spPr>
            <a:xfrm>
              <a:off x="1353824" y="226266"/>
              <a:ext cx="2283306" cy="875707"/>
            </a:xfrm>
            <a:prstGeom prst="rect">
              <a:avLst/>
            </a:prstGeom>
          </p:spPr>
          <p:txBody>
            <a:bodyPr lIns="0" tIns="0" rIns="0" bIns="0" rtlCol="0" anchor="t">
              <a:spAutoFit/>
            </a:bodyPr>
            <a:lstStyle/>
            <a:p>
              <a:pPr marL="0" lvl="0" indent="0" algn="l">
                <a:lnSpc>
                  <a:spcPts val="2576"/>
                </a:lnSpc>
                <a:spcBef>
                  <a:spcPct val="0"/>
                </a:spcBef>
              </a:pPr>
              <a:r>
                <a:rPr lang="en-US" sz="2300" b="1" spc="-69">
                  <a:solidFill>
                    <a:srgbClr val="161616"/>
                  </a:solidFill>
                  <a:latin typeface="Inter Bold"/>
                  <a:ea typeface="Inter Bold"/>
                  <a:cs typeface="Inter Bold"/>
                  <a:sym typeface="Inter Bold"/>
                </a:rPr>
                <a:t>BAHRIA</a:t>
              </a:r>
              <a:r>
                <a:rPr lang="en-US" sz="2300" b="1" u="none" strike="noStrike" spc="-69">
                  <a:solidFill>
                    <a:srgbClr val="161616"/>
                  </a:solidFill>
                  <a:latin typeface="Inter Bold"/>
                  <a:ea typeface="Inter Bold"/>
                  <a:cs typeface="Inter Bold"/>
                  <a:sym typeface="Inter Bold"/>
                </a:rPr>
                <a:t> UNIVERSITY</a:t>
              </a:r>
            </a:p>
          </p:txBody>
        </p:sp>
      </p:grpSp>
      <p:grpSp>
        <p:nvGrpSpPr>
          <p:cNvPr id="10" name="Group 10"/>
          <p:cNvGrpSpPr>
            <a:grpSpLocks noChangeAspect="1"/>
          </p:cNvGrpSpPr>
          <p:nvPr/>
        </p:nvGrpSpPr>
        <p:grpSpPr>
          <a:xfrm>
            <a:off x="762000" y="3295223"/>
            <a:ext cx="4262910" cy="2043618"/>
            <a:chOff x="0" y="0"/>
            <a:chExt cx="22410038" cy="10591800"/>
          </a:xfrm>
        </p:grpSpPr>
        <p:sp>
          <p:nvSpPr>
            <p:cNvPr id="11" name="Freeform 11"/>
            <p:cNvSpPr/>
            <p:nvPr/>
          </p:nvSpPr>
          <p:spPr>
            <a:xfrm>
              <a:off x="0" y="0"/>
              <a:ext cx="22410038" cy="10591800"/>
            </a:xfrm>
            <a:custGeom>
              <a:avLst/>
              <a:gdLst/>
              <a:ahLst/>
              <a:cxnLst/>
              <a:rect l="l" t="t" r="r" b="b"/>
              <a:pathLst>
                <a:path w="22410038" h="10591800">
                  <a:moveTo>
                    <a:pt x="22410038" y="254000"/>
                  </a:moveTo>
                  <a:lnTo>
                    <a:pt x="22410038" y="10337800"/>
                  </a:lnTo>
                  <a:cubicBezTo>
                    <a:pt x="22410038" y="10478135"/>
                    <a:pt x="22242058" y="10591800"/>
                    <a:pt x="22034660" y="10591800"/>
                  </a:cubicBezTo>
                  <a:lnTo>
                    <a:pt x="375378" y="10591800"/>
                  </a:lnTo>
                  <a:cubicBezTo>
                    <a:pt x="167981" y="10591800"/>
                    <a:pt x="0" y="10478135"/>
                    <a:pt x="0" y="10337800"/>
                  </a:cubicBezTo>
                  <a:lnTo>
                    <a:pt x="0" y="254000"/>
                  </a:lnTo>
                  <a:cubicBezTo>
                    <a:pt x="0" y="113665"/>
                    <a:pt x="167981" y="0"/>
                    <a:pt x="375378" y="0"/>
                  </a:cubicBezTo>
                  <a:lnTo>
                    <a:pt x="22034660" y="0"/>
                  </a:lnTo>
                  <a:cubicBezTo>
                    <a:pt x="22242058" y="0"/>
                    <a:pt x="22410038" y="113665"/>
                    <a:pt x="22410038" y="254000"/>
                  </a:cubicBezTo>
                  <a:close/>
                </a:path>
              </a:pathLst>
            </a:custGeom>
            <a:blipFill>
              <a:blip r:embed="rId3"/>
              <a:stretch>
                <a:fillRect l="-837" r="-3038"/>
              </a:stretch>
            </a:blipFill>
            <a:ln w="38100" cap="sq">
              <a:solidFill>
                <a:srgbClr val="C13659"/>
              </a:solidFill>
              <a:prstDash val="solid"/>
              <a:miter/>
            </a:ln>
          </p:spPr>
        </p:sp>
      </p:grpSp>
      <p:grpSp>
        <p:nvGrpSpPr>
          <p:cNvPr id="12" name="Group 12"/>
          <p:cNvGrpSpPr>
            <a:grpSpLocks noChangeAspect="1"/>
          </p:cNvGrpSpPr>
          <p:nvPr/>
        </p:nvGrpSpPr>
        <p:grpSpPr>
          <a:xfrm>
            <a:off x="5105400" y="3290577"/>
            <a:ext cx="4262909" cy="2043618"/>
            <a:chOff x="0" y="0"/>
            <a:chExt cx="22410038" cy="10591800"/>
          </a:xfrm>
        </p:grpSpPr>
        <p:sp>
          <p:nvSpPr>
            <p:cNvPr id="13" name="Freeform 13"/>
            <p:cNvSpPr/>
            <p:nvPr/>
          </p:nvSpPr>
          <p:spPr>
            <a:xfrm>
              <a:off x="0" y="0"/>
              <a:ext cx="22410038" cy="10591800"/>
            </a:xfrm>
            <a:custGeom>
              <a:avLst/>
              <a:gdLst/>
              <a:ahLst/>
              <a:cxnLst/>
              <a:rect l="l" t="t" r="r" b="b"/>
              <a:pathLst>
                <a:path w="22410038" h="10591800">
                  <a:moveTo>
                    <a:pt x="22410038" y="254000"/>
                  </a:moveTo>
                  <a:lnTo>
                    <a:pt x="22410038" y="10337800"/>
                  </a:lnTo>
                  <a:cubicBezTo>
                    <a:pt x="22410038" y="10478135"/>
                    <a:pt x="22242058" y="10591800"/>
                    <a:pt x="22034660" y="10591800"/>
                  </a:cubicBezTo>
                  <a:lnTo>
                    <a:pt x="375378" y="10591800"/>
                  </a:lnTo>
                  <a:cubicBezTo>
                    <a:pt x="167981" y="10591800"/>
                    <a:pt x="0" y="10478135"/>
                    <a:pt x="0" y="10337800"/>
                  </a:cubicBezTo>
                  <a:lnTo>
                    <a:pt x="0" y="254000"/>
                  </a:lnTo>
                  <a:cubicBezTo>
                    <a:pt x="0" y="113665"/>
                    <a:pt x="167981" y="0"/>
                    <a:pt x="375378" y="0"/>
                  </a:cubicBezTo>
                  <a:lnTo>
                    <a:pt x="22034660" y="0"/>
                  </a:lnTo>
                  <a:cubicBezTo>
                    <a:pt x="22242058" y="0"/>
                    <a:pt x="22410038" y="113665"/>
                    <a:pt x="22410038" y="254000"/>
                  </a:cubicBezTo>
                  <a:close/>
                </a:path>
              </a:pathLst>
            </a:custGeom>
            <a:blipFill>
              <a:blip r:embed="rId4"/>
              <a:stretch>
                <a:fillRect r="-3876"/>
              </a:stretch>
            </a:blipFill>
            <a:ln w="38100" cap="sq">
              <a:solidFill>
                <a:srgbClr val="C13659"/>
              </a:solidFill>
              <a:prstDash val="solid"/>
              <a:miter/>
            </a:ln>
          </p:spPr>
        </p:sp>
      </p:grpSp>
      <p:sp>
        <p:nvSpPr>
          <p:cNvPr id="14" name="TextBox 14"/>
          <p:cNvSpPr txBox="1"/>
          <p:nvPr/>
        </p:nvSpPr>
        <p:spPr>
          <a:xfrm>
            <a:off x="1028700" y="1461947"/>
            <a:ext cx="9157389" cy="1953831"/>
          </a:xfrm>
          <a:prstGeom prst="rect">
            <a:avLst/>
          </a:prstGeom>
        </p:spPr>
        <p:txBody>
          <a:bodyPr lIns="0" tIns="0" rIns="0" bIns="0" rtlCol="0" anchor="t">
            <a:spAutoFit/>
          </a:bodyPr>
          <a:lstStyle/>
          <a:p>
            <a:pPr marL="0" lvl="0" indent="0" algn="l">
              <a:lnSpc>
                <a:spcPts val="11461"/>
              </a:lnSpc>
              <a:spcBef>
                <a:spcPct val="0"/>
              </a:spcBef>
            </a:pPr>
            <a:r>
              <a:rPr lang="en-US" sz="13809" b="1">
                <a:solidFill>
                  <a:srgbClr val="161616"/>
                </a:solidFill>
                <a:latin typeface="Heading Now 31-38 Bold"/>
                <a:ea typeface="Heading Now 31-38 Bold"/>
                <a:cs typeface="Heading Now 31-38 Bold"/>
                <a:sym typeface="Heading Now 31-38 Bold"/>
              </a:rPr>
              <a:t>VENDOR DASHBOARD</a:t>
            </a:r>
          </a:p>
        </p:txBody>
      </p:sp>
      <p:sp>
        <p:nvSpPr>
          <p:cNvPr id="15" name="TextBox 15"/>
          <p:cNvSpPr txBox="1"/>
          <p:nvPr/>
        </p:nvSpPr>
        <p:spPr>
          <a:xfrm>
            <a:off x="1028700" y="9477375"/>
            <a:ext cx="3384386" cy="349250"/>
          </a:xfrm>
          <a:prstGeom prst="rect">
            <a:avLst/>
          </a:prstGeom>
        </p:spPr>
        <p:txBody>
          <a:bodyPr lIns="0" tIns="0" rIns="0" bIns="0" rtlCol="0" anchor="t">
            <a:spAutoFit/>
          </a:bodyPr>
          <a:lstStyle/>
          <a:p>
            <a:pPr algn="l">
              <a:lnSpc>
                <a:spcPts val="2800"/>
              </a:lnSpc>
            </a:pPr>
            <a:r>
              <a:rPr lang="en-US" sz="2000" spc="-60">
                <a:solidFill>
                  <a:srgbClr val="161616"/>
                </a:solidFill>
                <a:latin typeface="Inter"/>
                <a:ea typeface="Inter"/>
                <a:cs typeface="Inter"/>
                <a:sym typeface="Inter"/>
              </a:rPr>
              <a:t>HTTPS://WWW.VIDAI.LIVE/</a:t>
            </a:r>
          </a:p>
        </p:txBody>
      </p:sp>
      <p:sp>
        <p:nvSpPr>
          <p:cNvPr id="16" name="TextBox 16"/>
          <p:cNvSpPr txBox="1"/>
          <p:nvPr/>
        </p:nvSpPr>
        <p:spPr>
          <a:xfrm>
            <a:off x="15910008" y="9477375"/>
            <a:ext cx="1349292" cy="349250"/>
          </a:xfrm>
          <a:prstGeom prst="rect">
            <a:avLst/>
          </a:prstGeom>
        </p:spPr>
        <p:txBody>
          <a:bodyPr lIns="0" tIns="0" rIns="0" bIns="0" rtlCol="0" anchor="t">
            <a:spAutoFit/>
          </a:bodyPr>
          <a:lstStyle/>
          <a:p>
            <a:pPr algn="r">
              <a:lnSpc>
                <a:spcPts val="2800"/>
              </a:lnSpc>
            </a:pPr>
            <a:r>
              <a:rPr lang="en-US" sz="2000" b="1" spc="-60">
                <a:solidFill>
                  <a:srgbClr val="161616"/>
                </a:solidFill>
                <a:latin typeface="Inter Bold"/>
                <a:ea typeface="Inter Bold"/>
                <a:cs typeface="Inter Bold"/>
                <a:sym typeface="Inter Bold"/>
              </a:rPr>
              <a:t>PAGE 15</a:t>
            </a:r>
          </a:p>
        </p:txBody>
      </p:sp>
      <p:grpSp>
        <p:nvGrpSpPr>
          <p:cNvPr id="19" name="Group 10">
            <a:extLst>
              <a:ext uri="{FF2B5EF4-FFF2-40B4-BE49-F238E27FC236}">
                <a16:creationId xmlns:a16="http://schemas.microsoft.com/office/drawing/2014/main" id="{05D2486A-92D3-4864-927F-A4346BF775DC}"/>
              </a:ext>
            </a:extLst>
          </p:cNvPr>
          <p:cNvGrpSpPr>
            <a:grpSpLocks noChangeAspect="1"/>
          </p:cNvGrpSpPr>
          <p:nvPr/>
        </p:nvGrpSpPr>
        <p:grpSpPr>
          <a:xfrm>
            <a:off x="9448800" y="3304363"/>
            <a:ext cx="4262908" cy="2043614"/>
            <a:chOff x="0" y="0"/>
            <a:chExt cx="22410038" cy="10591800"/>
          </a:xfrm>
        </p:grpSpPr>
        <p:sp>
          <p:nvSpPr>
            <p:cNvPr id="20" name="Freeform 11">
              <a:extLst>
                <a:ext uri="{FF2B5EF4-FFF2-40B4-BE49-F238E27FC236}">
                  <a16:creationId xmlns:a16="http://schemas.microsoft.com/office/drawing/2014/main" id="{663EB884-164A-03B2-9CD7-A916125B6D89}"/>
                </a:ext>
              </a:extLst>
            </p:cNvPr>
            <p:cNvSpPr/>
            <p:nvPr/>
          </p:nvSpPr>
          <p:spPr>
            <a:xfrm>
              <a:off x="0" y="0"/>
              <a:ext cx="22410038" cy="10591800"/>
            </a:xfrm>
            <a:custGeom>
              <a:avLst/>
              <a:gdLst/>
              <a:ahLst/>
              <a:cxnLst/>
              <a:rect l="l" t="t" r="r" b="b"/>
              <a:pathLst>
                <a:path w="22410038" h="10591800">
                  <a:moveTo>
                    <a:pt x="22410038" y="254000"/>
                  </a:moveTo>
                  <a:lnTo>
                    <a:pt x="22410038" y="10337800"/>
                  </a:lnTo>
                  <a:cubicBezTo>
                    <a:pt x="22410038" y="10478135"/>
                    <a:pt x="22242058" y="10591800"/>
                    <a:pt x="22034660" y="10591800"/>
                  </a:cubicBezTo>
                  <a:lnTo>
                    <a:pt x="375378" y="10591800"/>
                  </a:lnTo>
                  <a:cubicBezTo>
                    <a:pt x="167981" y="10591800"/>
                    <a:pt x="0" y="10478135"/>
                    <a:pt x="0" y="10337800"/>
                  </a:cubicBezTo>
                  <a:lnTo>
                    <a:pt x="0" y="254000"/>
                  </a:lnTo>
                  <a:cubicBezTo>
                    <a:pt x="0" y="113665"/>
                    <a:pt x="167981" y="0"/>
                    <a:pt x="375378" y="0"/>
                  </a:cubicBezTo>
                  <a:lnTo>
                    <a:pt x="22034660" y="0"/>
                  </a:lnTo>
                  <a:cubicBezTo>
                    <a:pt x="22242058" y="0"/>
                    <a:pt x="22410038" y="113665"/>
                    <a:pt x="22410038" y="254000"/>
                  </a:cubicBezTo>
                  <a:close/>
                </a:path>
              </a:pathLst>
            </a:custGeom>
            <a:blipFill>
              <a:blip r:embed="rId5"/>
              <a:stretch>
                <a:fillRect r="-4162"/>
              </a:stretch>
            </a:blipFill>
            <a:ln w="38100" cap="sq">
              <a:solidFill>
                <a:srgbClr val="C13659"/>
              </a:solidFill>
              <a:prstDash val="solid"/>
              <a:miter/>
            </a:ln>
          </p:spPr>
        </p:sp>
      </p:grpSp>
      <p:grpSp>
        <p:nvGrpSpPr>
          <p:cNvPr id="21" name="Group 12">
            <a:extLst>
              <a:ext uri="{FF2B5EF4-FFF2-40B4-BE49-F238E27FC236}">
                <a16:creationId xmlns:a16="http://schemas.microsoft.com/office/drawing/2014/main" id="{2D7BB722-5ECC-2347-53C8-DAE8EA249F37}"/>
              </a:ext>
            </a:extLst>
          </p:cNvPr>
          <p:cNvGrpSpPr>
            <a:grpSpLocks noChangeAspect="1"/>
          </p:cNvGrpSpPr>
          <p:nvPr/>
        </p:nvGrpSpPr>
        <p:grpSpPr>
          <a:xfrm>
            <a:off x="13815249" y="3285316"/>
            <a:ext cx="4262905" cy="2062661"/>
            <a:chOff x="0" y="0"/>
            <a:chExt cx="22410038" cy="10591800"/>
          </a:xfrm>
        </p:grpSpPr>
        <p:sp>
          <p:nvSpPr>
            <p:cNvPr id="22" name="Freeform 13">
              <a:extLst>
                <a:ext uri="{FF2B5EF4-FFF2-40B4-BE49-F238E27FC236}">
                  <a16:creationId xmlns:a16="http://schemas.microsoft.com/office/drawing/2014/main" id="{15281095-ED3E-4A3E-83E8-04581E3BD82C}"/>
                </a:ext>
              </a:extLst>
            </p:cNvPr>
            <p:cNvSpPr/>
            <p:nvPr/>
          </p:nvSpPr>
          <p:spPr>
            <a:xfrm>
              <a:off x="0" y="0"/>
              <a:ext cx="22410038" cy="10591800"/>
            </a:xfrm>
            <a:custGeom>
              <a:avLst/>
              <a:gdLst/>
              <a:ahLst/>
              <a:cxnLst/>
              <a:rect l="l" t="t" r="r" b="b"/>
              <a:pathLst>
                <a:path w="22410038" h="10591800">
                  <a:moveTo>
                    <a:pt x="22410038" y="254000"/>
                  </a:moveTo>
                  <a:lnTo>
                    <a:pt x="22410038" y="10337800"/>
                  </a:lnTo>
                  <a:cubicBezTo>
                    <a:pt x="22410038" y="10478135"/>
                    <a:pt x="22242058" y="10591800"/>
                    <a:pt x="22034660" y="10591800"/>
                  </a:cubicBezTo>
                  <a:lnTo>
                    <a:pt x="375378" y="10591800"/>
                  </a:lnTo>
                  <a:cubicBezTo>
                    <a:pt x="167981" y="10591800"/>
                    <a:pt x="0" y="10478135"/>
                    <a:pt x="0" y="10337800"/>
                  </a:cubicBezTo>
                  <a:lnTo>
                    <a:pt x="0" y="254000"/>
                  </a:lnTo>
                  <a:cubicBezTo>
                    <a:pt x="0" y="113665"/>
                    <a:pt x="167981" y="0"/>
                    <a:pt x="375378" y="0"/>
                  </a:cubicBezTo>
                  <a:lnTo>
                    <a:pt x="22034660" y="0"/>
                  </a:lnTo>
                  <a:cubicBezTo>
                    <a:pt x="22242058" y="0"/>
                    <a:pt x="22410038" y="113665"/>
                    <a:pt x="22410038" y="254000"/>
                  </a:cubicBezTo>
                  <a:close/>
                </a:path>
              </a:pathLst>
            </a:custGeom>
            <a:blipFill>
              <a:blip r:embed="rId6"/>
              <a:stretch>
                <a:fillRect r="-4450"/>
              </a:stretch>
            </a:blipFill>
            <a:ln w="38100" cap="sq">
              <a:solidFill>
                <a:srgbClr val="C13659"/>
              </a:solidFill>
              <a:prstDash val="solid"/>
              <a:miter/>
            </a:ln>
          </p:spPr>
        </p:sp>
      </p:grpSp>
      <p:grpSp>
        <p:nvGrpSpPr>
          <p:cNvPr id="23" name="Group 12">
            <a:extLst>
              <a:ext uri="{FF2B5EF4-FFF2-40B4-BE49-F238E27FC236}">
                <a16:creationId xmlns:a16="http://schemas.microsoft.com/office/drawing/2014/main" id="{48880967-984E-5D9A-DB77-F5DF523A0565}"/>
              </a:ext>
            </a:extLst>
          </p:cNvPr>
          <p:cNvGrpSpPr>
            <a:grpSpLocks noChangeAspect="1"/>
          </p:cNvGrpSpPr>
          <p:nvPr/>
        </p:nvGrpSpPr>
        <p:grpSpPr>
          <a:xfrm>
            <a:off x="5105401" y="5526732"/>
            <a:ext cx="4262908" cy="2052849"/>
            <a:chOff x="0" y="0"/>
            <a:chExt cx="22410038" cy="10591800"/>
          </a:xfrm>
        </p:grpSpPr>
        <p:sp>
          <p:nvSpPr>
            <p:cNvPr id="24" name="Freeform 13">
              <a:extLst>
                <a:ext uri="{FF2B5EF4-FFF2-40B4-BE49-F238E27FC236}">
                  <a16:creationId xmlns:a16="http://schemas.microsoft.com/office/drawing/2014/main" id="{B452ED23-66C2-A4C7-6869-88E7B10D96DE}"/>
                </a:ext>
              </a:extLst>
            </p:cNvPr>
            <p:cNvSpPr/>
            <p:nvPr/>
          </p:nvSpPr>
          <p:spPr>
            <a:xfrm>
              <a:off x="0" y="0"/>
              <a:ext cx="22410038" cy="10591800"/>
            </a:xfrm>
            <a:custGeom>
              <a:avLst/>
              <a:gdLst/>
              <a:ahLst/>
              <a:cxnLst/>
              <a:rect l="l" t="t" r="r" b="b"/>
              <a:pathLst>
                <a:path w="22410038" h="10591800">
                  <a:moveTo>
                    <a:pt x="22410038" y="254000"/>
                  </a:moveTo>
                  <a:lnTo>
                    <a:pt x="22410038" y="10337800"/>
                  </a:lnTo>
                  <a:cubicBezTo>
                    <a:pt x="22410038" y="10478135"/>
                    <a:pt x="22242058" y="10591800"/>
                    <a:pt x="22034660" y="10591800"/>
                  </a:cubicBezTo>
                  <a:lnTo>
                    <a:pt x="375378" y="10591800"/>
                  </a:lnTo>
                  <a:cubicBezTo>
                    <a:pt x="167981" y="10591800"/>
                    <a:pt x="0" y="10478135"/>
                    <a:pt x="0" y="10337800"/>
                  </a:cubicBezTo>
                  <a:lnTo>
                    <a:pt x="0" y="254000"/>
                  </a:lnTo>
                  <a:cubicBezTo>
                    <a:pt x="0" y="113665"/>
                    <a:pt x="167981" y="0"/>
                    <a:pt x="375378" y="0"/>
                  </a:cubicBezTo>
                  <a:lnTo>
                    <a:pt x="22034660" y="0"/>
                  </a:lnTo>
                  <a:cubicBezTo>
                    <a:pt x="22242058" y="0"/>
                    <a:pt x="22410038" y="113665"/>
                    <a:pt x="22410038" y="254000"/>
                  </a:cubicBezTo>
                  <a:close/>
                </a:path>
              </a:pathLst>
            </a:custGeom>
            <a:blipFill>
              <a:blip r:embed="rId7"/>
              <a:stretch>
                <a:fillRect r="-3876"/>
              </a:stretch>
            </a:blipFill>
            <a:ln w="38100" cap="sq">
              <a:solidFill>
                <a:srgbClr val="C13659"/>
              </a:solidFill>
              <a:prstDash val="solid"/>
              <a:miter/>
            </a:ln>
          </p:spPr>
        </p:sp>
      </p:grpSp>
      <p:grpSp>
        <p:nvGrpSpPr>
          <p:cNvPr id="25" name="Group 14">
            <a:extLst>
              <a:ext uri="{FF2B5EF4-FFF2-40B4-BE49-F238E27FC236}">
                <a16:creationId xmlns:a16="http://schemas.microsoft.com/office/drawing/2014/main" id="{DC89D714-564B-E116-E2BB-E0956A56ABAC}"/>
              </a:ext>
            </a:extLst>
          </p:cNvPr>
          <p:cNvGrpSpPr>
            <a:grpSpLocks noChangeAspect="1"/>
          </p:cNvGrpSpPr>
          <p:nvPr/>
        </p:nvGrpSpPr>
        <p:grpSpPr>
          <a:xfrm>
            <a:off x="762000" y="5529052"/>
            <a:ext cx="4262907" cy="2052848"/>
            <a:chOff x="0" y="0"/>
            <a:chExt cx="22410038" cy="10591800"/>
          </a:xfrm>
        </p:grpSpPr>
        <p:sp>
          <p:nvSpPr>
            <p:cNvPr id="26" name="Freeform 15">
              <a:extLst>
                <a:ext uri="{FF2B5EF4-FFF2-40B4-BE49-F238E27FC236}">
                  <a16:creationId xmlns:a16="http://schemas.microsoft.com/office/drawing/2014/main" id="{4F5217DC-5A8A-FDD3-FF9D-A6FDFA8AAE4C}"/>
                </a:ext>
              </a:extLst>
            </p:cNvPr>
            <p:cNvSpPr/>
            <p:nvPr/>
          </p:nvSpPr>
          <p:spPr>
            <a:xfrm>
              <a:off x="0" y="0"/>
              <a:ext cx="22410038" cy="10591800"/>
            </a:xfrm>
            <a:custGeom>
              <a:avLst/>
              <a:gdLst/>
              <a:ahLst/>
              <a:cxnLst/>
              <a:rect l="l" t="t" r="r" b="b"/>
              <a:pathLst>
                <a:path w="22410038" h="10591800">
                  <a:moveTo>
                    <a:pt x="22410038" y="254000"/>
                  </a:moveTo>
                  <a:lnTo>
                    <a:pt x="22410038" y="10337800"/>
                  </a:lnTo>
                  <a:cubicBezTo>
                    <a:pt x="22410038" y="10478135"/>
                    <a:pt x="22242058" y="10591800"/>
                    <a:pt x="22034660" y="10591800"/>
                  </a:cubicBezTo>
                  <a:lnTo>
                    <a:pt x="375378" y="10591800"/>
                  </a:lnTo>
                  <a:cubicBezTo>
                    <a:pt x="167981" y="10591800"/>
                    <a:pt x="0" y="10478135"/>
                    <a:pt x="0" y="10337800"/>
                  </a:cubicBezTo>
                  <a:lnTo>
                    <a:pt x="0" y="254000"/>
                  </a:lnTo>
                  <a:cubicBezTo>
                    <a:pt x="0" y="113665"/>
                    <a:pt x="167981" y="0"/>
                    <a:pt x="375378" y="0"/>
                  </a:cubicBezTo>
                  <a:lnTo>
                    <a:pt x="22034660" y="0"/>
                  </a:lnTo>
                  <a:cubicBezTo>
                    <a:pt x="22242058" y="0"/>
                    <a:pt x="22410038" y="113665"/>
                    <a:pt x="22410038" y="254000"/>
                  </a:cubicBezTo>
                  <a:close/>
                </a:path>
              </a:pathLst>
            </a:custGeom>
            <a:blipFill>
              <a:blip r:embed="rId8"/>
              <a:stretch>
                <a:fillRect r="-4162"/>
              </a:stretch>
            </a:blipFill>
            <a:ln w="38100" cap="sq">
              <a:solidFill>
                <a:srgbClr val="C13659"/>
              </a:solidFill>
              <a:prstDash val="solid"/>
              <a:miter/>
            </a:ln>
          </p:spPr>
        </p:sp>
      </p:grpSp>
      <p:grpSp>
        <p:nvGrpSpPr>
          <p:cNvPr id="27" name="Group 12">
            <a:extLst>
              <a:ext uri="{FF2B5EF4-FFF2-40B4-BE49-F238E27FC236}">
                <a16:creationId xmlns:a16="http://schemas.microsoft.com/office/drawing/2014/main" id="{8209D302-B5FA-A6D6-198B-EC89CF5AD08A}"/>
              </a:ext>
            </a:extLst>
          </p:cNvPr>
          <p:cNvGrpSpPr>
            <a:grpSpLocks noChangeAspect="1"/>
          </p:cNvGrpSpPr>
          <p:nvPr/>
        </p:nvGrpSpPr>
        <p:grpSpPr>
          <a:xfrm>
            <a:off x="13792200" y="5500377"/>
            <a:ext cx="4285954" cy="2069968"/>
            <a:chOff x="0" y="0"/>
            <a:chExt cx="22410038" cy="10591800"/>
          </a:xfrm>
        </p:grpSpPr>
        <p:sp>
          <p:nvSpPr>
            <p:cNvPr id="28" name="Freeform 13">
              <a:extLst>
                <a:ext uri="{FF2B5EF4-FFF2-40B4-BE49-F238E27FC236}">
                  <a16:creationId xmlns:a16="http://schemas.microsoft.com/office/drawing/2014/main" id="{85DFF4DE-2DB7-F396-33CB-B8BEC5FB331E}"/>
                </a:ext>
              </a:extLst>
            </p:cNvPr>
            <p:cNvSpPr/>
            <p:nvPr/>
          </p:nvSpPr>
          <p:spPr>
            <a:xfrm>
              <a:off x="0" y="0"/>
              <a:ext cx="22410038" cy="10591800"/>
            </a:xfrm>
            <a:custGeom>
              <a:avLst/>
              <a:gdLst/>
              <a:ahLst/>
              <a:cxnLst/>
              <a:rect l="l" t="t" r="r" b="b"/>
              <a:pathLst>
                <a:path w="22410038" h="10591800">
                  <a:moveTo>
                    <a:pt x="22410038" y="254000"/>
                  </a:moveTo>
                  <a:lnTo>
                    <a:pt x="22410038" y="10337800"/>
                  </a:lnTo>
                  <a:cubicBezTo>
                    <a:pt x="22410038" y="10478135"/>
                    <a:pt x="22242058" y="10591800"/>
                    <a:pt x="22034660" y="10591800"/>
                  </a:cubicBezTo>
                  <a:lnTo>
                    <a:pt x="375378" y="10591800"/>
                  </a:lnTo>
                  <a:cubicBezTo>
                    <a:pt x="167981" y="10591800"/>
                    <a:pt x="0" y="10478135"/>
                    <a:pt x="0" y="10337800"/>
                  </a:cubicBezTo>
                  <a:lnTo>
                    <a:pt x="0" y="254000"/>
                  </a:lnTo>
                  <a:cubicBezTo>
                    <a:pt x="0" y="113665"/>
                    <a:pt x="167981" y="0"/>
                    <a:pt x="375378" y="0"/>
                  </a:cubicBezTo>
                  <a:lnTo>
                    <a:pt x="22034660" y="0"/>
                  </a:lnTo>
                  <a:cubicBezTo>
                    <a:pt x="22242058" y="0"/>
                    <a:pt x="22410038" y="113665"/>
                    <a:pt x="22410038" y="254000"/>
                  </a:cubicBezTo>
                  <a:close/>
                </a:path>
              </a:pathLst>
            </a:custGeom>
            <a:blipFill>
              <a:blip r:embed="rId9"/>
              <a:stretch>
                <a:fillRect r="-3876"/>
              </a:stretch>
            </a:blipFill>
            <a:ln w="38100" cap="sq">
              <a:solidFill>
                <a:srgbClr val="C13659"/>
              </a:solidFill>
              <a:prstDash val="solid"/>
              <a:miter/>
            </a:ln>
          </p:spPr>
        </p:sp>
      </p:grpSp>
      <p:grpSp>
        <p:nvGrpSpPr>
          <p:cNvPr id="29" name="Group 14">
            <a:extLst>
              <a:ext uri="{FF2B5EF4-FFF2-40B4-BE49-F238E27FC236}">
                <a16:creationId xmlns:a16="http://schemas.microsoft.com/office/drawing/2014/main" id="{8316B06E-9F44-CD0A-EE93-A942C5365544}"/>
              </a:ext>
            </a:extLst>
          </p:cNvPr>
          <p:cNvGrpSpPr>
            <a:grpSpLocks noChangeAspect="1"/>
          </p:cNvGrpSpPr>
          <p:nvPr/>
        </p:nvGrpSpPr>
        <p:grpSpPr>
          <a:xfrm>
            <a:off x="9448800" y="5526732"/>
            <a:ext cx="4262908" cy="2043614"/>
            <a:chOff x="0" y="0"/>
            <a:chExt cx="22410038" cy="10591800"/>
          </a:xfrm>
        </p:grpSpPr>
        <p:sp>
          <p:nvSpPr>
            <p:cNvPr id="30" name="Freeform 15">
              <a:extLst>
                <a:ext uri="{FF2B5EF4-FFF2-40B4-BE49-F238E27FC236}">
                  <a16:creationId xmlns:a16="http://schemas.microsoft.com/office/drawing/2014/main" id="{5DC9996E-1B10-DA16-A77B-BA430648959E}"/>
                </a:ext>
              </a:extLst>
            </p:cNvPr>
            <p:cNvSpPr/>
            <p:nvPr/>
          </p:nvSpPr>
          <p:spPr>
            <a:xfrm>
              <a:off x="0" y="0"/>
              <a:ext cx="22410038" cy="10591800"/>
            </a:xfrm>
            <a:custGeom>
              <a:avLst/>
              <a:gdLst/>
              <a:ahLst/>
              <a:cxnLst/>
              <a:rect l="l" t="t" r="r" b="b"/>
              <a:pathLst>
                <a:path w="22410038" h="10591800">
                  <a:moveTo>
                    <a:pt x="22410038" y="254000"/>
                  </a:moveTo>
                  <a:lnTo>
                    <a:pt x="22410038" y="10337800"/>
                  </a:lnTo>
                  <a:cubicBezTo>
                    <a:pt x="22410038" y="10478135"/>
                    <a:pt x="22242058" y="10591800"/>
                    <a:pt x="22034660" y="10591800"/>
                  </a:cubicBezTo>
                  <a:lnTo>
                    <a:pt x="375378" y="10591800"/>
                  </a:lnTo>
                  <a:cubicBezTo>
                    <a:pt x="167981" y="10591800"/>
                    <a:pt x="0" y="10478135"/>
                    <a:pt x="0" y="10337800"/>
                  </a:cubicBezTo>
                  <a:lnTo>
                    <a:pt x="0" y="254000"/>
                  </a:lnTo>
                  <a:cubicBezTo>
                    <a:pt x="0" y="113665"/>
                    <a:pt x="167981" y="0"/>
                    <a:pt x="375378" y="0"/>
                  </a:cubicBezTo>
                  <a:lnTo>
                    <a:pt x="22034660" y="0"/>
                  </a:lnTo>
                  <a:cubicBezTo>
                    <a:pt x="22242058" y="0"/>
                    <a:pt x="22410038" y="113665"/>
                    <a:pt x="22410038" y="254000"/>
                  </a:cubicBezTo>
                  <a:close/>
                </a:path>
              </a:pathLst>
            </a:custGeom>
            <a:blipFill>
              <a:blip r:embed="rId10"/>
              <a:stretch>
                <a:fillRect r="-4162"/>
              </a:stretch>
            </a:blipFill>
            <a:ln w="38100" cap="sq">
              <a:solidFill>
                <a:srgbClr val="C13659"/>
              </a:solidFill>
              <a:prstDash val="solid"/>
              <a:miter/>
            </a:ln>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692</Words>
  <Application>Microsoft Office PowerPoint</Application>
  <PresentationFormat>Custom</PresentationFormat>
  <Paragraphs>113</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Heading Now 31-38 Bold</vt:lpstr>
      <vt:lpstr>Heading Now 31-38 Bold Italics</vt:lpstr>
      <vt:lpstr>Inter Bold</vt:lpstr>
      <vt:lpstr>Calibri</vt:lpstr>
      <vt:lpstr>Proxima Nova Bold</vt:lpstr>
      <vt:lpstr>Inter</vt:lpstr>
      <vt:lpstr>Proxima Nova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VidAI Final - Presentation</dc:title>
  <dc:creator>Asad E Bukhari</dc:creator>
  <cp:lastModifiedBy>01-131222-045</cp:lastModifiedBy>
  <cp:revision>2</cp:revision>
  <dcterms:created xsi:type="dcterms:W3CDTF">2006-08-16T00:00:00Z</dcterms:created>
  <dcterms:modified xsi:type="dcterms:W3CDTF">2026-05-17T12:46:56Z</dcterms:modified>
  <dc:identifier>DAHInykD7E0</dc:identifier>
</cp:coreProperties>
</file>