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12192000"/>
  <p:notesSz cx="6858000" cy="9144000"/>
  <p:embeddedFontLst>
    <p:embeddedFont>
      <p:font typeface="Inter SemiBold"/>
      <p:regular r:id="rId23"/>
      <p:bold r:id="rId24"/>
      <p:italic r:id="rId25"/>
      <p:boldItalic r:id="rId26"/>
    </p:embeddedFont>
    <p:embeddedFont>
      <p:font typeface="Inter"/>
      <p:regular r:id="rId27"/>
      <p:bold r:id="rId28"/>
      <p:italic r:id="rId29"/>
      <p:boldItalic r:id="rId30"/>
    </p:embeddedFont>
    <p:embeddedFont>
      <p:font typeface="Poppi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7A2C684-9716-4D46-8ED3-05F99EFF9CA7}">
  <a:tblStyle styleId="{57A2C684-9716-4D46-8ED3-05F99EFF9CA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InterSemiBold-bold.fntdata"/><Relationship Id="rId23" Type="http://schemas.openxmlformats.org/officeDocument/2006/relationships/font" Target="fonts/Inter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terSemiBold-boldItalic.fntdata"/><Relationship Id="rId25" Type="http://schemas.openxmlformats.org/officeDocument/2006/relationships/font" Target="fonts/InterSemiBold-italic.fntdata"/><Relationship Id="rId28" Type="http://schemas.openxmlformats.org/officeDocument/2006/relationships/font" Target="fonts/Inter-bold.fntdata"/><Relationship Id="rId27" Type="http://schemas.openxmlformats.org/officeDocument/2006/relationships/font" Target="fonts/Inter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Inter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regular.fntdata"/><Relationship Id="rId30" Type="http://schemas.openxmlformats.org/officeDocument/2006/relationships/font" Target="fonts/Inter-boldItalic.fntdata"/><Relationship Id="rId11" Type="http://schemas.openxmlformats.org/officeDocument/2006/relationships/slide" Target="slides/slide5.xml"/><Relationship Id="rId33" Type="http://schemas.openxmlformats.org/officeDocument/2006/relationships/font" Target="fonts/Poppins-italic.fntdata"/><Relationship Id="rId10" Type="http://schemas.openxmlformats.org/officeDocument/2006/relationships/slide" Target="slides/slide4.xml"/><Relationship Id="rId32" Type="http://schemas.openxmlformats.org/officeDocument/2006/relationships/font" Target="fonts/Poppins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Relationship Id="rId4" Type="http://schemas.openxmlformats.org/officeDocument/2006/relationships/image" Target="../media/image3.png"/><Relationship Id="rId5" Type="http://schemas.openxmlformats.org/officeDocument/2006/relationships/image" Target="../media/image33.png"/><Relationship Id="rId6" Type="http://schemas.openxmlformats.org/officeDocument/2006/relationships/image" Target="../media/image30.png"/><Relationship Id="rId7" Type="http://schemas.openxmlformats.org/officeDocument/2006/relationships/image" Target="../media/image46.png"/><Relationship Id="rId8" Type="http://schemas.openxmlformats.org/officeDocument/2006/relationships/image" Target="../media/image4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42.png"/><Relationship Id="rId5" Type="http://schemas.openxmlformats.org/officeDocument/2006/relationships/image" Target="../media/image29.png"/><Relationship Id="rId6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47.png"/><Relationship Id="rId5" Type="http://schemas.openxmlformats.org/officeDocument/2006/relationships/image" Target="../media/image35.png"/><Relationship Id="rId6" Type="http://schemas.openxmlformats.org/officeDocument/2006/relationships/image" Target="../media/image40.png"/><Relationship Id="rId7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51.png"/><Relationship Id="rId5" Type="http://schemas.openxmlformats.org/officeDocument/2006/relationships/image" Target="../media/image48.png"/><Relationship Id="rId6" Type="http://schemas.openxmlformats.org/officeDocument/2006/relationships/image" Target="../media/image50.png"/><Relationship Id="rId7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8.png"/><Relationship Id="rId7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7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2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26.png"/><Relationship Id="rId5" Type="http://schemas.openxmlformats.org/officeDocument/2006/relationships/image" Target="../media/image22.png"/><Relationship Id="rId6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34.png"/><Relationship Id="rId11" Type="http://schemas.openxmlformats.org/officeDocument/2006/relationships/image" Target="../media/image19.png"/><Relationship Id="rId10" Type="http://schemas.openxmlformats.org/officeDocument/2006/relationships/image" Target="../media/image27.png"/><Relationship Id="rId9" Type="http://schemas.openxmlformats.org/officeDocument/2006/relationships/image" Target="../media/image36.png"/><Relationship Id="rId5" Type="http://schemas.openxmlformats.org/officeDocument/2006/relationships/image" Target="../media/image2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4986337" y="1122312"/>
            <a:ext cx="22193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VOICE FEST 1.0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095375" y="1716583"/>
            <a:ext cx="10001250" cy="2262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Artificial Intelligence: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4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The Power of Communication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3700462" y="4360366"/>
            <a:ext cx="479107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Learning, Influence, and the Future of Media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3638550" y="5430887"/>
            <a:ext cx="4914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0EA5E9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Presented By: Dist. Sen. Ibrahim Sobur Bamidele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FESSU National Senator | Federal University Dutse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9" name="Google Shape;2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771650"/>
            <a:ext cx="522922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1275" y="1781175"/>
            <a:ext cx="5210175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925" y="237172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2"/>
          <p:cNvSpPr txBox="1"/>
          <p:nvPr/>
        </p:nvSpPr>
        <p:spPr>
          <a:xfrm>
            <a:off x="1495425" y="2409825"/>
            <a:ext cx="36385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Misinformation: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AI can hallucinate facts.</a:t>
            </a:r>
            <a:endParaRPr/>
          </a:p>
        </p:txBody>
      </p:sp>
      <p:pic>
        <p:nvPicPr>
          <p:cNvPr descr="image.png" id="244" name="Google Shape;24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3724275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2"/>
          <p:cNvSpPr txBox="1"/>
          <p:nvPr/>
        </p:nvSpPr>
        <p:spPr>
          <a:xfrm>
            <a:off x="1447800" y="3762375"/>
            <a:ext cx="35528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Privacy: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Be careful with sensitive data.</a:t>
            </a:r>
            <a:endParaRPr/>
          </a:p>
        </p:txBody>
      </p:sp>
      <p:pic>
        <p:nvPicPr>
          <p:cNvPr descr="image.png" id="246" name="Google Shape;246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3925" y="5076825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2"/>
          <p:cNvSpPr txBox="1"/>
          <p:nvPr/>
        </p:nvSpPr>
        <p:spPr>
          <a:xfrm>
            <a:off x="1447800" y="5114925"/>
            <a:ext cx="39528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Plagiarism: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Academic integrity still matters.</a:t>
            </a:r>
            <a:endParaRPr/>
          </a:p>
        </p:txBody>
      </p:sp>
      <p:sp>
        <p:nvSpPr>
          <p:cNvPr id="248" name="Google Shape;248;p22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Understanding the Risks</a:t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4" name="Google Shape;25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5" name="Google Shape;25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4766220"/>
            <a:ext cx="348615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6" name="Google Shape;25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4766220"/>
            <a:ext cx="348615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7" name="Google Shape;25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4825" y="4766220"/>
            <a:ext cx="348615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3"/>
          <p:cNvSpPr txBox="1"/>
          <p:nvPr/>
        </p:nvSpPr>
        <p:spPr>
          <a:xfrm>
            <a:off x="1914525" y="2110829"/>
            <a:ext cx="8362950" cy="176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"AI should be used as an assistant to support your thinking,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US" sz="33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not a replacement for it.</a:t>
            </a:r>
            <a:r>
              <a:rPr b="0" i="1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" </a:t>
            </a:r>
            <a:endParaRPr/>
          </a:p>
        </p:txBody>
      </p:sp>
      <p:sp>
        <p:nvSpPr>
          <p:cNvPr id="259" name="Google Shape;259;p23"/>
          <p:cNvSpPr txBox="1"/>
          <p:nvPr/>
        </p:nvSpPr>
        <p:spPr>
          <a:xfrm>
            <a:off x="923925" y="5299620"/>
            <a:ext cx="28003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Verify Information</a:t>
            </a:r>
            <a:endParaRPr/>
          </a:p>
        </p:txBody>
      </p:sp>
      <p:sp>
        <p:nvSpPr>
          <p:cNvPr id="260" name="Google Shape;260;p23"/>
          <p:cNvSpPr txBox="1"/>
          <p:nvPr/>
        </p:nvSpPr>
        <p:spPr>
          <a:xfrm>
            <a:off x="4695825" y="5299620"/>
            <a:ext cx="28003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Think Critically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8467725" y="5299620"/>
            <a:ext cx="28003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Cite Your Sources</a:t>
            </a:r>
            <a:endParaRPr/>
          </a:p>
        </p:txBody>
      </p:sp>
      <p:sp>
        <p:nvSpPr>
          <p:cNvPr id="262" name="Google Shape;262;p23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The Responsible Path</a:t>
            </a:r>
            <a:endParaRPr/>
          </a:p>
        </p:txBody>
      </p:sp>
      <p:sp>
        <p:nvSpPr>
          <p:cNvPr id="263" name="Google Shape;263;p23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8" name="Google Shape;26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9" name="Google Shape;26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743075"/>
            <a:ext cx="494347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0" name="Google Shape;27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3638550"/>
            <a:ext cx="4943475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 txBox="1"/>
          <p:nvPr/>
        </p:nvSpPr>
        <p:spPr>
          <a:xfrm>
            <a:off x="819150" y="771525"/>
            <a:ext cx="4940617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The Future of AI</a:t>
            </a:r>
            <a:endParaRPr/>
          </a:p>
        </p:txBody>
      </p:sp>
      <p:sp>
        <p:nvSpPr>
          <p:cNvPr id="272" name="Google Shape;272;p24"/>
          <p:cNvSpPr/>
          <p:nvPr/>
        </p:nvSpPr>
        <p:spPr>
          <a:xfrm>
            <a:off x="581025" y="7715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 txBox="1"/>
          <p:nvPr/>
        </p:nvSpPr>
        <p:spPr>
          <a:xfrm>
            <a:off x="581025" y="6029325"/>
            <a:ext cx="494347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"People who use AI effectively may replace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people who don't.</a:t>
            </a: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</a:t>
            </a:r>
            <a:endParaRPr/>
          </a:p>
        </p:txBody>
      </p:sp>
      <p:sp>
        <p:nvSpPr>
          <p:cNvPr id="274" name="Google Shape;274;p24"/>
          <p:cNvSpPr txBox="1"/>
          <p:nvPr/>
        </p:nvSpPr>
        <p:spPr>
          <a:xfrm>
            <a:off x="923925" y="2085975"/>
            <a:ext cx="4470558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New Jobs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923925" y="2609850"/>
            <a:ext cx="42576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Careers that don't exist today are emerging.</a:t>
            </a:r>
            <a:endParaRPr/>
          </a:p>
        </p:txBody>
      </p:sp>
      <p:sp>
        <p:nvSpPr>
          <p:cNvPr id="276" name="Google Shape;276;p24"/>
          <p:cNvSpPr txBox="1"/>
          <p:nvPr/>
        </p:nvSpPr>
        <p:spPr>
          <a:xfrm>
            <a:off x="923925" y="3981450"/>
            <a:ext cx="4470558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Leadership</a:t>
            </a: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923925" y="4505325"/>
            <a:ext cx="42576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Data-driven decision making for smart leaders.</a:t>
            </a:r>
            <a:endParaRPr/>
          </a:p>
        </p:txBody>
      </p:sp>
      <p:pic>
        <p:nvPicPr>
          <p:cNvPr descr="image.png" id="278" name="Google Shape;27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3" name="Google Shape;28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3925" y="298132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5"/>
          <p:cNvSpPr txBox="1"/>
          <p:nvPr/>
        </p:nvSpPr>
        <p:spPr>
          <a:xfrm>
            <a:off x="923925" y="3743325"/>
            <a:ext cx="18573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 is a tool, not a replacement.</a:t>
            </a:r>
            <a:endParaRPr/>
          </a:p>
        </p:txBody>
      </p:sp>
      <p:pic>
        <p:nvPicPr>
          <p:cNvPr descr="image.png" id="286" name="Google Shape;28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2850" y="298132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 txBox="1"/>
          <p:nvPr/>
        </p:nvSpPr>
        <p:spPr>
          <a:xfrm>
            <a:off x="3752850" y="3743325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 significantly increases productivity.</a:t>
            </a:r>
            <a:endParaRPr/>
          </a:p>
        </p:txBody>
      </p:sp>
      <p:pic>
        <p:nvPicPr>
          <p:cNvPr descr="image.png" id="288" name="Google Shape;288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2981325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5"/>
          <p:cNvSpPr txBox="1"/>
          <p:nvPr/>
        </p:nvSpPr>
        <p:spPr>
          <a:xfrm>
            <a:off x="6581775" y="3743325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AI improves communication &amp; influence.</a:t>
            </a:r>
            <a:endParaRPr/>
          </a:p>
        </p:txBody>
      </p:sp>
      <p:pic>
        <p:nvPicPr>
          <p:cNvPr descr="image.png" id="290" name="Google Shape;29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10700" y="2981325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/>
          <p:nvPr/>
        </p:nvSpPr>
        <p:spPr>
          <a:xfrm>
            <a:off x="9410700" y="3743325"/>
            <a:ext cx="18573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Responsible use is non-negotiable.</a:t>
            </a:r>
            <a:endParaRPr/>
          </a:p>
        </p:txBody>
      </p:sp>
      <p:sp>
        <p:nvSpPr>
          <p:cNvPr id="292" name="Google Shape;292;p25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Summary Checklist</a:t>
            </a:r>
            <a:endParaRPr/>
          </a:p>
        </p:txBody>
      </p:sp>
      <p:sp>
        <p:nvSpPr>
          <p:cNvPr id="293" name="Google Shape;293;p25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8" name="Google Shape;2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6"/>
          <p:cNvSpPr txBox="1"/>
          <p:nvPr/>
        </p:nvSpPr>
        <p:spPr>
          <a:xfrm>
            <a:off x="581025" y="5153917"/>
            <a:ext cx="1102995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EA5E9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Your voice becomes stronger when technology supports your purpose.</a:t>
            </a:r>
            <a:endParaRPr/>
          </a:p>
        </p:txBody>
      </p:sp>
      <p:sp>
        <p:nvSpPr>
          <p:cNvPr id="300" name="Google Shape;300;p26"/>
          <p:cNvSpPr/>
          <p:nvPr/>
        </p:nvSpPr>
        <p:spPr>
          <a:xfrm>
            <a:off x="581025" y="3644205"/>
            <a:ext cx="11029950" cy="381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6"/>
          <p:cNvSpPr txBox="1"/>
          <p:nvPr/>
        </p:nvSpPr>
        <p:spPr>
          <a:xfrm>
            <a:off x="520362" y="2744092"/>
            <a:ext cx="254781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LEARN</a:t>
            </a:r>
            <a:endParaRPr/>
          </a:p>
        </p:txBody>
      </p:sp>
      <p:sp>
        <p:nvSpPr>
          <p:cNvPr id="302" name="Google Shape;302;p26"/>
          <p:cNvSpPr/>
          <p:nvPr/>
        </p:nvSpPr>
        <p:spPr>
          <a:xfrm>
            <a:off x="1699021" y="3306067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6"/>
          <p:cNvSpPr txBox="1"/>
          <p:nvPr/>
        </p:nvSpPr>
        <p:spPr>
          <a:xfrm>
            <a:off x="581025" y="3782317"/>
            <a:ext cx="242649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One new AI tool today.</a:t>
            </a:r>
            <a:endParaRPr/>
          </a:p>
        </p:txBody>
      </p:sp>
      <p:sp>
        <p:nvSpPr>
          <p:cNvPr id="304" name="Google Shape;304;p26"/>
          <p:cNvSpPr txBox="1"/>
          <p:nvPr/>
        </p:nvSpPr>
        <p:spPr>
          <a:xfrm>
            <a:off x="3388131" y="2744092"/>
            <a:ext cx="254781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SOLVE</a:t>
            </a:r>
            <a:endParaRPr/>
          </a:p>
        </p:txBody>
      </p:sp>
      <p:sp>
        <p:nvSpPr>
          <p:cNvPr id="305" name="Google Shape;305;p26"/>
          <p:cNvSpPr/>
          <p:nvPr/>
        </p:nvSpPr>
        <p:spPr>
          <a:xfrm>
            <a:off x="4566791" y="3306067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6"/>
          <p:cNvSpPr txBox="1"/>
          <p:nvPr/>
        </p:nvSpPr>
        <p:spPr>
          <a:xfrm>
            <a:off x="3448794" y="3782317"/>
            <a:ext cx="242649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 real academic problem.</a:t>
            </a:r>
            <a:endParaRPr/>
          </a:p>
        </p:txBody>
      </p:sp>
      <p:sp>
        <p:nvSpPr>
          <p:cNvPr id="307" name="Google Shape;307;p26"/>
          <p:cNvSpPr txBox="1"/>
          <p:nvPr/>
        </p:nvSpPr>
        <p:spPr>
          <a:xfrm>
            <a:off x="6255900" y="2744092"/>
            <a:ext cx="254781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CREATE</a:t>
            </a:r>
            <a:endParaRPr/>
          </a:p>
        </p:txBody>
      </p:sp>
      <p:sp>
        <p:nvSpPr>
          <p:cNvPr id="308" name="Google Shape;308;p26"/>
          <p:cNvSpPr/>
          <p:nvPr/>
        </p:nvSpPr>
        <p:spPr>
          <a:xfrm>
            <a:off x="7434560" y="3306067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6"/>
          <p:cNvSpPr txBox="1"/>
          <p:nvPr/>
        </p:nvSpPr>
        <p:spPr>
          <a:xfrm>
            <a:off x="6316563" y="3782317"/>
            <a:ext cx="242649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Something of high value.</a:t>
            </a:r>
            <a:endParaRPr/>
          </a:p>
        </p:txBody>
      </p:sp>
      <p:sp>
        <p:nvSpPr>
          <p:cNvPr id="310" name="Google Shape;310;p26"/>
          <p:cNvSpPr txBox="1"/>
          <p:nvPr/>
        </p:nvSpPr>
        <p:spPr>
          <a:xfrm>
            <a:off x="9123670" y="2744092"/>
            <a:ext cx="2547818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TEACH</a:t>
            </a:r>
            <a:endParaRPr/>
          </a:p>
        </p:txBody>
      </p:sp>
      <p:sp>
        <p:nvSpPr>
          <p:cNvPr id="311" name="Google Shape;311;p26"/>
          <p:cNvSpPr/>
          <p:nvPr/>
        </p:nvSpPr>
        <p:spPr>
          <a:xfrm>
            <a:off x="10302329" y="3306067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6"/>
          <p:cNvSpPr txBox="1"/>
          <p:nvPr/>
        </p:nvSpPr>
        <p:spPr>
          <a:xfrm>
            <a:off x="9184332" y="3782317"/>
            <a:ext cx="2426493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Share knowledge with a peer.</a:t>
            </a:r>
            <a:endParaRPr/>
          </a:p>
        </p:txBody>
      </p:sp>
      <p:sp>
        <p:nvSpPr>
          <p:cNvPr id="313" name="Google Shape;313;p26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This Week's Challenge</a:t>
            </a:r>
            <a:endParaRPr/>
          </a:p>
        </p:txBody>
      </p:sp>
      <p:sp>
        <p:nvSpPr>
          <p:cNvPr id="314" name="Google Shape;314;p26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9" name="Google Shape;31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7"/>
          <p:cNvSpPr txBox="1"/>
          <p:nvPr/>
        </p:nvSpPr>
        <p:spPr>
          <a:xfrm>
            <a:off x="305276" y="1013519"/>
            <a:ext cx="11581447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581025" y="2804219"/>
            <a:ext cx="1102995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Any Questions or Contributions?</a:t>
            </a:r>
            <a:endParaRPr/>
          </a:p>
        </p:txBody>
      </p:sp>
      <p:sp>
        <p:nvSpPr>
          <p:cNvPr id="322" name="Google Shape;322;p27"/>
          <p:cNvSpPr/>
          <p:nvPr/>
        </p:nvSpPr>
        <p:spPr>
          <a:xfrm>
            <a:off x="5143500" y="4053780"/>
            <a:ext cx="1905000" cy="381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7"/>
          <p:cNvSpPr txBox="1"/>
          <p:nvPr/>
        </p:nvSpPr>
        <p:spPr>
          <a:xfrm>
            <a:off x="581025" y="4663380"/>
            <a:ext cx="11029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Dist. Sen. Ibrahim Sobur Bamidele</a:t>
            </a:r>
            <a:endParaRPr/>
          </a:p>
        </p:txBody>
      </p:sp>
      <p:sp>
        <p:nvSpPr>
          <p:cNvPr id="324" name="Google Shape;324;p27"/>
          <p:cNvSpPr txBox="1"/>
          <p:nvPr/>
        </p:nvSpPr>
        <p:spPr>
          <a:xfrm>
            <a:off x="581025" y="5349180"/>
            <a:ext cx="11030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FESSU 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Senator Representing Federal University Dutse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9" name="Google Shape;32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8"/>
          <p:cNvSpPr/>
          <p:nvPr/>
        </p:nvSpPr>
        <p:spPr>
          <a:xfrm>
            <a:off x="581025" y="2349996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8"/>
          <p:cNvSpPr/>
          <p:nvPr/>
        </p:nvSpPr>
        <p:spPr>
          <a:xfrm>
            <a:off x="581025" y="3134766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/>
          <p:nvPr/>
        </p:nvSpPr>
        <p:spPr>
          <a:xfrm>
            <a:off x="581025" y="3919537"/>
            <a:ext cx="1102995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"/>
          <p:cNvSpPr/>
          <p:nvPr/>
        </p:nvSpPr>
        <p:spPr>
          <a:xfrm>
            <a:off x="581025" y="312524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8"/>
          <p:cNvSpPr/>
          <p:nvPr/>
        </p:nvSpPr>
        <p:spPr>
          <a:xfrm>
            <a:off x="581025" y="312524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581025" y="391001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8"/>
          <p:cNvSpPr/>
          <p:nvPr/>
        </p:nvSpPr>
        <p:spPr>
          <a:xfrm>
            <a:off x="581025" y="3910012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8"/>
          <p:cNvSpPr/>
          <p:nvPr/>
        </p:nvSpPr>
        <p:spPr>
          <a:xfrm>
            <a:off x="581025" y="4694783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/>
          <p:nvPr/>
        </p:nvSpPr>
        <p:spPr>
          <a:xfrm>
            <a:off x="581025" y="4694783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39" name="Google Shape;33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49941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8"/>
          <p:cNvSpPr txBox="1"/>
          <p:nvPr/>
        </p:nvSpPr>
        <p:spPr>
          <a:xfrm>
            <a:off x="1676400" y="2492871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https://images.presentationgo.com/2025/06/futuristic-ai-robot-concept.jpg</a:t>
            </a:r>
            <a:endParaRPr/>
          </a:p>
        </p:txBody>
      </p:sp>
      <p:sp>
        <p:nvSpPr>
          <p:cNvPr id="341" name="Google Shape;341;p28"/>
          <p:cNvSpPr txBox="1"/>
          <p:nvPr/>
        </p:nvSpPr>
        <p:spPr>
          <a:xfrm>
            <a:off x="1676400" y="2738586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www.presentationgo.com</a:t>
            </a:r>
            <a:endParaRPr/>
          </a:p>
        </p:txBody>
      </p:sp>
      <p:pic>
        <p:nvPicPr>
          <p:cNvPr descr="image.png" id="342" name="Google Shape;342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328419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8"/>
          <p:cNvSpPr txBox="1"/>
          <p:nvPr/>
        </p:nvSpPr>
        <p:spPr>
          <a:xfrm>
            <a:off x="1676400" y="3277641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https://www.frontiersin.org/files/Articles/1700213/xml-images/fpsyg-16-1700213-g001.webp</a:t>
            </a:r>
            <a:endParaRPr/>
          </a:p>
        </p:txBody>
      </p:sp>
      <p:sp>
        <p:nvSpPr>
          <p:cNvPr id="344" name="Google Shape;344;p28"/>
          <p:cNvSpPr txBox="1"/>
          <p:nvPr/>
        </p:nvSpPr>
        <p:spPr>
          <a:xfrm>
            <a:off x="1676400" y="3523357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www.frontiersin.org</a:t>
            </a:r>
            <a:endParaRPr/>
          </a:p>
        </p:txBody>
      </p:sp>
      <p:pic>
        <p:nvPicPr>
          <p:cNvPr descr="image.png" id="345" name="Google Shape;345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406896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8"/>
          <p:cNvSpPr txBox="1"/>
          <p:nvPr/>
        </p:nvSpPr>
        <p:spPr>
          <a:xfrm>
            <a:off x="1676400" y="4062412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https://tdhj.org/wp-content/uploads/2025/11/Marsh_01.png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>
            <a:off x="1676400" y="4308127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tdhj.org</a:t>
            </a:r>
            <a:endParaRPr/>
          </a:p>
        </p:txBody>
      </p:sp>
      <p:pic>
        <p:nvPicPr>
          <p:cNvPr descr="image.png" id="348" name="Google Shape;348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4853731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8"/>
          <p:cNvSpPr txBox="1"/>
          <p:nvPr/>
        </p:nvSpPr>
        <p:spPr>
          <a:xfrm>
            <a:off x="1676400" y="4847183"/>
            <a:ext cx="993457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https://www.talentlms.com/blog/wp-content/uploads/2023/07/TLMS_20230606_1200x628-1.png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1676400" y="5092898"/>
            <a:ext cx="993457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www.talentlms.com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Image Sources</a:t>
            </a:r>
            <a:endParaRPr/>
          </a:p>
        </p:txBody>
      </p:sp>
      <p:sp>
        <p:nvSpPr>
          <p:cNvPr id="352" name="Google Shape;352;p28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6251019" y="2612826"/>
            <a:ext cx="5490686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The Big Question: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6381750" y="3536751"/>
            <a:ext cx="5229225" cy="12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Do you think AI will replace humans?</a:t>
            </a:r>
            <a:endParaRPr/>
          </a:p>
        </p:txBody>
      </p:sp>
      <p:pic>
        <p:nvPicPr>
          <p:cNvPr descr="image.png"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3925" y="2171700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923925" y="2933700"/>
            <a:ext cx="17859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Used ChatGPT?</a:t>
            </a:r>
            <a:endParaRPr/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81412" y="2171700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3681412" y="2933700"/>
            <a:ext cx="17859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Used Meta AI?</a:t>
            </a:r>
            <a:endParaRPr/>
          </a:p>
        </p:txBody>
      </p:sp>
      <p:pic>
        <p:nvPicPr>
          <p:cNvPr descr="image.png" id="100" name="Google Shape;1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925" y="44005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923925" y="5162550"/>
            <a:ext cx="17859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Used Gemini?</a:t>
            </a:r>
            <a:endParaRPr/>
          </a:p>
        </p:txBody>
      </p:sp>
      <p:pic>
        <p:nvPicPr>
          <p:cNvPr descr="image.png" id="102" name="Google Shape;102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81412" y="4400550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3681412" y="5162550"/>
            <a:ext cx="178593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Weekly AI User?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Quick Show of Hands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771650"/>
            <a:ext cx="522922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2975520"/>
            <a:ext cx="2471737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38512" y="2975520"/>
            <a:ext cx="2471737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4680495"/>
            <a:ext cx="2471737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38512" y="4680495"/>
            <a:ext cx="2471737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581025" y="1958429"/>
            <a:ext cx="5229225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Technology that enables computers to perform tasks that </a:t>
            </a:r>
            <a:r>
              <a:rPr b="0" i="0" lang="en-US" sz="1800" u="none" cap="none" strike="noStrike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normally require human intelligence.</a:t>
            </a:r>
            <a:endParaRPr/>
          </a:p>
        </p:txBody>
      </p:sp>
      <p:pic>
        <p:nvPicPr>
          <p:cNvPr descr="image.png" id="117" name="Google Shape;11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91275" y="1781175"/>
            <a:ext cx="5210175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781050" y="3175545"/>
            <a:ext cx="217527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Language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781050" y="3699420"/>
            <a:ext cx="2071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Answering questions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3538537" y="3175545"/>
            <a:ext cx="217527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Creation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3538537" y="3699420"/>
            <a:ext cx="2071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Generating content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781050" y="4880520"/>
            <a:ext cx="217527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Vision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781050" y="5404395"/>
            <a:ext cx="2071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Recognizing images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3538537" y="4880520"/>
            <a:ext cx="217527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Logic</a:t>
            </a:r>
            <a:endParaRPr/>
          </a:p>
        </p:txBody>
      </p:sp>
      <p:sp>
        <p:nvSpPr>
          <p:cNvPr id="125" name="Google Shape;125;p15"/>
          <p:cNvSpPr txBox="1"/>
          <p:nvPr/>
        </p:nvSpPr>
        <p:spPr>
          <a:xfrm>
            <a:off x="3538537" y="5404395"/>
            <a:ext cx="2071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Recommendations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What is Artificial Intelligence?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2" name="Google Shape;13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886842"/>
            <a:ext cx="2543175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9950" y="1886842"/>
            <a:ext cx="2543175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1886842"/>
            <a:ext cx="2543175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67800" y="1886842"/>
            <a:ext cx="2543175" cy="2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581025" y="5249167"/>
            <a:ext cx="1102995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AI is no longer the future. </a:t>
            </a:r>
            <a:r>
              <a:rPr b="0" i="0" lang="en-US" sz="2100" u="none" cap="none" strike="noStrike">
                <a:solidFill>
                  <a:srgbClr val="0EA5E9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AI is the present.</a:t>
            </a:r>
            <a:endParaRPr/>
          </a:p>
        </p:txBody>
      </p:sp>
      <p:pic>
        <p:nvPicPr>
          <p:cNvPr descr="image.png" id="138" name="Google Shape;13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925" y="2229742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/>
          <p:nvPr/>
        </p:nvSpPr>
        <p:spPr>
          <a:xfrm>
            <a:off x="923925" y="2801242"/>
            <a:ext cx="195024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Education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923925" y="3325117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Learning support and research assistance.</a:t>
            </a:r>
            <a:endParaRPr/>
          </a:p>
        </p:txBody>
      </p:sp>
      <p:pic>
        <p:nvPicPr>
          <p:cNvPr descr="image.png" id="141" name="Google Shape;14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52850" y="2229742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3752850" y="2801242"/>
            <a:ext cx="195024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Social Media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3752850" y="3325117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Content creation and audience engagement.</a:t>
            </a:r>
            <a:endParaRPr/>
          </a:p>
        </p:txBody>
      </p:sp>
      <p:pic>
        <p:nvPicPr>
          <p:cNvPr descr="image.png" id="144" name="Google Shape;14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81775" y="2229742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6581775" y="2801242"/>
            <a:ext cx="195024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Business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6581775" y="3325117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Marketing automation and customer support.</a:t>
            </a:r>
            <a:endParaRPr/>
          </a:p>
        </p:txBody>
      </p:sp>
      <p:pic>
        <p:nvPicPr>
          <p:cNvPr descr="image.png" id="147" name="Google Shape;147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10700" y="2229742"/>
            <a:ext cx="2857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9410700" y="2801242"/>
            <a:ext cx="195024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Communication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9410700" y="3325117"/>
            <a:ext cx="1857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Writing, speeches, and public speaking.</a:t>
            </a:r>
            <a:endParaRPr/>
          </a:p>
        </p:txBody>
      </p:sp>
      <p:sp>
        <p:nvSpPr>
          <p:cNvPr id="150" name="Google Shape;150;p16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Why AI Matters Today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338387"/>
            <a:ext cx="5229225" cy="31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 txBox="1"/>
          <p:nvPr/>
        </p:nvSpPr>
        <p:spPr>
          <a:xfrm>
            <a:off x="923925" y="2681287"/>
            <a:ext cx="4770596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Write Smarter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6381750" y="2643187"/>
            <a:ext cx="5490686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The Prompt Secret</a:t>
            </a:r>
            <a:endParaRPr/>
          </a:p>
        </p:txBody>
      </p:sp>
      <p:pic>
        <p:nvPicPr>
          <p:cNvPr descr="image.png" id="160" name="Google Shape;16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109912"/>
            <a:ext cx="5229225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 txBox="1"/>
          <p:nvPr/>
        </p:nvSpPr>
        <p:spPr>
          <a:xfrm>
            <a:off x="6381750" y="4386262"/>
            <a:ext cx="52292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Result: Faster, clearer, and more impactful communication.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1352550" y="3167062"/>
            <a:ext cx="411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Draft speeches and reports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1352550" y="3662362"/>
            <a:ext cx="411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Organize complex ideas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1352550" y="4157662"/>
            <a:ext cx="411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Improve grammar and tone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1352550" y="4652962"/>
            <a:ext cx="411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Generate social media posts</a:t>
            </a:r>
            <a:endParaRPr/>
          </a:p>
        </p:txBody>
      </p:sp>
      <p:pic>
        <p:nvPicPr>
          <p:cNvPr descr="image.png" id="166" name="Google Shape;16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81750" y="4443412"/>
            <a:ext cx="1714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320516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370046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419576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4691062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7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Empowering Communication</a:t>
            </a:r>
            <a:endParaRPr/>
          </a:p>
        </p:txBody>
      </p:sp>
      <p:sp>
        <p:nvSpPr>
          <p:cNvPr id="172" name="Google Shape;172;p17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7" name="Google Shape;17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2512" y="2489745"/>
            <a:ext cx="428625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552575"/>
            <a:ext cx="5229225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3209925"/>
            <a:ext cx="5229225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4867275"/>
            <a:ext cx="5229225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0137" y="2537370"/>
            <a:ext cx="4191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 txBox="1"/>
          <p:nvPr/>
        </p:nvSpPr>
        <p:spPr>
          <a:xfrm>
            <a:off x="6381750" y="6753225"/>
            <a:ext cx="5229225" cy="10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Influence grows when communication improves.</a:t>
            </a:r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6724650" y="2085975"/>
            <a:ext cx="45434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Content Creators: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Scripting &amp; Captions</a:t>
            </a:r>
            <a:endParaRPr/>
          </a:p>
        </p:txBody>
      </p:sp>
      <p:sp>
        <p:nvSpPr>
          <p:cNvPr id="185" name="Google Shape;185;p18"/>
          <p:cNvSpPr txBox="1"/>
          <p:nvPr/>
        </p:nvSpPr>
        <p:spPr>
          <a:xfrm>
            <a:off x="6724650" y="3743325"/>
            <a:ext cx="45434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Journalists: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Story drafting &amp; Research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6724650" y="5400675"/>
            <a:ext cx="45434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Student Leaders: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Proposals &amp; Speeches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AI in Media &amp; Content</a:t>
            </a:r>
            <a:endParaRPr/>
          </a:p>
        </p:txBody>
      </p:sp>
      <p:sp>
        <p:nvSpPr>
          <p:cNvPr id="188" name="Google Shape;188;p18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3" name="Google Shape;19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4462462"/>
            <a:ext cx="110299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1814512"/>
            <a:ext cx="532447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14512"/>
            <a:ext cx="5324475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>
            <a:off x="876300" y="4757737"/>
            <a:ext cx="1096137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Student Prompt Example: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876300" y="5224462"/>
            <a:ext cx="10439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"Summarize this chapter into 10 key points for my upcoming test."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1352550" y="21574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Research Support</a:t>
            </a:r>
            <a:endParaRPr/>
          </a:p>
        </p:txBody>
      </p:sp>
      <p:sp>
        <p:nvSpPr>
          <p:cNvPr id="200" name="Google Shape;200;p19"/>
          <p:cNvSpPr txBox="1"/>
          <p:nvPr/>
        </p:nvSpPr>
        <p:spPr>
          <a:xfrm>
            <a:off x="1352550" y="26527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Note Summarization</a:t>
            </a:r>
            <a:endParaRPr/>
          </a:p>
        </p:txBody>
      </p:sp>
      <p:sp>
        <p:nvSpPr>
          <p:cNvPr id="201" name="Google Shape;201;p19"/>
          <p:cNvSpPr txBox="1"/>
          <p:nvPr/>
        </p:nvSpPr>
        <p:spPr>
          <a:xfrm>
            <a:off x="1352550" y="31480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Study Plans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7058025" y="21574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Assignment Support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7058025" y="26527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Brainstorming Ideas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7058025" y="3148012"/>
            <a:ext cx="42100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Exam Preparation</a:t>
            </a:r>
            <a:endParaRPr/>
          </a:p>
        </p:txBody>
      </p:sp>
      <p:pic>
        <p:nvPicPr>
          <p:cNvPr descr="image.png" id="205" name="Google Shape;20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925" y="21955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925" y="26908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3925" y="3186112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29400" y="21955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29400" y="26908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0" name="Google Shape;210;p1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29400" y="3186112"/>
            <a:ext cx="1714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Academic Excellence with AI</a:t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7" name="Google Shape;21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913757"/>
            <a:ext cx="5372100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2913757"/>
            <a:ext cx="5372100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0"/>
          <p:cNvSpPr txBox="1"/>
          <p:nvPr/>
        </p:nvSpPr>
        <p:spPr>
          <a:xfrm>
            <a:off x="305276" y="761107"/>
            <a:ext cx="1158144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Live Demonstration</a:t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5619750" y="2189857"/>
            <a:ext cx="952500" cy="5715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581025" y="5304532"/>
            <a:ext cx="1102995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Better </a:t>
            </a:r>
            <a:r>
              <a:rPr b="0" i="0" lang="en-US" sz="2400" u="none" cap="none" strike="noStrike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prompts</a:t>
            </a:r>
            <a:r>
              <a:rPr b="0" i="0" lang="en-US" sz="24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= Better </a:t>
            </a:r>
            <a:r>
              <a:rPr b="0" i="0" lang="en-US" sz="2400" u="none" cap="none" strike="noStrike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results</a:t>
            </a:r>
            <a:r>
              <a:rPr b="0" i="0" lang="en-US" sz="24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806767" y="3256657"/>
            <a:ext cx="492061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Ex. 1</a:t>
            </a:r>
            <a:endParaRPr/>
          </a:p>
        </p:txBody>
      </p:sp>
      <p:sp>
        <p:nvSpPr>
          <p:cNvPr id="224" name="Google Shape;224;p20"/>
          <p:cNvSpPr txBox="1"/>
          <p:nvPr/>
        </p:nvSpPr>
        <p:spPr>
          <a:xfrm>
            <a:off x="923925" y="3780532"/>
            <a:ext cx="46863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"Explain photosynthesis like I'm an SS2 student."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6464617" y="3256657"/>
            <a:ext cx="492061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Ex. 2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6581775" y="3780532"/>
            <a:ext cx="46863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"Create a 2-week study timetable for a 200-level CS student."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1" name="Google Shape;23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2" name="Google Shape;232;p21"/>
          <p:cNvGraphicFramePr/>
          <p:nvPr/>
        </p:nvGraphicFramePr>
        <p:xfrm>
          <a:off x="581025" y="18430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{57A2C684-9716-4D46-8ED3-05F99EFF9CA7}</a:tableStyleId>
              </a:tblPr>
              <a:tblGrid>
                <a:gridCol w="2263975"/>
                <a:gridCol w="8765975"/>
              </a:tblGrid>
              <a:tr h="690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EA5E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Tool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0EA5E9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Core Strength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690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ChatGPT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General writing, brainstorming, and creative learning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690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Gemini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Research, live data, and Google Ecosystem integration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690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Meta AI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Instant assistance within WhatsApp &amp; Instagram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690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Canva AI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Graphic design, presentations, and visual storytelling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  <a:tr h="690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Gamma AI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F8FAFC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Automatic professional slide and document creation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E293B"/>
                    </a:solidFill>
                  </a:tcPr>
                </a:tc>
              </a:tr>
            </a:tbl>
          </a:graphicData>
        </a:graphic>
      </p:graphicFrame>
      <p:sp>
        <p:nvSpPr>
          <p:cNvPr id="233" name="Google Shape;233;p21"/>
          <p:cNvSpPr txBox="1"/>
          <p:nvPr/>
        </p:nvSpPr>
        <p:spPr>
          <a:xfrm>
            <a:off x="819150" y="581025"/>
            <a:ext cx="1133141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The Student's AI Toolkit</a:t>
            </a:r>
            <a:endParaRPr/>
          </a:p>
        </p:txBody>
      </p:sp>
      <p:sp>
        <p:nvSpPr>
          <p:cNvPr id="234" name="Google Shape;234;p21"/>
          <p:cNvSpPr/>
          <p:nvPr/>
        </p:nvSpPr>
        <p:spPr>
          <a:xfrm>
            <a:off x="581025" y="581025"/>
            <a:ext cx="57150" cy="6858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