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93" r:id="rId2"/>
    <p:sldId id="396" r:id="rId3"/>
    <p:sldId id="397" r:id="rId4"/>
    <p:sldId id="39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1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7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2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6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2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4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5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3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40EA9-B4D2-5244-AE5D-4E148B083F6C}" type="datetimeFigureOut">
              <a:rPr lang="en-US" smtClean="0"/>
              <a:t>8/8/19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A328-8741-2642-9D09-8850F8B96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1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alapagos-islands-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885" y="2330581"/>
            <a:ext cx="1828571" cy="1810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705" y="2454726"/>
            <a:ext cx="1649730" cy="15782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66965" y="5506087"/>
            <a:ext cx="3815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Sari &amp; Parker </a:t>
            </a:r>
          </a:p>
          <a:p>
            <a:pPr algn="ctr"/>
            <a:r>
              <a:rPr lang="en-US" i="1" dirty="0">
                <a:latin typeface="Avenir Book" charset="0"/>
                <a:ea typeface="Avenir Book" charset="0"/>
                <a:cs typeface="Avenir Book" charset="0"/>
              </a:rPr>
              <a:t>Molecular </a:t>
            </a:r>
            <a:r>
              <a:rPr lang="en-US" i="1" dirty="0" err="1">
                <a:latin typeface="Avenir Book" charset="0"/>
                <a:ea typeface="Avenir Book" charset="0"/>
                <a:cs typeface="Avenir Book" charset="0"/>
              </a:rPr>
              <a:t>Phylogenetics</a:t>
            </a:r>
            <a:r>
              <a:rPr lang="en-US" i="1" dirty="0">
                <a:latin typeface="Avenir Book" charset="0"/>
                <a:ea typeface="Avenir Book" charset="0"/>
                <a:cs typeface="Avenir Book" charset="0"/>
              </a:rPr>
              <a:t> and Evolution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2012, 63: 244-254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4853" y="888429"/>
            <a:ext cx="84400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Avenir Book" charset="0"/>
                <a:ea typeface="Avenir Book" charset="0"/>
                <a:cs typeface="Avenir Book" charset="0"/>
              </a:rPr>
              <a:t>When did the Galápagos flycatcher (</a:t>
            </a:r>
            <a:r>
              <a:rPr lang="en-US" sz="3200" b="1" i="1" dirty="0" err="1">
                <a:latin typeface="Avenir Book" charset="0"/>
                <a:ea typeface="Avenir Book" charset="0"/>
                <a:cs typeface="Avenir Book" charset="0"/>
              </a:rPr>
              <a:t>Myiarchus</a:t>
            </a:r>
            <a:r>
              <a:rPr lang="en-US" sz="3200" b="1" i="1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sz="3200" b="1" i="1" dirty="0" err="1">
                <a:latin typeface="Avenir Book" charset="0"/>
                <a:ea typeface="Avenir Book" charset="0"/>
                <a:cs typeface="Avenir Book" charset="0"/>
              </a:rPr>
              <a:t>magnirostris</a:t>
            </a:r>
            <a:r>
              <a:rPr lang="en-US" sz="3200" b="1" dirty="0">
                <a:latin typeface="Avenir Book" charset="0"/>
                <a:ea typeface="Avenir Book" charset="0"/>
                <a:cs typeface="Avenir Book" charset="0"/>
              </a:rPr>
              <a:t>) colonize</a:t>
            </a:r>
            <a:r>
              <a:rPr lang="en-US" sz="3200" b="1" i="1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sz="3200" b="1" dirty="0">
                <a:latin typeface="Avenir Book" charset="0"/>
                <a:ea typeface="Avenir Book" charset="0"/>
                <a:cs typeface="Avenir Book" charset="0"/>
              </a:rPr>
              <a:t>the islands?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5687" y="4469534"/>
            <a:ext cx="8579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Sari &amp; Parker (2012) sequenced 2 mitochondrial regions (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CytB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 and ND2) from individuals from the Galápagos + closely related flycatcher species</a:t>
            </a:r>
          </a:p>
        </p:txBody>
      </p:sp>
    </p:spTree>
    <p:extLst>
      <p:ext uri="{BB962C8B-B14F-4D97-AF65-F5344CB8AC3E}">
        <p14:creationId xmlns:p14="http://schemas.microsoft.com/office/powerpoint/2010/main" val="63261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51686" y="609137"/>
            <a:ext cx="2840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Beast Practical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6" y="308126"/>
            <a:ext cx="1883993" cy="1802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18625" y="2373640"/>
            <a:ext cx="69654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Retrieve sequences from </a:t>
            </a:r>
            <a:r>
              <a:rPr lang="en-US" sz="2400" dirty="0" err="1">
                <a:latin typeface="Gill Sans MT" panose="020B0502020104020203" pitchFamily="34" charset="77"/>
                <a:ea typeface="Avenir Book" charset="0"/>
                <a:cs typeface="Avenir Book" charset="0"/>
              </a:rPr>
              <a:t>Genbank</a:t>
            </a: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 (</a:t>
            </a:r>
            <a:r>
              <a:rPr lang="en-US" sz="2400" dirty="0" err="1">
                <a:latin typeface="Gill Sans MT" panose="020B0502020104020203" pitchFamily="34" charset="77"/>
                <a:ea typeface="Avenir Book" charset="0"/>
                <a:cs typeface="Avenir Book" charset="0"/>
              </a:rPr>
              <a:t>Geneious</a:t>
            </a: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)</a:t>
            </a:r>
          </a:p>
          <a:p>
            <a:pPr marL="257175" indent="-257175">
              <a:buAutoNum type="arabicPeriod"/>
            </a:pPr>
            <a:endParaRPr lang="en-US" sz="2400" dirty="0">
              <a:latin typeface="Gill Sans MT" panose="020B0502020104020203" pitchFamily="34" charset="77"/>
              <a:ea typeface="Avenir Book" charset="0"/>
              <a:cs typeface="Avenir Book" charset="0"/>
            </a:endParaRPr>
          </a:p>
          <a:p>
            <a:pPr marL="257175" indent="-257175">
              <a:buAutoNum type="arabicPeriod"/>
            </a:pP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Align and concatenate sequences (</a:t>
            </a:r>
            <a:r>
              <a:rPr lang="en-US" sz="2400" dirty="0" err="1">
                <a:latin typeface="Gill Sans MT" panose="020B0502020104020203" pitchFamily="34" charset="77"/>
                <a:ea typeface="Avenir Book" charset="0"/>
                <a:cs typeface="Avenir Book" charset="0"/>
              </a:rPr>
              <a:t>Geneious</a:t>
            </a: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)</a:t>
            </a:r>
          </a:p>
          <a:p>
            <a:pPr marL="257175" indent="-257175">
              <a:buAutoNum type="arabicPeriod"/>
            </a:pPr>
            <a:endParaRPr lang="en-US" sz="2400" dirty="0">
              <a:latin typeface="Gill Sans MT" panose="020B0502020104020203" pitchFamily="34" charset="77"/>
              <a:ea typeface="Avenir Book" charset="0"/>
              <a:cs typeface="Avenir Book" charset="0"/>
            </a:endParaRPr>
          </a:p>
          <a:p>
            <a:pPr marL="257175" indent="-257175">
              <a:buAutoNum type="arabicPeriod"/>
            </a:pP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Use BEAST to reconstruct phylogeny and estimate divergence times</a:t>
            </a:r>
          </a:p>
          <a:p>
            <a:pPr marL="257175" indent="-257175">
              <a:buAutoNum type="arabicPeriod"/>
            </a:pPr>
            <a:endParaRPr lang="en-US" sz="2400" dirty="0">
              <a:latin typeface="Gill Sans MT" panose="020B0502020104020203" pitchFamily="34" charset="77"/>
              <a:ea typeface="Avenir Book" charset="0"/>
              <a:cs typeface="Avenir Book" charset="0"/>
            </a:endParaRPr>
          </a:p>
          <a:p>
            <a:pPr marL="257175" indent="-257175">
              <a:buAutoNum type="arabicPeriod"/>
            </a:pP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Visualize the phylogeny (</a:t>
            </a:r>
            <a:r>
              <a:rPr lang="en-US" sz="2400" dirty="0" err="1">
                <a:latin typeface="Gill Sans MT" panose="020B0502020104020203" pitchFamily="34" charset="77"/>
                <a:ea typeface="Avenir Book" charset="0"/>
                <a:cs typeface="Avenir Book" charset="0"/>
              </a:rPr>
              <a:t>Figtree</a:t>
            </a:r>
            <a:r>
              <a:rPr lang="en-US" sz="2400" dirty="0">
                <a:latin typeface="Gill Sans MT" panose="020B0502020104020203" pitchFamily="34" charset="77"/>
                <a:ea typeface="Avenir Book" charset="0"/>
                <a:cs typeface="Avenir Book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0770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4844" y="1611276"/>
            <a:ext cx="619555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BEAST – conducts Bayesian analyses of molecular sequences using MCMC</a:t>
            </a: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Simultaneously reconstructs and dates phylogenies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Calibration of ages can be done with fossils or substitution rates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Allows rates to vary across lineages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>
                <a:latin typeface="Avenir Book" charset="0"/>
                <a:ea typeface="Avenir Book" charset="0"/>
                <a:cs typeface="Avenir Book" charset="0"/>
              </a:rPr>
              <a:t>Generates a posterior distribution of phylogenetic trees 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(not a single tree!)</a:t>
            </a:r>
          </a:p>
          <a:p>
            <a:pPr marL="685800" lvl="1" indent="-342900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Allows to account for uncertainty in tree topology and branch lengths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359" y="432013"/>
            <a:ext cx="4333799" cy="777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4D4F7B-07F5-B04B-96F9-4834360504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6" y="308126"/>
            <a:ext cx="1883993" cy="180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94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0868" y="655304"/>
            <a:ext cx="4582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Avenir Book" charset="0"/>
                <a:ea typeface="Avenir Book" charset="0"/>
                <a:cs typeface="Avenir Book" charset="0"/>
              </a:rPr>
              <a:t>Practical - BEAST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1" y="1578983"/>
            <a:ext cx="659674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1. Load DNA sequence alignment to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BEAUti</a:t>
            </a: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pPr marL="257175" indent="-257175">
              <a:buFont typeface="Arial" charset="0"/>
              <a:buChar char="•"/>
            </a:pP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2. Use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BEAUti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 to prepare file that will be run in BEAST</a:t>
            </a:r>
          </a:p>
          <a:p>
            <a:pPr marL="600075" lvl="1" indent="-257175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Set molecular clock rate –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CytB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 (2.07%) </a:t>
            </a:r>
          </a:p>
          <a:p>
            <a:pPr marL="600075" lvl="1" indent="-257175">
              <a:buFont typeface="Arial" charset="0"/>
              <a:buChar char="•"/>
            </a:pP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Specify priors (molecular evolutionary model, branching, etc.)</a:t>
            </a:r>
          </a:p>
          <a:p>
            <a:pPr marL="600075" lvl="1" indent="-257175">
              <a:buFont typeface="Arial" charset="0"/>
              <a:buChar char="•"/>
            </a:pP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3. Run MCMC in BEAST</a:t>
            </a: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4. Check for convergence of MCMC run (Tracer)</a:t>
            </a: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5. Remove burn-in and generate a maximum credibility tree in 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TreeAnnotator</a:t>
            </a:r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sz="20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6. Visualize the phylogeny (</a:t>
            </a:r>
            <a:r>
              <a:rPr lang="en-US" sz="2000" dirty="0" err="1">
                <a:latin typeface="Avenir Book" charset="0"/>
                <a:ea typeface="Avenir Book" charset="0"/>
                <a:cs typeface="Avenir Book" charset="0"/>
              </a:rPr>
              <a:t>Figtree</a:t>
            </a:r>
            <a:r>
              <a:rPr lang="en-US" sz="2000" dirty="0">
                <a:latin typeface="Avenir Book" charset="0"/>
                <a:ea typeface="Avenir Book" charset="0"/>
                <a:cs typeface="Avenir Book" charset="0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79BE06-F2C5-9D43-9395-09E2C0507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6" y="308126"/>
            <a:ext cx="1883993" cy="180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954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218</Words>
  <Application>Microsoft Macintosh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Avenir Book</vt:lpstr>
      <vt:lpstr>Calibri</vt:lpstr>
      <vt:lpstr>Calibri Light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Valente</dc:creator>
  <cp:lastModifiedBy>Luis Valente</cp:lastModifiedBy>
  <cp:revision>2</cp:revision>
  <dcterms:created xsi:type="dcterms:W3CDTF">2019-08-08T08:21:30Z</dcterms:created>
  <dcterms:modified xsi:type="dcterms:W3CDTF">2019-08-08T14:56:02Z</dcterms:modified>
</cp:coreProperties>
</file>