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322" r:id="rId2"/>
    <p:sldId id="309" r:id="rId3"/>
    <p:sldId id="310" r:id="rId4"/>
    <p:sldId id="323" r:id="rId5"/>
    <p:sldId id="324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63"/>
  </p:normalViewPr>
  <p:slideViewPr>
    <p:cSldViewPr snapToGrid="0" snapToObjects="1">
      <p:cViewPr varScale="1">
        <p:scale>
          <a:sx n="124" d="100"/>
          <a:sy n="124" d="100"/>
        </p:scale>
        <p:origin x="12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644DE-53C3-AA42-89C0-70CD56192B0B}" type="datetimeFigureOut">
              <a:rPr lang="en-US" smtClean="0"/>
              <a:t>8/11/19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23F4-C6E9-7545-B4EA-A87D5810B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216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644DE-53C3-AA42-89C0-70CD56192B0B}" type="datetimeFigureOut">
              <a:rPr lang="en-US" smtClean="0"/>
              <a:t>8/11/19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23F4-C6E9-7545-B4EA-A87D5810B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348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644DE-53C3-AA42-89C0-70CD56192B0B}" type="datetimeFigureOut">
              <a:rPr lang="en-US" smtClean="0"/>
              <a:t>8/11/19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23F4-C6E9-7545-B4EA-A87D5810B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503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644DE-53C3-AA42-89C0-70CD56192B0B}" type="datetimeFigureOut">
              <a:rPr lang="en-US" smtClean="0"/>
              <a:t>8/11/19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23F4-C6E9-7545-B4EA-A87D5810B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288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644DE-53C3-AA42-89C0-70CD56192B0B}" type="datetimeFigureOut">
              <a:rPr lang="en-US" smtClean="0"/>
              <a:t>8/11/19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23F4-C6E9-7545-B4EA-A87D5810B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514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644DE-53C3-AA42-89C0-70CD56192B0B}" type="datetimeFigureOut">
              <a:rPr lang="en-US" smtClean="0"/>
              <a:t>8/11/19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23F4-C6E9-7545-B4EA-A87D5810B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177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644DE-53C3-AA42-89C0-70CD56192B0B}" type="datetimeFigureOut">
              <a:rPr lang="en-US" smtClean="0"/>
              <a:t>8/11/19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23F4-C6E9-7545-B4EA-A87D5810B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039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644DE-53C3-AA42-89C0-70CD56192B0B}" type="datetimeFigureOut">
              <a:rPr lang="en-US" smtClean="0"/>
              <a:t>8/11/19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23F4-C6E9-7545-B4EA-A87D5810B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439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644DE-53C3-AA42-89C0-70CD56192B0B}" type="datetimeFigureOut">
              <a:rPr lang="en-US" smtClean="0"/>
              <a:t>8/11/19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23F4-C6E9-7545-B4EA-A87D5810B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693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644DE-53C3-AA42-89C0-70CD56192B0B}" type="datetimeFigureOut">
              <a:rPr lang="en-US" smtClean="0"/>
              <a:t>8/11/19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23F4-C6E9-7545-B4EA-A87D5810B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591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644DE-53C3-AA42-89C0-70CD56192B0B}" type="datetimeFigureOut">
              <a:rPr lang="en-US" smtClean="0"/>
              <a:t>8/11/19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23F4-C6E9-7545-B4EA-A87D5810B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701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9644DE-53C3-AA42-89C0-70CD56192B0B}" type="datetimeFigureOut">
              <a:rPr lang="en-US" smtClean="0"/>
              <a:t>8/11/19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23F4-C6E9-7545-B4EA-A87D5810B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45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2223" y="1200530"/>
            <a:ext cx="8636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Gill Sans MT"/>
              </a:rPr>
              <a:t>Phylogeny and species delimitation blue tits species complex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6659" y="2865243"/>
            <a:ext cx="3910682" cy="2792227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2570090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05-13 at 10.00.3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1160" y="65133"/>
            <a:ext cx="6300418" cy="6727733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B4F8586-6E4E-D042-B10C-55BC8B017DAD}"/>
              </a:ext>
            </a:extLst>
          </p:cNvPr>
          <p:cNvSpPr/>
          <p:nvPr/>
        </p:nvSpPr>
        <p:spPr>
          <a:xfrm>
            <a:off x="135924" y="2598002"/>
            <a:ext cx="27679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 err="1"/>
              <a:t>Cyanistes</a:t>
            </a:r>
            <a:r>
              <a:rPr lang="en-US" sz="2400" i="1" dirty="0"/>
              <a:t> caeruleus </a:t>
            </a:r>
            <a:r>
              <a:rPr lang="en-US" sz="2400" i="1" dirty="0" err="1"/>
              <a:t>teneriffae</a:t>
            </a:r>
            <a:r>
              <a:rPr lang="en-US" sz="2400" i="1" dirty="0"/>
              <a:t> </a:t>
            </a:r>
            <a:r>
              <a:rPr lang="en-US" sz="2400" dirty="0"/>
              <a:t>group</a:t>
            </a:r>
          </a:p>
        </p:txBody>
      </p:sp>
    </p:spTree>
    <p:extLst>
      <p:ext uri="{BB962C8B-B14F-4D97-AF65-F5344CB8AC3E}">
        <p14:creationId xmlns:p14="http://schemas.microsoft.com/office/powerpoint/2010/main" val="956083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Shot 2015-05-13 at 10.06.1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106" y="61554"/>
            <a:ext cx="3681756" cy="20672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9665" y="253588"/>
            <a:ext cx="5483870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Gill Sans MT"/>
              </a:rPr>
              <a:t>Previous hypotheses:</a:t>
            </a:r>
            <a:endParaRPr lang="en-US" b="1" dirty="0">
              <a:latin typeface="Gill Sans MT"/>
            </a:endParaRPr>
          </a:p>
          <a:p>
            <a:pPr marL="285750" indent="-285750">
              <a:buFont typeface="Arial"/>
              <a:buChar char="•"/>
            </a:pPr>
            <a:r>
              <a:rPr lang="en-US" sz="2200" dirty="0">
                <a:latin typeface="Gill Sans MT"/>
              </a:rPr>
              <a:t>Initially 1 species (</a:t>
            </a:r>
            <a:r>
              <a:rPr lang="en-US" sz="2200" i="1" dirty="0">
                <a:latin typeface="Gill Sans MT"/>
              </a:rPr>
              <a:t>C</a:t>
            </a:r>
            <a:r>
              <a:rPr lang="en-US" sz="2200" dirty="0">
                <a:latin typeface="Gill Sans MT"/>
              </a:rPr>
              <a:t>. </a:t>
            </a:r>
            <a:r>
              <a:rPr lang="en-US" sz="2200" i="1" dirty="0" err="1">
                <a:latin typeface="Gill Sans MT"/>
              </a:rPr>
              <a:t>caerulus</a:t>
            </a:r>
            <a:r>
              <a:rPr lang="en-US" sz="2200" dirty="0">
                <a:latin typeface="Gill Sans MT"/>
              </a:rPr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>
                <a:latin typeface="Gill Sans MT"/>
              </a:rPr>
              <a:t>Single colonisation of Canaries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>
                <a:latin typeface="Gill Sans MT"/>
              </a:rPr>
              <a:t>Multiple colonisations of Canaries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>
                <a:latin typeface="Gill Sans MT"/>
              </a:rPr>
              <a:t>3 species based on morphology/phylogeny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>
                <a:latin typeface="Gill Sans MT"/>
              </a:rPr>
              <a:t>Up to 9 species!</a:t>
            </a:r>
          </a:p>
        </p:txBody>
      </p:sp>
      <p:pic>
        <p:nvPicPr>
          <p:cNvPr id="5" name="Picture 4" descr="Screen Shot 2015-05-13 at 10.06.49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214" y="3414619"/>
            <a:ext cx="2414370" cy="2349117"/>
          </a:xfrm>
          <a:prstGeom prst="rect">
            <a:avLst/>
          </a:prstGeom>
        </p:spPr>
      </p:pic>
      <p:pic>
        <p:nvPicPr>
          <p:cNvPr id="6" name="Picture 5" descr="Screen Shot 2015-05-13 at 10.06.29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279" y="2232696"/>
            <a:ext cx="4237784" cy="2909344"/>
          </a:xfrm>
          <a:prstGeom prst="rect">
            <a:avLst/>
          </a:prstGeom>
        </p:spPr>
      </p:pic>
      <p:pic>
        <p:nvPicPr>
          <p:cNvPr id="7" name="Picture 6" descr="Screen Shot 2015-05-13 at 10.06.03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322" y="2498182"/>
            <a:ext cx="2003087" cy="1357053"/>
          </a:xfrm>
          <a:prstGeom prst="rect">
            <a:avLst/>
          </a:prstGeom>
        </p:spPr>
      </p:pic>
      <p:pic>
        <p:nvPicPr>
          <p:cNvPr id="9" name="Picture 8" descr="Screen Shot 2015-05-13 at 10.08.30 a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630" y="4240577"/>
            <a:ext cx="2977232" cy="220966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426176" y="1944184"/>
            <a:ext cx="1986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Gill Sans MT"/>
              </a:rPr>
              <a:t>Dietzen</a:t>
            </a:r>
            <a:r>
              <a:rPr lang="en-US" dirty="0">
                <a:latin typeface="Gill Sans MT"/>
              </a:rPr>
              <a:t> et al 2008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114230" y="3767399"/>
            <a:ext cx="16349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latin typeface="Gill Sans MT"/>
              </a:rPr>
              <a:t>Illera</a:t>
            </a:r>
            <a:r>
              <a:rPr lang="en-US" dirty="0">
                <a:latin typeface="Gill Sans MT"/>
              </a:rPr>
              <a:t> et al 2011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753153" y="6349936"/>
            <a:ext cx="16797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latin typeface="Gill Sans MT"/>
              </a:rPr>
              <a:t>Gohli</a:t>
            </a:r>
            <a:r>
              <a:rPr lang="en-US" dirty="0">
                <a:latin typeface="Gill Sans MT"/>
              </a:rPr>
              <a:t> et al 2015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755160" y="5175372"/>
            <a:ext cx="16336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latin typeface="Gill Sans MT"/>
              </a:rPr>
              <a:t>Kvist</a:t>
            </a:r>
            <a:r>
              <a:rPr lang="en-US" dirty="0">
                <a:latin typeface="Gill Sans MT"/>
              </a:rPr>
              <a:t> et al 2005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69751" y="5731168"/>
            <a:ext cx="18699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latin typeface="Gill Sans MT"/>
              </a:rPr>
              <a:t>Päckert</a:t>
            </a:r>
            <a:r>
              <a:rPr lang="en-US" dirty="0">
                <a:latin typeface="Gill Sans MT"/>
              </a:rPr>
              <a:t> et al 2013</a:t>
            </a:r>
          </a:p>
        </p:txBody>
      </p:sp>
    </p:spTree>
    <p:extLst>
      <p:ext uri="{BB962C8B-B14F-4D97-AF65-F5344CB8AC3E}">
        <p14:creationId xmlns:p14="http://schemas.microsoft.com/office/powerpoint/2010/main" val="673746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05-13 at 3.36.04 pm.png">
            <a:extLst>
              <a:ext uri="{FF2B5EF4-FFF2-40B4-BE49-F238E27FC236}">
                <a16:creationId xmlns:a16="http://schemas.microsoft.com/office/drawing/2014/main" id="{0A565565-DDF9-B44D-800A-371E12A8F9E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6" r="40148"/>
          <a:stretch/>
        </p:blipFill>
        <p:spPr>
          <a:xfrm>
            <a:off x="4017755" y="395416"/>
            <a:ext cx="4957366" cy="502580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99938F9-08D0-6E4F-8B73-346868F918B9}"/>
              </a:ext>
            </a:extLst>
          </p:cNvPr>
          <p:cNvSpPr/>
          <p:nvPr/>
        </p:nvSpPr>
        <p:spPr>
          <a:xfrm>
            <a:off x="6231142" y="5687903"/>
            <a:ext cx="27439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latin typeface="Gill Sans MT"/>
              </a:rPr>
              <a:t>Stervander</a:t>
            </a:r>
            <a:r>
              <a:rPr lang="en-US" dirty="0">
                <a:latin typeface="Gill Sans MT"/>
              </a:rPr>
              <a:t> et al 2015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EF1BF9-B58C-6A47-BD7E-9EB5B02DF3E7}"/>
              </a:ext>
            </a:extLst>
          </p:cNvPr>
          <p:cNvSpPr txBox="1"/>
          <p:nvPr/>
        </p:nvSpPr>
        <p:spPr>
          <a:xfrm>
            <a:off x="262021" y="678553"/>
            <a:ext cx="5058442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Gill Sans MT"/>
              </a:rPr>
              <a:t>Practical</a:t>
            </a:r>
          </a:p>
          <a:p>
            <a:endParaRPr lang="en-US" sz="2400" b="1" dirty="0">
              <a:latin typeface="Gill Sans M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Gill Sans MT"/>
              </a:rPr>
              <a:t>Phylogeny of </a:t>
            </a:r>
            <a:r>
              <a:rPr lang="en-US" sz="2000" dirty="0" err="1">
                <a:latin typeface="Gill Sans MT"/>
              </a:rPr>
              <a:t>Stervander</a:t>
            </a:r>
            <a:r>
              <a:rPr lang="en-US" sz="2000" dirty="0">
                <a:latin typeface="Gill Sans MT"/>
              </a:rPr>
              <a:t> et al.</a:t>
            </a:r>
            <a:endParaRPr lang="en-US" sz="2200" dirty="0">
              <a:latin typeface="Gill Sans M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Gill Sans MT"/>
              </a:rPr>
              <a:t>Bayesian tree, relaxed molecular clock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Gill Sans MT"/>
              </a:rPr>
              <a:t>Beast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Gill Sans MT"/>
              </a:rPr>
              <a:t>Posterior distribution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Gill Sans MT"/>
              </a:rPr>
              <a:t>Maximum-clade-credibility tree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Gill Sans MT"/>
              </a:rPr>
              <a:t>Dated / Time-calibrated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latin typeface="Gill Sans M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latin typeface="Gill Sans M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Gill Sans MT"/>
              </a:rPr>
              <a:t>Visualize tree in Figtree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Gill Sans MT"/>
              </a:rPr>
              <a:t>Identify species using GMYC method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Gill Sans MT"/>
              </a:rPr>
              <a:t>Edit species clusters in Figtree to produce image</a:t>
            </a:r>
          </a:p>
        </p:txBody>
      </p:sp>
    </p:spTree>
    <p:extLst>
      <p:ext uri="{BB962C8B-B14F-4D97-AF65-F5344CB8AC3E}">
        <p14:creationId xmlns:p14="http://schemas.microsoft.com/office/powerpoint/2010/main" val="1918116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4DB2E2F-C9D9-5848-BE5E-F3C63589B414}"/>
              </a:ext>
            </a:extLst>
          </p:cNvPr>
          <p:cNvSpPr txBox="1"/>
          <p:nvPr/>
        </p:nvSpPr>
        <p:spPr>
          <a:xfrm>
            <a:off x="262020" y="678553"/>
            <a:ext cx="814224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Gill Sans MT"/>
              </a:rPr>
              <a:t>Figtree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Gill Sans MT"/>
              </a:rPr>
              <a:t>Phylogeny visualization software (Andrew </a:t>
            </a:r>
            <a:r>
              <a:rPr lang="en-US" sz="2400" dirty="0" err="1">
                <a:latin typeface="Gill Sans MT"/>
              </a:rPr>
              <a:t>Rambaut</a:t>
            </a:r>
            <a:r>
              <a:rPr lang="en-US" sz="2400" dirty="0">
                <a:latin typeface="Gill Sans MT"/>
              </a:rPr>
              <a:t>, creator of Beast)</a:t>
            </a:r>
          </a:p>
          <a:p>
            <a:endParaRPr lang="en-US" sz="2400" dirty="0">
              <a:latin typeface="Gill Sans MT"/>
            </a:endParaRPr>
          </a:p>
          <a:p>
            <a:r>
              <a:rPr lang="en-US" sz="2400" b="1" dirty="0">
                <a:latin typeface="Gill Sans MT"/>
              </a:rPr>
              <a:t>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Gill Sans MT"/>
              </a:rPr>
              <a:t>Free software coding environment for statistical computing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Gill Sans MT"/>
            </a:endParaRPr>
          </a:p>
          <a:p>
            <a:r>
              <a:rPr lang="en-US" sz="2400" dirty="0">
                <a:latin typeface="Gill Sans MT"/>
              </a:rPr>
              <a:t>R packages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Gill Sans MT"/>
              </a:rPr>
              <a:t>ape -  the most commonly used and general R package for phylogenetics (Emmanuel Paradis)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Gill Sans MT"/>
              </a:rPr>
              <a:t>splits – tools for delimiting species (GMYC) (</a:t>
            </a:r>
            <a:r>
              <a:rPr lang="en-US" sz="2400" dirty="0" err="1">
                <a:latin typeface="Gill Sans MT"/>
              </a:rPr>
              <a:t>Ezhard</a:t>
            </a:r>
            <a:r>
              <a:rPr lang="en-US" sz="2400" dirty="0">
                <a:latin typeface="Gill Sans MT"/>
              </a:rPr>
              <a:t>, Fujisawa, Barraclough)</a:t>
            </a:r>
          </a:p>
          <a:p>
            <a:endParaRPr lang="en-US" sz="2400" dirty="0">
              <a:latin typeface="Gill Sans MT"/>
            </a:endParaRPr>
          </a:p>
          <a:p>
            <a:r>
              <a:rPr lang="en-US" sz="2400" dirty="0" err="1">
                <a:latin typeface="Gill Sans MT"/>
              </a:rPr>
              <a:t>gmyc</a:t>
            </a:r>
            <a:r>
              <a:rPr lang="en-US" sz="2400" dirty="0">
                <a:latin typeface="Gill Sans MT"/>
              </a:rPr>
              <a:t> function – identifies species clusters using a combination of phylogenetic and phylogeographic approached</a:t>
            </a:r>
            <a:endParaRPr lang="en-US" sz="2200" dirty="0"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42025632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</TotalTime>
  <Words>173</Words>
  <Application>Microsoft Macintosh PowerPoint</Application>
  <PresentationFormat>On-screen Show (4:3)</PresentationFormat>
  <Paragraphs>38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Gill Sans MT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Luis Valente</dc:creator>
  <cp:lastModifiedBy>Luis Valente</cp:lastModifiedBy>
  <cp:revision>13</cp:revision>
  <dcterms:created xsi:type="dcterms:W3CDTF">2019-08-08T07:11:57Z</dcterms:created>
  <dcterms:modified xsi:type="dcterms:W3CDTF">2019-08-11T15:05:43Z</dcterms:modified>
</cp:coreProperties>
</file>