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57" r:id="rId4"/>
    <p:sldId id="790" r:id="rId5"/>
    <p:sldId id="259" r:id="rId6"/>
    <p:sldId id="768" r:id="rId7"/>
    <p:sldId id="769" r:id="rId8"/>
    <p:sldId id="748" r:id="rId9"/>
    <p:sldId id="792" r:id="rId10"/>
    <p:sldId id="771" r:id="rId11"/>
    <p:sldId id="770" r:id="rId12"/>
    <p:sldId id="775" r:id="rId13"/>
    <p:sldId id="776" r:id="rId14"/>
    <p:sldId id="772" r:id="rId15"/>
    <p:sldId id="778" r:id="rId16"/>
    <p:sldId id="779" r:id="rId17"/>
    <p:sldId id="780" r:id="rId18"/>
    <p:sldId id="781" r:id="rId19"/>
    <p:sldId id="791" r:id="rId20"/>
    <p:sldId id="782" r:id="rId21"/>
    <p:sldId id="729" r:id="rId22"/>
    <p:sldId id="755" r:id="rId23"/>
    <p:sldId id="763" r:id="rId24"/>
    <p:sldId id="757" r:id="rId25"/>
    <p:sldId id="762" r:id="rId26"/>
    <p:sldId id="758" r:id="rId27"/>
    <p:sldId id="761" r:id="rId28"/>
    <p:sldId id="759" r:id="rId29"/>
    <p:sldId id="783" r:id="rId30"/>
    <p:sldId id="784" r:id="rId31"/>
    <p:sldId id="785" r:id="rId32"/>
    <p:sldId id="787" r:id="rId33"/>
    <p:sldId id="788" r:id="rId34"/>
    <p:sldId id="789" r:id="rId35"/>
    <p:sldId id="2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sca MacDonald" initials="PM" lastIdx="8" clrIdx="0">
    <p:extLst>
      <p:ext uri="{19B8F6BF-5375-455C-9EA6-DF929625EA0E}">
        <p15:presenceInfo xmlns:p15="http://schemas.microsoft.com/office/powerpoint/2012/main" userId="S::Prisca.MacDonald@teachingcouncil.nz::c6793a43-bffa-4982-bdb4-ed8d219add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5FC6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76028" autoAdjust="0"/>
  </p:normalViewPr>
  <p:slideViewPr>
    <p:cSldViewPr snapToGrid="0" snapToObjects="1">
      <p:cViewPr varScale="1">
        <p:scale>
          <a:sx n="59" d="100"/>
          <a:sy n="59" d="100"/>
        </p:scale>
        <p:origin x="78" y="63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C5232-CAAF-4B02-9F62-AF4BC51610F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NZ"/>
        </a:p>
      </dgm:t>
    </dgm:pt>
    <dgm:pt modelId="{10C0E3F6-FF3D-4CBA-B840-11D15907DE48}">
      <dgm:prSet phldrT="[Text]"/>
      <dgm:spPr/>
      <dgm:t>
        <a:bodyPr/>
        <a:lstStyle/>
        <a:p>
          <a:r>
            <a:rPr lang="mi-NZ" dirty="0">
              <a:solidFill>
                <a:schemeClr val="bg1"/>
              </a:solidFill>
            </a:rPr>
            <a:t>Kawa</a:t>
          </a:r>
          <a:endParaRPr lang="en-NZ" dirty="0">
            <a:solidFill>
              <a:schemeClr val="bg1"/>
            </a:solidFill>
          </a:endParaRPr>
        </a:p>
      </dgm:t>
    </dgm:pt>
    <dgm:pt modelId="{0DD63900-7952-4F5B-B011-2E9033473ED6}" type="parTrans" cxnId="{62B7E46C-F003-45D9-85F2-0AC90F3C2920}">
      <dgm:prSet/>
      <dgm:spPr/>
      <dgm:t>
        <a:bodyPr/>
        <a:lstStyle/>
        <a:p>
          <a:endParaRPr lang="en-NZ"/>
        </a:p>
      </dgm:t>
    </dgm:pt>
    <dgm:pt modelId="{FFC22894-8271-458C-AB8A-DB0F5F3599A8}" type="sibTrans" cxnId="{62B7E46C-F003-45D9-85F2-0AC90F3C2920}">
      <dgm:prSet/>
      <dgm:spPr/>
      <dgm:t>
        <a:bodyPr/>
        <a:lstStyle/>
        <a:p>
          <a:endParaRPr lang="en-NZ"/>
        </a:p>
      </dgm:t>
    </dgm:pt>
    <dgm:pt modelId="{74FFE449-91F8-46E8-862E-0DAA0C538137}">
      <dgm:prSet phldrT="[Text]" custT="1"/>
      <dgm:spPr/>
      <dgm:t>
        <a:bodyPr/>
        <a:lstStyle/>
        <a:p>
          <a:pPr>
            <a:buFont typeface="Arial" panose="020B0604020202020204" pitchFamily="34" charset="0"/>
            <a:buNone/>
          </a:pPr>
          <a:br>
            <a:rPr lang="en-US" sz="1800" dirty="0">
              <a:solidFill>
                <a:schemeClr val="tx1"/>
              </a:solidFill>
              <a:latin typeface="+mn-lt"/>
            </a:rPr>
          </a:br>
          <a:r>
            <a:rPr lang="en-US" sz="1800" dirty="0">
              <a:solidFill>
                <a:schemeClr val="tx1"/>
              </a:solidFill>
              <a:latin typeface="+mn-lt"/>
            </a:rPr>
            <a:t>Te Tiriti o Waitangi </a:t>
          </a:r>
        </a:p>
        <a:p>
          <a:pPr>
            <a:buFont typeface="Arial" panose="020B0604020202020204" pitchFamily="34" charset="0"/>
            <a:buNone/>
          </a:pPr>
          <a:br>
            <a:rPr lang="en-NZ" sz="1800" dirty="0">
              <a:solidFill>
                <a:schemeClr val="tx1"/>
              </a:solidFill>
            </a:rPr>
          </a:br>
          <a:r>
            <a:rPr lang="en-US" sz="1800" dirty="0">
              <a:solidFill>
                <a:schemeClr val="tx1"/>
              </a:solidFill>
              <a:latin typeface="+mn-lt"/>
            </a:rPr>
            <a:t>Values: </a:t>
          </a:r>
          <a:r>
            <a:rPr lang="en-US" sz="1600" dirty="0" err="1">
              <a:solidFill>
                <a:schemeClr val="tx1"/>
              </a:solidFill>
              <a:latin typeface="+mn-lt"/>
            </a:rPr>
            <a:t>Whakamana</a:t>
          </a:r>
          <a:r>
            <a:rPr lang="en-US" sz="1600" dirty="0">
              <a:solidFill>
                <a:schemeClr val="tx1"/>
              </a:solidFill>
              <a:latin typeface="+mn-lt"/>
            </a:rPr>
            <a:t>, Manaakitanga, Pono, Whanaungatanga</a:t>
          </a:r>
        </a:p>
        <a:p>
          <a:pPr>
            <a:buFont typeface="Arial" panose="020B0604020202020204" pitchFamily="34" charset="0"/>
            <a:buNone/>
          </a:pPr>
          <a:endParaRPr lang="en-US" sz="1600" dirty="0">
            <a:solidFill>
              <a:schemeClr val="tx1"/>
            </a:solidFill>
            <a:latin typeface="+mn-lt"/>
          </a:endParaRPr>
        </a:p>
        <a:p>
          <a:pPr>
            <a:buFont typeface="Arial" panose="020B0604020202020204" pitchFamily="34" charset="0"/>
            <a:buNone/>
          </a:pPr>
          <a:r>
            <a:rPr lang="en-US" sz="1800" dirty="0">
              <a:solidFill>
                <a:schemeClr val="tx1"/>
              </a:solidFill>
              <a:latin typeface="+mn-lt"/>
            </a:rPr>
            <a:t>Wellbeing</a:t>
          </a:r>
        </a:p>
        <a:p>
          <a:pPr>
            <a:buFont typeface="Arial" panose="020B0604020202020204" pitchFamily="34" charset="0"/>
            <a:buNone/>
          </a:pPr>
          <a:endParaRPr lang="en-NZ" sz="1800" dirty="0">
            <a:solidFill>
              <a:schemeClr val="tx1"/>
            </a:solidFill>
          </a:endParaRPr>
        </a:p>
      </dgm:t>
    </dgm:pt>
    <dgm:pt modelId="{3A57A7B6-9344-43FF-9D79-F71926B0FECC}" type="parTrans" cxnId="{18B096CE-1948-4E25-B55E-3D7E156AEBBA}">
      <dgm:prSet/>
      <dgm:spPr/>
      <dgm:t>
        <a:bodyPr/>
        <a:lstStyle/>
        <a:p>
          <a:endParaRPr lang="en-NZ"/>
        </a:p>
      </dgm:t>
    </dgm:pt>
    <dgm:pt modelId="{41597810-638D-404C-9167-24F0FDD672D4}" type="sibTrans" cxnId="{18B096CE-1948-4E25-B55E-3D7E156AEBBA}">
      <dgm:prSet/>
      <dgm:spPr/>
      <dgm:t>
        <a:bodyPr/>
        <a:lstStyle/>
        <a:p>
          <a:endParaRPr lang="en-NZ"/>
        </a:p>
      </dgm:t>
    </dgm:pt>
    <dgm:pt modelId="{5B565556-A21E-415D-98A2-60DE85E5F929}">
      <dgm:prSet phldrT="[Text]"/>
      <dgm:spPr/>
      <dgm:t>
        <a:bodyPr/>
        <a:lstStyle/>
        <a:p>
          <a:r>
            <a:rPr lang="mi-NZ" dirty="0">
              <a:solidFill>
                <a:schemeClr val="bg1"/>
              </a:solidFill>
            </a:rPr>
            <a:t>Tikanga</a:t>
          </a:r>
          <a:endParaRPr lang="en-NZ" dirty="0">
            <a:solidFill>
              <a:schemeClr val="bg1"/>
            </a:solidFill>
          </a:endParaRPr>
        </a:p>
      </dgm:t>
    </dgm:pt>
    <dgm:pt modelId="{34FD8C50-CC40-442C-9A39-08F9DBC82835}" type="parTrans" cxnId="{141A69EF-D15F-4006-984D-75923AE5B757}">
      <dgm:prSet/>
      <dgm:spPr/>
      <dgm:t>
        <a:bodyPr/>
        <a:lstStyle/>
        <a:p>
          <a:endParaRPr lang="en-NZ"/>
        </a:p>
      </dgm:t>
    </dgm:pt>
    <dgm:pt modelId="{04E8B309-171F-4B6F-B4C7-3DAD27400439}" type="sibTrans" cxnId="{141A69EF-D15F-4006-984D-75923AE5B757}">
      <dgm:prSet/>
      <dgm:spPr/>
      <dgm:t>
        <a:bodyPr/>
        <a:lstStyle/>
        <a:p>
          <a:endParaRPr lang="en-NZ"/>
        </a:p>
      </dgm:t>
    </dgm:pt>
    <dgm:pt modelId="{D41424E0-391F-460F-8ED5-B94ABFF98F1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NZ" sz="1800" dirty="0">
            <a:solidFill>
              <a:schemeClr val="tx1"/>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NZ" sz="1800" dirty="0">
              <a:solidFill>
                <a:schemeClr val="tx1"/>
              </a:solidFill>
              <a:latin typeface="+mn-lt"/>
            </a:rPr>
            <a:t>Discussion groups</a:t>
          </a:r>
          <a:br>
            <a:rPr lang="en-NZ" sz="1800" dirty="0">
              <a:solidFill>
                <a:schemeClr val="tx1"/>
              </a:solidFill>
              <a:latin typeface="+mn-lt"/>
            </a:rPr>
          </a:br>
          <a:r>
            <a:rPr lang="en-NZ" sz="1600" dirty="0">
              <a:solidFill>
                <a:schemeClr val="tx1"/>
              </a:solidFill>
              <a:latin typeface="+mn-lt"/>
            </a:rPr>
            <a:t>e.g. how to give effect to Te Tiriti o Waitangi at place</a:t>
          </a:r>
        </a:p>
        <a:p>
          <a:pPr marL="0" lvl="0" defTabSz="800100">
            <a:lnSpc>
              <a:spcPct val="90000"/>
            </a:lnSpc>
            <a:spcBef>
              <a:spcPct val="0"/>
            </a:spcBef>
            <a:spcAft>
              <a:spcPct val="35000"/>
            </a:spcAft>
            <a:buNone/>
          </a:pPr>
          <a:endParaRPr lang="mi-NZ" sz="1800" dirty="0">
            <a:solidFill>
              <a:schemeClr val="tx1"/>
            </a:solidFill>
            <a:latin typeface="+mn-lt"/>
          </a:endParaRPr>
        </a:p>
        <a:p>
          <a:pPr marL="0" lvl="0" defTabSz="800100">
            <a:lnSpc>
              <a:spcPct val="90000"/>
            </a:lnSpc>
            <a:spcBef>
              <a:spcPct val="0"/>
            </a:spcBef>
            <a:spcAft>
              <a:spcPct val="35000"/>
            </a:spcAft>
            <a:buNone/>
          </a:pPr>
          <a:r>
            <a:rPr lang="mi-NZ" sz="1800" dirty="0" err="1">
              <a:solidFill>
                <a:schemeClr val="tx1"/>
              </a:solidFill>
              <a:latin typeface="+mn-lt"/>
            </a:rPr>
            <a:t>Modules</a:t>
          </a:r>
          <a:br>
            <a:rPr lang="mi-NZ" sz="1800" dirty="0">
              <a:solidFill>
                <a:schemeClr val="tx1"/>
              </a:solidFill>
              <a:latin typeface="+mn-lt"/>
            </a:rPr>
          </a:br>
          <a:r>
            <a:rPr lang="mi-NZ" sz="1600" dirty="0" err="1">
              <a:solidFill>
                <a:schemeClr val="tx1"/>
              </a:solidFill>
              <a:latin typeface="+mn-lt"/>
            </a:rPr>
            <a:t>e.g</a:t>
          </a:r>
          <a:r>
            <a:rPr lang="mi-NZ" sz="1600" dirty="0">
              <a:solidFill>
                <a:schemeClr val="tx1"/>
              </a:solidFill>
              <a:latin typeface="+mn-lt"/>
            </a:rPr>
            <a:t>. </a:t>
          </a:r>
          <a:r>
            <a:rPr lang="mi-NZ" sz="1600" dirty="0" err="1">
              <a:solidFill>
                <a:schemeClr val="tx1"/>
              </a:solidFill>
              <a:latin typeface="+mn-lt"/>
            </a:rPr>
            <a:t>how</a:t>
          </a:r>
          <a:r>
            <a:rPr lang="mi-NZ" sz="1600" dirty="0">
              <a:solidFill>
                <a:schemeClr val="tx1"/>
              </a:solidFill>
              <a:latin typeface="+mn-lt"/>
            </a:rPr>
            <a:t> to </a:t>
          </a:r>
          <a:r>
            <a:rPr lang="mi-NZ" sz="1600" dirty="0" err="1">
              <a:solidFill>
                <a:schemeClr val="tx1"/>
              </a:solidFill>
              <a:latin typeface="+mn-lt"/>
            </a:rPr>
            <a:t>grow</a:t>
          </a:r>
          <a:r>
            <a:rPr lang="mi-NZ" sz="1600" dirty="0">
              <a:solidFill>
                <a:schemeClr val="tx1"/>
              </a:solidFill>
              <a:latin typeface="+mn-lt"/>
            </a:rPr>
            <a:t> mana</a:t>
          </a:r>
        </a:p>
        <a:p>
          <a:pPr marL="0" lvl="0" defTabSz="800100">
            <a:lnSpc>
              <a:spcPct val="90000"/>
            </a:lnSpc>
            <a:spcBef>
              <a:spcPct val="0"/>
            </a:spcBef>
            <a:spcAft>
              <a:spcPct val="35000"/>
            </a:spcAft>
            <a:buNone/>
          </a:pPr>
          <a:endParaRPr lang="en-NZ" sz="1800" dirty="0">
            <a:solidFill>
              <a:schemeClr val="tx1"/>
            </a:solidFill>
            <a:latin typeface="+mn-lt"/>
          </a:endParaRPr>
        </a:p>
        <a:p>
          <a:pPr marL="0" lvl="0" defTabSz="800100">
            <a:lnSpc>
              <a:spcPct val="90000"/>
            </a:lnSpc>
            <a:spcBef>
              <a:spcPct val="0"/>
            </a:spcBef>
            <a:spcAft>
              <a:spcPct val="35000"/>
            </a:spcAft>
            <a:buNone/>
          </a:pPr>
          <a:r>
            <a:rPr lang="en-NZ" sz="1800" dirty="0">
              <a:solidFill>
                <a:schemeClr val="tx1"/>
              </a:solidFill>
              <a:latin typeface="+mn-lt"/>
            </a:rPr>
            <a:t>Creating a network </a:t>
          </a:r>
          <a:br>
            <a:rPr lang="en-NZ" sz="1800" dirty="0">
              <a:solidFill>
                <a:schemeClr val="tx1"/>
              </a:solidFill>
              <a:latin typeface="+mn-lt"/>
            </a:rPr>
          </a:br>
          <a:r>
            <a:rPr lang="en-NZ" sz="1600" dirty="0">
              <a:solidFill>
                <a:schemeClr val="tx1"/>
              </a:solidFill>
              <a:latin typeface="+mn-lt"/>
            </a:rPr>
            <a:t>e.g. connect to work on </a:t>
          </a:r>
          <a:r>
            <a:rPr lang="en-NZ" sz="1600" dirty="0">
              <a:solidFill>
                <a:schemeClr val="tx1"/>
              </a:solidFill>
            </a:rPr>
            <a:t>a capability - strategic thinking and planning</a:t>
          </a:r>
          <a:endParaRPr lang="en-NZ" sz="1600" dirty="0">
            <a:solidFill>
              <a:schemeClr val="tx1"/>
            </a:solidFill>
            <a:latin typeface="+mn-lt"/>
          </a:endParaRPr>
        </a:p>
        <a:p>
          <a:pPr marL="0" lvl="0" defTabSz="800100">
            <a:lnSpc>
              <a:spcPct val="90000"/>
            </a:lnSpc>
            <a:spcBef>
              <a:spcPct val="0"/>
            </a:spcBef>
            <a:spcAft>
              <a:spcPct val="35000"/>
            </a:spcAft>
            <a:buNone/>
          </a:pPr>
          <a:endParaRPr lang="en-NZ" sz="1800" dirty="0">
            <a:solidFill>
              <a:schemeClr val="tx1"/>
            </a:solidFill>
            <a:latin typeface="+mn-lt"/>
          </a:endParaRPr>
        </a:p>
        <a:p>
          <a:pPr marL="0" lvl="0" defTabSz="800100">
            <a:lnSpc>
              <a:spcPct val="90000"/>
            </a:lnSpc>
            <a:spcBef>
              <a:spcPct val="0"/>
            </a:spcBef>
            <a:spcAft>
              <a:spcPct val="35000"/>
            </a:spcAft>
            <a:buNone/>
          </a:pPr>
          <a:r>
            <a:rPr lang="en-NZ" sz="1800" dirty="0">
              <a:solidFill>
                <a:schemeClr val="tx1"/>
              </a:solidFill>
              <a:latin typeface="+mn-lt"/>
            </a:rPr>
            <a:t>Acknowledging leadership capability </a:t>
          </a:r>
          <a:br>
            <a:rPr lang="en-NZ" sz="1800" dirty="0">
              <a:solidFill>
                <a:schemeClr val="tx1"/>
              </a:solidFill>
              <a:latin typeface="+mn-lt"/>
            </a:rPr>
          </a:br>
          <a:r>
            <a:rPr lang="en-NZ" sz="1600" dirty="0">
              <a:solidFill>
                <a:schemeClr val="tx1"/>
              </a:solidFill>
              <a:latin typeface="+mn-lt"/>
            </a:rPr>
            <a:t>e.g. ERO leaders programme</a:t>
          </a:r>
        </a:p>
        <a:p>
          <a:pPr marL="0" lvl="0" defTabSz="800100">
            <a:lnSpc>
              <a:spcPct val="90000"/>
            </a:lnSpc>
            <a:spcBef>
              <a:spcPct val="0"/>
            </a:spcBef>
            <a:spcAft>
              <a:spcPct val="35000"/>
            </a:spcAft>
            <a:buNone/>
          </a:pPr>
          <a:br>
            <a:rPr lang="en-NZ" sz="1800" dirty="0">
              <a:solidFill>
                <a:schemeClr val="tx1"/>
              </a:solidFill>
              <a:latin typeface="+mn-lt"/>
            </a:rPr>
          </a:br>
          <a:endParaRPr lang="en-NZ" sz="1800" dirty="0">
            <a:solidFill>
              <a:schemeClr val="tx1"/>
            </a:solidFill>
            <a:latin typeface="+mn-lt"/>
          </a:endParaRPr>
        </a:p>
        <a:p>
          <a:pPr marL="0" lvl="0" defTabSz="800100">
            <a:lnSpc>
              <a:spcPct val="90000"/>
            </a:lnSpc>
            <a:spcBef>
              <a:spcPct val="0"/>
            </a:spcBef>
            <a:spcAft>
              <a:spcPct val="35000"/>
            </a:spcAft>
            <a:buNone/>
          </a:pPr>
          <a:endParaRPr lang="en-NZ" sz="1800" dirty="0">
            <a:solidFill>
              <a:schemeClr val="tx1"/>
            </a:solidFill>
            <a:latin typeface="+mn-lt"/>
          </a:endParaRPr>
        </a:p>
        <a:p>
          <a:pPr marL="0" lvl="0" defTabSz="800100">
            <a:lnSpc>
              <a:spcPct val="90000"/>
            </a:lnSpc>
            <a:spcBef>
              <a:spcPct val="0"/>
            </a:spcBef>
            <a:spcAft>
              <a:spcPct val="35000"/>
            </a:spcAft>
            <a:buNone/>
          </a:pPr>
          <a:endParaRPr lang="en-NZ" sz="1800" dirty="0">
            <a:solidFill>
              <a:schemeClr val="tx1"/>
            </a:solidFill>
            <a:latin typeface="+mn-lt"/>
          </a:endParaRPr>
        </a:p>
        <a:p>
          <a:pPr marL="0" lvl="0" defTabSz="800100">
            <a:lnSpc>
              <a:spcPct val="90000"/>
            </a:lnSpc>
            <a:spcBef>
              <a:spcPct val="0"/>
            </a:spcBef>
            <a:spcAft>
              <a:spcPct val="35000"/>
            </a:spcAft>
            <a:buNone/>
          </a:pPr>
          <a:br>
            <a:rPr lang="en-US" sz="1800" dirty="0">
              <a:solidFill>
                <a:schemeClr val="tx1"/>
              </a:solidFill>
              <a:latin typeface="+mn-lt"/>
            </a:rPr>
          </a:br>
          <a:endParaRPr lang="mi-NZ" sz="1800" dirty="0">
            <a:solidFill>
              <a:schemeClr val="tx1"/>
            </a:solidFill>
            <a:latin typeface="+mn-lt"/>
          </a:endParaRPr>
        </a:p>
      </dgm:t>
    </dgm:pt>
    <dgm:pt modelId="{E1AEE52D-804D-4122-B1A0-DC77E936EAEF}" type="parTrans" cxnId="{70A0C381-8210-463B-A69E-666759A3CD8D}">
      <dgm:prSet/>
      <dgm:spPr/>
      <dgm:t>
        <a:bodyPr/>
        <a:lstStyle/>
        <a:p>
          <a:endParaRPr lang="en-NZ"/>
        </a:p>
      </dgm:t>
    </dgm:pt>
    <dgm:pt modelId="{83BE0B75-2BB9-42D2-A8DC-CCA8F42708DA}" type="sibTrans" cxnId="{70A0C381-8210-463B-A69E-666759A3CD8D}">
      <dgm:prSet/>
      <dgm:spPr/>
      <dgm:t>
        <a:bodyPr/>
        <a:lstStyle/>
        <a:p>
          <a:endParaRPr lang="en-NZ"/>
        </a:p>
      </dgm:t>
    </dgm:pt>
    <dgm:pt modelId="{F3192227-B4CB-48D8-BCEF-8534683B149A}">
      <dgm:prSet phldrT="[Text]"/>
      <dgm:spPr/>
      <dgm:t>
        <a:bodyPr/>
        <a:lstStyle/>
        <a:p>
          <a:r>
            <a:rPr lang="en-NZ" dirty="0">
              <a:solidFill>
                <a:schemeClr val="bg1"/>
              </a:solidFill>
            </a:rPr>
            <a:t>Kaupapa</a:t>
          </a:r>
        </a:p>
      </dgm:t>
    </dgm:pt>
    <dgm:pt modelId="{AD9B3BD0-F375-4F7A-92D1-1930DF3A1A56}" type="parTrans" cxnId="{87AC4EE5-5EB9-4D8A-A074-01F3EFD24D57}">
      <dgm:prSet/>
      <dgm:spPr/>
      <dgm:t>
        <a:bodyPr/>
        <a:lstStyle/>
        <a:p>
          <a:endParaRPr lang="en-NZ"/>
        </a:p>
      </dgm:t>
    </dgm:pt>
    <dgm:pt modelId="{8DB92B71-A023-4380-A216-F16BDFB727CB}" type="sibTrans" cxnId="{87AC4EE5-5EB9-4D8A-A074-01F3EFD24D57}">
      <dgm:prSet/>
      <dgm:spPr/>
      <dgm:t>
        <a:bodyPr/>
        <a:lstStyle/>
        <a:p>
          <a:endParaRPr lang="en-NZ"/>
        </a:p>
      </dgm:t>
    </dgm:pt>
    <dgm:pt modelId="{9C055657-13C7-46D9-9EA8-E76A7F4CDDA1}">
      <dgm:prSet phldrT="[Text]" custT="1"/>
      <dgm:spPr/>
      <dgm:t>
        <a:bodyPr/>
        <a:lstStyle/>
        <a:p>
          <a:endParaRPr lang="en-NZ" sz="1800" dirty="0">
            <a:solidFill>
              <a:schemeClr val="tx1"/>
            </a:solidFill>
            <a:latin typeface="+mn-lt"/>
          </a:endParaRPr>
        </a:p>
        <a:p>
          <a:r>
            <a:rPr lang="en-NZ" sz="1800" dirty="0">
              <a:solidFill>
                <a:schemeClr val="tx1"/>
              </a:solidFill>
              <a:latin typeface="+mn-lt"/>
            </a:rPr>
            <a:t>The Strategy’s focus areas:</a:t>
          </a:r>
        </a:p>
        <a:p>
          <a:endParaRPr lang="en-NZ" sz="1800" dirty="0">
            <a:solidFill>
              <a:schemeClr val="tx1"/>
            </a:solidFill>
            <a:latin typeface="+mn-lt"/>
          </a:endParaRPr>
        </a:p>
        <a:p>
          <a:r>
            <a:rPr lang="en-NZ" sz="1800" dirty="0">
              <a:solidFill>
                <a:schemeClr val="tx1"/>
              </a:solidFill>
              <a:latin typeface="+mn-lt"/>
            </a:rPr>
            <a:t>1. Stewardship </a:t>
          </a:r>
        </a:p>
        <a:p>
          <a:br>
            <a:rPr lang="en-NZ" sz="1800" dirty="0">
              <a:solidFill>
                <a:schemeClr val="tx1"/>
              </a:solidFill>
              <a:latin typeface="+mn-lt"/>
            </a:rPr>
          </a:br>
          <a:r>
            <a:rPr lang="en-NZ" sz="1800" dirty="0">
              <a:solidFill>
                <a:schemeClr val="tx1"/>
              </a:solidFill>
              <a:latin typeface="+mn-lt"/>
            </a:rPr>
            <a:t>2. Capability frameworks</a:t>
          </a:r>
        </a:p>
        <a:p>
          <a:endParaRPr lang="en-NZ" sz="1800" dirty="0">
            <a:solidFill>
              <a:schemeClr val="tx1"/>
            </a:solidFill>
            <a:latin typeface="+mn-lt"/>
          </a:endParaRPr>
        </a:p>
        <a:p>
          <a:r>
            <a:rPr lang="en-NZ" sz="1800" dirty="0">
              <a:solidFill>
                <a:schemeClr val="tx1"/>
              </a:solidFill>
              <a:latin typeface="+mn-lt"/>
            </a:rPr>
            <a:t>3. Personalised professional learning</a:t>
          </a:r>
        </a:p>
        <a:p>
          <a:endParaRPr lang="en-NZ" sz="1800" dirty="0">
            <a:solidFill>
              <a:schemeClr val="tx1"/>
            </a:solidFill>
            <a:latin typeface="+mn-lt"/>
          </a:endParaRPr>
        </a:p>
        <a:p>
          <a:r>
            <a:rPr lang="en-NZ" sz="1800" dirty="0">
              <a:solidFill>
                <a:schemeClr val="tx1"/>
              </a:solidFill>
              <a:latin typeface="+mn-lt"/>
            </a:rPr>
            <a:t>4. Partnerships, Communities &amp; Networks</a:t>
          </a:r>
        </a:p>
      </dgm:t>
    </dgm:pt>
    <dgm:pt modelId="{A866725C-8884-4A2E-874B-22BA1FEA8C5E}" type="parTrans" cxnId="{0430A420-36EC-4628-B9E4-58EFF80B96F6}">
      <dgm:prSet/>
      <dgm:spPr/>
      <dgm:t>
        <a:bodyPr/>
        <a:lstStyle/>
        <a:p>
          <a:endParaRPr lang="en-NZ"/>
        </a:p>
      </dgm:t>
    </dgm:pt>
    <dgm:pt modelId="{64AC5932-1DD8-4FDF-A6D0-D3F607A57722}" type="sibTrans" cxnId="{0430A420-36EC-4628-B9E4-58EFF80B96F6}">
      <dgm:prSet/>
      <dgm:spPr/>
      <dgm:t>
        <a:bodyPr/>
        <a:lstStyle/>
        <a:p>
          <a:endParaRPr lang="en-NZ"/>
        </a:p>
      </dgm:t>
    </dgm:pt>
    <dgm:pt modelId="{719D6195-C05D-4825-B48F-6EA9BCE413C3}">
      <dgm:prSet phldrT="[Text]" custT="1"/>
      <dgm:spPr/>
      <dgm:t>
        <a:bodyPr/>
        <a:lstStyle/>
        <a:p>
          <a:pPr>
            <a:buFont typeface="Arial" panose="020B0604020202020204" pitchFamily="34" charset="0"/>
            <a:buNone/>
          </a:pPr>
          <a:r>
            <a:rPr lang="en-NZ" sz="1800" dirty="0">
              <a:solidFill>
                <a:schemeClr val="tx1"/>
              </a:solidFill>
            </a:rPr>
            <a:t>Code and Standards</a:t>
          </a:r>
        </a:p>
        <a:p>
          <a:pPr>
            <a:buFont typeface="Arial" panose="020B0604020202020204" pitchFamily="34" charset="0"/>
            <a:buNone/>
          </a:pPr>
          <a:endParaRPr lang="en-NZ" sz="1800" dirty="0">
            <a:solidFill>
              <a:schemeClr val="tx1"/>
            </a:solidFill>
          </a:endParaRPr>
        </a:p>
        <a:p>
          <a:pPr>
            <a:buFont typeface="Arial" panose="020B0604020202020204" pitchFamily="34" charset="0"/>
            <a:buNone/>
          </a:pPr>
          <a:r>
            <a:rPr lang="en-NZ" sz="1800" dirty="0">
              <a:solidFill>
                <a:schemeClr val="tx1"/>
              </a:solidFill>
            </a:rPr>
            <a:t>The Strategy &amp; Capability framework</a:t>
          </a:r>
        </a:p>
        <a:p>
          <a:pPr>
            <a:buFont typeface="Arial" panose="020B0604020202020204" pitchFamily="34" charset="0"/>
            <a:buNone/>
          </a:pPr>
          <a:endParaRPr lang="en-NZ" sz="1800" dirty="0">
            <a:solidFill>
              <a:schemeClr val="tx1"/>
            </a:solidFill>
          </a:endParaRPr>
        </a:p>
        <a:p>
          <a:pPr>
            <a:buFont typeface="Arial" panose="020B0604020202020204" pitchFamily="34" charset="0"/>
            <a:buNone/>
          </a:pPr>
          <a:br>
            <a:rPr lang="en-NZ" sz="1800" dirty="0">
              <a:solidFill>
                <a:schemeClr val="tx1"/>
              </a:solidFill>
            </a:rPr>
          </a:br>
          <a:endParaRPr lang="en-NZ" sz="1800" dirty="0">
            <a:solidFill>
              <a:schemeClr val="tx1"/>
            </a:solidFill>
          </a:endParaRPr>
        </a:p>
      </dgm:t>
    </dgm:pt>
    <dgm:pt modelId="{C74D0343-F677-45C6-AE96-9B7E20F9EDD0}" type="parTrans" cxnId="{6C6025EF-BDB6-4DB8-A997-8FB596C0C2E8}">
      <dgm:prSet/>
      <dgm:spPr/>
      <dgm:t>
        <a:bodyPr/>
        <a:lstStyle/>
        <a:p>
          <a:endParaRPr lang="en-NZ"/>
        </a:p>
      </dgm:t>
    </dgm:pt>
    <dgm:pt modelId="{9666B6DF-62B8-4403-B7AA-760195829561}" type="sibTrans" cxnId="{6C6025EF-BDB6-4DB8-A997-8FB596C0C2E8}">
      <dgm:prSet/>
      <dgm:spPr/>
      <dgm:t>
        <a:bodyPr/>
        <a:lstStyle/>
        <a:p>
          <a:endParaRPr lang="en-NZ"/>
        </a:p>
      </dgm:t>
    </dgm:pt>
    <dgm:pt modelId="{10431335-769D-4DB9-9056-8BB47AECA238}" type="pres">
      <dgm:prSet presAssocID="{67CC5232-CAAF-4B02-9F62-AF4BC51610F5}" presName="Name0" presStyleCnt="0">
        <dgm:presLayoutVars>
          <dgm:dir/>
          <dgm:animLvl val="lvl"/>
          <dgm:resizeHandles val="exact"/>
        </dgm:presLayoutVars>
      </dgm:prSet>
      <dgm:spPr/>
    </dgm:pt>
    <dgm:pt modelId="{3254E6B6-B027-4580-AACB-B452034B1C6A}" type="pres">
      <dgm:prSet presAssocID="{10C0E3F6-FF3D-4CBA-B840-11D15907DE48}" presName="compositeNode" presStyleCnt="0">
        <dgm:presLayoutVars>
          <dgm:bulletEnabled val="1"/>
        </dgm:presLayoutVars>
      </dgm:prSet>
      <dgm:spPr/>
    </dgm:pt>
    <dgm:pt modelId="{E2C09732-9D2D-4289-9213-21354BE88231}" type="pres">
      <dgm:prSet presAssocID="{10C0E3F6-FF3D-4CBA-B840-11D15907DE48}" presName="bgRect" presStyleLbl="node1" presStyleIdx="0" presStyleCnt="3"/>
      <dgm:spPr/>
    </dgm:pt>
    <dgm:pt modelId="{AD3F2023-33C5-4189-9B26-C9161EBF82C6}" type="pres">
      <dgm:prSet presAssocID="{10C0E3F6-FF3D-4CBA-B840-11D15907DE48}" presName="parentNode" presStyleLbl="node1" presStyleIdx="0" presStyleCnt="3">
        <dgm:presLayoutVars>
          <dgm:chMax val="0"/>
          <dgm:bulletEnabled val="1"/>
        </dgm:presLayoutVars>
      </dgm:prSet>
      <dgm:spPr/>
    </dgm:pt>
    <dgm:pt modelId="{9259641A-6322-435D-9A0C-9F1DA586A66C}" type="pres">
      <dgm:prSet presAssocID="{10C0E3F6-FF3D-4CBA-B840-11D15907DE48}" presName="childNode" presStyleLbl="node1" presStyleIdx="0" presStyleCnt="3">
        <dgm:presLayoutVars>
          <dgm:bulletEnabled val="1"/>
        </dgm:presLayoutVars>
      </dgm:prSet>
      <dgm:spPr/>
    </dgm:pt>
    <dgm:pt modelId="{6DE7C2D9-E820-47A4-AE86-0322D58897B6}" type="pres">
      <dgm:prSet presAssocID="{FFC22894-8271-458C-AB8A-DB0F5F3599A8}" presName="hSp" presStyleCnt="0"/>
      <dgm:spPr/>
    </dgm:pt>
    <dgm:pt modelId="{B70D20E8-D38A-4CED-AAAC-9246DB0FC90E}" type="pres">
      <dgm:prSet presAssocID="{FFC22894-8271-458C-AB8A-DB0F5F3599A8}" presName="vProcSp" presStyleCnt="0"/>
      <dgm:spPr/>
    </dgm:pt>
    <dgm:pt modelId="{753CCA4D-AAEE-4B04-8917-A4B74EBA67A1}" type="pres">
      <dgm:prSet presAssocID="{FFC22894-8271-458C-AB8A-DB0F5F3599A8}" presName="vSp1" presStyleCnt="0"/>
      <dgm:spPr/>
    </dgm:pt>
    <dgm:pt modelId="{9858040B-4F1A-4273-98F0-4AFBD020BF9E}" type="pres">
      <dgm:prSet presAssocID="{FFC22894-8271-458C-AB8A-DB0F5F3599A8}" presName="simulatedConn" presStyleLbl="solidFgAcc1" presStyleIdx="0" presStyleCnt="2"/>
      <dgm:spPr/>
    </dgm:pt>
    <dgm:pt modelId="{996678C5-7EC6-4EC7-8C96-934104606EE3}" type="pres">
      <dgm:prSet presAssocID="{FFC22894-8271-458C-AB8A-DB0F5F3599A8}" presName="vSp2" presStyleCnt="0"/>
      <dgm:spPr/>
    </dgm:pt>
    <dgm:pt modelId="{65B1979F-3921-47A1-A0EA-3D47ED118612}" type="pres">
      <dgm:prSet presAssocID="{FFC22894-8271-458C-AB8A-DB0F5F3599A8}" presName="sibTrans" presStyleCnt="0"/>
      <dgm:spPr/>
    </dgm:pt>
    <dgm:pt modelId="{691CD2C0-12C1-4407-BF91-376BD951036A}" type="pres">
      <dgm:prSet presAssocID="{5B565556-A21E-415D-98A2-60DE85E5F929}" presName="compositeNode" presStyleCnt="0">
        <dgm:presLayoutVars>
          <dgm:bulletEnabled val="1"/>
        </dgm:presLayoutVars>
      </dgm:prSet>
      <dgm:spPr/>
    </dgm:pt>
    <dgm:pt modelId="{66DBC3C0-DED0-4E75-AD23-ECA390ACE4E2}" type="pres">
      <dgm:prSet presAssocID="{5B565556-A21E-415D-98A2-60DE85E5F929}" presName="bgRect" presStyleLbl="node1" presStyleIdx="1" presStyleCnt="3" custLinFactNeighborX="881" custLinFactNeighborY="345"/>
      <dgm:spPr/>
    </dgm:pt>
    <dgm:pt modelId="{A96A7717-CAC2-4708-BA41-EF16A63B5A27}" type="pres">
      <dgm:prSet presAssocID="{5B565556-A21E-415D-98A2-60DE85E5F929}" presName="parentNode" presStyleLbl="node1" presStyleIdx="1" presStyleCnt="3">
        <dgm:presLayoutVars>
          <dgm:chMax val="0"/>
          <dgm:bulletEnabled val="1"/>
        </dgm:presLayoutVars>
      </dgm:prSet>
      <dgm:spPr/>
    </dgm:pt>
    <dgm:pt modelId="{F6E4C123-B692-4936-8142-72BAA1017C70}" type="pres">
      <dgm:prSet presAssocID="{5B565556-A21E-415D-98A2-60DE85E5F929}" presName="childNode" presStyleLbl="node1" presStyleIdx="1" presStyleCnt="3">
        <dgm:presLayoutVars>
          <dgm:bulletEnabled val="1"/>
        </dgm:presLayoutVars>
      </dgm:prSet>
      <dgm:spPr/>
    </dgm:pt>
    <dgm:pt modelId="{07F4C619-07DA-48F4-9DC9-E6EBE6E09694}" type="pres">
      <dgm:prSet presAssocID="{04E8B309-171F-4B6F-B4C7-3DAD27400439}" presName="hSp" presStyleCnt="0"/>
      <dgm:spPr/>
    </dgm:pt>
    <dgm:pt modelId="{6B6F0B7C-46E4-450E-A870-F0B625F2C70F}" type="pres">
      <dgm:prSet presAssocID="{04E8B309-171F-4B6F-B4C7-3DAD27400439}" presName="vProcSp" presStyleCnt="0"/>
      <dgm:spPr/>
    </dgm:pt>
    <dgm:pt modelId="{B836B3DF-96F3-421B-9A0C-38D8B5B0F092}" type="pres">
      <dgm:prSet presAssocID="{04E8B309-171F-4B6F-B4C7-3DAD27400439}" presName="vSp1" presStyleCnt="0"/>
      <dgm:spPr/>
    </dgm:pt>
    <dgm:pt modelId="{28E36199-011C-4BA4-913B-E3BE959B747C}" type="pres">
      <dgm:prSet presAssocID="{04E8B309-171F-4B6F-B4C7-3DAD27400439}" presName="simulatedConn" presStyleLbl="solidFgAcc1" presStyleIdx="1" presStyleCnt="2"/>
      <dgm:spPr/>
    </dgm:pt>
    <dgm:pt modelId="{28628F77-115E-4931-8539-2582B4FDDF69}" type="pres">
      <dgm:prSet presAssocID="{04E8B309-171F-4B6F-B4C7-3DAD27400439}" presName="vSp2" presStyleCnt="0"/>
      <dgm:spPr/>
    </dgm:pt>
    <dgm:pt modelId="{BB25F691-9998-4060-A428-8F8A2EC610AD}" type="pres">
      <dgm:prSet presAssocID="{04E8B309-171F-4B6F-B4C7-3DAD27400439}" presName="sibTrans" presStyleCnt="0"/>
      <dgm:spPr/>
    </dgm:pt>
    <dgm:pt modelId="{1DF2F6C1-9BD5-4A44-A5C5-4B4D7432B7EB}" type="pres">
      <dgm:prSet presAssocID="{F3192227-B4CB-48D8-BCEF-8534683B149A}" presName="compositeNode" presStyleCnt="0">
        <dgm:presLayoutVars>
          <dgm:bulletEnabled val="1"/>
        </dgm:presLayoutVars>
      </dgm:prSet>
      <dgm:spPr/>
    </dgm:pt>
    <dgm:pt modelId="{4BC02DF0-508B-4AB4-91EF-AC637A99812C}" type="pres">
      <dgm:prSet presAssocID="{F3192227-B4CB-48D8-BCEF-8534683B149A}" presName="bgRect" presStyleLbl="node1" presStyleIdx="2" presStyleCnt="3"/>
      <dgm:spPr/>
    </dgm:pt>
    <dgm:pt modelId="{34022F11-81AF-470B-B2EE-766867CF79C5}" type="pres">
      <dgm:prSet presAssocID="{F3192227-B4CB-48D8-BCEF-8534683B149A}" presName="parentNode" presStyleLbl="node1" presStyleIdx="2" presStyleCnt="3">
        <dgm:presLayoutVars>
          <dgm:chMax val="0"/>
          <dgm:bulletEnabled val="1"/>
        </dgm:presLayoutVars>
      </dgm:prSet>
      <dgm:spPr/>
    </dgm:pt>
    <dgm:pt modelId="{67234B96-2930-43BB-9937-83A015259CEC}" type="pres">
      <dgm:prSet presAssocID="{F3192227-B4CB-48D8-BCEF-8534683B149A}" presName="childNode" presStyleLbl="node1" presStyleIdx="2" presStyleCnt="3">
        <dgm:presLayoutVars>
          <dgm:bulletEnabled val="1"/>
        </dgm:presLayoutVars>
      </dgm:prSet>
      <dgm:spPr/>
    </dgm:pt>
  </dgm:ptLst>
  <dgm:cxnLst>
    <dgm:cxn modelId="{0430A420-36EC-4628-B9E4-58EFF80B96F6}" srcId="{F3192227-B4CB-48D8-BCEF-8534683B149A}" destId="{9C055657-13C7-46D9-9EA8-E76A7F4CDDA1}" srcOrd="0" destOrd="0" parTransId="{A866725C-8884-4A2E-874B-22BA1FEA8C5E}" sibTransId="{64AC5932-1DD8-4FDF-A6D0-D3F607A57722}"/>
    <dgm:cxn modelId="{DBB50444-2E08-4E73-8172-CF46122D553A}" type="presOf" srcId="{D41424E0-391F-460F-8ED5-B94ABFF98F12}" destId="{F6E4C123-B692-4936-8142-72BAA1017C70}" srcOrd="0" destOrd="0" presId="urn:microsoft.com/office/officeart/2005/8/layout/hProcess7"/>
    <dgm:cxn modelId="{22C84364-DD6F-4C36-B29A-420BF14E44E6}" type="presOf" srcId="{10C0E3F6-FF3D-4CBA-B840-11D15907DE48}" destId="{AD3F2023-33C5-4189-9B26-C9161EBF82C6}" srcOrd="1" destOrd="0" presId="urn:microsoft.com/office/officeart/2005/8/layout/hProcess7"/>
    <dgm:cxn modelId="{7B483768-27D7-4DB9-BF40-B15C30E6EE4C}" type="presOf" srcId="{F3192227-B4CB-48D8-BCEF-8534683B149A}" destId="{34022F11-81AF-470B-B2EE-766867CF79C5}" srcOrd="1" destOrd="0" presId="urn:microsoft.com/office/officeart/2005/8/layout/hProcess7"/>
    <dgm:cxn modelId="{62B7E46C-F003-45D9-85F2-0AC90F3C2920}" srcId="{67CC5232-CAAF-4B02-9F62-AF4BC51610F5}" destId="{10C0E3F6-FF3D-4CBA-B840-11D15907DE48}" srcOrd="0" destOrd="0" parTransId="{0DD63900-7952-4F5B-B011-2E9033473ED6}" sibTransId="{FFC22894-8271-458C-AB8A-DB0F5F3599A8}"/>
    <dgm:cxn modelId="{505B447C-D9C7-4E02-862A-802AD7ABB91A}" type="presOf" srcId="{719D6195-C05D-4825-B48F-6EA9BCE413C3}" destId="{9259641A-6322-435D-9A0C-9F1DA586A66C}" srcOrd="0" destOrd="1" presId="urn:microsoft.com/office/officeart/2005/8/layout/hProcess7"/>
    <dgm:cxn modelId="{70A0C381-8210-463B-A69E-666759A3CD8D}" srcId="{5B565556-A21E-415D-98A2-60DE85E5F929}" destId="{D41424E0-391F-460F-8ED5-B94ABFF98F12}" srcOrd="0" destOrd="0" parTransId="{E1AEE52D-804D-4122-B1A0-DC77E936EAEF}" sibTransId="{83BE0B75-2BB9-42D2-A8DC-CCA8F42708DA}"/>
    <dgm:cxn modelId="{70511E90-AFC8-4889-8AF6-9266B97746E9}" type="presOf" srcId="{67CC5232-CAAF-4B02-9F62-AF4BC51610F5}" destId="{10431335-769D-4DB9-9056-8BB47AECA238}" srcOrd="0" destOrd="0" presId="urn:microsoft.com/office/officeart/2005/8/layout/hProcess7"/>
    <dgm:cxn modelId="{5FCE299A-CB10-45A7-9DBC-DDC23EEF9E60}" type="presOf" srcId="{5B565556-A21E-415D-98A2-60DE85E5F929}" destId="{66DBC3C0-DED0-4E75-AD23-ECA390ACE4E2}" srcOrd="0" destOrd="0" presId="urn:microsoft.com/office/officeart/2005/8/layout/hProcess7"/>
    <dgm:cxn modelId="{14DC8BA7-E0D0-459E-B513-F0492AC717BD}" type="presOf" srcId="{9C055657-13C7-46D9-9EA8-E76A7F4CDDA1}" destId="{67234B96-2930-43BB-9937-83A015259CEC}" srcOrd="0" destOrd="0" presId="urn:microsoft.com/office/officeart/2005/8/layout/hProcess7"/>
    <dgm:cxn modelId="{51E7FFC4-F026-4FFB-B49C-2DFDCA9E76E2}" type="presOf" srcId="{F3192227-B4CB-48D8-BCEF-8534683B149A}" destId="{4BC02DF0-508B-4AB4-91EF-AC637A99812C}" srcOrd="0" destOrd="0" presId="urn:microsoft.com/office/officeart/2005/8/layout/hProcess7"/>
    <dgm:cxn modelId="{CDF024C5-A5F3-43BD-97BF-A5BCC9E48A6B}" type="presOf" srcId="{10C0E3F6-FF3D-4CBA-B840-11D15907DE48}" destId="{E2C09732-9D2D-4289-9213-21354BE88231}" srcOrd="0" destOrd="0" presId="urn:microsoft.com/office/officeart/2005/8/layout/hProcess7"/>
    <dgm:cxn modelId="{18B096CE-1948-4E25-B55E-3D7E156AEBBA}" srcId="{10C0E3F6-FF3D-4CBA-B840-11D15907DE48}" destId="{74FFE449-91F8-46E8-862E-0DAA0C538137}" srcOrd="0" destOrd="0" parTransId="{3A57A7B6-9344-43FF-9D79-F71926B0FECC}" sibTransId="{41597810-638D-404C-9167-24F0FDD672D4}"/>
    <dgm:cxn modelId="{B65BC3D3-C285-448C-AEB4-5CB92994FAF2}" type="presOf" srcId="{5B565556-A21E-415D-98A2-60DE85E5F929}" destId="{A96A7717-CAC2-4708-BA41-EF16A63B5A27}" srcOrd="1" destOrd="0" presId="urn:microsoft.com/office/officeart/2005/8/layout/hProcess7"/>
    <dgm:cxn modelId="{87AC4EE5-5EB9-4D8A-A074-01F3EFD24D57}" srcId="{67CC5232-CAAF-4B02-9F62-AF4BC51610F5}" destId="{F3192227-B4CB-48D8-BCEF-8534683B149A}" srcOrd="2" destOrd="0" parTransId="{AD9B3BD0-F375-4F7A-92D1-1930DF3A1A56}" sibTransId="{8DB92B71-A023-4380-A216-F16BDFB727CB}"/>
    <dgm:cxn modelId="{6C6025EF-BDB6-4DB8-A997-8FB596C0C2E8}" srcId="{10C0E3F6-FF3D-4CBA-B840-11D15907DE48}" destId="{719D6195-C05D-4825-B48F-6EA9BCE413C3}" srcOrd="1" destOrd="0" parTransId="{C74D0343-F677-45C6-AE96-9B7E20F9EDD0}" sibTransId="{9666B6DF-62B8-4403-B7AA-760195829561}"/>
    <dgm:cxn modelId="{141A69EF-D15F-4006-984D-75923AE5B757}" srcId="{67CC5232-CAAF-4B02-9F62-AF4BC51610F5}" destId="{5B565556-A21E-415D-98A2-60DE85E5F929}" srcOrd="1" destOrd="0" parTransId="{34FD8C50-CC40-442C-9A39-08F9DBC82835}" sibTransId="{04E8B309-171F-4B6F-B4C7-3DAD27400439}"/>
    <dgm:cxn modelId="{64BD9CF5-0064-4C05-8DC5-A4249F3D5ACA}" type="presOf" srcId="{74FFE449-91F8-46E8-862E-0DAA0C538137}" destId="{9259641A-6322-435D-9A0C-9F1DA586A66C}" srcOrd="0" destOrd="0" presId="urn:microsoft.com/office/officeart/2005/8/layout/hProcess7"/>
    <dgm:cxn modelId="{693E8B18-9CB8-4C18-AFE8-7D784D682AF4}" type="presParOf" srcId="{10431335-769D-4DB9-9056-8BB47AECA238}" destId="{3254E6B6-B027-4580-AACB-B452034B1C6A}" srcOrd="0" destOrd="0" presId="urn:microsoft.com/office/officeart/2005/8/layout/hProcess7"/>
    <dgm:cxn modelId="{AA145AA7-F509-4CBE-9022-2C41B9E12F27}" type="presParOf" srcId="{3254E6B6-B027-4580-AACB-B452034B1C6A}" destId="{E2C09732-9D2D-4289-9213-21354BE88231}" srcOrd="0" destOrd="0" presId="urn:microsoft.com/office/officeart/2005/8/layout/hProcess7"/>
    <dgm:cxn modelId="{7EB38AB1-586D-49C6-9A2C-2AE85760D497}" type="presParOf" srcId="{3254E6B6-B027-4580-AACB-B452034B1C6A}" destId="{AD3F2023-33C5-4189-9B26-C9161EBF82C6}" srcOrd="1" destOrd="0" presId="urn:microsoft.com/office/officeart/2005/8/layout/hProcess7"/>
    <dgm:cxn modelId="{9D3FAAD0-DA89-48E5-BA97-4EE357A1CEBC}" type="presParOf" srcId="{3254E6B6-B027-4580-AACB-B452034B1C6A}" destId="{9259641A-6322-435D-9A0C-9F1DA586A66C}" srcOrd="2" destOrd="0" presId="urn:microsoft.com/office/officeart/2005/8/layout/hProcess7"/>
    <dgm:cxn modelId="{57CB54AA-8F69-40CB-A002-39D2566761E1}" type="presParOf" srcId="{10431335-769D-4DB9-9056-8BB47AECA238}" destId="{6DE7C2D9-E820-47A4-AE86-0322D58897B6}" srcOrd="1" destOrd="0" presId="urn:microsoft.com/office/officeart/2005/8/layout/hProcess7"/>
    <dgm:cxn modelId="{A3D7B4F0-A193-465F-8718-F2F0C7A380D9}" type="presParOf" srcId="{10431335-769D-4DB9-9056-8BB47AECA238}" destId="{B70D20E8-D38A-4CED-AAAC-9246DB0FC90E}" srcOrd="2" destOrd="0" presId="urn:microsoft.com/office/officeart/2005/8/layout/hProcess7"/>
    <dgm:cxn modelId="{0105426B-7C05-4420-AD59-777CEFD3425C}" type="presParOf" srcId="{B70D20E8-D38A-4CED-AAAC-9246DB0FC90E}" destId="{753CCA4D-AAEE-4B04-8917-A4B74EBA67A1}" srcOrd="0" destOrd="0" presId="urn:microsoft.com/office/officeart/2005/8/layout/hProcess7"/>
    <dgm:cxn modelId="{5C6B5F5A-4539-4259-8D13-031E4EB4F459}" type="presParOf" srcId="{B70D20E8-D38A-4CED-AAAC-9246DB0FC90E}" destId="{9858040B-4F1A-4273-98F0-4AFBD020BF9E}" srcOrd="1" destOrd="0" presId="urn:microsoft.com/office/officeart/2005/8/layout/hProcess7"/>
    <dgm:cxn modelId="{E94A2A54-3FEB-4218-8DDC-755F56166509}" type="presParOf" srcId="{B70D20E8-D38A-4CED-AAAC-9246DB0FC90E}" destId="{996678C5-7EC6-4EC7-8C96-934104606EE3}" srcOrd="2" destOrd="0" presId="urn:microsoft.com/office/officeart/2005/8/layout/hProcess7"/>
    <dgm:cxn modelId="{F5D63AA4-F6DA-479A-A371-B4C47D43ED08}" type="presParOf" srcId="{10431335-769D-4DB9-9056-8BB47AECA238}" destId="{65B1979F-3921-47A1-A0EA-3D47ED118612}" srcOrd="3" destOrd="0" presId="urn:microsoft.com/office/officeart/2005/8/layout/hProcess7"/>
    <dgm:cxn modelId="{1B8C54B4-A6F1-461C-97CE-D4EC98CE2820}" type="presParOf" srcId="{10431335-769D-4DB9-9056-8BB47AECA238}" destId="{691CD2C0-12C1-4407-BF91-376BD951036A}" srcOrd="4" destOrd="0" presId="urn:microsoft.com/office/officeart/2005/8/layout/hProcess7"/>
    <dgm:cxn modelId="{EE67806B-97C2-4918-A1B6-02BE5F893FF5}" type="presParOf" srcId="{691CD2C0-12C1-4407-BF91-376BD951036A}" destId="{66DBC3C0-DED0-4E75-AD23-ECA390ACE4E2}" srcOrd="0" destOrd="0" presId="urn:microsoft.com/office/officeart/2005/8/layout/hProcess7"/>
    <dgm:cxn modelId="{60E472D5-0E82-46EA-9A0A-D8EBC6D4CC55}" type="presParOf" srcId="{691CD2C0-12C1-4407-BF91-376BD951036A}" destId="{A96A7717-CAC2-4708-BA41-EF16A63B5A27}" srcOrd="1" destOrd="0" presId="urn:microsoft.com/office/officeart/2005/8/layout/hProcess7"/>
    <dgm:cxn modelId="{B9AACA88-4A55-48DE-9E2C-0BA908B2D1EA}" type="presParOf" srcId="{691CD2C0-12C1-4407-BF91-376BD951036A}" destId="{F6E4C123-B692-4936-8142-72BAA1017C70}" srcOrd="2" destOrd="0" presId="urn:microsoft.com/office/officeart/2005/8/layout/hProcess7"/>
    <dgm:cxn modelId="{3E92C4AD-1BEA-4404-99C6-8E2A1DC0E6C5}" type="presParOf" srcId="{10431335-769D-4DB9-9056-8BB47AECA238}" destId="{07F4C619-07DA-48F4-9DC9-E6EBE6E09694}" srcOrd="5" destOrd="0" presId="urn:microsoft.com/office/officeart/2005/8/layout/hProcess7"/>
    <dgm:cxn modelId="{66400D45-4734-42C2-90DD-70D400E550C2}" type="presParOf" srcId="{10431335-769D-4DB9-9056-8BB47AECA238}" destId="{6B6F0B7C-46E4-450E-A870-F0B625F2C70F}" srcOrd="6" destOrd="0" presId="urn:microsoft.com/office/officeart/2005/8/layout/hProcess7"/>
    <dgm:cxn modelId="{69924C90-846B-45EF-B325-6976E79181B1}" type="presParOf" srcId="{6B6F0B7C-46E4-450E-A870-F0B625F2C70F}" destId="{B836B3DF-96F3-421B-9A0C-38D8B5B0F092}" srcOrd="0" destOrd="0" presId="urn:microsoft.com/office/officeart/2005/8/layout/hProcess7"/>
    <dgm:cxn modelId="{AB497796-6711-4D12-829F-B7E9443E3ABC}" type="presParOf" srcId="{6B6F0B7C-46E4-450E-A870-F0B625F2C70F}" destId="{28E36199-011C-4BA4-913B-E3BE959B747C}" srcOrd="1" destOrd="0" presId="urn:microsoft.com/office/officeart/2005/8/layout/hProcess7"/>
    <dgm:cxn modelId="{5A634365-C229-4C44-A3C2-306D14DF9A4E}" type="presParOf" srcId="{6B6F0B7C-46E4-450E-A870-F0B625F2C70F}" destId="{28628F77-115E-4931-8539-2582B4FDDF69}" srcOrd="2" destOrd="0" presId="urn:microsoft.com/office/officeart/2005/8/layout/hProcess7"/>
    <dgm:cxn modelId="{C5BDCD4E-5598-460E-AE7F-7FD8AD1F17B0}" type="presParOf" srcId="{10431335-769D-4DB9-9056-8BB47AECA238}" destId="{BB25F691-9998-4060-A428-8F8A2EC610AD}" srcOrd="7" destOrd="0" presId="urn:microsoft.com/office/officeart/2005/8/layout/hProcess7"/>
    <dgm:cxn modelId="{DDB49B8E-3EDD-4D2B-A45B-A906D33ACB05}" type="presParOf" srcId="{10431335-769D-4DB9-9056-8BB47AECA238}" destId="{1DF2F6C1-9BD5-4A44-A5C5-4B4D7432B7EB}" srcOrd="8" destOrd="0" presId="urn:microsoft.com/office/officeart/2005/8/layout/hProcess7"/>
    <dgm:cxn modelId="{E87AC8D4-1017-4E22-99DD-50D33BAFCBFD}" type="presParOf" srcId="{1DF2F6C1-9BD5-4A44-A5C5-4B4D7432B7EB}" destId="{4BC02DF0-508B-4AB4-91EF-AC637A99812C}" srcOrd="0" destOrd="0" presId="urn:microsoft.com/office/officeart/2005/8/layout/hProcess7"/>
    <dgm:cxn modelId="{9EE46491-AB7F-4561-BCB7-C5C80CD78A4D}" type="presParOf" srcId="{1DF2F6C1-9BD5-4A44-A5C5-4B4D7432B7EB}" destId="{34022F11-81AF-470B-B2EE-766867CF79C5}" srcOrd="1" destOrd="0" presId="urn:microsoft.com/office/officeart/2005/8/layout/hProcess7"/>
    <dgm:cxn modelId="{CE91035D-52FB-4719-840B-F9607CAF5DC5}" type="presParOf" srcId="{1DF2F6C1-9BD5-4A44-A5C5-4B4D7432B7EB}" destId="{67234B96-2930-43BB-9937-83A015259CE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09732-9D2D-4289-9213-21354BE88231}">
      <dsp:nvSpPr>
        <dsp:cNvPr id="0" name=""/>
        <dsp:cNvSpPr/>
      </dsp:nvSpPr>
      <dsp:spPr>
        <a:xfrm>
          <a:off x="850" y="235277"/>
          <a:ext cx="3661554" cy="43938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r" defTabSz="1955800">
            <a:lnSpc>
              <a:spcPct val="90000"/>
            </a:lnSpc>
            <a:spcBef>
              <a:spcPct val="0"/>
            </a:spcBef>
            <a:spcAft>
              <a:spcPct val="35000"/>
            </a:spcAft>
            <a:buNone/>
          </a:pPr>
          <a:r>
            <a:rPr lang="mi-NZ" sz="4400" kern="1200" dirty="0">
              <a:solidFill>
                <a:schemeClr val="bg1"/>
              </a:solidFill>
            </a:rPr>
            <a:t>Kawa</a:t>
          </a:r>
          <a:endParaRPr lang="en-NZ" sz="4400" kern="1200" dirty="0">
            <a:solidFill>
              <a:schemeClr val="bg1"/>
            </a:solidFill>
          </a:endParaRPr>
        </a:p>
      </dsp:txBody>
      <dsp:txXfrm rot="16200000">
        <a:off x="-1434478" y="1670606"/>
        <a:ext cx="3602969" cy="732310"/>
      </dsp:txXfrm>
    </dsp:sp>
    <dsp:sp modelId="{9259641A-6322-435D-9A0C-9F1DA586A66C}">
      <dsp:nvSpPr>
        <dsp:cNvPr id="0" name=""/>
        <dsp:cNvSpPr/>
      </dsp:nvSpPr>
      <dsp:spPr>
        <a:xfrm>
          <a:off x="733161" y="235277"/>
          <a:ext cx="2727858" cy="4393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br>
            <a:rPr lang="en-US" sz="1800" kern="1200" dirty="0">
              <a:solidFill>
                <a:schemeClr val="tx1"/>
              </a:solidFill>
              <a:latin typeface="+mn-lt"/>
            </a:rPr>
          </a:br>
          <a:r>
            <a:rPr lang="en-US" sz="1800" kern="1200" dirty="0">
              <a:solidFill>
                <a:schemeClr val="tx1"/>
              </a:solidFill>
              <a:latin typeface="+mn-lt"/>
            </a:rPr>
            <a:t>Te Tiriti o Waitangi </a:t>
          </a:r>
        </a:p>
        <a:p>
          <a:pPr marL="0" lvl="0" indent="0" algn="l" defTabSz="800100">
            <a:lnSpc>
              <a:spcPct val="90000"/>
            </a:lnSpc>
            <a:spcBef>
              <a:spcPct val="0"/>
            </a:spcBef>
            <a:spcAft>
              <a:spcPct val="35000"/>
            </a:spcAft>
            <a:buFont typeface="Arial" panose="020B0604020202020204" pitchFamily="34" charset="0"/>
            <a:buNone/>
          </a:pPr>
          <a:br>
            <a:rPr lang="en-NZ" sz="1800" kern="1200" dirty="0">
              <a:solidFill>
                <a:schemeClr val="tx1"/>
              </a:solidFill>
            </a:rPr>
          </a:br>
          <a:r>
            <a:rPr lang="en-US" sz="1800" kern="1200" dirty="0">
              <a:solidFill>
                <a:schemeClr val="tx1"/>
              </a:solidFill>
              <a:latin typeface="+mn-lt"/>
            </a:rPr>
            <a:t>Values: </a:t>
          </a:r>
          <a:r>
            <a:rPr lang="en-US" sz="1600" kern="1200" dirty="0" err="1">
              <a:solidFill>
                <a:schemeClr val="tx1"/>
              </a:solidFill>
              <a:latin typeface="+mn-lt"/>
            </a:rPr>
            <a:t>Whakamana</a:t>
          </a:r>
          <a:r>
            <a:rPr lang="en-US" sz="1600" kern="1200" dirty="0">
              <a:solidFill>
                <a:schemeClr val="tx1"/>
              </a:solidFill>
              <a:latin typeface="+mn-lt"/>
            </a:rPr>
            <a:t>, Manaakitanga, Pono, Whanaungatanga</a:t>
          </a:r>
        </a:p>
        <a:p>
          <a:pPr marL="0" lvl="0" indent="0" algn="l" defTabSz="800100">
            <a:lnSpc>
              <a:spcPct val="90000"/>
            </a:lnSpc>
            <a:spcBef>
              <a:spcPct val="0"/>
            </a:spcBef>
            <a:spcAft>
              <a:spcPct val="35000"/>
            </a:spcAft>
            <a:buFont typeface="Arial" panose="020B0604020202020204" pitchFamily="34" charset="0"/>
            <a:buNone/>
          </a:pPr>
          <a:endParaRPr lang="en-US" sz="1600" kern="1200" dirty="0">
            <a:solidFill>
              <a:schemeClr val="tx1"/>
            </a:solidFill>
            <a:latin typeface="+mn-lt"/>
          </a:endParaRP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mn-lt"/>
            </a:rPr>
            <a:t>Wellbeing</a:t>
          </a:r>
        </a:p>
        <a:p>
          <a:pPr marL="0" lvl="0" indent="0" algn="l" defTabSz="800100">
            <a:lnSpc>
              <a:spcPct val="90000"/>
            </a:lnSpc>
            <a:spcBef>
              <a:spcPct val="0"/>
            </a:spcBef>
            <a:spcAft>
              <a:spcPct val="35000"/>
            </a:spcAft>
            <a:buFont typeface="Arial" panose="020B0604020202020204" pitchFamily="34" charset="0"/>
            <a:buNone/>
          </a:pPr>
          <a:endParaRPr lang="en-NZ" sz="1800" kern="1200" dirty="0">
            <a:solidFill>
              <a:schemeClr val="tx1"/>
            </a:solidFill>
          </a:endParaRPr>
        </a:p>
        <a:p>
          <a:pPr marL="0" lvl="0" indent="0" algn="l" defTabSz="800100">
            <a:lnSpc>
              <a:spcPct val="90000"/>
            </a:lnSpc>
            <a:spcBef>
              <a:spcPct val="0"/>
            </a:spcBef>
            <a:spcAft>
              <a:spcPct val="35000"/>
            </a:spcAft>
            <a:buFont typeface="Arial" panose="020B0604020202020204" pitchFamily="34" charset="0"/>
            <a:buNone/>
          </a:pPr>
          <a:r>
            <a:rPr lang="en-NZ" sz="1800" kern="1200" dirty="0">
              <a:solidFill>
                <a:schemeClr val="tx1"/>
              </a:solidFill>
            </a:rPr>
            <a:t>Code and Standards</a:t>
          </a:r>
        </a:p>
        <a:p>
          <a:pPr marL="0" lvl="0" indent="0" algn="l" defTabSz="800100">
            <a:lnSpc>
              <a:spcPct val="90000"/>
            </a:lnSpc>
            <a:spcBef>
              <a:spcPct val="0"/>
            </a:spcBef>
            <a:spcAft>
              <a:spcPct val="35000"/>
            </a:spcAft>
            <a:buFont typeface="Arial" panose="020B0604020202020204" pitchFamily="34" charset="0"/>
            <a:buNone/>
          </a:pPr>
          <a:endParaRPr lang="en-NZ" sz="1800" kern="1200" dirty="0">
            <a:solidFill>
              <a:schemeClr val="tx1"/>
            </a:solidFill>
          </a:endParaRPr>
        </a:p>
        <a:p>
          <a:pPr marL="0" lvl="0" indent="0" algn="l" defTabSz="800100">
            <a:lnSpc>
              <a:spcPct val="90000"/>
            </a:lnSpc>
            <a:spcBef>
              <a:spcPct val="0"/>
            </a:spcBef>
            <a:spcAft>
              <a:spcPct val="35000"/>
            </a:spcAft>
            <a:buFont typeface="Arial" panose="020B0604020202020204" pitchFamily="34" charset="0"/>
            <a:buNone/>
          </a:pPr>
          <a:r>
            <a:rPr lang="en-NZ" sz="1800" kern="1200" dirty="0">
              <a:solidFill>
                <a:schemeClr val="tx1"/>
              </a:solidFill>
            </a:rPr>
            <a:t>The Strategy &amp; Capability framework</a:t>
          </a:r>
        </a:p>
        <a:p>
          <a:pPr marL="0" lvl="0" indent="0" algn="l" defTabSz="800100">
            <a:lnSpc>
              <a:spcPct val="90000"/>
            </a:lnSpc>
            <a:spcBef>
              <a:spcPct val="0"/>
            </a:spcBef>
            <a:spcAft>
              <a:spcPct val="35000"/>
            </a:spcAft>
            <a:buFont typeface="Arial" panose="020B0604020202020204" pitchFamily="34" charset="0"/>
            <a:buNone/>
          </a:pPr>
          <a:endParaRPr lang="en-NZ" sz="1800" kern="1200" dirty="0">
            <a:solidFill>
              <a:schemeClr val="tx1"/>
            </a:solidFill>
          </a:endParaRPr>
        </a:p>
        <a:p>
          <a:pPr marL="0" lvl="0" indent="0" algn="l" defTabSz="800100">
            <a:lnSpc>
              <a:spcPct val="90000"/>
            </a:lnSpc>
            <a:spcBef>
              <a:spcPct val="0"/>
            </a:spcBef>
            <a:spcAft>
              <a:spcPct val="35000"/>
            </a:spcAft>
            <a:buFont typeface="Arial" panose="020B0604020202020204" pitchFamily="34" charset="0"/>
            <a:buNone/>
          </a:pPr>
          <a:br>
            <a:rPr lang="en-NZ" sz="1800" kern="1200" dirty="0">
              <a:solidFill>
                <a:schemeClr val="tx1"/>
              </a:solidFill>
            </a:rPr>
          </a:br>
          <a:endParaRPr lang="en-NZ" sz="1800" kern="1200" dirty="0">
            <a:solidFill>
              <a:schemeClr val="tx1"/>
            </a:solidFill>
          </a:endParaRPr>
        </a:p>
      </dsp:txBody>
      <dsp:txXfrm>
        <a:off x="733161" y="235277"/>
        <a:ext cx="2727858" cy="4393865"/>
      </dsp:txXfrm>
    </dsp:sp>
    <dsp:sp modelId="{66DBC3C0-DED0-4E75-AD23-ECA390ACE4E2}">
      <dsp:nvSpPr>
        <dsp:cNvPr id="0" name=""/>
        <dsp:cNvSpPr/>
      </dsp:nvSpPr>
      <dsp:spPr>
        <a:xfrm>
          <a:off x="3822818" y="250435"/>
          <a:ext cx="3661554" cy="43938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r" defTabSz="1955800">
            <a:lnSpc>
              <a:spcPct val="90000"/>
            </a:lnSpc>
            <a:spcBef>
              <a:spcPct val="0"/>
            </a:spcBef>
            <a:spcAft>
              <a:spcPct val="35000"/>
            </a:spcAft>
            <a:buNone/>
          </a:pPr>
          <a:r>
            <a:rPr lang="mi-NZ" sz="4400" kern="1200" dirty="0">
              <a:solidFill>
                <a:schemeClr val="bg1"/>
              </a:solidFill>
            </a:rPr>
            <a:t>Tikanga</a:t>
          </a:r>
          <a:endParaRPr lang="en-NZ" sz="4400" kern="1200" dirty="0">
            <a:solidFill>
              <a:schemeClr val="bg1"/>
            </a:solidFill>
          </a:endParaRPr>
        </a:p>
      </dsp:txBody>
      <dsp:txXfrm rot="16200000">
        <a:off x="2387488" y="1685765"/>
        <a:ext cx="3602969" cy="732310"/>
      </dsp:txXfrm>
    </dsp:sp>
    <dsp:sp modelId="{9858040B-4F1A-4273-98F0-4AFBD020BF9E}">
      <dsp:nvSpPr>
        <dsp:cNvPr id="0" name=""/>
        <dsp:cNvSpPr/>
      </dsp:nvSpPr>
      <dsp:spPr>
        <a:xfrm rot="5400000">
          <a:off x="3486046" y="3726911"/>
          <a:ext cx="645643" cy="54923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E4C123-B692-4936-8142-72BAA1017C70}">
      <dsp:nvSpPr>
        <dsp:cNvPr id="0" name=""/>
        <dsp:cNvSpPr/>
      </dsp:nvSpPr>
      <dsp:spPr>
        <a:xfrm>
          <a:off x="4555129" y="250435"/>
          <a:ext cx="2727858" cy="4393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NZ" sz="1800" kern="1200" dirty="0">
            <a:solidFill>
              <a:schemeClr val="tx1"/>
            </a:solidFill>
            <a:latin typeface="+mn-lt"/>
          </a:endParaRPr>
        </a:p>
        <a:p>
          <a:pPr marL="0" marR="0" lvl="0" indent="0" algn="l" defTabSz="914400" eaLnBrk="1" fontAlgn="auto" latinLnBrk="0" hangingPunct="1">
            <a:lnSpc>
              <a:spcPct val="100000"/>
            </a:lnSpc>
            <a:spcBef>
              <a:spcPct val="0"/>
            </a:spcBef>
            <a:spcAft>
              <a:spcPts val="0"/>
            </a:spcAft>
            <a:buClrTx/>
            <a:buSzTx/>
            <a:buFontTx/>
            <a:buNone/>
            <a:tabLst/>
            <a:defRPr/>
          </a:pPr>
          <a:r>
            <a:rPr lang="en-NZ" sz="1800" kern="1200" dirty="0">
              <a:solidFill>
                <a:schemeClr val="tx1"/>
              </a:solidFill>
              <a:latin typeface="+mn-lt"/>
            </a:rPr>
            <a:t>Discussion groups</a:t>
          </a:r>
          <a:br>
            <a:rPr lang="en-NZ" sz="1800" kern="1200" dirty="0">
              <a:solidFill>
                <a:schemeClr val="tx1"/>
              </a:solidFill>
              <a:latin typeface="+mn-lt"/>
            </a:rPr>
          </a:br>
          <a:r>
            <a:rPr lang="en-NZ" sz="1600" kern="1200" dirty="0">
              <a:solidFill>
                <a:schemeClr val="tx1"/>
              </a:solidFill>
              <a:latin typeface="+mn-lt"/>
            </a:rPr>
            <a:t>e.g. how to give effect to Te Tiriti o Waitangi at place</a:t>
          </a:r>
        </a:p>
        <a:p>
          <a:pPr marL="0" lvl="0" algn="l" defTabSz="800100">
            <a:lnSpc>
              <a:spcPct val="90000"/>
            </a:lnSpc>
            <a:spcBef>
              <a:spcPct val="0"/>
            </a:spcBef>
            <a:spcAft>
              <a:spcPct val="35000"/>
            </a:spcAft>
            <a:buNone/>
          </a:pPr>
          <a:endParaRPr lang="mi-NZ" sz="1800" kern="1200" dirty="0">
            <a:solidFill>
              <a:schemeClr val="tx1"/>
            </a:solidFill>
            <a:latin typeface="+mn-lt"/>
          </a:endParaRPr>
        </a:p>
        <a:p>
          <a:pPr marL="0" lvl="0" algn="l" defTabSz="800100">
            <a:lnSpc>
              <a:spcPct val="90000"/>
            </a:lnSpc>
            <a:spcBef>
              <a:spcPct val="0"/>
            </a:spcBef>
            <a:spcAft>
              <a:spcPct val="35000"/>
            </a:spcAft>
            <a:buNone/>
          </a:pPr>
          <a:r>
            <a:rPr lang="mi-NZ" sz="1800" kern="1200" dirty="0" err="1">
              <a:solidFill>
                <a:schemeClr val="tx1"/>
              </a:solidFill>
              <a:latin typeface="+mn-lt"/>
            </a:rPr>
            <a:t>Modules</a:t>
          </a:r>
          <a:br>
            <a:rPr lang="mi-NZ" sz="1800" kern="1200" dirty="0">
              <a:solidFill>
                <a:schemeClr val="tx1"/>
              </a:solidFill>
              <a:latin typeface="+mn-lt"/>
            </a:rPr>
          </a:br>
          <a:r>
            <a:rPr lang="mi-NZ" sz="1600" kern="1200" dirty="0" err="1">
              <a:solidFill>
                <a:schemeClr val="tx1"/>
              </a:solidFill>
              <a:latin typeface="+mn-lt"/>
            </a:rPr>
            <a:t>e.g</a:t>
          </a:r>
          <a:r>
            <a:rPr lang="mi-NZ" sz="1600" kern="1200" dirty="0">
              <a:solidFill>
                <a:schemeClr val="tx1"/>
              </a:solidFill>
              <a:latin typeface="+mn-lt"/>
            </a:rPr>
            <a:t>. </a:t>
          </a:r>
          <a:r>
            <a:rPr lang="mi-NZ" sz="1600" kern="1200" dirty="0" err="1">
              <a:solidFill>
                <a:schemeClr val="tx1"/>
              </a:solidFill>
              <a:latin typeface="+mn-lt"/>
            </a:rPr>
            <a:t>how</a:t>
          </a:r>
          <a:r>
            <a:rPr lang="mi-NZ" sz="1600" kern="1200" dirty="0">
              <a:solidFill>
                <a:schemeClr val="tx1"/>
              </a:solidFill>
              <a:latin typeface="+mn-lt"/>
            </a:rPr>
            <a:t> to </a:t>
          </a:r>
          <a:r>
            <a:rPr lang="mi-NZ" sz="1600" kern="1200" dirty="0" err="1">
              <a:solidFill>
                <a:schemeClr val="tx1"/>
              </a:solidFill>
              <a:latin typeface="+mn-lt"/>
            </a:rPr>
            <a:t>grow</a:t>
          </a:r>
          <a:r>
            <a:rPr lang="mi-NZ" sz="1600" kern="1200" dirty="0">
              <a:solidFill>
                <a:schemeClr val="tx1"/>
              </a:solidFill>
              <a:latin typeface="+mn-lt"/>
            </a:rPr>
            <a:t> mana</a:t>
          </a:r>
        </a:p>
        <a:p>
          <a:pPr marL="0" lvl="0" algn="l" defTabSz="800100">
            <a:lnSpc>
              <a:spcPct val="90000"/>
            </a:lnSpc>
            <a:spcBef>
              <a:spcPct val="0"/>
            </a:spcBef>
            <a:spcAft>
              <a:spcPct val="35000"/>
            </a:spcAft>
            <a:buNone/>
          </a:pPr>
          <a:endParaRPr lang="en-NZ" sz="1800" kern="1200" dirty="0">
            <a:solidFill>
              <a:schemeClr val="tx1"/>
            </a:solidFill>
            <a:latin typeface="+mn-lt"/>
          </a:endParaRPr>
        </a:p>
        <a:p>
          <a:pPr marL="0" lvl="0" algn="l" defTabSz="800100">
            <a:lnSpc>
              <a:spcPct val="90000"/>
            </a:lnSpc>
            <a:spcBef>
              <a:spcPct val="0"/>
            </a:spcBef>
            <a:spcAft>
              <a:spcPct val="35000"/>
            </a:spcAft>
            <a:buNone/>
          </a:pPr>
          <a:r>
            <a:rPr lang="en-NZ" sz="1800" kern="1200" dirty="0">
              <a:solidFill>
                <a:schemeClr val="tx1"/>
              </a:solidFill>
              <a:latin typeface="+mn-lt"/>
            </a:rPr>
            <a:t>Creating a network </a:t>
          </a:r>
          <a:br>
            <a:rPr lang="en-NZ" sz="1800" kern="1200" dirty="0">
              <a:solidFill>
                <a:schemeClr val="tx1"/>
              </a:solidFill>
              <a:latin typeface="+mn-lt"/>
            </a:rPr>
          </a:br>
          <a:r>
            <a:rPr lang="en-NZ" sz="1600" kern="1200" dirty="0">
              <a:solidFill>
                <a:schemeClr val="tx1"/>
              </a:solidFill>
              <a:latin typeface="+mn-lt"/>
            </a:rPr>
            <a:t>e.g. connect to work on </a:t>
          </a:r>
          <a:r>
            <a:rPr lang="en-NZ" sz="1600" kern="1200" dirty="0">
              <a:solidFill>
                <a:schemeClr val="tx1"/>
              </a:solidFill>
            </a:rPr>
            <a:t>a capability - strategic thinking and planning</a:t>
          </a:r>
          <a:endParaRPr lang="en-NZ" sz="1600" kern="1200" dirty="0">
            <a:solidFill>
              <a:schemeClr val="tx1"/>
            </a:solidFill>
            <a:latin typeface="+mn-lt"/>
          </a:endParaRPr>
        </a:p>
        <a:p>
          <a:pPr marL="0" lvl="0" algn="l" defTabSz="800100">
            <a:lnSpc>
              <a:spcPct val="90000"/>
            </a:lnSpc>
            <a:spcBef>
              <a:spcPct val="0"/>
            </a:spcBef>
            <a:spcAft>
              <a:spcPct val="35000"/>
            </a:spcAft>
            <a:buNone/>
          </a:pPr>
          <a:endParaRPr lang="en-NZ" sz="1800" kern="1200" dirty="0">
            <a:solidFill>
              <a:schemeClr val="tx1"/>
            </a:solidFill>
            <a:latin typeface="+mn-lt"/>
          </a:endParaRPr>
        </a:p>
        <a:p>
          <a:pPr marL="0" lvl="0" algn="l" defTabSz="800100">
            <a:lnSpc>
              <a:spcPct val="90000"/>
            </a:lnSpc>
            <a:spcBef>
              <a:spcPct val="0"/>
            </a:spcBef>
            <a:spcAft>
              <a:spcPct val="35000"/>
            </a:spcAft>
            <a:buNone/>
          </a:pPr>
          <a:r>
            <a:rPr lang="en-NZ" sz="1800" kern="1200" dirty="0">
              <a:solidFill>
                <a:schemeClr val="tx1"/>
              </a:solidFill>
              <a:latin typeface="+mn-lt"/>
            </a:rPr>
            <a:t>Acknowledging leadership capability </a:t>
          </a:r>
          <a:br>
            <a:rPr lang="en-NZ" sz="1800" kern="1200" dirty="0">
              <a:solidFill>
                <a:schemeClr val="tx1"/>
              </a:solidFill>
              <a:latin typeface="+mn-lt"/>
            </a:rPr>
          </a:br>
          <a:r>
            <a:rPr lang="en-NZ" sz="1600" kern="1200" dirty="0">
              <a:solidFill>
                <a:schemeClr val="tx1"/>
              </a:solidFill>
              <a:latin typeface="+mn-lt"/>
            </a:rPr>
            <a:t>e.g. ERO leaders programme</a:t>
          </a:r>
        </a:p>
        <a:p>
          <a:pPr marL="0" lvl="0" algn="l" defTabSz="800100">
            <a:lnSpc>
              <a:spcPct val="90000"/>
            </a:lnSpc>
            <a:spcBef>
              <a:spcPct val="0"/>
            </a:spcBef>
            <a:spcAft>
              <a:spcPct val="35000"/>
            </a:spcAft>
            <a:buNone/>
          </a:pPr>
          <a:br>
            <a:rPr lang="en-NZ" sz="1800" kern="1200" dirty="0">
              <a:solidFill>
                <a:schemeClr val="tx1"/>
              </a:solidFill>
              <a:latin typeface="+mn-lt"/>
            </a:rPr>
          </a:br>
          <a:endParaRPr lang="en-NZ" sz="1800" kern="1200" dirty="0">
            <a:solidFill>
              <a:schemeClr val="tx1"/>
            </a:solidFill>
            <a:latin typeface="+mn-lt"/>
          </a:endParaRPr>
        </a:p>
        <a:p>
          <a:pPr marL="0" lvl="0" algn="l" defTabSz="800100">
            <a:lnSpc>
              <a:spcPct val="90000"/>
            </a:lnSpc>
            <a:spcBef>
              <a:spcPct val="0"/>
            </a:spcBef>
            <a:spcAft>
              <a:spcPct val="35000"/>
            </a:spcAft>
            <a:buNone/>
          </a:pPr>
          <a:endParaRPr lang="en-NZ" sz="1800" kern="1200" dirty="0">
            <a:solidFill>
              <a:schemeClr val="tx1"/>
            </a:solidFill>
            <a:latin typeface="+mn-lt"/>
          </a:endParaRPr>
        </a:p>
        <a:p>
          <a:pPr marL="0" lvl="0" algn="l" defTabSz="800100">
            <a:lnSpc>
              <a:spcPct val="90000"/>
            </a:lnSpc>
            <a:spcBef>
              <a:spcPct val="0"/>
            </a:spcBef>
            <a:spcAft>
              <a:spcPct val="35000"/>
            </a:spcAft>
            <a:buNone/>
          </a:pPr>
          <a:endParaRPr lang="en-NZ" sz="1800" kern="1200" dirty="0">
            <a:solidFill>
              <a:schemeClr val="tx1"/>
            </a:solidFill>
            <a:latin typeface="+mn-lt"/>
          </a:endParaRPr>
        </a:p>
        <a:p>
          <a:pPr marL="0" lvl="0" algn="l" defTabSz="800100">
            <a:lnSpc>
              <a:spcPct val="90000"/>
            </a:lnSpc>
            <a:spcBef>
              <a:spcPct val="0"/>
            </a:spcBef>
            <a:spcAft>
              <a:spcPct val="35000"/>
            </a:spcAft>
            <a:buNone/>
          </a:pPr>
          <a:br>
            <a:rPr lang="en-US" sz="1800" kern="1200" dirty="0">
              <a:solidFill>
                <a:schemeClr val="tx1"/>
              </a:solidFill>
              <a:latin typeface="+mn-lt"/>
            </a:rPr>
          </a:br>
          <a:endParaRPr lang="mi-NZ" sz="1800" kern="1200" dirty="0">
            <a:solidFill>
              <a:schemeClr val="tx1"/>
            </a:solidFill>
            <a:latin typeface="+mn-lt"/>
          </a:endParaRPr>
        </a:p>
      </dsp:txBody>
      <dsp:txXfrm>
        <a:off x="4555129" y="250435"/>
        <a:ext cx="2727858" cy="4393865"/>
      </dsp:txXfrm>
    </dsp:sp>
    <dsp:sp modelId="{4BC02DF0-508B-4AB4-91EF-AC637A99812C}">
      <dsp:nvSpPr>
        <dsp:cNvPr id="0" name=""/>
        <dsp:cNvSpPr/>
      </dsp:nvSpPr>
      <dsp:spPr>
        <a:xfrm>
          <a:off x="7580269" y="235277"/>
          <a:ext cx="3661554" cy="43938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r" defTabSz="1955800">
            <a:lnSpc>
              <a:spcPct val="90000"/>
            </a:lnSpc>
            <a:spcBef>
              <a:spcPct val="0"/>
            </a:spcBef>
            <a:spcAft>
              <a:spcPct val="35000"/>
            </a:spcAft>
            <a:buNone/>
          </a:pPr>
          <a:r>
            <a:rPr lang="en-NZ" sz="4400" kern="1200" dirty="0">
              <a:solidFill>
                <a:schemeClr val="bg1"/>
              </a:solidFill>
            </a:rPr>
            <a:t>Kaupapa</a:t>
          </a:r>
        </a:p>
      </dsp:txBody>
      <dsp:txXfrm rot="16200000">
        <a:off x="6144939" y="1670606"/>
        <a:ext cx="3602969" cy="732310"/>
      </dsp:txXfrm>
    </dsp:sp>
    <dsp:sp modelId="{28E36199-011C-4BA4-913B-E3BE959B747C}">
      <dsp:nvSpPr>
        <dsp:cNvPr id="0" name=""/>
        <dsp:cNvSpPr/>
      </dsp:nvSpPr>
      <dsp:spPr>
        <a:xfrm rot="5400000">
          <a:off x="7275755" y="3726911"/>
          <a:ext cx="645643" cy="54923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34B96-2930-43BB-9937-83A015259CEC}">
      <dsp:nvSpPr>
        <dsp:cNvPr id="0" name=""/>
        <dsp:cNvSpPr/>
      </dsp:nvSpPr>
      <dsp:spPr>
        <a:xfrm>
          <a:off x="8312580" y="235277"/>
          <a:ext cx="2727858" cy="43938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endParaRPr lang="en-NZ" sz="1800" kern="1200" dirty="0">
            <a:solidFill>
              <a:schemeClr val="tx1"/>
            </a:solidFill>
            <a:latin typeface="+mn-lt"/>
          </a:endParaRPr>
        </a:p>
        <a:p>
          <a:pPr marL="0" lvl="0" indent="0" algn="l" defTabSz="800100">
            <a:lnSpc>
              <a:spcPct val="90000"/>
            </a:lnSpc>
            <a:spcBef>
              <a:spcPct val="0"/>
            </a:spcBef>
            <a:spcAft>
              <a:spcPct val="35000"/>
            </a:spcAft>
            <a:buNone/>
          </a:pPr>
          <a:r>
            <a:rPr lang="en-NZ" sz="1800" kern="1200" dirty="0">
              <a:solidFill>
                <a:schemeClr val="tx1"/>
              </a:solidFill>
              <a:latin typeface="+mn-lt"/>
            </a:rPr>
            <a:t>The Strategy’s focus areas:</a:t>
          </a:r>
        </a:p>
        <a:p>
          <a:pPr marL="0" lvl="0" indent="0" algn="l" defTabSz="800100">
            <a:lnSpc>
              <a:spcPct val="90000"/>
            </a:lnSpc>
            <a:spcBef>
              <a:spcPct val="0"/>
            </a:spcBef>
            <a:spcAft>
              <a:spcPct val="35000"/>
            </a:spcAft>
            <a:buNone/>
          </a:pPr>
          <a:endParaRPr lang="en-NZ" sz="1800" kern="1200" dirty="0">
            <a:solidFill>
              <a:schemeClr val="tx1"/>
            </a:solidFill>
            <a:latin typeface="+mn-lt"/>
          </a:endParaRPr>
        </a:p>
        <a:p>
          <a:pPr marL="0" lvl="0" indent="0" algn="l" defTabSz="800100">
            <a:lnSpc>
              <a:spcPct val="90000"/>
            </a:lnSpc>
            <a:spcBef>
              <a:spcPct val="0"/>
            </a:spcBef>
            <a:spcAft>
              <a:spcPct val="35000"/>
            </a:spcAft>
            <a:buNone/>
          </a:pPr>
          <a:r>
            <a:rPr lang="en-NZ" sz="1800" kern="1200" dirty="0">
              <a:solidFill>
                <a:schemeClr val="tx1"/>
              </a:solidFill>
              <a:latin typeface="+mn-lt"/>
            </a:rPr>
            <a:t>1. Stewardship </a:t>
          </a:r>
        </a:p>
        <a:p>
          <a:pPr marL="0" lvl="0" indent="0" algn="l" defTabSz="800100">
            <a:lnSpc>
              <a:spcPct val="90000"/>
            </a:lnSpc>
            <a:spcBef>
              <a:spcPct val="0"/>
            </a:spcBef>
            <a:spcAft>
              <a:spcPct val="35000"/>
            </a:spcAft>
            <a:buNone/>
          </a:pPr>
          <a:br>
            <a:rPr lang="en-NZ" sz="1800" kern="1200" dirty="0">
              <a:solidFill>
                <a:schemeClr val="tx1"/>
              </a:solidFill>
              <a:latin typeface="+mn-lt"/>
            </a:rPr>
          </a:br>
          <a:r>
            <a:rPr lang="en-NZ" sz="1800" kern="1200" dirty="0">
              <a:solidFill>
                <a:schemeClr val="tx1"/>
              </a:solidFill>
              <a:latin typeface="+mn-lt"/>
            </a:rPr>
            <a:t>2. Capability frameworks</a:t>
          </a:r>
        </a:p>
        <a:p>
          <a:pPr marL="0" lvl="0" indent="0" algn="l" defTabSz="800100">
            <a:lnSpc>
              <a:spcPct val="90000"/>
            </a:lnSpc>
            <a:spcBef>
              <a:spcPct val="0"/>
            </a:spcBef>
            <a:spcAft>
              <a:spcPct val="35000"/>
            </a:spcAft>
            <a:buNone/>
          </a:pPr>
          <a:endParaRPr lang="en-NZ" sz="1800" kern="1200" dirty="0">
            <a:solidFill>
              <a:schemeClr val="tx1"/>
            </a:solidFill>
            <a:latin typeface="+mn-lt"/>
          </a:endParaRPr>
        </a:p>
        <a:p>
          <a:pPr marL="0" lvl="0" indent="0" algn="l" defTabSz="800100">
            <a:lnSpc>
              <a:spcPct val="90000"/>
            </a:lnSpc>
            <a:spcBef>
              <a:spcPct val="0"/>
            </a:spcBef>
            <a:spcAft>
              <a:spcPct val="35000"/>
            </a:spcAft>
            <a:buNone/>
          </a:pPr>
          <a:r>
            <a:rPr lang="en-NZ" sz="1800" kern="1200" dirty="0">
              <a:solidFill>
                <a:schemeClr val="tx1"/>
              </a:solidFill>
              <a:latin typeface="+mn-lt"/>
            </a:rPr>
            <a:t>3. Personalised professional learning</a:t>
          </a:r>
        </a:p>
        <a:p>
          <a:pPr marL="0" lvl="0" indent="0" algn="l" defTabSz="800100">
            <a:lnSpc>
              <a:spcPct val="90000"/>
            </a:lnSpc>
            <a:spcBef>
              <a:spcPct val="0"/>
            </a:spcBef>
            <a:spcAft>
              <a:spcPct val="35000"/>
            </a:spcAft>
            <a:buNone/>
          </a:pPr>
          <a:endParaRPr lang="en-NZ" sz="1800" kern="1200" dirty="0">
            <a:solidFill>
              <a:schemeClr val="tx1"/>
            </a:solidFill>
            <a:latin typeface="+mn-lt"/>
          </a:endParaRPr>
        </a:p>
        <a:p>
          <a:pPr marL="0" lvl="0" indent="0" algn="l" defTabSz="800100">
            <a:lnSpc>
              <a:spcPct val="90000"/>
            </a:lnSpc>
            <a:spcBef>
              <a:spcPct val="0"/>
            </a:spcBef>
            <a:spcAft>
              <a:spcPct val="35000"/>
            </a:spcAft>
            <a:buNone/>
          </a:pPr>
          <a:r>
            <a:rPr lang="en-NZ" sz="1800" kern="1200" dirty="0">
              <a:solidFill>
                <a:schemeClr val="tx1"/>
              </a:solidFill>
              <a:latin typeface="+mn-lt"/>
            </a:rPr>
            <a:t>4. Partnerships, Communities &amp; Networks</a:t>
          </a:r>
        </a:p>
      </dsp:txBody>
      <dsp:txXfrm>
        <a:off x="8312580" y="235277"/>
        <a:ext cx="2727858" cy="43938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79B4D-17AD-4E7A-9A29-765F98061572}" type="datetimeFigureOut">
              <a:rPr lang="en-NZ" smtClean="0"/>
              <a:t>4/03/2021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BF094-F344-443E-ADB1-45DD4A0085E5}" type="slidenum">
              <a:rPr lang="en-NZ" smtClean="0"/>
              <a:t>‹#›</a:t>
            </a:fld>
            <a:endParaRPr lang="en-NZ" dirty="0"/>
          </a:p>
        </p:txBody>
      </p:sp>
    </p:spTree>
    <p:extLst>
      <p:ext uri="{BB962C8B-B14F-4D97-AF65-F5344CB8AC3E}">
        <p14:creationId xmlns:p14="http://schemas.microsoft.com/office/powerpoint/2010/main" val="392805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PowerPoint, its associated images and text, has been shared with you in the hope that you will join with us in developing Rauhuia – the Leadership space for the teaching profession of Aotearoa New Zealand. We look forward to hearing from you and your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presentation is supported by the Leadership Strategy for the teaching profession | Te Rautaki Kaihautū mō te Umanga Whakaakoranga (https://teachingcouncil.nz/assets/Files/Leadership-Strategy/Leadership_Strategy.pdf)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If you are intending to use this presentation and you would like support from us to do that, please contact us at Rauhuia@teachingcouncil.nz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5"/>
          </p:nvPr>
        </p:nvSpPr>
        <p:spPr/>
        <p:txBody>
          <a:bodyPr/>
          <a:lstStyle/>
          <a:p>
            <a:fld id="{B56BF094-F344-443E-ADB1-45DD4A0085E5}" type="slidenum">
              <a:rPr lang="en-NZ" smtClean="0"/>
              <a:t>1</a:t>
            </a:fld>
            <a:endParaRPr lang="en-NZ" dirty="0"/>
          </a:p>
        </p:txBody>
      </p:sp>
    </p:spTree>
    <p:extLst>
      <p:ext uri="{BB962C8B-B14F-4D97-AF65-F5344CB8AC3E}">
        <p14:creationId xmlns:p14="http://schemas.microsoft.com/office/powerpoint/2010/main" val="3963340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u="sng" dirty="0"/>
              <a:t>Mana is at the heart of leadership, supported by values</a:t>
            </a:r>
          </a:p>
          <a:p>
            <a:endParaRPr lang="en-NZ" u="sng" dirty="0"/>
          </a:p>
          <a:p>
            <a:r>
              <a:rPr lang="en-AU" dirty="0"/>
              <a:t>The uara/values and values-based leadership underpin all of the Council’s work. </a:t>
            </a:r>
            <a:endParaRPr lang="en-NZ" u="sng" dirty="0"/>
          </a:p>
          <a:p>
            <a:endParaRPr lang="en-NZ" dirty="0"/>
          </a:p>
          <a:p>
            <a:pPr fontAlgn="base"/>
            <a:r>
              <a:rPr lang="en-AU" i="1" dirty="0"/>
              <a:t>Our Code Our Standards Ngā Tikanga Matatika Ngā Paerewa</a:t>
            </a:r>
            <a:r>
              <a:rPr lang="en-AU" dirty="0"/>
              <a:t> and their uara/values are the backbone of the system put in place to build coherence and promote notions of building partnerships and strengthening the teaching profession. They are integral and complementary to professional practice and growth of kaiako, with a sharper focus and expectation on quality learner outcomes across the sector. </a:t>
            </a:r>
          </a:p>
          <a:p>
            <a:pPr fontAlgn="base"/>
            <a:endParaRPr lang="en-AU" dirty="0"/>
          </a:p>
          <a:p>
            <a:pPr fontAlgn="base"/>
            <a:r>
              <a:rPr lang="en-NZ" dirty="0"/>
              <a:t>As the Leadership space takes shape, the values embedded in </a:t>
            </a:r>
            <a:r>
              <a:rPr lang="en-AU" i="1" dirty="0"/>
              <a:t>Our Code Our Standards Ngā Tikanga Matatika Ngā Paerewa</a:t>
            </a:r>
            <a:r>
              <a:rPr lang="en-NZ" i="1" dirty="0"/>
              <a:t>,</a:t>
            </a:r>
            <a:r>
              <a:rPr lang="en-NZ" dirty="0"/>
              <a:t> should be visible in the four focus areas, both in how decisions are made about the establishment of this space, and in identifying priorities under each focus area. Using the values to explicitly guide future work also assists the Leadership space in maintaining an authentic Tiriti-based approach. This is because the values capture and reflect the importance of inclusivity, diversity, care for people, and the broad-based engagement that are fundamental to these relationships.</a:t>
            </a:r>
          </a:p>
          <a:p>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11</a:t>
            </a:fld>
            <a:endParaRPr lang="en-NZ" dirty="0"/>
          </a:p>
        </p:txBody>
      </p:sp>
    </p:spTree>
    <p:extLst>
      <p:ext uri="{BB962C8B-B14F-4D97-AF65-F5344CB8AC3E}">
        <p14:creationId xmlns:p14="http://schemas.microsoft.com/office/powerpoint/2010/main" val="42728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Rauhuia acknowledges the many ways leadership can be expressed – whether within iwi and Māori communities (tangata whenua) or non-Māori (tangata Tiriti) communities</a:t>
            </a:r>
            <a:r>
              <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r>
              <a:rPr lang="en-NZ" sz="1200" kern="1200" dirty="0">
                <a:solidFill>
                  <a:schemeClr val="tx1"/>
                </a:solidFill>
                <a:effectLst/>
                <a:latin typeface="+mn-lt"/>
                <a:ea typeface="+mn-ea"/>
                <a:cs typeface="+mn-cs"/>
              </a:rPr>
              <a:t>Rauhuia acknowledges that every region utilises and connects to the symbols and imagery of significant birds, specific to their environment. This demonstrates that regions have their own unique ways of growing and nurturing what leadership means for them. Rauhuia is a locally driven approach, being careful as to what things need to be in common for a system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latin typeface="Franklin Gothic Book" panose="020B0503020102020204" pitchFamily="34" charset="0"/>
            </a:endParaRPr>
          </a:p>
          <a:p>
            <a:r>
              <a:rPr lang="en-NZ" sz="1200" kern="1200" dirty="0">
                <a:solidFill>
                  <a:schemeClr val="tx1"/>
                </a:solidFill>
                <a:effectLst/>
                <a:latin typeface="+mn-lt"/>
                <a:ea typeface="+mn-ea"/>
                <a:cs typeface="+mn-cs"/>
              </a:rPr>
              <a:t>Rauhuia acknowledges the mana regarding the roles and responsibilities of leaders, including Principals to lead in our communities. Rauhuia is not role-based, but identifies all teachers and education leaders as having leadership responsibilities.</a:t>
            </a:r>
          </a:p>
          <a:p>
            <a:r>
              <a:rPr lang="en-NZ" sz="1200" kern="1200" dirty="0">
                <a:solidFill>
                  <a:schemeClr val="tx1"/>
                </a:solidFill>
                <a:effectLst/>
                <a:latin typeface="+mn-lt"/>
                <a:ea typeface="+mn-ea"/>
                <a:cs typeface="+mn-cs"/>
              </a:rPr>
              <a:t>And acknowledges the saying:</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Waiho mā ngā Tui, ngā Tui e tiaki</a:t>
            </a:r>
          </a:p>
          <a:p>
            <a:r>
              <a:rPr lang="en-NZ" sz="1200" kern="1200" dirty="0">
                <a:solidFill>
                  <a:schemeClr val="tx1"/>
                </a:solidFill>
                <a:effectLst/>
                <a:latin typeface="+mn-lt"/>
                <a:ea typeface="+mn-ea"/>
                <a:cs typeface="+mn-cs"/>
              </a:rPr>
              <a:t>Waiho mā ngā Tumuaki, ngā Tumuaki e tiaki</a:t>
            </a:r>
          </a:p>
          <a:p>
            <a:r>
              <a:rPr lang="en-NZ" sz="1200" b="1" i="1" kern="1200" dirty="0">
                <a:solidFill>
                  <a:schemeClr val="tx1"/>
                </a:solidFill>
                <a:effectLst/>
                <a:latin typeface="+mn-lt"/>
                <a:ea typeface="+mn-ea"/>
                <a:cs typeface="+mn-cs"/>
              </a:rPr>
              <a:t>Waiho m</a:t>
            </a:r>
            <a:r>
              <a:rPr lang="mi-NZ" sz="1200" b="1" i="1" kern="1200" dirty="0">
                <a:solidFill>
                  <a:schemeClr val="tx1"/>
                </a:solidFill>
                <a:effectLst/>
                <a:latin typeface="+mn-lt"/>
                <a:ea typeface="+mn-ea"/>
                <a:cs typeface="+mn-cs"/>
              </a:rPr>
              <a:t>ā ngā Kaihautū, ngā Kaihautū e tiaki</a:t>
            </a:r>
            <a:endParaRPr lang="en-NZ" sz="1200" kern="1200" dirty="0">
              <a:solidFill>
                <a:schemeClr val="tx1"/>
              </a:solidFill>
              <a:effectLst/>
              <a:latin typeface="+mn-lt"/>
              <a:ea typeface="+mn-ea"/>
              <a:cs typeface="+mn-cs"/>
            </a:endParaRPr>
          </a:p>
          <a:p>
            <a:r>
              <a:rPr lang="en-NZ" sz="1200" b="1" i="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Leave it to the Tui to take care of the Tui</a:t>
            </a:r>
          </a:p>
          <a:p>
            <a:r>
              <a:rPr lang="en-NZ" sz="1200" kern="1200" dirty="0">
                <a:solidFill>
                  <a:schemeClr val="tx1"/>
                </a:solidFill>
                <a:effectLst/>
                <a:latin typeface="+mn-lt"/>
                <a:ea typeface="+mn-ea"/>
                <a:cs typeface="+mn-cs"/>
              </a:rPr>
              <a:t>Leave it to Principals to take care of Principals </a:t>
            </a:r>
          </a:p>
          <a:p>
            <a:r>
              <a:rPr lang="en-NZ" sz="1200" b="1" i="1" kern="1200" dirty="0">
                <a:solidFill>
                  <a:schemeClr val="tx1"/>
                </a:solidFill>
                <a:effectLst/>
                <a:latin typeface="+mn-lt"/>
                <a:ea typeface="+mn-ea"/>
                <a:cs typeface="+mn-cs"/>
              </a:rPr>
              <a:t>Leave it to the leaders to care of the leaders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Rauhuia and its principles are guided by the articles of Te Tiriti o Waitangi and the values of the teaching profession.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prstClr val="black"/>
                </a:solidFill>
                <a:latin typeface="Calibri" panose="020F0502020204030204" pitchFamily="34" charset="0"/>
                <a:ea typeface="Times New Roman" panose="02020603050405020304" pitchFamily="18" charset="0"/>
                <a:cs typeface="Calibri" panose="020F0502020204030204" pitchFamily="34" charset="0"/>
              </a:rPr>
              <a:t>This means being explicit in thinking about the distribution of power between tangata whenua and tangata tiriti, with any decisions needing to reflect the teaching profession and the Council’s commitment to honouring te Tiriti o Waitangi, through processes and structures that actively promote an authentic and equitable relationship between the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prstClr val="black"/>
                </a:solidFill>
                <a:latin typeface="Calibri" panose="020F0502020204030204" pitchFamily="34" charset="0"/>
                <a:ea typeface="Times New Roman" panose="02020603050405020304" pitchFamily="18" charset="0"/>
                <a:cs typeface="Calibri" panose="020F0502020204030204" pitchFamily="34" charset="0"/>
              </a:rPr>
              <a:t>Using the values to explicitly guide future work will also assist us in maintaining an authentic tiriti-based approach. This is because the values capture and reflect the importance of inclusivity, diversity, care for people, and broad-based engagement that are fundamental to these relationships.</a:t>
            </a:r>
            <a:endParaRPr lang="en-NZ" dirty="0">
              <a:solidFill>
                <a:prstClr val="black"/>
              </a:solidFill>
              <a:latin typeface="Calibri" panose="020F0502020204030204" pitchFamily="34" charset="0"/>
              <a:ea typeface="Calibri" panose="020F0502020204030204" pitchFamily="34" charset="0"/>
            </a:endParaRP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Te Rauhuia framework acknowledges all Iwi, Māori communities  and non-Māori communities approaches to leadership. There is the space and ability to weave these in to the framework within each region. </a:t>
            </a: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5A4052-7DF7-4327-856B-BFCE192424E1}" type="slidenum">
              <a:rPr lang="en-NZ" smtClean="0"/>
              <a:t>12</a:t>
            </a:fld>
            <a:endParaRPr lang="en-NZ" dirty="0"/>
          </a:p>
        </p:txBody>
      </p:sp>
    </p:spTree>
    <p:extLst>
      <p:ext uri="{BB962C8B-B14F-4D97-AF65-F5344CB8AC3E}">
        <p14:creationId xmlns:p14="http://schemas.microsoft.com/office/powerpoint/2010/main" val="369920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56BF094-F344-443E-ADB1-45DD4A0085E5}" type="slidenum">
              <a:rPr lang="en-NZ" smtClean="0"/>
              <a:t>13</a:t>
            </a:fld>
            <a:endParaRPr lang="en-NZ" dirty="0"/>
          </a:p>
        </p:txBody>
      </p:sp>
    </p:spTree>
    <p:extLst>
      <p:ext uri="{BB962C8B-B14F-4D97-AF65-F5344CB8AC3E}">
        <p14:creationId xmlns:p14="http://schemas.microsoft.com/office/powerpoint/2010/main" val="505781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certain kawa for pōwhiri, but how that kawa looks will be different in different places depending on the iwi - how it is done, the tikanga, is determined by mana whenua.</a:t>
            </a:r>
          </a:p>
          <a:p>
            <a:endParaRPr lang="en-NZ" dirty="0"/>
          </a:p>
          <a:p>
            <a:r>
              <a:rPr lang="en-NZ" dirty="0"/>
              <a:t>Tikanga is a local response determined by those at place, who are best placed to make decisions.</a:t>
            </a:r>
          </a:p>
        </p:txBody>
      </p:sp>
      <p:sp>
        <p:nvSpPr>
          <p:cNvPr id="4" name="Slide Number Placeholder 3"/>
          <p:cNvSpPr>
            <a:spLocks noGrp="1"/>
          </p:cNvSpPr>
          <p:nvPr>
            <p:ph type="sldNum" sz="quarter" idx="5"/>
          </p:nvPr>
        </p:nvSpPr>
        <p:spPr/>
        <p:txBody>
          <a:bodyPr/>
          <a:lstStyle/>
          <a:p>
            <a:fld id="{51E034A9-503F-4C2B-97BB-8708C1BDD52E}" type="slidenum">
              <a:rPr lang="en-NZ" smtClean="0"/>
              <a:t>14</a:t>
            </a:fld>
            <a:endParaRPr lang="en-NZ" dirty="0"/>
          </a:p>
        </p:txBody>
      </p:sp>
    </p:spTree>
    <p:extLst>
      <p:ext uri="{BB962C8B-B14F-4D97-AF65-F5344CB8AC3E}">
        <p14:creationId xmlns:p14="http://schemas.microsoft.com/office/powerpoint/2010/main" val="376027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The vision of the Leadership Strategy ; </a:t>
            </a:r>
            <a:r>
              <a:rPr lang="mi-NZ" i="1" dirty="0"/>
              <a:t>enabling </a:t>
            </a:r>
            <a:r>
              <a:rPr lang="mi-NZ" i="1" u="sng" dirty="0"/>
              <a:t>every teacher </a:t>
            </a:r>
            <a:r>
              <a:rPr lang="mi-NZ" i="1" dirty="0"/>
              <a:t>to develop their leadership capability</a:t>
            </a:r>
            <a:endParaRPr lang="en-NZ" dirty="0"/>
          </a:p>
        </p:txBody>
      </p:sp>
      <p:sp>
        <p:nvSpPr>
          <p:cNvPr id="4" name="Slide Number Placeholder 3"/>
          <p:cNvSpPr>
            <a:spLocks noGrp="1"/>
          </p:cNvSpPr>
          <p:nvPr>
            <p:ph type="sldNum" sz="quarter" idx="5"/>
          </p:nvPr>
        </p:nvSpPr>
        <p:spPr/>
        <p:txBody>
          <a:bodyPr/>
          <a:lstStyle/>
          <a:p>
            <a:fld id="{B56BF094-F344-443E-ADB1-45DD4A0085E5}" type="slidenum">
              <a:rPr lang="en-NZ" smtClean="0"/>
              <a:t>15</a:t>
            </a:fld>
            <a:endParaRPr lang="en-NZ" dirty="0"/>
          </a:p>
        </p:txBody>
      </p:sp>
    </p:spTree>
    <p:extLst>
      <p:ext uri="{BB962C8B-B14F-4D97-AF65-F5344CB8AC3E}">
        <p14:creationId xmlns:p14="http://schemas.microsoft.com/office/powerpoint/2010/main" val="102764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focus of Rauhuia is growing educational leaders and leadership, starting with the Leadership Strategy for the teaching profession</a:t>
            </a:r>
          </a:p>
        </p:txBody>
      </p:sp>
      <p:sp>
        <p:nvSpPr>
          <p:cNvPr id="4" name="Slide Number Placeholder 3"/>
          <p:cNvSpPr>
            <a:spLocks noGrp="1"/>
          </p:cNvSpPr>
          <p:nvPr>
            <p:ph type="sldNum" sz="quarter" idx="5"/>
          </p:nvPr>
        </p:nvSpPr>
        <p:spPr/>
        <p:txBody>
          <a:bodyPr/>
          <a:lstStyle/>
          <a:p>
            <a:fld id="{51E034A9-503F-4C2B-97BB-8708C1BDD52E}" type="slidenum">
              <a:rPr lang="en-NZ" smtClean="0"/>
              <a:t>18</a:t>
            </a:fld>
            <a:endParaRPr lang="en-NZ" dirty="0"/>
          </a:p>
        </p:txBody>
      </p:sp>
    </p:spTree>
    <p:extLst>
      <p:ext uri="{BB962C8B-B14F-4D97-AF65-F5344CB8AC3E}">
        <p14:creationId xmlns:p14="http://schemas.microsoft.com/office/powerpoint/2010/main" val="91918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The work the Teaching Council is doing to partner with a wide range of right-holders, and to connect educators within and across the profession, supports the development of Focus Area 4 of the Leadership Strategy | Te Rautaki Kaihautū.  We know the value of engaging in communities and networks. </a:t>
            </a:r>
          </a:p>
          <a:p>
            <a:endParaRPr lang="mi-NZ" dirty="0"/>
          </a:p>
          <a:p>
            <a:r>
              <a:rPr lang="mi-NZ" dirty="0"/>
              <a:t>The Professional Growth Cycle is an excellent example of how all teachers can access a ‘learning pathway that support[s] their growth and development (Focus Area 3).</a:t>
            </a:r>
            <a:endParaRPr lang="en-NZ" dirty="0"/>
          </a:p>
        </p:txBody>
      </p:sp>
      <p:sp>
        <p:nvSpPr>
          <p:cNvPr id="4" name="Slide Number Placeholder 3"/>
          <p:cNvSpPr>
            <a:spLocks noGrp="1"/>
          </p:cNvSpPr>
          <p:nvPr>
            <p:ph type="sldNum" sz="quarter" idx="5"/>
          </p:nvPr>
        </p:nvSpPr>
        <p:spPr/>
        <p:txBody>
          <a:bodyPr/>
          <a:lstStyle/>
          <a:p>
            <a:fld id="{B56BF094-F344-443E-ADB1-45DD4A0085E5}" type="slidenum">
              <a:rPr lang="en-NZ" smtClean="0"/>
              <a:t>20</a:t>
            </a:fld>
            <a:endParaRPr lang="en-NZ" dirty="0"/>
          </a:p>
        </p:txBody>
      </p:sp>
    </p:spTree>
    <p:extLst>
      <p:ext uri="{BB962C8B-B14F-4D97-AF65-F5344CB8AC3E}">
        <p14:creationId xmlns:p14="http://schemas.microsoft.com/office/powerpoint/2010/main" val="104604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The four focus areas are underpinned by the Leadership Strategy vision:</a:t>
            </a: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Stewardship of leadership practice and learning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Kaiako should be involved in decisions affecting their profession. This focus area is about the profession having ownership and input into decisions that will grow and support leadership now and into the future and ensuring that leadership learning opportunities are increasingly accessible to all Kaiako.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Capabilities of leadership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this focus area is about establishing a common language for effective educational leadership across different settings, contexts and spheres of influence. The </a:t>
            </a:r>
            <a:r>
              <a:rPr lang="en-NZ" dirty="0"/>
              <a:t>leadership capability framework includes and encapsulates distinctive mātauranga Māori contexts and supports Kaiako to determine their current expertise and build an understanding of what their development needs might be within their current areas of responsibilities and the leadership pathway/s they might pursue.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Personalised professional learning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is about ensuring equity of access to leadership development for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all kaiako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and learning pathways that support their growth and development. This is important because in our diverse Aotearoa New Zealand context educational leaders have an important role to play and we need all Kaiako to understand they are leaders and seek to develop and exercise effective leadership.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Partnerships, communities and networks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is about leadership within and across learning environments, ensuring leaders are well-connected to leadership opportunities and networks and encouraging them a</a:t>
            </a:r>
            <a:r>
              <a:rPr kumimoji="0" lang="mi-NZ"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to act increasingly as community leaders. This is important because </a:t>
            </a:r>
            <a:r>
              <a:rPr kumimoji="0" lang="en-NZ"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a:t>
            </a:r>
            <a:r>
              <a:rPr lang="en-NZ" dirty="0"/>
              <a:t>o be successful leaders of change, and to improve the ways in which learning organisations meet the needs of learners, leaders must work through others and with others. This focus area has particular relevance for educational leaders who have a responsibility under Te Tiriti o Waitangi to establish culturally responsive conditions for learning, enabling Māori learners to enjoy and achieve educational success as Māori. It is critical that teaching professionals can build meaningful relationships with Māori communities, engage with them about their aspirations, and work alongside communities beyond the kura or centre gate. </a:t>
            </a:r>
          </a:p>
          <a:p>
            <a:pPr marL="0" indent="0">
              <a:buFontTx/>
              <a:buNone/>
            </a:pPr>
            <a:endParaRPr lang="en-NZ" b="0" dirty="0"/>
          </a:p>
          <a:p>
            <a:endParaRPr lang="en-NZ" b="0" dirty="0"/>
          </a:p>
          <a:p>
            <a:endParaRPr lang="en-NZ"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4CFD3-348C-410D-9989-DE31FC6CF43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42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Teaching Council currently has two groups of critical friends working with us to help us develop what this looks like: an English Medium Group and Taura Kaihautū.</a:t>
            </a:r>
          </a:p>
          <a:p>
            <a:endParaRPr lang="en-NZ" dirty="0"/>
          </a:p>
          <a:p>
            <a:endParaRPr lang="en-NZ" dirty="0">
              <a:highlight>
                <a:srgbClr val="FFFF00"/>
              </a:highlight>
            </a:endParaRPr>
          </a:p>
        </p:txBody>
      </p:sp>
      <p:sp>
        <p:nvSpPr>
          <p:cNvPr id="4" name="Slide Number Placeholder 3"/>
          <p:cNvSpPr>
            <a:spLocks noGrp="1"/>
          </p:cNvSpPr>
          <p:nvPr>
            <p:ph type="sldNum" sz="quarter" idx="5"/>
          </p:nvPr>
        </p:nvSpPr>
        <p:spPr/>
        <p:txBody>
          <a:bodyPr/>
          <a:lstStyle/>
          <a:p>
            <a:fld id="{51E034A9-503F-4C2B-97BB-8708C1BDD52E}" type="slidenum">
              <a:rPr lang="en-NZ" smtClean="0"/>
              <a:t>22</a:t>
            </a:fld>
            <a:endParaRPr lang="en-NZ" dirty="0"/>
          </a:p>
        </p:txBody>
      </p:sp>
    </p:spTree>
    <p:extLst>
      <p:ext uri="{BB962C8B-B14F-4D97-AF65-F5344CB8AC3E}">
        <p14:creationId xmlns:p14="http://schemas.microsoft.com/office/powerpoint/2010/main" val="3290903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23</a:t>
            </a:fld>
            <a:endParaRPr lang="en-NZ" dirty="0"/>
          </a:p>
        </p:txBody>
      </p:sp>
    </p:spTree>
    <p:extLst>
      <p:ext uri="{BB962C8B-B14F-4D97-AF65-F5344CB8AC3E}">
        <p14:creationId xmlns:p14="http://schemas.microsoft.com/office/powerpoint/2010/main" val="157588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56BF094-F344-443E-ADB1-45DD4A0085E5}" type="slidenum">
              <a:rPr lang="en-NZ" smtClean="0"/>
              <a:t>3</a:t>
            </a:fld>
            <a:endParaRPr lang="en-NZ" dirty="0"/>
          </a:p>
        </p:txBody>
      </p:sp>
    </p:spTree>
    <p:extLst>
      <p:ext uri="{BB962C8B-B14F-4D97-AF65-F5344CB8AC3E}">
        <p14:creationId xmlns:p14="http://schemas.microsoft.com/office/powerpoint/2010/main" val="137228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highlight>
                  <a:srgbClr val="FFFF00"/>
                </a:highlight>
              </a:rPr>
              <a:t>Capabilities Framework</a:t>
            </a:r>
          </a:p>
          <a:p>
            <a:r>
              <a:rPr lang="en-NZ" dirty="0"/>
              <a:t>https://teachingcouncilnz-uat.cwp.govt.nz/assets/Files/Leadership-Strategy/Leadership_Capability_Framework.pdf</a:t>
            </a:r>
            <a:endParaRPr lang="en-NZ" dirty="0">
              <a:highlight>
                <a:srgbClr val="FFFF00"/>
              </a:highlight>
            </a:endParaRPr>
          </a:p>
          <a:p>
            <a:endParaRPr lang="en-NZ" b="1" dirty="0">
              <a:highlight>
                <a:srgbClr val="FFFF00"/>
              </a:highlight>
            </a:endParaRPr>
          </a:p>
          <a:p>
            <a:r>
              <a:rPr lang="en-NZ" b="1" dirty="0">
                <a:highlight>
                  <a:srgbClr val="FFFF00"/>
                </a:highlight>
              </a:rPr>
              <a:t>Tu Rangatira </a:t>
            </a:r>
          </a:p>
          <a:p>
            <a:r>
              <a:rPr lang="en-NZ" dirty="0">
                <a:highlight>
                  <a:srgbClr val="FFFF00"/>
                </a:highlight>
              </a:rPr>
              <a:t>English (</a:t>
            </a:r>
            <a:r>
              <a:rPr lang="en-NZ" dirty="0"/>
              <a:t>https://www.educationalleaders.govt.nz/Leadership-development/Key-leadership-documents/Tu-rangatira-English)</a:t>
            </a:r>
            <a:endParaRPr lang="en-NZ" dirty="0">
              <a:highlight>
                <a:srgbClr val="FFFF00"/>
              </a:highlight>
            </a:endParaRPr>
          </a:p>
          <a:p>
            <a:r>
              <a:rPr lang="en-NZ" dirty="0"/>
              <a:t>Te Reo (https://www.educationalleaders.govt.nz/Leadership-development/Key-leadership-documents/Tu-rangatira-Maori)</a:t>
            </a:r>
            <a:endParaRPr lang="en-NZ" dirty="0">
              <a:highlight>
                <a:srgbClr val="FFFF00"/>
              </a:highlight>
            </a:endParaRPr>
          </a:p>
          <a:p>
            <a:endParaRPr lang="en-NZ" b="1" dirty="0">
              <a:highlight>
                <a:srgbClr val="FFFF00"/>
              </a:highlight>
            </a:endParaRPr>
          </a:p>
          <a:p>
            <a:r>
              <a:rPr lang="en-NZ" b="1" dirty="0">
                <a:highlight>
                  <a:srgbClr val="FFFF00"/>
                </a:highlight>
              </a:rPr>
              <a:t>ERO leadership indicators</a:t>
            </a:r>
          </a:p>
          <a:p>
            <a:r>
              <a:rPr lang="en-NZ" dirty="0"/>
              <a:t>https://www.ero.govt.nz/publications/school-evaluation-indicators/process-indicators/#domain-2-leadership-for-equity-and-excellence</a:t>
            </a:r>
          </a:p>
          <a:p>
            <a:endParaRPr lang="en-NZ" dirty="0"/>
          </a:p>
          <a:p>
            <a:r>
              <a:rPr lang="en-NZ" dirty="0"/>
              <a:t>Are there other frameworks that you value?</a:t>
            </a:r>
          </a:p>
        </p:txBody>
      </p:sp>
      <p:sp>
        <p:nvSpPr>
          <p:cNvPr id="4" name="Slide Number Placeholder 3"/>
          <p:cNvSpPr>
            <a:spLocks noGrp="1"/>
          </p:cNvSpPr>
          <p:nvPr>
            <p:ph type="sldNum" sz="quarter" idx="5"/>
          </p:nvPr>
        </p:nvSpPr>
        <p:spPr/>
        <p:txBody>
          <a:bodyPr/>
          <a:lstStyle/>
          <a:p>
            <a:fld id="{51E034A9-503F-4C2B-97BB-8708C1BDD52E}" type="slidenum">
              <a:rPr lang="en-NZ" smtClean="0"/>
              <a:t>24</a:t>
            </a:fld>
            <a:endParaRPr lang="en-NZ" dirty="0"/>
          </a:p>
        </p:txBody>
      </p:sp>
    </p:spTree>
    <p:extLst>
      <p:ext uri="{BB962C8B-B14F-4D97-AF65-F5344CB8AC3E}">
        <p14:creationId xmlns:p14="http://schemas.microsoft.com/office/powerpoint/2010/main" val="2572606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25</a:t>
            </a:fld>
            <a:endParaRPr lang="en-NZ" dirty="0"/>
          </a:p>
        </p:txBody>
      </p:sp>
    </p:spTree>
    <p:extLst>
      <p:ext uri="{BB962C8B-B14F-4D97-AF65-F5344CB8AC3E}">
        <p14:creationId xmlns:p14="http://schemas.microsoft.com/office/powerpoint/2010/main" val="3861726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professional growth cycle that became effective 1 Feb 2021 creates an opportunity for every teacher to actively participate in their own personalised professional growth.</a:t>
            </a:r>
          </a:p>
          <a:p>
            <a:endParaRPr lang="en-NZ" dirty="0"/>
          </a:p>
          <a:p>
            <a:r>
              <a:rPr lang="en-NZ" dirty="0"/>
              <a:t>The elements of a professional growth cycle can be found here: </a:t>
            </a:r>
          </a:p>
          <a:p>
            <a:r>
              <a:rPr lang="en-NZ" dirty="0"/>
              <a:t> https://teachingcouncil.nz/professional-practice/professional-growth-cycle/</a:t>
            </a:r>
            <a:endParaRPr lang="en-NZ" dirty="0">
              <a:highlight>
                <a:srgbClr val="FFFF00"/>
              </a:highlight>
            </a:endParaRPr>
          </a:p>
          <a:p>
            <a:endParaRPr lang="en-NZ" dirty="0">
              <a:highlight>
                <a:srgbClr val="FFFF00"/>
              </a:highlight>
            </a:endParaRPr>
          </a:p>
          <a:p>
            <a:r>
              <a:rPr lang="en-NZ" dirty="0">
                <a:highlight>
                  <a:srgbClr val="FFFF00"/>
                </a:highlight>
              </a:rPr>
              <a:t>A similar professional growth cycle for leaders is currently being consulted on.</a:t>
            </a:r>
          </a:p>
        </p:txBody>
      </p:sp>
      <p:sp>
        <p:nvSpPr>
          <p:cNvPr id="4" name="Slide Number Placeholder 3"/>
          <p:cNvSpPr>
            <a:spLocks noGrp="1"/>
          </p:cNvSpPr>
          <p:nvPr>
            <p:ph type="sldNum" sz="quarter" idx="5"/>
          </p:nvPr>
        </p:nvSpPr>
        <p:spPr/>
        <p:txBody>
          <a:bodyPr/>
          <a:lstStyle/>
          <a:p>
            <a:fld id="{51E034A9-503F-4C2B-97BB-8708C1BDD52E}" type="slidenum">
              <a:rPr lang="en-NZ" smtClean="0"/>
              <a:t>26</a:t>
            </a:fld>
            <a:endParaRPr lang="en-NZ" dirty="0"/>
          </a:p>
        </p:txBody>
      </p:sp>
    </p:spTree>
    <p:extLst>
      <p:ext uri="{BB962C8B-B14F-4D97-AF65-F5344CB8AC3E}">
        <p14:creationId xmlns:p14="http://schemas.microsoft.com/office/powerpoint/2010/main" val="1183536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27</a:t>
            </a:fld>
            <a:endParaRPr lang="en-NZ" dirty="0"/>
          </a:p>
        </p:txBody>
      </p:sp>
    </p:spTree>
    <p:extLst>
      <p:ext uri="{BB962C8B-B14F-4D97-AF65-F5344CB8AC3E}">
        <p14:creationId xmlns:p14="http://schemas.microsoft.com/office/powerpoint/2010/main" val="317055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an area to explore and shape for Rauhuia.</a:t>
            </a:r>
          </a:p>
          <a:p>
            <a:endParaRPr lang="en-NZ" dirty="0"/>
          </a:p>
          <a:p>
            <a:r>
              <a:rPr lang="en-NZ" dirty="0"/>
              <a:t>What would this look like for you?</a:t>
            </a:r>
          </a:p>
        </p:txBody>
      </p:sp>
      <p:sp>
        <p:nvSpPr>
          <p:cNvPr id="4" name="Slide Number Placeholder 3"/>
          <p:cNvSpPr>
            <a:spLocks noGrp="1"/>
          </p:cNvSpPr>
          <p:nvPr>
            <p:ph type="sldNum" sz="quarter" idx="5"/>
          </p:nvPr>
        </p:nvSpPr>
        <p:spPr/>
        <p:txBody>
          <a:bodyPr/>
          <a:lstStyle/>
          <a:p>
            <a:fld id="{51E034A9-503F-4C2B-97BB-8708C1BDD52E}" type="slidenum">
              <a:rPr lang="en-NZ" smtClean="0"/>
              <a:t>28</a:t>
            </a:fld>
            <a:endParaRPr lang="en-NZ" dirty="0"/>
          </a:p>
        </p:txBody>
      </p:sp>
    </p:spTree>
    <p:extLst>
      <p:ext uri="{BB962C8B-B14F-4D97-AF65-F5344CB8AC3E}">
        <p14:creationId xmlns:p14="http://schemas.microsoft.com/office/powerpoint/2010/main" val="2893940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an area to explore and shape for Rauhuia.</a:t>
            </a:r>
          </a:p>
          <a:p>
            <a:endParaRPr lang="en-NZ" dirty="0"/>
          </a:p>
          <a:p>
            <a:r>
              <a:rPr lang="en-NZ" dirty="0"/>
              <a:t>What would this look like for you?</a:t>
            </a:r>
          </a:p>
        </p:txBody>
      </p:sp>
      <p:sp>
        <p:nvSpPr>
          <p:cNvPr id="4" name="Slide Number Placeholder 3"/>
          <p:cNvSpPr>
            <a:spLocks noGrp="1"/>
          </p:cNvSpPr>
          <p:nvPr>
            <p:ph type="sldNum" sz="quarter" idx="5"/>
          </p:nvPr>
        </p:nvSpPr>
        <p:spPr/>
        <p:txBody>
          <a:bodyPr/>
          <a:lstStyle/>
          <a:p>
            <a:fld id="{51E034A9-503F-4C2B-97BB-8708C1BDD52E}" type="slidenum">
              <a:rPr lang="en-NZ" smtClean="0"/>
              <a:t>29</a:t>
            </a:fld>
            <a:endParaRPr lang="en-NZ" dirty="0"/>
          </a:p>
        </p:txBody>
      </p:sp>
    </p:spTree>
    <p:extLst>
      <p:ext uri="{BB962C8B-B14F-4D97-AF65-F5344CB8AC3E}">
        <p14:creationId xmlns:p14="http://schemas.microsoft.com/office/powerpoint/2010/main" val="2893940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31</a:t>
            </a:fld>
            <a:endParaRPr lang="en-NZ" dirty="0"/>
          </a:p>
        </p:txBody>
      </p:sp>
    </p:spTree>
    <p:extLst>
      <p:ext uri="{BB962C8B-B14F-4D97-AF65-F5344CB8AC3E}">
        <p14:creationId xmlns:p14="http://schemas.microsoft.com/office/powerpoint/2010/main" val="362120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4</a:t>
            </a:fld>
            <a:endParaRPr lang="en-NZ" dirty="0"/>
          </a:p>
        </p:txBody>
      </p:sp>
    </p:spTree>
    <p:extLst>
      <p:ext uri="{BB962C8B-B14F-4D97-AF65-F5344CB8AC3E}">
        <p14:creationId xmlns:p14="http://schemas.microsoft.com/office/powerpoint/2010/main" val="299413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56BF094-F344-443E-ADB1-45DD4A0085E5}" type="slidenum">
              <a:rPr lang="en-NZ" smtClean="0"/>
              <a:t>5</a:t>
            </a:fld>
            <a:endParaRPr lang="en-NZ" dirty="0"/>
          </a:p>
        </p:txBody>
      </p:sp>
    </p:spTree>
    <p:extLst>
      <p:ext uri="{BB962C8B-B14F-4D97-AF65-F5344CB8AC3E}">
        <p14:creationId xmlns:p14="http://schemas.microsoft.com/office/powerpoint/2010/main" val="36782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599" y="4620222"/>
            <a:ext cx="6246217" cy="4874368"/>
          </a:xfrm>
        </p:spPr>
        <p:txBody>
          <a:bodyPr/>
          <a:lstStyle/>
          <a:p>
            <a:r>
              <a:rPr lang="en-NZ" b="1" dirty="0"/>
              <a:t>KAWA – non negotiable enduring principles that ensure connection at a system level</a:t>
            </a:r>
          </a:p>
          <a:p>
            <a:r>
              <a:rPr lang="en-NZ" sz="1000" u="sng" dirty="0"/>
              <a:t>Te Tiriti o Waitangi needs to be embedded in the approach to governance and stewardship of Rauhuia</a:t>
            </a:r>
            <a:endParaRPr lang="en-NZ" sz="1000" dirty="0"/>
          </a:p>
          <a:p>
            <a:pPr fontAlgn="base"/>
            <a:r>
              <a:rPr lang="en-NZ" sz="1000" dirty="0"/>
              <a:t>Any significant decisions about the establishment of the Leadership Space need to reflect the teaching profession and the Council’s commitment to honouring Te Tiriti o Waitangi, through processes and structures that actively promote an authentic and equitable relationship between the partners. This commitment is laid out in the Council’s own Te Tiriti policy and in the Standard/Paerewa “Te Tiriti o Waitangi partnership”. This Standard/Paerewa notes that teachers in Aotearoa New Zealand must show their understanding and recognition of the unique status of tangata whenua in Aotearoa New Zealand; understand and acknowledge the histories, heritages, languages and cultures of partners to Te Tiriti o Waitangi; and practise and develop the use of te reo and tikanga Māori. A Tiriti-based approach to planning and decision-making for the Leadership Centre, in the any structures that are created for governance, stewardship or advice, means being explicit in thinking about the distribution of power between tangata whenua and tangata Tiriti, and about engagement and participation from all parts of the profession and our communities.</a:t>
            </a:r>
          </a:p>
          <a:p>
            <a:endParaRPr lang="en-NZ" sz="1000" b="1" dirty="0"/>
          </a:p>
          <a:p>
            <a:r>
              <a:rPr lang="en-NZ" sz="1000" b="1" dirty="0"/>
              <a:t>TIKANGA – what this looks like will be different in different communities; locally driven mana </a:t>
            </a:r>
            <a:r>
              <a:rPr lang="en-NZ" sz="1000" b="1" dirty="0" err="1"/>
              <a:t>motuhake</a:t>
            </a:r>
            <a:endParaRPr lang="en-NZ" sz="1000" b="1" dirty="0"/>
          </a:p>
          <a:p>
            <a:r>
              <a:rPr lang="mi-NZ" sz="1000" b="0" u="sng" dirty="0"/>
              <a:t>Uniquely for Aotearoa: </a:t>
            </a:r>
            <a:r>
              <a:rPr lang="mi-NZ" sz="1000" b="0" dirty="0"/>
              <a:t>We want to create educational leadership that is uniquely crafted for Aotearoa and our future</a:t>
            </a:r>
          </a:p>
          <a:p>
            <a:r>
              <a:rPr lang="mi-NZ" sz="1000" b="0" u="sng" dirty="0"/>
              <a:t>Wellbeing: </a:t>
            </a:r>
            <a:r>
              <a:rPr lang="mi-NZ" sz="1000" b="0" dirty="0"/>
              <a:t>Caring for the wellbeing of all needs to be central to this work</a:t>
            </a:r>
          </a:p>
          <a:p>
            <a:r>
              <a:rPr lang="mi-NZ" sz="1000" b="0" u="sng" dirty="0"/>
              <a:t>Cultural Competence: </a:t>
            </a:r>
            <a:r>
              <a:rPr lang="mi-NZ" sz="1000" b="0" dirty="0"/>
              <a:t>Demonstrating cultural competence in our work and being agents of change for equity, inclusion and better outcomes for Māori and Pasifika learners – which aligns to the vision of the Leadership Strategy </a:t>
            </a:r>
            <a:r>
              <a:rPr lang="en-NZ" sz="1000" dirty="0">
                <a:solidFill>
                  <a:prstClr val="black"/>
                </a:solidFill>
                <a:latin typeface="Calibri" panose="020F0502020204030204" pitchFamily="34" charset="0"/>
                <a:ea typeface="Calibri" panose="020F0502020204030204" pitchFamily="34" charset="0"/>
              </a:rPr>
              <a:t>that through principled and inspirational leadership, a culturally capable, competent and connected teaching profession achieves educational equity and excellence for all children and young people in Aotearoa New Zealand</a:t>
            </a:r>
            <a:endParaRPr lang="mi-NZ" sz="1000" b="0" i="0" dirty="0"/>
          </a:p>
          <a:p>
            <a:r>
              <a:rPr lang="mi-NZ" sz="1000" b="0" u="sng" dirty="0"/>
              <a:t>Wall of identity: </a:t>
            </a:r>
            <a:r>
              <a:rPr lang="mi-NZ" sz="1000" b="0" dirty="0"/>
              <a:t>Connecting mana whenua to bi-cultural, multi Pacifica, multi cultural identity and affirmation (see next slide)</a:t>
            </a:r>
          </a:p>
          <a:p>
            <a:r>
              <a:rPr lang="mi-NZ" sz="1000" u="sng" dirty="0"/>
              <a:t>Local place-based: </a:t>
            </a:r>
            <a:r>
              <a:rPr lang="mi-NZ" sz="1000" dirty="0"/>
              <a:t>connections and solutions that are designed locally and respond to local issues, and representing local manuwhenua perspectives</a:t>
            </a:r>
            <a:endParaRPr lang="mi-NZ" sz="1000" b="0" dirty="0"/>
          </a:p>
          <a:p>
            <a:endParaRPr lang="mi-NZ" sz="1000" b="0" dirty="0"/>
          </a:p>
          <a:p>
            <a:r>
              <a:rPr lang="mi-NZ" sz="1000" b="1" dirty="0"/>
              <a:t>KAUPAPA</a:t>
            </a:r>
          </a:p>
          <a:p>
            <a:r>
              <a:rPr lang="mi-NZ" sz="1000" b="0" dirty="0"/>
              <a:t>The focus areas of the leadership strategy are the starting point, drawing on other valued work that has gone before or other initiatives and strategies you may want to bring to the table (e.g. Tu Rangatira, Leadership Capabiltiies framework, Professional Growth Cycle)</a:t>
            </a:r>
          </a:p>
          <a:p>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6</a:t>
            </a:fld>
            <a:endParaRPr lang="en-NZ" dirty="0"/>
          </a:p>
        </p:txBody>
      </p:sp>
    </p:spTree>
    <p:extLst>
      <p:ext uri="{BB962C8B-B14F-4D97-AF65-F5344CB8AC3E}">
        <p14:creationId xmlns:p14="http://schemas.microsoft.com/office/powerpoint/2010/main" val="186019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Kawa– these are the non negotiable enduring principles that ensure connection at a system level</a:t>
            </a:r>
            <a:endParaRPr lang="en-NZ" dirty="0"/>
          </a:p>
        </p:txBody>
      </p:sp>
      <p:sp>
        <p:nvSpPr>
          <p:cNvPr id="4" name="Slide Number Placeholder 3"/>
          <p:cNvSpPr>
            <a:spLocks noGrp="1"/>
          </p:cNvSpPr>
          <p:nvPr>
            <p:ph type="sldNum" sz="quarter" idx="5"/>
          </p:nvPr>
        </p:nvSpPr>
        <p:spPr/>
        <p:txBody>
          <a:bodyPr/>
          <a:lstStyle/>
          <a:p>
            <a:fld id="{51E034A9-503F-4C2B-97BB-8708C1BDD52E}" type="slidenum">
              <a:rPr lang="en-NZ" smtClean="0"/>
              <a:t>7</a:t>
            </a:fld>
            <a:endParaRPr lang="en-NZ" dirty="0"/>
          </a:p>
        </p:txBody>
      </p:sp>
    </p:spTree>
    <p:extLst>
      <p:ext uri="{BB962C8B-B14F-4D97-AF65-F5344CB8AC3E}">
        <p14:creationId xmlns:p14="http://schemas.microsoft.com/office/powerpoint/2010/main" val="428062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Rauhuia is the overarching framework we are using to show how leadership will grow and be supported in a uniquely New Zealand way for education.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feathers from the huia bird were a prized possession throughout Te Ao Māori, as it symbolised leadership.</a:t>
            </a:r>
          </a:p>
          <a:p>
            <a:endParaRPr lang="en-NZ" sz="1200" dirty="0"/>
          </a:p>
          <a:p>
            <a:r>
              <a:rPr lang="en-NZ" sz="1200" dirty="0"/>
              <a:t>Rauhuia is centralised around the concept of wearing of the huia feather by our esteemed leaders. </a:t>
            </a:r>
            <a:br>
              <a:rPr lang="en-NZ" sz="1200" dirty="0"/>
            </a:br>
            <a:br>
              <a:rPr lang="en-NZ" sz="1200" dirty="0"/>
            </a:br>
            <a:r>
              <a:rPr lang="en-NZ" sz="1200" dirty="0"/>
              <a:t>Māori Hapū and </a:t>
            </a:r>
            <a:r>
              <a:rPr lang="en-NZ" dirty="0"/>
              <a:t>h</a:t>
            </a:r>
            <a:r>
              <a:rPr lang="en-NZ" sz="1200" dirty="0"/>
              <a:t>apori (communities) defined significant attributes that formed leadership, from a Māori perspective. </a:t>
            </a:r>
            <a:br>
              <a:rPr lang="en-NZ" sz="1200" dirty="0"/>
            </a:br>
            <a:br>
              <a:rPr lang="en-NZ" sz="1200" dirty="0"/>
            </a:br>
            <a:r>
              <a:rPr lang="en-NZ" sz="1200" dirty="0"/>
              <a:t>The central organising idea is best described with the image of this well-known female Rangatira, Te Rangi Topeora, shown above from Ngāti Toa. She wore the feathers of the huia as a sign of her mana and the agreement by her people that she was their leader; that she had the right skills and attributes to lead this mahi, hence her role in the signing of Te Tiriti o Waitangi in 1840.</a:t>
            </a:r>
          </a:p>
          <a:p>
            <a:endParaRPr lang="en-NZ" sz="1200" dirty="0"/>
          </a:p>
          <a:p>
            <a:r>
              <a:rPr lang="en-NZ" sz="1200" dirty="0"/>
              <a:t> </a:t>
            </a:r>
            <a:r>
              <a:rPr lang="en-NZ" sz="1200" i="1" dirty="0"/>
              <a:t>Image from the National Library of NZ</a:t>
            </a:r>
            <a:endParaRPr lang="en-NZ" dirty="0"/>
          </a:p>
        </p:txBody>
      </p:sp>
      <p:sp>
        <p:nvSpPr>
          <p:cNvPr id="4" name="Slide Number Placeholder 3"/>
          <p:cNvSpPr>
            <a:spLocks noGrp="1"/>
          </p:cNvSpPr>
          <p:nvPr>
            <p:ph type="sldNum" sz="quarter" idx="5"/>
          </p:nvPr>
        </p:nvSpPr>
        <p:spPr/>
        <p:txBody>
          <a:bodyPr/>
          <a:lstStyle/>
          <a:p>
            <a:fld id="{5DB870C1-B671-42C3-978A-18F8A2259F33}" type="slidenum">
              <a:rPr lang="en-NZ" smtClean="0"/>
              <a:t>8</a:t>
            </a:fld>
            <a:endParaRPr lang="en-NZ" dirty="0"/>
          </a:p>
        </p:txBody>
      </p:sp>
    </p:spTree>
    <p:extLst>
      <p:ext uri="{BB962C8B-B14F-4D97-AF65-F5344CB8AC3E}">
        <p14:creationId xmlns:p14="http://schemas.microsoft.com/office/powerpoint/2010/main" val="108646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 Tiriti led and values-based Teaching Council</a:t>
            </a:r>
          </a:p>
          <a:p>
            <a:pPr marL="171450" indent="-171450">
              <a:buFont typeface="Arial" panose="020B0604020202020204" pitchFamily="34" charset="0"/>
              <a:buChar char="•"/>
            </a:pPr>
            <a:r>
              <a:rPr lang="en-US" dirty="0"/>
              <a:t>Maihi Tangata Whenua (Māori) and Maihi Tangata Tiriti  All non-Māori Citizens of Aotearoa. Maihi (the two gables and forward-facing boards of the house of equal dimensions and standing) </a:t>
            </a:r>
          </a:p>
          <a:p>
            <a:pPr marL="171450" indent="-171450">
              <a:buFont typeface="Arial" panose="020B0604020202020204" pitchFamily="34" charset="0"/>
              <a:buChar char="•"/>
            </a:pPr>
            <a:r>
              <a:rPr lang="en-US" dirty="0"/>
              <a:t>Tekoteko the main carved </a:t>
            </a:r>
            <a:r>
              <a:rPr lang="en-NZ" sz="1200" b="0" i="0" kern="1200" dirty="0">
                <a:solidFill>
                  <a:schemeClr val="tx1"/>
                </a:solidFill>
                <a:effectLst/>
                <a:latin typeface="+mn-lt"/>
                <a:ea typeface="+mn-ea"/>
                <a:cs typeface="+mn-cs"/>
              </a:rPr>
              <a:t>figure on the gable of a meeting house, Representing the main ancestor or binding agent in our case, it is Learning, the learner and the Teacher.</a:t>
            </a:r>
            <a:endParaRPr lang="en-US" dirty="0"/>
          </a:p>
          <a:p>
            <a:endParaRPr lang="en-US" dirty="0"/>
          </a:p>
          <a:p>
            <a:r>
              <a:rPr lang="en-NZ" sz="1200" b="0" i="0" u="none" strike="noStrike" kern="1200" baseline="0" dirty="0">
                <a:solidFill>
                  <a:schemeClr val="tx1"/>
                </a:solidFill>
                <a:latin typeface="+mn-lt"/>
                <a:ea typeface="+mn-ea"/>
                <a:cs typeface="+mn-cs"/>
              </a:rPr>
              <a:t>As part of the Code of Professional Responsibility and Standards for the Teaching Profession ‘Our Code, Our Standards: Ngā Tikanga Matatika Ngā Paerewa,’ an expectation is placed on the teaching profession to understand the unique status of tangata whenua, understand and acknowledge the histories, heritages, languages and cultures of partners to Te Tiriti o Waitangi, and to practise and develop the use of te reo and tikanga Māori.</a:t>
            </a:r>
          </a:p>
          <a:p>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As this expectation applies to the teaching profession, we know that the same expectation applies to us. </a:t>
            </a:r>
          </a:p>
          <a:p>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This commitment to honouring Te Tiriti has implications on the work that we carry out – including in the leadership space. </a:t>
            </a:r>
          </a:p>
          <a:p>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To date, the Council has engaged Taura Kaihautū in a </a:t>
            </a:r>
            <a:r>
              <a:rPr lang="en-NZ" sz="1200" kern="1200" dirty="0">
                <a:solidFill>
                  <a:schemeClr val="tx1"/>
                </a:solidFill>
                <a:effectLst/>
                <a:latin typeface="+mn-lt"/>
                <a:ea typeface="+mn-ea"/>
                <a:cs typeface="+mn-cs"/>
              </a:rPr>
              <a:t>genuine, authentic partnership between Tangata whenua and Tangata Te Tiriti in conceptualising a leadership space for Māori medium. </a:t>
            </a:r>
            <a:endParaRPr lang="en-NZ"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EBD8B-61D3-4A6A-AA38-8027F7172C9C}"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59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The walls of te whare reflect that this is a space for all – all who meet here are bound by Te Tiriti o Waitangi, and in this space we are able to include, and acknowledge the diverse cultural heritages present in Aotearoa NZ.  The communities and families we work with and lead are all represented here-  and this is a reminder that effective leadership must reflect an authentic individual and collective identity. </a:t>
            </a:r>
          </a:p>
          <a:p>
            <a:endParaRPr lang="en-NZ" b="1" dirty="0"/>
          </a:p>
          <a:p>
            <a:r>
              <a:rPr lang="en-NZ" b="1" dirty="0"/>
              <a:t>Wellbeing/Oranga</a:t>
            </a:r>
          </a:p>
          <a:p>
            <a:pPr marL="0" marR="0" lvl="0" indent="0" algn="l" defTabSz="914400" rtl="0" eaLnBrk="1" fontAlgn="auto" latinLnBrk="0" hangingPunct="1">
              <a:lnSpc>
                <a:spcPct val="100000"/>
              </a:lnSpc>
              <a:spcBef>
                <a:spcPts val="0"/>
              </a:spcBef>
              <a:spcAft>
                <a:spcPts val="0"/>
              </a:spcAft>
              <a:buClrTx/>
              <a:buSzTx/>
              <a:buFontTx/>
              <a:buNone/>
              <a:tabLst/>
              <a:defRPr/>
            </a:pPr>
            <a:r>
              <a:rPr lang="mi-NZ" b="0" dirty="0">
                <a:solidFill>
                  <a:schemeClr val="accent1">
                    <a:lumMod val="75000"/>
                  </a:schemeClr>
                </a:solidFill>
                <a:latin typeface="Franklin Gothic Book" panose="020B0503020102020204" pitchFamily="34" charset="0"/>
              </a:rPr>
              <a:t>Early conversations have indicated that Oranga isn’t currently </a:t>
            </a:r>
            <a:r>
              <a:rPr lang="mi-NZ" dirty="0">
                <a:latin typeface="Franklin Gothic Book" panose="020B0503020102020204" pitchFamily="34" charset="0"/>
              </a:rPr>
              <a:t>visible within either the Profession/Council’s values or the strategy – in Aotearoa New Zealand today, wellbeing and care is critical, as it will be for priorities around leadership development. We see it as essential for the partnerships with communities and networks that we form. We will ensure this is built into Rauhuia as part of the next stage.</a:t>
            </a:r>
          </a:p>
          <a:p>
            <a:endParaRPr lang="mi-NZ" dirty="0"/>
          </a:p>
          <a:p>
            <a:r>
              <a:rPr lang="mi-NZ" dirty="0"/>
              <a:t>The image of Te Whare draws a strong link for New Zealand teachers to the concept of Te Whare Tapa wha – where Hauora is treasured and enhanced.  We know the importance of ‘well-being/oranga’ to each individual, and the need for each leader to be able to build and sustain individual and collective well-being. </a:t>
            </a:r>
          </a:p>
          <a:p>
            <a:endParaRPr lang="en-NZ" dirty="0"/>
          </a:p>
        </p:txBody>
      </p:sp>
      <p:sp>
        <p:nvSpPr>
          <p:cNvPr id="4" name="Slide Number Placeholder 3"/>
          <p:cNvSpPr>
            <a:spLocks noGrp="1"/>
          </p:cNvSpPr>
          <p:nvPr>
            <p:ph type="sldNum" sz="quarter" idx="5"/>
          </p:nvPr>
        </p:nvSpPr>
        <p:spPr/>
        <p:txBody>
          <a:bodyPr/>
          <a:lstStyle/>
          <a:p>
            <a:fld id="{B56BF094-F344-443E-ADB1-45DD4A0085E5}" type="slidenum">
              <a:rPr lang="en-NZ" smtClean="0"/>
              <a:t>10</a:t>
            </a:fld>
            <a:endParaRPr lang="en-NZ" dirty="0"/>
          </a:p>
        </p:txBody>
      </p:sp>
    </p:spTree>
    <p:extLst>
      <p:ext uri="{BB962C8B-B14F-4D97-AF65-F5344CB8AC3E}">
        <p14:creationId xmlns:p14="http://schemas.microsoft.com/office/powerpoint/2010/main" val="3545830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7681" y="3833091"/>
            <a:ext cx="7141558" cy="9214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sp>
        <p:nvSpPr>
          <p:cNvPr id="4" name="Title 1">
            <a:extLst>
              <a:ext uri="{FF2B5EF4-FFF2-40B4-BE49-F238E27FC236}">
                <a16:creationId xmlns:a16="http://schemas.microsoft.com/office/drawing/2014/main" id="{4E28F6D7-CD68-490B-A8D3-3601B8221225}"/>
              </a:ext>
            </a:extLst>
          </p:cNvPr>
          <p:cNvSpPr>
            <a:spLocks noGrp="1"/>
          </p:cNvSpPr>
          <p:nvPr>
            <p:ph type="title" hasCustomPrompt="1"/>
          </p:nvPr>
        </p:nvSpPr>
        <p:spPr>
          <a:xfrm>
            <a:off x="487681" y="396000"/>
            <a:ext cx="7141558" cy="3326255"/>
          </a:xfrm>
        </p:spPr>
        <p:txBody>
          <a:bodyPr/>
          <a:lstStyle>
            <a:lvl1pPr>
              <a:defRPr sz="4800">
                <a:solidFill>
                  <a:schemeClr val="bg1"/>
                </a:solidFill>
              </a:defRPr>
            </a:lvl1pPr>
          </a:lstStyle>
          <a:p>
            <a:r>
              <a:rPr lang="en-US" dirty="0"/>
              <a:t>Presentation title</a:t>
            </a:r>
          </a:p>
        </p:txBody>
      </p:sp>
    </p:spTree>
    <p:extLst>
      <p:ext uri="{BB962C8B-B14F-4D97-AF65-F5344CB8AC3E}">
        <p14:creationId xmlns:p14="http://schemas.microsoft.com/office/powerpoint/2010/main" val="43299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dirty="0"/>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Alternative content slide, use this slide sparingly</a:t>
            </a:r>
          </a:p>
        </p:txBody>
      </p:sp>
    </p:spTree>
    <p:extLst>
      <p:ext uri="{BB962C8B-B14F-4D97-AF65-F5344CB8AC3E}">
        <p14:creationId xmlns:p14="http://schemas.microsoft.com/office/powerpoint/2010/main" val="344319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dirty="0"/>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Alternative content slide, use this slide sparingly</a:t>
            </a:r>
          </a:p>
        </p:txBody>
      </p:sp>
    </p:spTree>
    <p:extLst>
      <p:ext uri="{BB962C8B-B14F-4D97-AF65-F5344CB8AC3E}">
        <p14:creationId xmlns:p14="http://schemas.microsoft.com/office/powerpoint/2010/main" val="135754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7455A5-8E8A-4302-BEFC-CF8AF6C406C0}"/>
              </a:ext>
            </a:extLst>
          </p:cNvPr>
          <p:cNvSpPr>
            <a:spLocks noGrp="1"/>
          </p:cNvSpPr>
          <p:nvPr>
            <p:ph type="title" hasCustomPrompt="1"/>
          </p:nvPr>
        </p:nvSpPr>
        <p:spPr>
          <a:xfrm>
            <a:off x="487681" y="2766218"/>
            <a:ext cx="5608320" cy="1325563"/>
          </a:xfrm>
        </p:spPr>
        <p:txBody>
          <a:bodyPr/>
          <a:lstStyle>
            <a:lvl1pPr>
              <a:defRPr>
                <a:solidFill>
                  <a:srgbClr val="5FC6CB"/>
                </a:solidFill>
              </a:defRPr>
            </a:lvl1pPr>
          </a:lstStyle>
          <a:p>
            <a:r>
              <a:rPr lang="en-US" dirty="0"/>
              <a:t>Divider or new section slide</a:t>
            </a:r>
          </a:p>
        </p:txBody>
      </p:sp>
    </p:spTree>
    <p:extLst>
      <p:ext uri="{BB962C8B-B14F-4D97-AF65-F5344CB8AC3E}">
        <p14:creationId xmlns:p14="http://schemas.microsoft.com/office/powerpoint/2010/main" val="91858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F35-B037-4940-804F-19BC055ADB2A}"/>
              </a:ext>
            </a:extLst>
          </p:cNvPr>
          <p:cNvSpPr>
            <a:spLocks noGrp="1"/>
          </p:cNvSpPr>
          <p:nvPr>
            <p:ph type="title" hasCustomPrompt="1"/>
          </p:nvPr>
        </p:nvSpPr>
        <p:spPr>
          <a:xfrm>
            <a:off x="487681" y="2403992"/>
            <a:ext cx="7047253" cy="2155651"/>
          </a:xfrm>
        </p:spPr>
        <p:txBody>
          <a:bodyPr/>
          <a:lstStyle>
            <a:lvl1pPr algn="ctr">
              <a:defRPr>
                <a:solidFill>
                  <a:schemeClr val="bg1"/>
                </a:solidFill>
              </a:defRPr>
            </a:lvl1pPr>
          </a:lstStyle>
          <a:p>
            <a:r>
              <a:rPr lang="en-US" dirty="0"/>
              <a:t>“This slide is just for quotes”</a:t>
            </a:r>
          </a:p>
        </p:txBody>
      </p:sp>
      <p:sp>
        <p:nvSpPr>
          <p:cNvPr id="4" name="Text Placeholder 3">
            <a:extLst>
              <a:ext uri="{FF2B5EF4-FFF2-40B4-BE49-F238E27FC236}">
                <a16:creationId xmlns:a16="http://schemas.microsoft.com/office/drawing/2014/main" id="{98DA84B0-B096-6246-B12E-527E67C32E84}"/>
              </a:ext>
            </a:extLst>
          </p:cNvPr>
          <p:cNvSpPr>
            <a:spLocks noGrp="1"/>
          </p:cNvSpPr>
          <p:nvPr>
            <p:ph type="body" sz="quarter" idx="10" hasCustomPrompt="1"/>
          </p:nvPr>
        </p:nvSpPr>
        <p:spPr>
          <a:xfrm>
            <a:off x="500724" y="4719638"/>
            <a:ext cx="7031038" cy="384175"/>
          </a:xfrm>
        </p:spPr>
        <p:txBody>
          <a:bodyPr>
            <a:normAutofit/>
          </a:bodyPr>
          <a:lstStyle>
            <a:lvl1pPr marL="0" indent="0" algn="l">
              <a:buNone/>
              <a:defRPr sz="2000">
                <a:solidFill>
                  <a:srgbClr val="5FC6CB"/>
                </a:solidFill>
              </a:defRPr>
            </a:lvl1pPr>
          </a:lstStyle>
          <a:p>
            <a:pPr lvl="0"/>
            <a:r>
              <a:rPr lang="en-US" dirty="0"/>
              <a:t>Source of the quote</a:t>
            </a:r>
          </a:p>
        </p:txBody>
      </p:sp>
    </p:spTree>
    <p:extLst>
      <p:ext uri="{BB962C8B-B14F-4D97-AF65-F5344CB8AC3E}">
        <p14:creationId xmlns:p14="http://schemas.microsoft.com/office/powerpoint/2010/main" val="341121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F35-B037-4940-804F-19BC055ADB2A}"/>
              </a:ext>
            </a:extLst>
          </p:cNvPr>
          <p:cNvSpPr>
            <a:spLocks noGrp="1"/>
          </p:cNvSpPr>
          <p:nvPr>
            <p:ph type="title" hasCustomPrompt="1"/>
          </p:nvPr>
        </p:nvSpPr>
        <p:spPr>
          <a:xfrm>
            <a:off x="487681" y="2403992"/>
            <a:ext cx="7047253" cy="2155651"/>
          </a:xfrm>
        </p:spPr>
        <p:txBody>
          <a:bodyPr/>
          <a:lstStyle>
            <a:lvl1pPr algn="ctr">
              <a:defRPr>
                <a:solidFill>
                  <a:schemeClr val="bg1"/>
                </a:solidFill>
              </a:defRPr>
            </a:lvl1pPr>
          </a:lstStyle>
          <a:p>
            <a:r>
              <a:rPr lang="en-US" dirty="0"/>
              <a:t>“This slide is just for quotes”</a:t>
            </a:r>
          </a:p>
        </p:txBody>
      </p:sp>
      <p:sp>
        <p:nvSpPr>
          <p:cNvPr id="4" name="Text Placeholder 3">
            <a:extLst>
              <a:ext uri="{FF2B5EF4-FFF2-40B4-BE49-F238E27FC236}">
                <a16:creationId xmlns:a16="http://schemas.microsoft.com/office/drawing/2014/main" id="{98DA84B0-B096-6246-B12E-527E67C32E84}"/>
              </a:ext>
            </a:extLst>
          </p:cNvPr>
          <p:cNvSpPr>
            <a:spLocks noGrp="1"/>
          </p:cNvSpPr>
          <p:nvPr>
            <p:ph type="body" sz="quarter" idx="10" hasCustomPrompt="1"/>
          </p:nvPr>
        </p:nvSpPr>
        <p:spPr>
          <a:xfrm>
            <a:off x="500724" y="4719638"/>
            <a:ext cx="7031038" cy="384175"/>
          </a:xfrm>
        </p:spPr>
        <p:txBody>
          <a:bodyPr>
            <a:normAutofit/>
          </a:bodyPr>
          <a:lstStyle>
            <a:lvl1pPr marL="0" indent="0" algn="l">
              <a:buNone/>
              <a:defRPr sz="2000">
                <a:solidFill>
                  <a:srgbClr val="5FC6CB"/>
                </a:solidFill>
              </a:defRPr>
            </a:lvl1pPr>
          </a:lstStyle>
          <a:p>
            <a:pPr lvl="0"/>
            <a:r>
              <a:rPr lang="en-US" dirty="0"/>
              <a:t>Source of the quote</a:t>
            </a:r>
          </a:p>
        </p:txBody>
      </p:sp>
    </p:spTree>
    <p:extLst>
      <p:ext uri="{BB962C8B-B14F-4D97-AF65-F5344CB8AC3E}">
        <p14:creationId xmlns:p14="http://schemas.microsoft.com/office/powerpoint/2010/main" val="57186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F35-B037-4940-804F-19BC055ADB2A}"/>
              </a:ext>
            </a:extLst>
          </p:cNvPr>
          <p:cNvSpPr>
            <a:spLocks noGrp="1"/>
          </p:cNvSpPr>
          <p:nvPr>
            <p:ph type="title" hasCustomPrompt="1"/>
          </p:nvPr>
        </p:nvSpPr>
        <p:spPr>
          <a:xfrm>
            <a:off x="487681" y="2403992"/>
            <a:ext cx="7047253" cy="2155651"/>
          </a:xfrm>
        </p:spPr>
        <p:txBody>
          <a:bodyPr/>
          <a:lstStyle>
            <a:lvl1pPr algn="ctr">
              <a:defRPr>
                <a:solidFill>
                  <a:schemeClr val="bg1"/>
                </a:solidFill>
              </a:defRPr>
            </a:lvl1pPr>
          </a:lstStyle>
          <a:p>
            <a:r>
              <a:rPr lang="en-US" dirty="0"/>
              <a:t>“This slide is just for quotes”</a:t>
            </a:r>
          </a:p>
        </p:txBody>
      </p:sp>
      <p:sp>
        <p:nvSpPr>
          <p:cNvPr id="4" name="Text Placeholder 3">
            <a:extLst>
              <a:ext uri="{FF2B5EF4-FFF2-40B4-BE49-F238E27FC236}">
                <a16:creationId xmlns:a16="http://schemas.microsoft.com/office/drawing/2014/main" id="{98DA84B0-B096-6246-B12E-527E67C32E84}"/>
              </a:ext>
            </a:extLst>
          </p:cNvPr>
          <p:cNvSpPr>
            <a:spLocks noGrp="1"/>
          </p:cNvSpPr>
          <p:nvPr>
            <p:ph type="body" sz="quarter" idx="10" hasCustomPrompt="1"/>
          </p:nvPr>
        </p:nvSpPr>
        <p:spPr>
          <a:xfrm>
            <a:off x="500724" y="4719638"/>
            <a:ext cx="7031038" cy="384175"/>
          </a:xfrm>
        </p:spPr>
        <p:txBody>
          <a:bodyPr>
            <a:normAutofit/>
          </a:bodyPr>
          <a:lstStyle>
            <a:lvl1pPr marL="0" indent="0" algn="l">
              <a:buNone/>
              <a:defRPr sz="2000">
                <a:solidFill>
                  <a:srgbClr val="5FC6CB"/>
                </a:solidFill>
              </a:defRPr>
            </a:lvl1pPr>
          </a:lstStyle>
          <a:p>
            <a:pPr lvl="0"/>
            <a:r>
              <a:rPr lang="en-US" dirty="0"/>
              <a:t>Source of the quote</a:t>
            </a:r>
          </a:p>
        </p:txBody>
      </p:sp>
    </p:spTree>
    <p:extLst>
      <p:ext uri="{BB962C8B-B14F-4D97-AF65-F5344CB8AC3E}">
        <p14:creationId xmlns:p14="http://schemas.microsoft.com/office/powerpoint/2010/main" val="240358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lvl1pPr>
              <a:defRPr>
                <a:solidFill>
                  <a:srgbClr val="5FC6CB"/>
                </a:solidFill>
              </a:defRPr>
            </a:lvl1pPr>
          </a:lstStyle>
          <a:p>
            <a:r>
              <a:rPr lang="en-US" dirty="0"/>
              <a:t>Content slide columns header </a:t>
            </a:r>
          </a:p>
        </p:txBody>
      </p:sp>
      <p:sp>
        <p:nvSpPr>
          <p:cNvPr id="3" name="Content Placeholder 2"/>
          <p:cNvSpPr>
            <a:spLocks noGrp="1"/>
          </p:cNvSpPr>
          <p:nvPr>
            <p:ph sz="half" idx="1"/>
          </p:nvPr>
        </p:nvSpPr>
        <p:spPr>
          <a:xfrm>
            <a:off x="487680" y="1825625"/>
            <a:ext cx="5400000" cy="4351338"/>
          </a:xfrm>
        </p:spPr>
        <p:txBody>
          <a:body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342821" y="1825625"/>
            <a:ext cx="5400000" cy="4351338"/>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4424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8FBD96-C0FF-6048-99EF-67C5A0182D62}"/>
              </a:ext>
            </a:extLst>
          </p:cNvPr>
          <p:cNvSpPr>
            <a:spLocks noGrp="1"/>
          </p:cNvSpPr>
          <p:nvPr>
            <p:ph type="pic" sz="quarter" idx="10"/>
          </p:nvPr>
        </p:nvSpPr>
        <p:spPr>
          <a:xfrm>
            <a:off x="396000" y="468000"/>
            <a:ext cx="5449888" cy="5760000"/>
          </a:xfrm>
        </p:spPr>
        <p:txBody>
          <a:bodyPr/>
          <a:lstStyle>
            <a:lvl1pPr marL="0" indent="0">
              <a:buNone/>
              <a:defRPr/>
            </a:lvl1pPr>
          </a:lstStyle>
          <a:p>
            <a:r>
              <a:rPr lang="en-US" dirty="0"/>
              <a:t>Click icon to add picture</a:t>
            </a:r>
          </a:p>
        </p:txBody>
      </p:sp>
      <p:sp>
        <p:nvSpPr>
          <p:cNvPr id="6" name="Text Placeholder 5">
            <a:extLst>
              <a:ext uri="{FF2B5EF4-FFF2-40B4-BE49-F238E27FC236}">
                <a16:creationId xmlns:a16="http://schemas.microsoft.com/office/drawing/2014/main" id="{448E91D3-9F73-A741-8F8F-B8B5A632AFD6}"/>
              </a:ext>
            </a:extLst>
          </p:cNvPr>
          <p:cNvSpPr>
            <a:spLocks noGrp="1"/>
          </p:cNvSpPr>
          <p:nvPr>
            <p:ph type="body" sz="quarter" idx="11"/>
          </p:nvPr>
        </p:nvSpPr>
        <p:spPr>
          <a:xfrm>
            <a:off x="6264275" y="1346885"/>
            <a:ext cx="5437188" cy="4201427"/>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288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3E6FE3E-2D59-A249-8AD8-744690F60D96}"/>
              </a:ext>
            </a:extLst>
          </p:cNvPr>
          <p:cNvSpPr>
            <a:spLocks noGrp="1"/>
          </p:cNvSpPr>
          <p:nvPr>
            <p:ph sz="quarter" idx="10" hasCustomPrompt="1"/>
          </p:nvPr>
        </p:nvSpPr>
        <p:spPr>
          <a:xfrm>
            <a:off x="487681" y="396000"/>
            <a:ext cx="11242887" cy="5760000"/>
          </a:xfrm>
        </p:spPr>
        <p:txBody>
          <a:bodyPr/>
          <a:lstStyle/>
          <a:p>
            <a:pPr lvl="0"/>
            <a:r>
              <a:rPr lang="en-US" dirty="0"/>
              <a:t>Full page slide, use for text </a:t>
            </a:r>
            <a:r>
              <a:rPr lang="en-US"/>
              <a:t>or images</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3069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57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7681" y="3833091"/>
            <a:ext cx="7141558" cy="9214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sp>
        <p:nvSpPr>
          <p:cNvPr id="4" name="Title 1">
            <a:extLst>
              <a:ext uri="{FF2B5EF4-FFF2-40B4-BE49-F238E27FC236}">
                <a16:creationId xmlns:a16="http://schemas.microsoft.com/office/drawing/2014/main" id="{4E28F6D7-CD68-490B-A8D3-3601B8221225}"/>
              </a:ext>
            </a:extLst>
          </p:cNvPr>
          <p:cNvSpPr>
            <a:spLocks noGrp="1"/>
          </p:cNvSpPr>
          <p:nvPr>
            <p:ph type="title" hasCustomPrompt="1"/>
          </p:nvPr>
        </p:nvSpPr>
        <p:spPr>
          <a:xfrm>
            <a:off x="487681" y="396000"/>
            <a:ext cx="7141558" cy="3326255"/>
          </a:xfrm>
        </p:spPr>
        <p:txBody>
          <a:bodyPr/>
          <a:lstStyle>
            <a:lvl1pPr>
              <a:defRPr sz="4800">
                <a:solidFill>
                  <a:schemeClr val="bg1"/>
                </a:solidFill>
              </a:defRPr>
            </a:lvl1pPr>
          </a:lstStyle>
          <a:p>
            <a:r>
              <a:rPr lang="en-US" dirty="0"/>
              <a:t>Presentation title</a:t>
            </a:r>
          </a:p>
        </p:txBody>
      </p:sp>
    </p:spTree>
    <p:extLst>
      <p:ext uri="{BB962C8B-B14F-4D97-AF65-F5344CB8AC3E}">
        <p14:creationId xmlns:p14="http://schemas.microsoft.com/office/powerpoint/2010/main" val="2632950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08E6E-33EE-4BD7-993E-3CC922AD01AA}"/>
              </a:ext>
            </a:extLst>
          </p:cNvPr>
          <p:cNvSpPr>
            <a:spLocks noGrp="1"/>
          </p:cNvSpPr>
          <p:nvPr>
            <p:ph type="dt" sz="half" idx="10"/>
          </p:nvPr>
        </p:nvSpPr>
        <p:spPr/>
        <p:txBody>
          <a:bodyPr/>
          <a:lstStyle/>
          <a:p>
            <a:fld id="{A841596C-B920-4426-A7D5-03AA4024DF60}" type="datetimeFigureOut">
              <a:rPr lang="en-NZ" smtClean="0"/>
              <a:t>4/03/2021</a:t>
            </a:fld>
            <a:endParaRPr lang="en-NZ" dirty="0"/>
          </a:p>
        </p:txBody>
      </p:sp>
      <p:sp>
        <p:nvSpPr>
          <p:cNvPr id="3" name="Footer Placeholder 2">
            <a:extLst>
              <a:ext uri="{FF2B5EF4-FFF2-40B4-BE49-F238E27FC236}">
                <a16:creationId xmlns:a16="http://schemas.microsoft.com/office/drawing/2014/main" id="{21C13D06-2C11-4553-8845-2311F1B80F7F}"/>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0558F41C-777E-4103-999D-C285F8DBBCF4}"/>
              </a:ext>
            </a:extLst>
          </p:cNvPr>
          <p:cNvSpPr>
            <a:spLocks noGrp="1"/>
          </p:cNvSpPr>
          <p:nvPr>
            <p:ph type="sldNum" sz="quarter" idx="12"/>
          </p:nvPr>
        </p:nvSpPr>
        <p:spPr/>
        <p:txBody>
          <a:bodyPr/>
          <a:lstStyle/>
          <a:p>
            <a:fld id="{C932C6AE-7601-4B4D-AAA5-9BF1BED3C4AA}" type="slidenum">
              <a:rPr lang="en-NZ" smtClean="0"/>
              <a:t>‹#›</a:t>
            </a:fld>
            <a:endParaRPr lang="en-NZ" dirty="0"/>
          </a:p>
        </p:txBody>
      </p:sp>
    </p:spTree>
    <p:extLst>
      <p:ext uri="{BB962C8B-B14F-4D97-AF65-F5344CB8AC3E}">
        <p14:creationId xmlns:p14="http://schemas.microsoft.com/office/powerpoint/2010/main" val="192669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7681" y="3833091"/>
            <a:ext cx="7141558" cy="9214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sp>
        <p:nvSpPr>
          <p:cNvPr id="4" name="Title 1">
            <a:extLst>
              <a:ext uri="{FF2B5EF4-FFF2-40B4-BE49-F238E27FC236}">
                <a16:creationId xmlns:a16="http://schemas.microsoft.com/office/drawing/2014/main" id="{4E28F6D7-CD68-490B-A8D3-3601B8221225}"/>
              </a:ext>
            </a:extLst>
          </p:cNvPr>
          <p:cNvSpPr>
            <a:spLocks noGrp="1"/>
          </p:cNvSpPr>
          <p:nvPr>
            <p:ph type="title" hasCustomPrompt="1"/>
          </p:nvPr>
        </p:nvSpPr>
        <p:spPr>
          <a:xfrm>
            <a:off x="487681" y="396000"/>
            <a:ext cx="7141558" cy="3326255"/>
          </a:xfrm>
        </p:spPr>
        <p:txBody>
          <a:bodyPr/>
          <a:lstStyle>
            <a:lvl1pPr>
              <a:defRPr sz="4800">
                <a:solidFill>
                  <a:schemeClr val="bg1"/>
                </a:solidFill>
              </a:defRPr>
            </a:lvl1pPr>
          </a:lstStyle>
          <a:p>
            <a:r>
              <a:rPr lang="en-US" dirty="0"/>
              <a:t>Presentation title</a:t>
            </a:r>
          </a:p>
        </p:txBody>
      </p:sp>
    </p:spTree>
    <p:extLst>
      <p:ext uri="{BB962C8B-B14F-4D97-AF65-F5344CB8AC3E}">
        <p14:creationId xmlns:p14="http://schemas.microsoft.com/office/powerpoint/2010/main" val="410825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91731-1DFE-A343-9B79-EF26F431359B}"/>
              </a:ext>
            </a:extLst>
          </p:cNvPr>
          <p:cNvSpPr txBox="1"/>
          <p:nvPr userDrawn="1"/>
        </p:nvSpPr>
        <p:spPr>
          <a:xfrm>
            <a:off x="6953956" y="1320800"/>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2E12B0D5-DC3C-486B-9BC0-EE64A03FAF35}"/>
              </a:ext>
            </a:extLst>
          </p:cNvPr>
          <p:cNvSpPr>
            <a:spLocks noGrp="1"/>
          </p:cNvSpPr>
          <p:nvPr>
            <p:ph type="title" hasCustomPrompt="1"/>
          </p:nvPr>
        </p:nvSpPr>
        <p:spPr>
          <a:xfrm>
            <a:off x="487680" y="396000"/>
            <a:ext cx="11255141" cy="1325563"/>
          </a:xfrm>
        </p:spPr>
        <p:txBody>
          <a:bodyPr/>
          <a:lstStyle>
            <a:lvl1pPr>
              <a:defRPr>
                <a:solidFill>
                  <a:schemeClr val="bg1"/>
                </a:solidFill>
                <a:latin typeface="Franklin Gothic Demi" panose="020B0703020102020204" pitchFamily="34" charset="0"/>
              </a:defRPr>
            </a:lvl1pPr>
          </a:lstStyle>
          <a:p>
            <a:r>
              <a:rPr lang="en-US" dirty="0" err="1"/>
              <a:t>Whakatauki</a:t>
            </a:r>
            <a:endParaRPr lang="en-US" dirty="0"/>
          </a:p>
        </p:txBody>
      </p:sp>
      <p:sp>
        <p:nvSpPr>
          <p:cNvPr id="12" name="Content Placeholder 2">
            <a:extLst>
              <a:ext uri="{FF2B5EF4-FFF2-40B4-BE49-F238E27FC236}">
                <a16:creationId xmlns:a16="http://schemas.microsoft.com/office/drawing/2014/main" id="{C1E52A31-B90E-435D-AE35-66DBEB7B48BB}"/>
              </a:ext>
            </a:extLst>
          </p:cNvPr>
          <p:cNvSpPr>
            <a:spLocks noGrp="1"/>
          </p:cNvSpPr>
          <p:nvPr>
            <p:ph sz="half" idx="1"/>
          </p:nvPr>
        </p:nvSpPr>
        <p:spPr>
          <a:xfrm>
            <a:off x="487680" y="1825625"/>
            <a:ext cx="5400000" cy="4351338"/>
          </a:xfrm>
        </p:spPr>
        <p:txBody>
          <a:bodyPr/>
          <a:lstStyle>
            <a:lvl1pPr>
              <a:defRPr>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1F9F04C7-511F-4AD3-9E03-B2212A7143C2}"/>
              </a:ext>
            </a:extLst>
          </p:cNvPr>
          <p:cNvSpPr>
            <a:spLocks noGrp="1"/>
          </p:cNvSpPr>
          <p:nvPr>
            <p:ph sz="half" idx="2"/>
          </p:nvPr>
        </p:nvSpPr>
        <p:spPr>
          <a:xfrm>
            <a:off x="6342821" y="1825625"/>
            <a:ext cx="5400000" cy="4351338"/>
          </a:xfrm>
        </p:spPr>
        <p:txBody>
          <a:bodyPr/>
          <a:lstStyle>
            <a:lvl1pPr>
              <a:defRPr>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06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FC3F0E-A44B-4DAC-B86B-8629F248A78C}"/>
              </a:ext>
            </a:extLst>
          </p:cNvPr>
          <p:cNvSpPr>
            <a:spLocks noGrp="1"/>
          </p:cNvSpPr>
          <p:nvPr>
            <p:ph type="title" hasCustomPrompt="1"/>
          </p:nvPr>
        </p:nvSpPr>
        <p:spPr>
          <a:xfrm>
            <a:off x="487680" y="396000"/>
            <a:ext cx="11255141" cy="1325563"/>
          </a:xfrm>
        </p:spPr>
        <p:txBody>
          <a:bodyPr/>
          <a:lstStyle>
            <a:lvl1pPr>
              <a:defRPr>
                <a:solidFill>
                  <a:schemeClr val="bg1"/>
                </a:solidFill>
                <a:latin typeface="Franklin Gothic Demi" panose="020B0703020102020204" pitchFamily="34" charset="0"/>
              </a:defRPr>
            </a:lvl1pPr>
          </a:lstStyle>
          <a:p>
            <a:r>
              <a:rPr lang="en-US" dirty="0"/>
              <a:t>Karakia</a:t>
            </a:r>
          </a:p>
        </p:txBody>
      </p:sp>
      <p:sp>
        <p:nvSpPr>
          <p:cNvPr id="10" name="Content Placeholder 2">
            <a:extLst>
              <a:ext uri="{FF2B5EF4-FFF2-40B4-BE49-F238E27FC236}">
                <a16:creationId xmlns:a16="http://schemas.microsoft.com/office/drawing/2014/main" id="{9E206D17-F4D1-4E47-8830-161A8D259BB0}"/>
              </a:ext>
            </a:extLst>
          </p:cNvPr>
          <p:cNvSpPr>
            <a:spLocks noGrp="1"/>
          </p:cNvSpPr>
          <p:nvPr>
            <p:ph sz="half" idx="1"/>
          </p:nvPr>
        </p:nvSpPr>
        <p:spPr>
          <a:xfrm>
            <a:off x="487680" y="1825625"/>
            <a:ext cx="5400000" cy="4351338"/>
          </a:xfrm>
        </p:spPr>
        <p:txBody>
          <a:bodyPr/>
          <a:lstStyle>
            <a:lvl1pPr>
              <a:defRPr>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
        <p:nvSpPr>
          <p:cNvPr id="11" name="Content Placeholder 3">
            <a:extLst>
              <a:ext uri="{FF2B5EF4-FFF2-40B4-BE49-F238E27FC236}">
                <a16:creationId xmlns:a16="http://schemas.microsoft.com/office/drawing/2014/main" id="{A858E91E-6111-4589-B50B-4355245C4D3F}"/>
              </a:ext>
            </a:extLst>
          </p:cNvPr>
          <p:cNvSpPr>
            <a:spLocks noGrp="1"/>
          </p:cNvSpPr>
          <p:nvPr>
            <p:ph sz="half" idx="2"/>
          </p:nvPr>
        </p:nvSpPr>
        <p:spPr>
          <a:xfrm>
            <a:off x="6342821" y="1825625"/>
            <a:ext cx="5400000" cy="4351338"/>
          </a:xfrm>
        </p:spPr>
        <p:txBody>
          <a:bodyPr/>
          <a:lstStyle>
            <a:lvl1pPr>
              <a:defRPr>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671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lvl1pPr>
              <a:defRPr>
                <a:solidFill>
                  <a:srgbClr val="5FC6CB"/>
                </a:solidFill>
              </a:defRPr>
            </a:lvl1pPr>
          </a:lstStyle>
          <a:p>
            <a:r>
              <a:rPr lang="en-US" dirty="0"/>
              <a:t>Content slide header</a:t>
            </a:r>
          </a:p>
        </p:txBody>
      </p:sp>
      <p:sp>
        <p:nvSpPr>
          <p:cNvPr id="3" name="Content Placeholder 2"/>
          <p:cNvSpPr>
            <a:spLocks noGrp="1"/>
          </p:cNvSpPr>
          <p:nvPr>
            <p:ph idx="1" hasCustomPrompt="1"/>
          </p:nvPr>
        </p:nvSpPr>
        <p:spPr/>
        <p:txBody>
          <a:bodyPr/>
          <a:lstStyle>
            <a:lvl2pPr marL="800100" indent="-342900">
              <a:buFont typeface="Arial" panose="020B0604020202020204" pitchFamily="34" charset="0"/>
              <a:buChar char="•"/>
              <a:defRPr/>
            </a:lvl2pPr>
          </a:lstStyle>
          <a:p>
            <a:pPr lvl="0"/>
            <a:r>
              <a:rPr lang="en-US" dirty="0"/>
              <a:t>Content slide, use this for most of your content</a:t>
            </a:r>
          </a:p>
          <a:p>
            <a:pPr lvl="1"/>
            <a:endParaRPr lang="en-US" dirty="0"/>
          </a:p>
        </p:txBody>
      </p:sp>
    </p:spTree>
    <p:extLst>
      <p:ext uri="{BB962C8B-B14F-4D97-AF65-F5344CB8AC3E}">
        <p14:creationId xmlns:p14="http://schemas.microsoft.com/office/powerpoint/2010/main" val="379444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lvl1pPr>
              <a:defRPr>
                <a:solidFill>
                  <a:srgbClr val="5FC6CB"/>
                </a:solidFill>
              </a:defRPr>
            </a:lvl1pPr>
          </a:lstStyle>
          <a:p>
            <a:r>
              <a:rPr lang="en-US" dirty="0"/>
              <a:t>Content slide header</a:t>
            </a:r>
          </a:p>
        </p:txBody>
      </p:sp>
      <p:sp>
        <p:nvSpPr>
          <p:cNvPr id="3" name="Content Placeholder 2"/>
          <p:cNvSpPr>
            <a:spLocks noGrp="1"/>
          </p:cNvSpPr>
          <p:nvPr>
            <p:ph idx="1" hasCustomPrompt="1"/>
          </p:nvPr>
        </p:nvSpPr>
        <p:spPr/>
        <p:txBody>
          <a:bodyPr/>
          <a:lstStyle>
            <a:lvl1pPr marL="732600">
              <a:defRPr/>
            </a:lvl1pPr>
            <a:lvl2pPr marL="800100" indent="-342900">
              <a:buFont typeface="Arial" panose="020B0604020202020204" pitchFamily="34" charset="0"/>
              <a:buChar char="•"/>
              <a:defRPr/>
            </a:lvl2pPr>
          </a:lstStyle>
          <a:p>
            <a:pPr lvl="0"/>
            <a:r>
              <a:rPr lang="en-US" dirty="0"/>
              <a:t>Content slide, use this for most of your content</a:t>
            </a:r>
          </a:p>
          <a:p>
            <a:pPr lvl="1"/>
            <a:endParaRPr lang="en-US" dirty="0"/>
          </a:p>
        </p:txBody>
      </p:sp>
    </p:spTree>
    <p:extLst>
      <p:ext uri="{BB962C8B-B14F-4D97-AF65-F5344CB8AC3E}">
        <p14:creationId xmlns:p14="http://schemas.microsoft.com/office/powerpoint/2010/main" val="306152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dirty="0"/>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Alternative content slide, use this slide sparingly</a:t>
            </a:r>
          </a:p>
        </p:txBody>
      </p:sp>
    </p:spTree>
    <p:extLst>
      <p:ext uri="{BB962C8B-B14F-4D97-AF65-F5344CB8AC3E}">
        <p14:creationId xmlns:p14="http://schemas.microsoft.com/office/powerpoint/2010/main" val="313514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dirty="0"/>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Alternative content slide, use this slide sparingly</a:t>
            </a:r>
          </a:p>
        </p:txBody>
      </p:sp>
    </p:spTree>
    <p:extLst>
      <p:ext uri="{BB962C8B-B14F-4D97-AF65-F5344CB8AC3E}">
        <p14:creationId xmlns:p14="http://schemas.microsoft.com/office/powerpoint/2010/main" val="276181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65127"/>
            <a:ext cx="1125514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7680" y="1825625"/>
            <a:ext cx="1125514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1993533"/>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96" r:id="rId3"/>
    <p:sldLayoutId id="2147483688" r:id="rId4"/>
    <p:sldLayoutId id="2147483687" r:id="rId5"/>
    <p:sldLayoutId id="2147483662" r:id="rId6"/>
    <p:sldLayoutId id="2147483693" r:id="rId7"/>
    <p:sldLayoutId id="2147483689" r:id="rId8"/>
    <p:sldLayoutId id="2147483697" r:id="rId9"/>
    <p:sldLayoutId id="2147483700" r:id="rId10"/>
    <p:sldLayoutId id="2147483701" r:id="rId11"/>
    <p:sldLayoutId id="2147483690" r:id="rId12"/>
    <p:sldLayoutId id="2147483692" r:id="rId13"/>
    <p:sldLayoutId id="2147483698" r:id="rId14"/>
    <p:sldLayoutId id="2147483699" r:id="rId15"/>
    <p:sldLayoutId id="2147483664" r:id="rId16"/>
    <p:sldLayoutId id="2147483691" r:id="rId17"/>
    <p:sldLayoutId id="2147483684" r:id="rId18"/>
    <p:sldLayoutId id="2147483694" r:id="rId19"/>
    <p:sldLayoutId id="214748370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s://haporimatatu.teachingcouncil.nz/s/"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Rauhuia@teachingcouncil.nz" TargetMode="External"/><Relationship Id="rId2" Type="http://schemas.openxmlformats.org/officeDocument/2006/relationships/hyperlink" Target="https://haporimatatu.teachingcouncil.nz/s/"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eachingcouncil.nz/professional-practice/leadership-strategy/"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588D-C8DB-8B4D-B0BA-4F334F703D40}"/>
              </a:ext>
            </a:extLst>
          </p:cNvPr>
          <p:cNvSpPr>
            <a:spLocks noGrp="1"/>
          </p:cNvSpPr>
          <p:nvPr>
            <p:ph type="ctrTitle"/>
          </p:nvPr>
        </p:nvSpPr>
        <p:spPr>
          <a:xfrm>
            <a:off x="766620" y="1524000"/>
            <a:ext cx="7075054" cy="2417805"/>
          </a:xfrm>
        </p:spPr>
        <p:txBody>
          <a:bodyPr/>
          <a:lstStyle/>
          <a:p>
            <a:r>
              <a:rPr lang="en-US" dirty="0"/>
              <a:t>Rauhuia </a:t>
            </a:r>
            <a:r>
              <a:rPr lang="en-US" dirty="0">
                <a:latin typeface="+mn-lt"/>
              </a:rPr>
              <a:t>|</a:t>
            </a:r>
            <a:r>
              <a:rPr lang="en-US" dirty="0"/>
              <a:t> Leadership</a:t>
            </a:r>
            <a:br>
              <a:rPr lang="en-US" dirty="0"/>
            </a:br>
            <a:r>
              <a:rPr lang="en-US" sz="3200" i="1" dirty="0">
                <a:latin typeface="+mn-lt"/>
              </a:rPr>
              <a:t>Shaping the future together</a:t>
            </a:r>
          </a:p>
        </p:txBody>
      </p:sp>
      <p:sp>
        <p:nvSpPr>
          <p:cNvPr id="3" name="Subtitle 2">
            <a:extLst>
              <a:ext uri="{FF2B5EF4-FFF2-40B4-BE49-F238E27FC236}">
                <a16:creationId xmlns:a16="http://schemas.microsoft.com/office/drawing/2014/main" id="{189E4D22-3043-A44A-8E27-7D91103F5F5F}"/>
              </a:ext>
            </a:extLst>
          </p:cNvPr>
          <p:cNvSpPr>
            <a:spLocks noGrp="1"/>
          </p:cNvSpPr>
          <p:nvPr>
            <p:ph type="subTitle" idx="1"/>
          </p:nvPr>
        </p:nvSpPr>
        <p:spPr>
          <a:xfrm>
            <a:off x="766619" y="4008582"/>
            <a:ext cx="7075054" cy="921472"/>
          </a:xfrm>
        </p:spPr>
        <p:txBody>
          <a:bodyPr/>
          <a:lstStyle/>
          <a:p>
            <a:r>
              <a:rPr lang="en-US" dirty="0"/>
              <a:t>February 2021</a:t>
            </a:r>
          </a:p>
        </p:txBody>
      </p:sp>
    </p:spTree>
    <p:extLst>
      <p:ext uri="{BB962C8B-B14F-4D97-AF65-F5344CB8AC3E}">
        <p14:creationId xmlns:p14="http://schemas.microsoft.com/office/powerpoint/2010/main" val="189553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B43DF361-2014-4965-8E18-E08B7BB93724}"/>
              </a:ext>
            </a:extLst>
          </p:cNvPr>
          <p:cNvSpPr/>
          <p:nvPr/>
        </p:nvSpPr>
        <p:spPr>
          <a:xfrm>
            <a:off x="487607" y="2476620"/>
            <a:ext cx="11255214" cy="699058"/>
          </a:xfrm>
          <a:prstGeom prst="rect">
            <a:avLst/>
          </a:prstGeom>
          <a:solidFill>
            <a:srgbClr val="F5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FC90D84B-877A-468B-8546-D49163ECD330}"/>
              </a:ext>
            </a:extLst>
          </p:cNvPr>
          <p:cNvSpPr>
            <a:spLocks noGrp="1"/>
          </p:cNvSpPr>
          <p:nvPr>
            <p:ph type="title"/>
          </p:nvPr>
        </p:nvSpPr>
        <p:spPr/>
        <p:txBody>
          <a:bodyPr/>
          <a:lstStyle/>
          <a:p>
            <a:r>
              <a:rPr lang="en-US" dirty="0"/>
              <a:t>Te P</a:t>
            </a:r>
            <a:r>
              <a:rPr lang="mi-NZ" dirty="0"/>
              <a:t>ātū o te Whare - </a:t>
            </a:r>
            <a:r>
              <a:rPr lang="en-US" dirty="0"/>
              <a:t>Wall of Identity</a:t>
            </a:r>
            <a:endParaRPr lang="en-NZ" dirty="0"/>
          </a:p>
        </p:txBody>
      </p:sp>
      <p:sp>
        <p:nvSpPr>
          <p:cNvPr id="41" name="Rectangle 40">
            <a:extLst>
              <a:ext uri="{FF2B5EF4-FFF2-40B4-BE49-F238E27FC236}">
                <a16:creationId xmlns:a16="http://schemas.microsoft.com/office/drawing/2014/main" id="{26868099-7801-4667-8F31-7285F5DFA62F}"/>
              </a:ext>
            </a:extLst>
          </p:cNvPr>
          <p:cNvSpPr/>
          <p:nvPr/>
        </p:nvSpPr>
        <p:spPr>
          <a:xfrm>
            <a:off x="500172" y="1617213"/>
            <a:ext cx="11173165" cy="461665"/>
          </a:xfrm>
          <a:prstGeom prst="rect">
            <a:avLst/>
          </a:prstGeom>
        </p:spPr>
        <p:txBody>
          <a:bodyPr wrap="square">
            <a:spAutoFit/>
          </a:bodyPr>
          <a:lstStyle/>
          <a:p>
            <a:r>
              <a:rPr lang="en-US" sz="2400" dirty="0"/>
              <a:t>The Wall of Identity in our Tiriti-led and Values Based Council</a:t>
            </a:r>
            <a:endParaRPr lang="en-NZ" sz="2400" dirty="0"/>
          </a:p>
        </p:txBody>
      </p:sp>
      <p:sp>
        <p:nvSpPr>
          <p:cNvPr id="45" name="Rectangle 44">
            <a:extLst>
              <a:ext uri="{FF2B5EF4-FFF2-40B4-BE49-F238E27FC236}">
                <a16:creationId xmlns:a16="http://schemas.microsoft.com/office/drawing/2014/main" id="{3CD4AE98-DECC-4038-A3E5-92D4CACF4FED}"/>
              </a:ext>
            </a:extLst>
          </p:cNvPr>
          <p:cNvSpPr/>
          <p:nvPr/>
        </p:nvSpPr>
        <p:spPr>
          <a:xfrm>
            <a:off x="487606" y="2471023"/>
            <a:ext cx="11216713" cy="738664"/>
          </a:xfrm>
          <a:prstGeom prst="rect">
            <a:avLst/>
          </a:prstGeom>
        </p:spPr>
        <p:txBody>
          <a:bodyPr wrap="square">
            <a:spAutoFit/>
          </a:bodyPr>
          <a:lstStyle/>
          <a:p>
            <a:r>
              <a:rPr lang="en-NZ" sz="1400" dirty="0"/>
              <a:t>The Teaching Council and all its strands of work are led by </a:t>
            </a:r>
            <a:r>
              <a:rPr lang="en-NZ" sz="1400" b="1" dirty="0"/>
              <a:t>Te Tiriti o Waitangi</a:t>
            </a:r>
            <a:r>
              <a:rPr lang="en-NZ" sz="1400" dirty="0"/>
              <a:t>, our values and the wall of identity demonstrated by our tukutuku patterns and its narrative. Each of these tukutuku patterns are bound to each other by Te Tiriti o Waitangi and our values and in doing so amplify individual and collective wellbeing.</a:t>
            </a:r>
          </a:p>
        </p:txBody>
      </p:sp>
      <p:pic>
        <p:nvPicPr>
          <p:cNvPr id="49" name="Picture 48">
            <a:extLst>
              <a:ext uri="{FF2B5EF4-FFF2-40B4-BE49-F238E27FC236}">
                <a16:creationId xmlns:a16="http://schemas.microsoft.com/office/drawing/2014/main" id="{964784F3-0541-4A2E-92C5-8AA0D1DA4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 y="2101499"/>
            <a:ext cx="11255141" cy="372439"/>
          </a:xfrm>
          <a:prstGeom prst="rect">
            <a:avLst/>
          </a:prstGeom>
        </p:spPr>
      </p:pic>
      <p:sp>
        <p:nvSpPr>
          <p:cNvPr id="50" name="Rectangle 49">
            <a:extLst>
              <a:ext uri="{FF2B5EF4-FFF2-40B4-BE49-F238E27FC236}">
                <a16:creationId xmlns:a16="http://schemas.microsoft.com/office/drawing/2014/main" id="{96CFA22D-A9F5-4F54-A9AB-E1FEC9430491}"/>
              </a:ext>
            </a:extLst>
          </p:cNvPr>
          <p:cNvSpPr/>
          <p:nvPr/>
        </p:nvSpPr>
        <p:spPr>
          <a:xfrm>
            <a:off x="500171" y="2149219"/>
            <a:ext cx="4080217" cy="276999"/>
          </a:xfrm>
          <a:prstGeom prst="rect">
            <a:avLst/>
          </a:prstGeom>
        </p:spPr>
        <p:txBody>
          <a:bodyPr wrap="square">
            <a:spAutoFit/>
          </a:bodyPr>
          <a:lstStyle/>
          <a:p>
            <a:r>
              <a:rPr lang="en-NZ" sz="1200" dirty="0">
                <a:solidFill>
                  <a:schemeClr val="bg1"/>
                </a:solidFill>
                <a:latin typeface="+mj-lt"/>
              </a:rPr>
              <a:t>Kawa – Our ways of being driven by our non-negotiables  </a:t>
            </a:r>
          </a:p>
        </p:txBody>
      </p:sp>
      <p:pic>
        <p:nvPicPr>
          <p:cNvPr id="53" name="Picture 52">
            <a:extLst>
              <a:ext uri="{FF2B5EF4-FFF2-40B4-BE49-F238E27FC236}">
                <a16:creationId xmlns:a16="http://schemas.microsoft.com/office/drawing/2014/main" id="{A2864DA4-747F-4736-B346-3AF08A2A24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7680" y="3194451"/>
            <a:ext cx="11255214" cy="372438"/>
          </a:xfrm>
          <a:prstGeom prst="rect">
            <a:avLst/>
          </a:prstGeom>
        </p:spPr>
      </p:pic>
      <p:sp>
        <p:nvSpPr>
          <p:cNvPr id="54" name="Rectangle 53">
            <a:extLst>
              <a:ext uri="{FF2B5EF4-FFF2-40B4-BE49-F238E27FC236}">
                <a16:creationId xmlns:a16="http://schemas.microsoft.com/office/drawing/2014/main" id="{7526256F-346C-43CD-B42E-35CDA56FD6ED}"/>
              </a:ext>
            </a:extLst>
          </p:cNvPr>
          <p:cNvSpPr/>
          <p:nvPr/>
        </p:nvSpPr>
        <p:spPr>
          <a:xfrm>
            <a:off x="487680" y="3242171"/>
            <a:ext cx="2593375" cy="276999"/>
          </a:xfrm>
          <a:prstGeom prst="rect">
            <a:avLst/>
          </a:prstGeom>
        </p:spPr>
        <p:txBody>
          <a:bodyPr wrap="square">
            <a:spAutoFit/>
          </a:bodyPr>
          <a:lstStyle/>
          <a:p>
            <a:r>
              <a:rPr lang="en-NZ" sz="1200" dirty="0">
                <a:solidFill>
                  <a:schemeClr val="bg1"/>
                </a:solidFill>
                <a:latin typeface="+mj-lt"/>
              </a:rPr>
              <a:t>Hauora / Wellness</a:t>
            </a:r>
          </a:p>
        </p:txBody>
      </p:sp>
      <p:sp>
        <p:nvSpPr>
          <p:cNvPr id="55" name="Rectangle 54">
            <a:extLst>
              <a:ext uri="{FF2B5EF4-FFF2-40B4-BE49-F238E27FC236}">
                <a16:creationId xmlns:a16="http://schemas.microsoft.com/office/drawing/2014/main" id="{8BE359F5-D3E4-4154-8D25-D946D636C963}"/>
              </a:ext>
            </a:extLst>
          </p:cNvPr>
          <p:cNvSpPr/>
          <p:nvPr/>
        </p:nvSpPr>
        <p:spPr>
          <a:xfrm>
            <a:off x="487680" y="3566889"/>
            <a:ext cx="11255141" cy="2873845"/>
          </a:xfrm>
          <a:prstGeom prst="rect">
            <a:avLst/>
          </a:prstGeom>
          <a:solidFill>
            <a:srgbClr val="F5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Arrow: Down 55">
            <a:extLst>
              <a:ext uri="{FF2B5EF4-FFF2-40B4-BE49-F238E27FC236}">
                <a16:creationId xmlns:a16="http://schemas.microsoft.com/office/drawing/2014/main" id="{5956BFC8-13E8-437F-9B5A-2AC1353E86B5}"/>
              </a:ext>
            </a:extLst>
          </p:cNvPr>
          <p:cNvSpPr/>
          <p:nvPr/>
        </p:nvSpPr>
        <p:spPr>
          <a:xfrm>
            <a:off x="6009855" y="2985309"/>
            <a:ext cx="292768" cy="165498"/>
          </a:xfrm>
          <a:prstGeom prst="downArrow">
            <a:avLst/>
          </a:prstGeom>
          <a:solidFill>
            <a:srgbClr val="341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5" name="Picture 4">
            <a:extLst>
              <a:ext uri="{FF2B5EF4-FFF2-40B4-BE49-F238E27FC236}">
                <a16:creationId xmlns:a16="http://schemas.microsoft.com/office/drawing/2014/main" id="{230F584E-97E5-405D-8050-F52F702449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64681" y="3705840"/>
            <a:ext cx="1680172" cy="2375343"/>
          </a:xfrm>
          <a:prstGeom prst="rect">
            <a:avLst/>
          </a:prstGeom>
        </p:spPr>
      </p:pic>
      <p:pic>
        <p:nvPicPr>
          <p:cNvPr id="6" name="Picture 5">
            <a:extLst>
              <a:ext uri="{FF2B5EF4-FFF2-40B4-BE49-F238E27FC236}">
                <a16:creationId xmlns:a16="http://schemas.microsoft.com/office/drawing/2014/main" id="{65DE4107-0DCE-4A2B-9DCB-74027413931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06544" y="3706943"/>
            <a:ext cx="1681869" cy="2375639"/>
          </a:xfrm>
          <a:prstGeom prst="rect">
            <a:avLst/>
          </a:prstGeom>
        </p:spPr>
      </p:pic>
      <p:pic>
        <p:nvPicPr>
          <p:cNvPr id="7" name="Picture 6">
            <a:extLst>
              <a:ext uri="{FF2B5EF4-FFF2-40B4-BE49-F238E27FC236}">
                <a16:creationId xmlns:a16="http://schemas.microsoft.com/office/drawing/2014/main" id="{1FFB88C9-353F-4FC8-8EC3-7E49ADE49C8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650104" y="3706943"/>
            <a:ext cx="1681869" cy="2375639"/>
          </a:xfrm>
          <a:prstGeom prst="rect">
            <a:avLst/>
          </a:prstGeom>
        </p:spPr>
      </p:pic>
      <p:pic>
        <p:nvPicPr>
          <p:cNvPr id="8" name="Picture 7">
            <a:extLst>
              <a:ext uri="{FF2B5EF4-FFF2-40B4-BE49-F238E27FC236}">
                <a16:creationId xmlns:a16="http://schemas.microsoft.com/office/drawing/2014/main" id="{348722D8-FB46-4C04-8C84-84090699680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693663" y="3706943"/>
            <a:ext cx="1681869" cy="2375639"/>
          </a:xfrm>
          <a:prstGeom prst="rect">
            <a:avLst/>
          </a:prstGeom>
        </p:spPr>
      </p:pic>
      <p:sp>
        <p:nvSpPr>
          <p:cNvPr id="9" name="Rectangle 8">
            <a:extLst>
              <a:ext uri="{FF2B5EF4-FFF2-40B4-BE49-F238E27FC236}">
                <a16:creationId xmlns:a16="http://schemas.microsoft.com/office/drawing/2014/main" id="{106B80C9-B070-41F0-88EF-B08A138C2DA1}"/>
              </a:ext>
            </a:extLst>
          </p:cNvPr>
          <p:cNvSpPr/>
          <p:nvPr/>
        </p:nvSpPr>
        <p:spPr>
          <a:xfrm>
            <a:off x="3489788" y="6142514"/>
            <a:ext cx="1829390" cy="213790"/>
          </a:xfrm>
          <a:prstGeom prst="rect">
            <a:avLst/>
          </a:prstGeom>
        </p:spPr>
        <p:txBody>
          <a:bodyPr wrap="none">
            <a:spAutoFit/>
          </a:bodyPr>
          <a:lstStyle/>
          <a:p>
            <a:pPr algn="ctr"/>
            <a:r>
              <a:rPr lang="en-NZ" sz="900" b="1" dirty="0"/>
              <a:t>MANA WHENUA / TANGATA WHENUA</a:t>
            </a:r>
          </a:p>
        </p:txBody>
      </p:sp>
      <p:sp>
        <p:nvSpPr>
          <p:cNvPr id="10" name="Rectangle 9">
            <a:extLst>
              <a:ext uri="{FF2B5EF4-FFF2-40B4-BE49-F238E27FC236}">
                <a16:creationId xmlns:a16="http://schemas.microsoft.com/office/drawing/2014/main" id="{7E63523F-3DAC-4BF4-884F-A66B2B87B8F9}"/>
              </a:ext>
            </a:extLst>
          </p:cNvPr>
          <p:cNvSpPr/>
          <p:nvPr/>
        </p:nvSpPr>
        <p:spPr>
          <a:xfrm>
            <a:off x="6067365" y="6130814"/>
            <a:ext cx="761924" cy="213790"/>
          </a:xfrm>
          <a:prstGeom prst="rect">
            <a:avLst/>
          </a:prstGeom>
        </p:spPr>
        <p:txBody>
          <a:bodyPr wrap="none">
            <a:spAutoFit/>
          </a:bodyPr>
          <a:lstStyle/>
          <a:p>
            <a:r>
              <a:rPr lang="en-NZ" sz="900" b="1" dirty="0"/>
              <a:t>BI-CULTURAL</a:t>
            </a:r>
          </a:p>
        </p:txBody>
      </p:sp>
      <p:sp>
        <p:nvSpPr>
          <p:cNvPr id="11" name="Rectangle 10">
            <a:extLst>
              <a:ext uri="{FF2B5EF4-FFF2-40B4-BE49-F238E27FC236}">
                <a16:creationId xmlns:a16="http://schemas.microsoft.com/office/drawing/2014/main" id="{6E2C3299-30A2-47DE-B365-2EA68E3E504E}"/>
              </a:ext>
            </a:extLst>
          </p:cNvPr>
          <p:cNvSpPr/>
          <p:nvPr/>
        </p:nvSpPr>
        <p:spPr>
          <a:xfrm>
            <a:off x="8046978" y="6142514"/>
            <a:ext cx="888120" cy="213790"/>
          </a:xfrm>
          <a:prstGeom prst="rect">
            <a:avLst/>
          </a:prstGeom>
        </p:spPr>
        <p:txBody>
          <a:bodyPr wrap="none">
            <a:spAutoFit/>
          </a:bodyPr>
          <a:lstStyle/>
          <a:p>
            <a:pPr algn="ctr"/>
            <a:r>
              <a:rPr lang="en-NZ" sz="900" b="1" dirty="0"/>
              <a:t>MULTI PACIFICA</a:t>
            </a:r>
          </a:p>
        </p:txBody>
      </p:sp>
      <p:sp>
        <p:nvSpPr>
          <p:cNvPr id="12" name="Rectangle 11">
            <a:extLst>
              <a:ext uri="{FF2B5EF4-FFF2-40B4-BE49-F238E27FC236}">
                <a16:creationId xmlns:a16="http://schemas.microsoft.com/office/drawing/2014/main" id="{055ABB18-834E-4D53-A4D9-40A332754648}"/>
              </a:ext>
            </a:extLst>
          </p:cNvPr>
          <p:cNvSpPr/>
          <p:nvPr/>
        </p:nvSpPr>
        <p:spPr>
          <a:xfrm>
            <a:off x="10019825" y="6130814"/>
            <a:ext cx="951959" cy="213790"/>
          </a:xfrm>
          <a:prstGeom prst="rect">
            <a:avLst/>
          </a:prstGeom>
        </p:spPr>
        <p:txBody>
          <a:bodyPr wrap="none">
            <a:spAutoFit/>
          </a:bodyPr>
          <a:lstStyle/>
          <a:p>
            <a:pPr algn="ctr"/>
            <a:r>
              <a:rPr lang="en-NZ" sz="900" b="1" dirty="0"/>
              <a:t>MULTI CULTURAL</a:t>
            </a:r>
          </a:p>
        </p:txBody>
      </p:sp>
      <p:cxnSp>
        <p:nvCxnSpPr>
          <p:cNvPr id="16" name="Straight Connector 15">
            <a:extLst>
              <a:ext uri="{FF2B5EF4-FFF2-40B4-BE49-F238E27FC236}">
                <a16:creationId xmlns:a16="http://schemas.microsoft.com/office/drawing/2014/main" id="{49F9BFA4-27AC-4064-8CB1-DA412BBC3DD8}"/>
              </a:ext>
            </a:extLst>
          </p:cNvPr>
          <p:cNvCxnSpPr>
            <a:cxnSpLocks/>
          </p:cNvCxnSpPr>
          <p:nvPr/>
        </p:nvCxnSpPr>
        <p:spPr>
          <a:xfrm>
            <a:off x="3202990" y="3652347"/>
            <a:ext cx="0" cy="2673858"/>
          </a:xfrm>
          <a:prstGeom prst="line">
            <a:avLst/>
          </a:prstGeom>
          <a:ln w="12700">
            <a:solidFill>
              <a:schemeClr val="accent4">
                <a:lumMod val="50000"/>
              </a:schemeClr>
            </a:solidFill>
            <a:prstDash val="sysDash"/>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45D708B4-6D36-4F91-8808-22EB1686C87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45095" y="4530015"/>
            <a:ext cx="2200480" cy="1510996"/>
          </a:xfrm>
          <a:prstGeom prst="rect">
            <a:avLst/>
          </a:prstGeom>
        </p:spPr>
      </p:pic>
      <p:sp>
        <p:nvSpPr>
          <p:cNvPr id="17" name="Rectangle 16">
            <a:extLst>
              <a:ext uri="{FF2B5EF4-FFF2-40B4-BE49-F238E27FC236}">
                <a16:creationId xmlns:a16="http://schemas.microsoft.com/office/drawing/2014/main" id="{2A221DDA-BE93-4FFE-A930-B2E6EBE6FF91}"/>
              </a:ext>
            </a:extLst>
          </p:cNvPr>
          <p:cNvSpPr/>
          <p:nvPr/>
        </p:nvSpPr>
        <p:spPr>
          <a:xfrm>
            <a:off x="642222" y="5956873"/>
            <a:ext cx="617478" cy="369332"/>
          </a:xfrm>
          <a:prstGeom prst="rect">
            <a:avLst/>
          </a:prstGeom>
        </p:spPr>
        <p:txBody>
          <a:bodyPr wrap="none">
            <a:spAutoFit/>
          </a:bodyPr>
          <a:lstStyle/>
          <a:p>
            <a:pPr algn="ctr"/>
            <a:r>
              <a:rPr lang="en-NZ" sz="900" b="1" dirty="0"/>
              <a:t>Whānau </a:t>
            </a:r>
          </a:p>
          <a:p>
            <a:pPr algn="ctr"/>
            <a:r>
              <a:rPr lang="en-NZ" sz="900" dirty="0"/>
              <a:t>(Family)</a:t>
            </a:r>
          </a:p>
        </p:txBody>
      </p:sp>
      <p:cxnSp>
        <p:nvCxnSpPr>
          <p:cNvPr id="34" name="Straight Connector 33">
            <a:extLst>
              <a:ext uri="{FF2B5EF4-FFF2-40B4-BE49-F238E27FC236}">
                <a16:creationId xmlns:a16="http://schemas.microsoft.com/office/drawing/2014/main" id="{1DBD3918-843A-4BC0-99C8-881B785DA3F4}"/>
              </a:ext>
            </a:extLst>
          </p:cNvPr>
          <p:cNvCxnSpPr>
            <a:cxnSpLocks/>
          </p:cNvCxnSpPr>
          <p:nvPr/>
        </p:nvCxnSpPr>
        <p:spPr>
          <a:xfrm rot="2700000" flipV="1">
            <a:off x="1154298" y="5513430"/>
            <a:ext cx="0" cy="547407"/>
          </a:xfrm>
          <a:prstGeom prst="line">
            <a:avLst/>
          </a:prstGeom>
          <a:ln w="19050">
            <a:solidFill>
              <a:schemeClr val="accent4">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DC7F4E5-3D42-48BB-9651-F3C32612E480}"/>
              </a:ext>
            </a:extLst>
          </p:cNvPr>
          <p:cNvSpPr/>
          <p:nvPr/>
        </p:nvSpPr>
        <p:spPr>
          <a:xfrm>
            <a:off x="500173" y="3627971"/>
            <a:ext cx="2258334" cy="523220"/>
          </a:xfrm>
          <a:prstGeom prst="rect">
            <a:avLst/>
          </a:prstGeom>
        </p:spPr>
        <p:txBody>
          <a:bodyPr wrap="square">
            <a:spAutoFit/>
          </a:bodyPr>
          <a:lstStyle/>
          <a:p>
            <a:r>
              <a:rPr lang="en-US" sz="1400" dirty="0"/>
              <a:t>The panel of individual and collective Hauora.</a:t>
            </a:r>
            <a:endParaRPr lang="en-NZ" sz="1400" dirty="0"/>
          </a:p>
        </p:txBody>
      </p:sp>
      <p:sp>
        <p:nvSpPr>
          <p:cNvPr id="33" name="Rectangle 32">
            <a:extLst>
              <a:ext uri="{FF2B5EF4-FFF2-40B4-BE49-F238E27FC236}">
                <a16:creationId xmlns:a16="http://schemas.microsoft.com/office/drawing/2014/main" id="{25FF1425-C39B-423F-94B2-C505A627AF1C}"/>
              </a:ext>
            </a:extLst>
          </p:cNvPr>
          <p:cNvSpPr/>
          <p:nvPr/>
        </p:nvSpPr>
        <p:spPr>
          <a:xfrm>
            <a:off x="1970824" y="5957848"/>
            <a:ext cx="1116011" cy="369332"/>
          </a:xfrm>
          <a:prstGeom prst="rect">
            <a:avLst/>
          </a:prstGeom>
        </p:spPr>
        <p:txBody>
          <a:bodyPr wrap="none">
            <a:spAutoFit/>
          </a:bodyPr>
          <a:lstStyle/>
          <a:p>
            <a:pPr algn="ctr"/>
            <a:r>
              <a:rPr lang="en-NZ" sz="900" b="1" dirty="0"/>
              <a:t>Nga Tangata Katoa</a:t>
            </a:r>
          </a:p>
          <a:p>
            <a:pPr algn="ctr"/>
            <a:r>
              <a:rPr lang="en-NZ" sz="900" dirty="0"/>
              <a:t>Societal</a:t>
            </a:r>
          </a:p>
        </p:txBody>
      </p:sp>
      <p:sp>
        <p:nvSpPr>
          <p:cNvPr id="35" name="Rectangle 34">
            <a:extLst>
              <a:ext uri="{FF2B5EF4-FFF2-40B4-BE49-F238E27FC236}">
                <a16:creationId xmlns:a16="http://schemas.microsoft.com/office/drawing/2014/main" id="{B57FC1B9-0669-4849-BB37-3EA39C551623}"/>
              </a:ext>
            </a:extLst>
          </p:cNvPr>
          <p:cNvSpPr/>
          <p:nvPr/>
        </p:nvSpPr>
        <p:spPr>
          <a:xfrm>
            <a:off x="639450" y="4183302"/>
            <a:ext cx="649537" cy="369332"/>
          </a:xfrm>
          <a:prstGeom prst="rect">
            <a:avLst/>
          </a:prstGeom>
        </p:spPr>
        <p:txBody>
          <a:bodyPr wrap="none">
            <a:spAutoFit/>
          </a:bodyPr>
          <a:lstStyle/>
          <a:p>
            <a:pPr algn="ctr"/>
            <a:r>
              <a:rPr lang="en-NZ" sz="900" b="1" dirty="0"/>
              <a:t>Tinana </a:t>
            </a:r>
          </a:p>
          <a:p>
            <a:pPr algn="ctr"/>
            <a:r>
              <a:rPr lang="en-NZ" sz="900" dirty="0"/>
              <a:t>(Physical)</a:t>
            </a:r>
          </a:p>
        </p:txBody>
      </p:sp>
      <p:sp>
        <p:nvSpPr>
          <p:cNvPr id="36" name="Rectangle 35">
            <a:extLst>
              <a:ext uri="{FF2B5EF4-FFF2-40B4-BE49-F238E27FC236}">
                <a16:creationId xmlns:a16="http://schemas.microsoft.com/office/drawing/2014/main" id="{3BC6B0C8-0E32-4780-9BEF-3270976E3FDE}"/>
              </a:ext>
            </a:extLst>
          </p:cNvPr>
          <p:cNvSpPr/>
          <p:nvPr/>
        </p:nvSpPr>
        <p:spPr>
          <a:xfrm>
            <a:off x="2153250" y="4184277"/>
            <a:ext cx="1079143" cy="369332"/>
          </a:xfrm>
          <a:prstGeom prst="rect">
            <a:avLst/>
          </a:prstGeom>
        </p:spPr>
        <p:txBody>
          <a:bodyPr wrap="none">
            <a:spAutoFit/>
          </a:bodyPr>
          <a:lstStyle/>
          <a:p>
            <a:pPr algn="ctr"/>
            <a:r>
              <a:rPr lang="en-NZ" sz="900" b="1" dirty="0"/>
              <a:t>Wairua </a:t>
            </a:r>
          </a:p>
          <a:p>
            <a:pPr algn="ctr"/>
            <a:r>
              <a:rPr lang="en-NZ" sz="900" dirty="0"/>
              <a:t>Spiritual/Wellness</a:t>
            </a:r>
          </a:p>
        </p:txBody>
      </p:sp>
      <p:sp>
        <p:nvSpPr>
          <p:cNvPr id="37" name="Rectangle 36">
            <a:extLst>
              <a:ext uri="{FF2B5EF4-FFF2-40B4-BE49-F238E27FC236}">
                <a16:creationId xmlns:a16="http://schemas.microsoft.com/office/drawing/2014/main" id="{28C29DB4-4401-45B0-87FB-8387B375B995}"/>
              </a:ext>
            </a:extLst>
          </p:cNvPr>
          <p:cNvSpPr/>
          <p:nvPr/>
        </p:nvSpPr>
        <p:spPr>
          <a:xfrm>
            <a:off x="1298111" y="4183075"/>
            <a:ext cx="955711" cy="369332"/>
          </a:xfrm>
          <a:prstGeom prst="rect">
            <a:avLst/>
          </a:prstGeom>
        </p:spPr>
        <p:txBody>
          <a:bodyPr wrap="none">
            <a:spAutoFit/>
          </a:bodyPr>
          <a:lstStyle/>
          <a:p>
            <a:pPr algn="ctr"/>
            <a:r>
              <a:rPr lang="en-NZ" sz="900" b="1" dirty="0"/>
              <a:t>Taiao </a:t>
            </a:r>
          </a:p>
          <a:p>
            <a:pPr algn="ctr"/>
            <a:r>
              <a:rPr lang="en-NZ" sz="900" dirty="0"/>
              <a:t>(Environmental)</a:t>
            </a:r>
          </a:p>
        </p:txBody>
      </p:sp>
      <p:cxnSp>
        <p:nvCxnSpPr>
          <p:cNvPr id="38" name="Straight Connector 37">
            <a:extLst>
              <a:ext uri="{FF2B5EF4-FFF2-40B4-BE49-F238E27FC236}">
                <a16:creationId xmlns:a16="http://schemas.microsoft.com/office/drawing/2014/main" id="{0F648C49-2DE1-49B0-AF8A-E20FC4C4A0CB}"/>
              </a:ext>
            </a:extLst>
          </p:cNvPr>
          <p:cNvCxnSpPr>
            <a:cxnSpLocks/>
          </p:cNvCxnSpPr>
          <p:nvPr/>
        </p:nvCxnSpPr>
        <p:spPr>
          <a:xfrm rot="-2700000" flipV="1">
            <a:off x="2346788" y="5513430"/>
            <a:ext cx="0" cy="547407"/>
          </a:xfrm>
          <a:prstGeom prst="line">
            <a:avLst/>
          </a:prstGeom>
          <a:ln w="19050">
            <a:solidFill>
              <a:schemeClr val="accent4">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1A1F023-CF1B-4AB4-88EB-2FA5B805A48D}"/>
              </a:ext>
            </a:extLst>
          </p:cNvPr>
          <p:cNvCxnSpPr>
            <a:cxnSpLocks/>
          </p:cNvCxnSpPr>
          <p:nvPr/>
        </p:nvCxnSpPr>
        <p:spPr>
          <a:xfrm rot="18900000">
            <a:off x="1184946" y="4464083"/>
            <a:ext cx="0" cy="547407"/>
          </a:xfrm>
          <a:prstGeom prst="line">
            <a:avLst/>
          </a:prstGeom>
          <a:ln w="19050">
            <a:solidFill>
              <a:schemeClr val="accent4">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05F9B1-1BBB-4D7C-A4D7-36650B1A1D37}"/>
              </a:ext>
            </a:extLst>
          </p:cNvPr>
          <p:cNvCxnSpPr>
            <a:cxnSpLocks/>
          </p:cNvCxnSpPr>
          <p:nvPr/>
        </p:nvCxnSpPr>
        <p:spPr>
          <a:xfrm rot="2700000">
            <a:off x="2377436" y="4464083"/>
            <a:ext cx="0" cy="547407"/>
          </a:xfrm>
          <a:prstGeom prst="line">
            <a:avLst/>
          </a:prstGeom>
          <a:ln w="19050">
            <a:solidFill>
              <a:schemeClr val="accent4">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1ED134-32A3-4AF0-8C20-BF3D67C3B293}"/>
              </a:ext>
            </a:extLst>
          </p:cNvPr>
          <p:cNvCxnSpPr>
            <a:cxnSpLocks/>
          </p:cNvCxnSpPr>
          <p:nvPr/>
        </p:nvCxnSpPr>
        <p:spPr>
          <a:xfrm>
            <a:off x="1117960" y="5087317"/>
            <a:ext cx="260524" cy="127360"/>
          </a:xfrm>
          <a:prstGeom prst="line">
            <a:avLst/>
          </a:prstGeom>
          <a:ln w="19050">
            <a:solidFill>
              <a:schemeClr val="accent4">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1C428492-4D47-4C34-975F-2D2EE2243D52}"/>
              </a:ext>
            </a:extLst>
          </p:cNvPr>
          <p:cNvSpPr/>
          <p:nvPr/>
        </p:nvSpPr>
        <p:spPr>
          <a:xfrm>
            <a:off x="427423" y="4680646"/>
            <a:ext cx="795683" cy="646331"/>
          </a:xfrm>
          <a:prstGeom prst="rect">
            <a:avLst/>
          </a:prstGeom>
        </p:spPr>
        <p:txBody>
          <a:bodyPr wrap="square">
            <a:spAutoFit/>
          </a:bodyPr>
          <a:lstStyle/>
          <a:p>
            <a:pPr algn="ctr"/>
            <a:r>
              <a:rPr lang="en-NZ" sz="900" b="1" dirty="0"/>
              <a:t>Hinengaro  </a:t>
            </a:r>
          </a:p>
          <a:p>
            <a:pPr algn="ctr"/>
            <a:r>
              <a:rPr lang="en-NZ" sz="900" dirty="0"/>
              <a:t>( mental and emotional wellbeing )</a:t>
            </a:r>
          </a:p>
        </p:txBody>
      </p:sp>
    </p:spTree>
    <p:extLst>
      <p:ext uri="{BB962C8B-B14F-4D97-AF65-F5344CB8AC3E}">
        <p14:creationId xmlns:p14="http://schemas.microsoft.com/office/powerpoint/2010/main" val="381333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09EC-2461-4A90-9066-C0359999854A}"/>
              </a:ext>
            </a:extLst>
          </p:cNvPr>
          <p:cNvSpPr>
            <a:spLocks noGrp="1"/>
          </p:cNvSpPr>
          <p:nvPr>
            <p:ph type="title"/>
          </p:nvPr>
        </p:nvSpPr>
        <p:spPr/>
        <p:txBody>
          <a:bodyPr/>
          <a:lstStyle/>
          <a:p>
            <a:r>
              <a:rPr lang="en-NZ" dirty="0"/>
              <a:t>Uara</a:t>
            </a:r>
            <a:r>
              <a:rPr lang="en-US" dirty="0"/>
              <a:t> | Values</a:t>
            </a:r>
            <a:endParaRPr lang="en-NZ" dirty="0"/>
          </a:p>
        </p:txBody>
      </p:sp>
      <p:pic>
        <p:nvPicPr>
          <p:cNvPr id="4" name="Content Placeholder 3">
            <a:extLst>
              <a:ext uri="{FF2B5EF4-FFF2-40B4-BE49-F238E27FC236}">
                <a16:creationId xmlns:a16="http://schemas.microsoft.com/office/drawing/2014/main" id="{6E293AF1-7F92-4F01-82ED-09749A8D1CBE}"/>
              </a:ext>
            </a:extLst>
          </p:cNvPr>
          <p:cNvPicPr>
            <a:picLocks noGrp="1" noChangeAspect="1"/>
          </p:cNvPicPr>
          <p:nvPr>
            <p:ph idx="1"/>
          </p:nvPr>
        </p:nvPicPr>
        <p:blipFill rotWithShape="1">
          <a:blip r:embed="rId3"/>
          <a:srcRect t="3569" r="-1" b="8692"/>
          <a:stretch/>
        </p:blipFill>
        <p:spPr>
          <a:xfrm>
            <a:off x="363895" y="1569861"/>
            <a:ext cx="9032552" cy="3818718"/>
          </a:xfrm>
          <a:prstGeom prst="rect">
            <a:avLst/>
          </a:prstGeom>
        </p:spPr>
      </p:pic>
    </p:spTree>
    <p:extLst>
      <p:ext uri="{BB962C8B-B14F-4D97-AF65-F5344CB8AC3E}">
        <p14:creationId xmlns:p14="http://schemas.microsoft.com/office/powerpoint/2010/main" val="158568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1F1D-D930-425A-AF08-88174CF922F2}"/>
              </a:ext>
            </a:extLst>
          </p:cNvPr>
          <p:cNvSpPr>
            <a:spLocks noGrp="1"/>
          </p:cNvSpPr>
          <p:nvPr>
            <p:ph type="title"/>
          </p:nvPr>
        </p:nvSpPr>
        <p:spPr>
          <a:xfrm>
            <a:off x="277586" y="2766219"/>
            <a:ext cx="2435134" cy="1325563"/>
          </a:xfrm>
        </p:spPr>
        <p:txBody>
          <a:bodyPr/>
          <a:lstStyle/>
          <a:p>
            <a:r>
              <a:rPr lang="en-NZ" dirty="0"/>
              <a:t>Rauhuia</a:t>
            </a:r>
          </a:p>
        </p:txBody>
      </p:sp>
      <p:sp>
        <p:nvSpPr>
          <p:cNvPr id="3" name="Content Placeholder 2">
            <a:extLst>
              <a:ext uri="{FF2B5EF4-FFF2-40B4-BE49-F238E27FC236}">
                <a16:creationId xmlns:a16="http://schemas.microsoft.com/office/drawing/2014/main" id="{F175C704-0F91-4D11-8A24-4BE2A883024C}"/>
              </a:ext>
            </a:extLst>
          </p:cNvPr>
          <p:cNvSpPr>
            <a:spLocks noGrp="1"/>
          </p:cNvSpPr>
          <p:nvPr>
            <p:ph sz="half" idx="1"/>
          </p:nvPr>
        </p:nvSpPr>
        <p:spPr>
          <a:xfrm>
            <a:off x="2573079" y="320464"/>
            <a:ext cx="3869773" cy="6356783"/>
          </a:xfrm>
        </p:spPr>
        <p:txBody>
          <a:bodyPr>
            <a:normAutofit/>
          </a:bodyPr>
          <a:lstStyle/>
          <a:p>
            <a:pPr marL="0" indent="0">
              <a:buNone/>
            </a:pPr>
            <a:r>
              <a:rPr lang="en-NZ" sz="1500" b="1" i="1" dirty="0"/>
              <a:t>Tangi wairua ana te Huia Kaimanawa</a:t>
            </a:r>
            <a:endParaRPr lang="en-NZ" sz="1500" dirty="0"/>
          </a:p>
          <a:p>
            <a:pPr marL="0" indent="0">
              <a:buNone/>
            </a:pPr>
            <a:r>
              <a:rPr lang="en-NZ" sz="1500" b="1" i="1" dirty="0"/>
              <a:t>Waiho anō ia kia arahi ana</a:t>
            </a:r>
            <a:endParaRPr lang="en-NZ" sz="1500" dirty="0"/>
          </a:p>
          <a:p>
            <a:pPr marL="0" indent="0">
              <a:buNone/>
            </a:pPr>
            <a:r>
              <a:rPr lang="en-NZ" sz="1500" b="1" i="1" dirty="0"/>
              <a:t>Huia </a:t>
            </a:r>
            <a:endParaRPr lang="en-NZ" sz="1500" dirty="0"/>
          </a:p>
          <a:p>
            <a:pPr marL="0" indent="0">
              <a:buNone/>
            </a:pPr>
            <a:r>
              <a:rPr lang="en-NZ" sz="1500" b="1" i="1" dirty="0"/>
              <a:t>Huia </a:t>
            </a:r>
            <a:endParaRPr lang="en-NZ" sz="1500" dirty="0"/>
          </a:p>
          <a:p>
            <a:pPr marL="0" indent="0">
              <a:buNone/>
            </a:pPr>
            <a:r>
              <a:rPr lang="en-NZ" sz="1500" i="1" dirty="0"/>
              <a:t> </a:t>
            </a:r>
            <a:endParaRPr lang="en-NZ" sz="1500" dirty="0"/>
          </a:p>
          <a:p>
            <a:pPr marL="0" indent="0">
              <a:buNone/>
            </a:pPr>
            <a:r>
              <a:rPr lang="en-NZ" sz="1500" b="1" i="1" dirty="0"/>
              <a:t>Tangi ana te Tui</a:t>
            </a:r>
            <a:endParaRPr lang="en-NZ" sz="1500" dirty="0"/>
          </a:p>
          <a:p>
            <a:pPr marL="0" indent="0">
              <a:buNone/>
            </a:pPr>
            <a:r>
              <a:rPr lang="en-NZ" sz="1500" b="1" i="1" dirty="0"/>
              <a:t>Waiho anō, kia korihi ana</a:t>
            </a:r>
            <a:endParaRPr lang="en-NZ" sz="1500" dirty="0"/>
          </a:p>
          <a:p>
            <a:pPr marL="0" indent="0">
              <a:buNone/>
            </a:pPr>
            <a:r>
              <a:rPr lang="en-NZ" sz="1500" b="1" i="1" dirty="0"/>
              <a:t> Tuia ki runga</a:t>
            </a:r>
            <a:endParaRPr lang="en-NZ" sz="1500" dirty="0"/>
          </a:p>
          <a:p>
            <a:pPr marL="0" indent="0">
              <a:buNone/>
            </a:pPr>
            <a:r>
              <a:rPr lang="en-NZ" sz="1500" b="1" i="1" dirty="0"/>
              <a:t>Tuia ki raro </a:t>
            </a:r>
            <a:endParaRPr lang="en-NZ" sz="1500" dirty="0"/>
          </a:p>
          <a:p>
            <a:pPr marL="0" indent="0">
              <a:buNone/>
            </a:pPr>
            <a:r>
              <a:rPr lang="en-NZ" sz="1500" i="1" dirty="0"/>
              <a:t> </a:t>
            </a:r>
            <a:endParaRPr lang="en-NZ" sz="1500" dirty="0"/>
          </a:p>
          <a:p>
            <a:pPr marL="0" indent="0">
              <a:buNone/>
            </a:pPr>
            <a:r>
              <a:rPr lang="en-NZ" sz="1500" b="1" i="1" dirty="0"/>
              <a:t>Tangi ana te Pipiwharauaroa</a:t>
            </a:r>
            <a:endParaRPr lang="en-NZ" sz="1500" dirty="0"/>
          </a:p>
          <a:p>
            <a:pPr marL="0" indent="0">
              <a:buNone/>
            </a:pPr>
            <a:r>
              <a:rPr lang="en-NZ" sz="1500" b="1" i="1" dirty="0"/>
              <a:t>Waiho anō kia korihirihi ana</a:t>
            </a:r>
            <a:endParaRPr lang="en-NZ" sz="1500" dirty="0"/>
          </a:p>
          <a:p>
            <a:pPr marL="0" indent="0">
              <a:buNone/>
            </a:pPr>
            <a:r>
              <a:rPr lang="en-NZ" sz="1500" b="1" i="1" dirty="0"/>
              <a:t>Whiti, whiti ora </a:t>
            </a:r>
            <a:endParaRPr lang="en-NZ" sz="1500" dirty="0"/>
          </a:p>
          <a:p>
            <a:pPr marL="0" indent="0">
              <a:buNone/>
            </a:pPr>
            <a:r>
              <a:rPr lang="en-NZ" sz="1500" i="1" dirty="0"/>
              <a:t> </a:t>
            </a:r>
            <a:endParaRPr lang="en-NZ" sz="1500" dirty="0"/>
          </a:p>
          <a:p>
            <a:pPr marL="0" indent="0">
              <a:buNone/>
            </a:pPr>
            <a:r>
              <a:rPr lang="en-NZ" sz="1500" b="1" i="1" dirty="0"/>
              <a:t>Tangi ana te Kawekawea </a:t>
            </a:r>
            <a:endParaRPr lang="en-NZ" sz="1500" dirty="0"/>
          </a:p>
          <a:p>
            <a:pPr marL="0" indent="0">
              <a:buNone/>
            </a:pPr>
            <a:r>
              <a:rPr lang="en-NZ" sz="1500" b="1" i="1" dirty="0"/>
              <a:t>Waiho anō kia tangi ana, kia korihi ana</a:t>
            </a:r>
            <a:endParaRPr lang="en-NZ" sz="1500" dirty="0"/>
          </a:p>
          <a:p>
            <a:pPr marL="0" indent="0">
              <a:buNone/>
            </a:pPr>
            <a:r>
              <a:rPr lang="en-NZ" sz="1500" b="1" i="1" dirty="0"/>
              <a:t>Kia aroaro ki te mahana</a:t>
            </a:r>
            <a:endParaRPr lang="en-NZ" sz="1500" dirty="0"/>
          </a:p>
          <a:p>
            <a:pPr marL="0" indent="0">
              <a:buNone/>
            </a:pPr>
            <a:r>
              <a:rPr lang="en-NZ" sz="1500" b="1" i="1" dirty="0"/>
              <a:t>Ka taka mai  te ahuru</a:t>
            </a:r>
            <a:endParaRPr lang="en-NZ" sz="1500" dirty="0"/>
          </a:p>
          <a:p>
            <a:pPr marL="0" indent="0">
              <a:buNone/>
            </a:pPr>
            <a:r>
              <a:rPr lang="en-NZ" sz="1500" b="1" i="1" dirty="0"/>
              <a:t>Tihei Mauri ora</a:t>
            </a:r>
            <a:endParaRPr lang="en-NZ" sz="1500" dirty="0"/>
          </a:p>
          <a:p>
            <a:endParaRPr lang="en-NZ" dirty="0"/>
          </a:p>
        </p:txBody>
      </p:sp>
      <p:sp>
        <p:nvSpPr>
          <p:cNvPr id="4" name="Content Placeholder 3">
            <a:extLst>
              <a:ext uri="{FF2B5EF4-FFF2-40B4-BE49-F238E27FC236}">
                <a16:creationId xmlns:a16="http://schemas.microsoft.com/office/drawing/2014/main" id="{B3171A9E-A348-434E-B7C7-A1F33858AA43}"/>
              </a:ext>
            </a:extLst>
          </p:cNvPr>
          <p:cNvSpPr>
            <a:spLocks noGrp="1"/>
          </p:cNvSpPr>
          <p:nvPr>
            <p:ph sz="half" idx="2"/>
          </p:nvPr>
        </p:nvSpPr>
        <p:spPr>
          <a:xfrm>
            <a:off x="7585969" y="320464"/>
            <a:ext cx="3758971" cy="5932034"/>
          </a:xfrm>
        </p:spPr>
        <p:txBody>
          <a:bodyPr>
            <a:noAutofit/>
          </a:bodyPr>
          <a:lstStyle/>
          <a:p>
            <a:pPr marL="0" indent="0">
              <a:buNone/>
            </a:pPr>
            <a:r>
              <a:rPr lang="en-US" sz="1500" b="1" i="1" dirty="0"/>
              <a:t>The spiritual call of the treasured Huia</a:t>
            </a:r>
            <a:endParaRPr lang="en-NZ" sz="1500" dirty="0"/>
          </a:p>
          <a:p>
            <a:pPr marL="0" indent="0">
              <a:buNone/>
            </a:pPr>
            <a:r>
              <a:rPr lang="en-US" sz="1500" b="1" i="1" dirty="0"/>
              <a:t>Let it guide us</a:t>
            </a:r>
            <a:endParaRPr lang="en-NZ" sz="1500" dirty="0"/>
          </a:p>
          <a:p>
            <a:pPr marL="0" indent="0">
              <a:buNone/>
            </a:pPr>
            <a:r>
              <a:rPr lang="en-US" sz="1500" b="1" i="1" dirty="0"/>
              <a:t>To unite above</a:t>
            </a:r>
            <a:endParaRPr lang="en-NZ" sz="1500" dirty="0"/>
          </a:p>
          <a:p>
            <a:pPr marL="0" indent="0">
              <a:buNone/>
            </a:pPr>
            <a:r>
              <a:rPr lang="en-US" sz="1500" b="1" i="1" dirty="0"/>
              <a:t>To unite below  </a:t>
            </a:r>
            <a:endParaRPr lang="en-NZ" sz="1500" dirty="0"/>
          </a:p>
          <a:p>
            <a:pPr marL="0" indent="0">
              <a:buNone/>
            </a:pPr>
            <a:r>
              <a:rPr lang="en-NZ" sz="1500" b="1" i="1" dirty="0"/>
              <a:t> </a:t>
            </a:r>
            <a:endParaRPr lang="en-NZ" sz="1500" dirty="0"/>
          </a:p>
          <a:p>
            <a:pPr marL="0" indent="0">
              <a:buNone/>
            </a:pPr>
            <a:r>
              <a:rPr lang="en-US" sz="1500" b="1" i="1" dirty="0"/>
              <a:t>The Tui calls</a:t>
            </a:r>
            <a:endParaRPr lang="en-NZ" sz="1500" dirty="0"/>
          </a:p>
          <a:p>
            <a:pPr marL="0" indent="0">
              <a:buNone/>
            </a:pPr>
            <a:r>
              <a:rPr lang="en-US" sz="1500" b="1" i="1" dirty="0"/>
              <a:t>Let it sing its melody </a:t>
            </a:r>
            <a:endParaRPr lang="en-NZ" sz="1500" dirty="0"/>
          </a:p>
          <a:p>
            <a:pPr marL="0" indent="0">
              <a:buNone/>
            </a:pPr>
            <a:r>
              <a:rPr lang="en-US" sz="1500" b="1" i="1" dirty="0"/>
              <a:t>To stitch  above</a:t>
            </a:r>
            <a:endParaRPr lang="en-NZ" sz="1500" dirty="0"/>
          </a:p>
          <a:p>
            <a:pPr marL="0" indent="0">
              <a:buNone/>
            </a:pPr>
            <a:r>
              <a:rPr lang="en-US" sz="1500" b="1" i="1" dirty="0"/>
              <a:t>To stitch  below  </a:t>
            </a:r>
            <a:endParaRPr lang="en-NZ" sz="1500" dirty="0"/>
          </a:p>
          <a:p>
            <a:pPr marL="0" indent="0">
              <a:buNone/>
            </a:pPr>
            <a:r>
              <a:rPr lang="en-NZ" sz="1500" b="1" i="1" dirty="0"/>
              <a:t> </a:t>
            </a:r>
            <a:endParaRPr lang="en-NZ" sz="1500" dirty="0"/>
          </a:p>
          <a:p>
            <a:pPr marL="0" indent="0">
              <a:buNone/>
            </a:pPr>
            <a:r>
              <a:rPr lang="en-US" sz="1500" b="1" i="1" dirty="0"/>
              <a:t>The Pipiwharauroa calls</a:t>
            </a:r>
            <a:endParaRPr lang="en-NZ" sz="1500" dirty="0"/>
          </a:p>
          <a:p>
            <a:pPr marL="0" indent="0">
              <a:buNone/>
            </a:pPr>
            <a:r>
              <a:rPr lang="en-US" sz="1500" b="1" i="1" dirty="0"/>
              <a:t>Let it sing its melody </a:t>
            </a:r>
            <a:endParaRPr lang="en-NZ" sz="1500" dirty="0"/>
          </a:p>
          <a:p>
            <a:pPr marL="0" indent="0">
              <a:buNone/>
            </a:pPr>
            <a:r>
              <a:rPr lang="en-NZ" sz="1500" b="1" i="1" dirty="0"/>
              <a:t>That wellness shines upon us</a:t>
            </a:r>
            <a:endParaRPr lang="en-NZ" sz="1500" dirty="0"/>
          </a:p>
          <a:p>
            <a:pPr marL="0" indent="0">
              <a:buNone/>
            </a:pPr>
            <a:r>
              <a:rPr lang="en-NZ" sz="1500" b="1" i="1" dirty="0"/>
              <a:t> </a:t>
            </a:r>
            <a:endParaRPr lang="en-NZ" sz="1500" dirty="0"/>
          </a:p>
          <a:p>
            <a:pPr marL="0" indent="0">
              <a:buNone/>
            </a:pPr>
            <a:r>
              <a:rPr lang="en-US" sz="1500" b="1" i="1" dirty="0"/>
              <a:t>The Kawekawea calls</a:t>
            </a:r>
            <a:endParaRPr lang="en-NZ" sz="1500" dirty="0"/>
          </a:p>
          <a:p>
            <a:pPr marL="0" indent="0">
              <a:buNone/>
            </a:pPr>
            <a:r>
              <a:rPr lang="en-US" sz="1500" b="1" i="1" dirty="0"/>
              <a:t>Let it sing its melody </a:t>
            </a:r>
            <a:endParaRPr lang="en-NZ" sz="1500" dirty="0"/>
          </a:p>
          <a:p>
            <a:pPr marL="0" indent="0">
              <a:buNone/>
            </a:pPr>
            <a:r>
              <a:rPr lang="en-NZ" sz="1500" b="1" i="1" dirty="0"/>
              <a:t>To front the comfort of the warmer months </a:t>
            </a:r>
            <a:endParaRPr lang="en-NZ" sz="1500" dirty="0"/>
          </a:p>
          <a:p>
            <a:pPr marL="0" indent="0">
              <a:buNone/>
            </a:pPr>
            <a:r>
              <a:rPr lang="en-NZ" sz="1500" b="1" i="1" dirty="0"/>
              <a:t>Descending upon us. </a:t>
            </a:r>
            <a:endParaRPr lang="en-NZ" sz="1500" dirty="0"/>
          </a:p>
          <a:p>
            <a:pPr marL="0" indent="0">
              <a:buNone/>
            </a:pPr>
            <a:r>
              <a:rPr lang="en-NZ" sz="1500" b="1" i="1" dirty="0"/>
              <a:t>Let there be life!</a:t>
            </a:r>
            <a:endParaRPr lang="en-NZ" sz="1500" dirty="0"/>
          </a:p>
        </p:txBody>
      </p:sp>
      <p:pic>
        <p:nvPicPr>
          <p:cNvPr id="5" name="Picture 4">
            <a:extLst>
              <a:ext uri="{FF2B5EF4-FFF2-40B4-BE49-F238E27FC236}">
                <a16:creationId xmlns:a16="http://schemas.microsoft.com/office/drawing/2014/main" id="{0E94E05E-FEC3-4EF8-9929-BEFE1FFB8E34}"/>
              </a:ext>
            </a:extLst>
          </p:cNvPr>
          <p:cNvPicPr>
            <a:picLocks noChangeAspect="1"/>
          </p:cNvPicPr>
          <p:nvPr/>
        </p:nvPicPr>
        <p:blipFill>
          <a:blip r:embed="rId3"/>
          <a:stretch>
            <a:fillRect/>
          </a:stretch>
        </p:blipFill>
        <p:spPr>
          <a:xfrm>
            <a:off x="6270053" y="841758"/>
            <a:ext cx="850760" cy="5174485"/>
          </a:xfrm>
          <a:prstGeom prst="rect">
            <a:avLst/>
          </a:prstGeom>
        </p:spPr>
      </p:pic>
    </p:spTree>
    <p:extLst>
      <p:ext uri="{BB962C8B-B14F-4D97-AF65-F5344CB8AC3E}">
        <p14:creationId xmlns:p14="http://schemas.microsoft.com/office/powerpoint/2010/main" val="378704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64C29E-0B58-4AB6-A815-25213E85515C}"/>
              </a:ext>
            </a:extLst>
          </p:cNvPr>
          <p:cNvSpPr>
            <a:spLocks noGrp="1"/>
          </p:cNvSpPr>
          <p:nvPr>
            <p:ph type="body" sz="quarter" idx="10"/>
          </p:nvPr>
        </p:nvSpPr>
        <p:spPr/>
        <p:txBody>
          <a:bodyPr/>
          <a:lstStyle/>
          <a:p>
            <a:r>
              <a:rPr lang="en-NZ" dirty="0"/>
              <a:t>What else do you think belongs in the </a:t>
            </a:r>
            <a:r>
              <a:rPr lang="en-NZ" i="1" dirty="0"/>
              <a:t>kawa</a:t>
            </a:r>
            <a:r>
              <a:rPr lang="en-NZ" dirty="0"/>
              <a:t> (non-negotiables) which would ensure we have a common approach to leadership?</a:t>
            </a:r>
          </a:p>
          <a:p>
            <a:pPr marL="504000" indent="0">
              <a:buNone/>
            </a:pPr>
            <a:endParaRPr lang="en-NZ" dirty="0"/>
          </a:p>
          <a:p>
            <a:r>
              <a:rPr lang="en-NZ" dirty="0"/>
              <a:t>Do you think well-being/</a:t>
            </a:r>
            <a:r>
              <a:rPr lang="en-NZ" i="1" dirty="0"/>
              <a:t>oranga</a:t>
            </a:r>
            <a:r>
              <a:rPr lang="en-NZ" dirty="0"/>
              <a:t> should be added to the strategy? Is it best placed in </a:t>
            </a:r>
            <a:r>
              <a:rPr lang="en-NZ" i="1" dirty="0"/>
              <a:t>kawa</a:t>
            </a:r>
            <a:r>
              <a:rPr lang="en-NZ" dirty="0"/>
              <a:t> or as </a:t>
            </a:r>
            <a:r>
              <a:rPr lang="en-NZ" i="1" dirty="0"/>
              <a:t>tikanga</a:t>
            </a:r>
            <a:r>
              <a:rPr lang="en-NZ" dirty="0"/>
              <a:t>? How could Rauhuia support or enhance ‘</a:t>
            </a:r>
            <a:r>
              <a:rPr lang="en-NZ" i="1" dirty="0"/>
              <a:t>oranga</a:t>
            </a:r>
            <a:r>
              <a:rPr lang="en-NZ" dirty="0"/>
              <a:t>’?</a:t>
            </a:r>
            <a:r>
              <a:rPr lang="en-NZ" i="1" dirty="0"/>
              <a:t> </a:t>
            </a:r>
            <a:endParaRPr lang="en-NZ" dirty="0"/>
          </a:p>
          <a:p>
            <a:pPr marL="504000" indent="0">
              <a:buNone/>
            </a:pPr>
            <a:endParaRPr lang="en-NZ" dirty="0"/>
          </a:p>
          <a:p>
            <a:r>
              <a:rPr lang="en-NZ" dirty="0"/>
              <a:t>In what ways does the symbolism of Rauhuia resonate with you as an educator in NZ?</a:t>
            </a:r>
          </a:p>
        </p:txBody>
      </p:sp>
      <p:sp>
        <p:nvSpPr>
          <p:cNvPr id="4" name="Title 1">
            <a:extLst>
              <a:ext uri="{FF2B5EF4-FFF2-40B4-BE49-F238E27FC236}">
                <a16:creationId xmlns:a16="http://schemas.microsoft.com/office/drawing/2014/main" id="{2934AE87-BC41-4081-8F1E-58E2801813AB}"/>
              </a:ext>
            </a:extLst>
          </p:cNvPr>
          <p:cNvSpPr>
            <a:spLocks noGrp="1"/>
          </p:cNvSpPr>
          <p:nvPr>
            <p:ph type="title"/>
          </p:nvPr>
        </p:nvSpPr>
        <p:spPr>
          <a:xfrm>
            <a:off x="487363" y="365125"/>
            <a:ext cx="11255375" cy="1325563"/>
          </a:xfrm>
        </p:spPr>
        <p:txBody>
          <a:bodyPr/>
          <a:lstStyle/>
          <a:p>
            <a:r>
              <a:rPr lang="en-NZ" dirty="0"/>
              <a:t>What do you think?</a:t>
            </a:r>
          </a:p>
        </p:txBody>
      </p:sp>
    </p:spTree>
    <p:extLst>
      <p:ext uri="{BB962C8B-B14F-4D97-AF65-F5344CB8AC3E}">
        <p14:creationId xmlns:p14="http://schemas.microsoft.com/office/powerpoint/2010/main" val="128777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5B8A-5250-4EB2-B9E8-1EF578D05981}"/>
              </a:ext>
            </a:extLst>
          </p:cNvPr>
          <p:cNvSpPr>
            <a:spLocks noGrp="1"/>
          </p:cNvSpPr>
          <p:nvPr>
            <p:ph type="title"/>
          </p:nvPr>
        </p:nvSpPr>
        <p:spPr/>
        <p:txBody>
          <a:bodyPr/>
          <a:lstStyle/>
          <a:p>
            <a:r>
              <a:rPr lang="en-NZ" dirty="0"/>
              <a:t>Tikanga</a:t>
            </a:r>
          </a:p>
        </p:txBody>
      </p:sp>
    </p:spTree>
    <p:extLst>
      <p:ext uri="{BB962C8B-B14F-4D97-AF65-F5344CB8AC3E}">
        <p14:creationId xmlns:p14="http://schemas.microsoft.com/office/powerpoint/2010/main" val="401674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1B3A-A6A7-4C75-873F-87256D7BF6E0}"/>
              </a:ext>
            </a:extLst>
          </p:cNvPr>
          <p:cNvSpPr>
            <a:spLocks noGrp="1"/>
          </p:cNvSpPr>
          <p:nvPr>
            <p:ph type="title"/>
          </p:nvPr>
        </p:nvSpPr>
        <p:spPr/>
        <p:txBody>
          <a:bodyPr/>
          <a:lstStyle/>
          <a:p>
            <a:r>
              <a:rPr lang="en-NZ" dirty="0"/>
              <a:t>Who is a leader?</a:t>
            </a:r>
          </a:p>
        </p:txBody>
      </p:sp>
      <p:sp>
        <p:nvSpPr>
          <p:cNvPr id="4" name="Content Placeholder 2">
            <a:extLst>
              <a:ext uri="{FF2B5EF4-FFF2-40B4-BE49-F238E27FC236}">
                <a16:creationId xmlns:a16="http://schemas.microsoft.com/office/drawing/2014/main" id="{ACE584D3-8736-4A1B-A397-9164FB2C52B1}"/>
              </a:ext>
            </a:extLst>
          </p:cNvPr>
          <p:cNvSpPr>
            <a:spLocks noGrp="1"/>
          </p:cNvSpPr>
          <p:nvPr>
            <p:ph type="body" sz="quarter" idx="10"/>
          </p:nvPr>
        </p:nvSpPr>
        <p:spPr>
          <a:xfrm>
            <a:off x="487679" y="1690690"/>
            <a:ext cx="5608321" cy="4684710"/>
          </a:xfrm>
        </p:spPr>
        <p:txBody>
          <a:bodyPr anchor="ctr">
            <a:normAutofit fontScale="77500" lnSpcReduction="20000"/>
          </a:bodyPr>
          <a:lstStyle/>
          <a:p>
            <a:pPr marL="0" indent="0">
              <a:buNone/>
            </a:pPr>
            <a:r>
              <a:rPr lang="en-NZ" sz="4000" dirty="0">
                <a:ea typeface="Times New Roman" panose="02020603050405020304" pitchFamily="18" charset="0"/>
                <a:cs typeface="Times New Roman" panose="02020603050405020304" pitchFamily="18" charset="0"/>
              </a:rPr>
              <a:t>Rauhuia is a leadership space for all: Principals, professional leaders, middle leaders, team leaders, curriculum leaders, mentor teachers, senior teachers, developing leaders, beginning leaders….</a:t>
            </a:r>
          </a:p>
          <a:p>
            <a:pPr marL="0" indent="0">
              <a:buNone/>
            </a:pPr>
            <a:endParaRPr lang="en-NZ" sz="4000" dirty="0">
              <a:ea typeface="Times New Roman" panose="02020603050405020304" pitchFamily="18" charset="0"/>
              <a:cs typeface="Times New Roman" panose="02020603050405020304" pitchFamily="18" charset="0"/>
            </a:endParaRPr>
          </a:p>
          <a:p>
            <a:pPr marL="0" indent="0">
              <a:buNone/>
            </a:pPr>
            <a:r>
              <a:rPr lang="en-NZ" sz="4000" dirty="0">
                <a:ea typeface="Times New Roman" panose="02020603050405020304" pitchFamily="18" charset="0"/>
                <a:cs typeface="Times New Roman" panose="02020603050405020304" pitchFamily="18" charset="0"/>
              </a:rPr>
              <a:t>Every teacher is a leader and will be supported to grow leadership capabilities when they are ready.</a:t>
            </a:r>
          </a:p>
          <a:p>
            <a:pPr marL="0" indent="0">
              <a:buNone/>
            </a:pPr>
            <a:endParaRPr lang="en-NZ" dirty="0"/>
          </a:p>
        </p:txBody>
      </p:sp>
      <p:sp>
        <p:nvSpPr>
          <p:cNvPr id="5" name="Content Placeholder 2">
            <a:extLst>
              <a:ext uri="{FF2B5EF4-FFF2-40B4-BE49-F238E27FC236}">
                <a16:creationId xmlns:a16="http://schemas.microsoft.com/office/drawing/2014/main" id="{3CE4EC04-40ED-4945-902D-2614D10F86BC}"/>
              </a:ext>
            </a:extLst>
          </p:cNvPr>
          <p:cNvSpPr txBox="1">
            <a:spLocks/>
          </p:cNvSpPr>
          <p:nvPr/>
        </p:nvSpPr>
        <p:spPr>
          <a:xfrm>
            <a:off x="6219073" y="1690689"/>
            <a:ext cx="5400675" cy="4269843"/>
          </a:xfrm>
          <a:prstGeom prst="rect">
            <a:avLst/>
          </a:prstGeom>
          <a:solidFill>
            <a:schemeClr val="bg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i="1" dirty="0">
              <a:solidFill>
                <a:srgbClr val="660066"/>
              </a:solidFill>
            </a:endParaRPr>
          </a:p>
          <a:p>
            <a:pPr marL="0" indent="0">
              <a:buFont typeface="Arial" panose="020B0604020202020204" pitchFamily="34" charset="0"/>
              <a:buNone/>
            </a:pPr>
            <a:r>
              <a:rPr lang="en-US" sz="2400" i="1" dirty="0">
                <a:solidFill>
                  <a:srgbClr val="660066"/>
                </a:solidFill>
              </a:rPr>
              <a:t>‘I’d like to help my deputy principals to connect with other networks’</a:t>
            </a:r>
            <a:endParaRPr lang="en-US" sz="2400" dirty="0">
              <a:solidFill>
                <a:srgbClr val="660066"/>
              </a:solidFill>
            </a:endParaRPr>
          </a:p>
          <a:p>
            <a:pPr marL="0" indent="0">
              <a:buFont typeface="Arial" panose="020B0604020202020204" pitchFamily="34" charset="0"/>
              <a:buNone/>
            </a:pPr>
            <a:endParaRPr lang="en-US" sz="2400" i="1" dirty="0">
              <a:solidFill>
                <a:srgbClr val="660066"/>
              </a:solidFill>
            </a:endParaRPr>
          </a:p>
          <a:p>
            <a:pPr marL="0" indent="0">
              <a:buFont typeface="Arial" panose="020B0604020202020204" pitchFamily="34" charset="0"/>
              <a:buNone/>
            </a:pPr>
            <a:r>
              <a:rPr lang="en-US" sz="2400" i="1" dirty="0">
                <a:solidFill>
                  <a:srgbClr val="660066"/>
                </a:solidFill>
              </a:rPr>
              <a:t>‘How do I get support as a principal to meet the needs of my community?”</a:t>
            </a:r>
          </a:p>
          <a:p>
            <a:pPr marL="0" indent="0">
              <a:buFont typeface="Arial" panose="020B0604020202020204" pitchFamily="34" charset="0"/>
              <a:buNone/>
            </a:pPr>
            <a:endParaRPr lang="en-US" sz="2400" i="1" dirty="0">
              <a:solidFill>
                <a:srgbClr val="660066"/>
              </a:solidFill>
            </a:endParaRPr>
          </a:p>
          <a:p>
            <a:pPr marL="0" indent="0">
              <a:buFont typeface="Arial" panose="020B0604020202020204" pitchFamily="34" charset="0"/>
              <a:buNone/>
            </a:pPr>
            <a:r>
              <a:rPr lang="en-US" sz="2400" i="1" dirty="0">
                <a:solidFill>
                  <a:srgbClr val="660066"/>
                </a:solidFill>
              </a:rPr>
              <a:t>‘For those that live in isolated communities, and some of our smaller schools- leadership support can be a real challenge.’</a:t>
            </a:r>
            <a:endParaRPr lang="en-US" sz="2400" dirty="0">
              <a:solidFill>
                <a:srgbClr val="660066"/>
              </a:solidFill>
            </a:endParaRPr>
          </a:p>
          <a:p>
            <a:pPr marL="0" indent="0">
              <a:buFont typeface="Arial" panose="020B0604020202020204" pitchFamily="34" charset="0"/>
              <a:buNone/>
            </a:pPr>
            <a:endParaRPr lang="en-US" sz="2400" i="1" dirty="0">
              <a:solidFill>
                <a:srgbClr val="660066"/>
              </a:solidFill>
            </a:endParaRPr>
          </a:p>
          <a:p>
            <a:pPr marL="0" indent="0">
              <a:buFont typeface="Arial" panose="020B0604020202020204" pitchFamily="34" charset="0"/>
              <a:buNone/>
            </a:pPr>
            <a:r>
              <a:rPr lang="en-US" sz="2400" i="1" dirty="0">
                <a:solidFill>
                  <a:srgbClr val="660066"/>
                </a:solidFill>
              </a:rPr>
              <a:t>‘I have some amazing groups I access but it can be hard to sustain some of our thinking and initiatives’</a:t>
            </a:r>
            <a:endParaRPr lang="en-US" sz="2400" dirty="0">
              <a:solidFill>
                <a:srgbClr val="660066"/>
              </a:solidFill>
            </a:endParaRPr>
          </a:p>
          <a:p>
            <a:pPr marL="0"/>
            <a:endParaRPr lang="en-US" sz="2400" dirty="0"/>
          </a:p>
          <a:p>
            <a:endParaRPr lang="en-US" sz="2400" dirty="0"/>
          </a:p>
        </p:txBody>
      </p:sp>
    </p:spTree>
    <p:extLst>
      <p:ext uri="{BB962C8B-B14F-4D97-AF65-F5344CB8AC3E}">
        <p14:creationId xmlns:p14="http://schemas.microsoft.com/office/powerpoint/2010/main" val="122655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B6D2-2443-4929-ADDB-A8EF665D87A8}"/>
              </a:ext>
            </a:extLst>
          </p:cNvPr>
          <p:cNvSpPr>
            <a:spLocks noGrp="1"/>
          </p:cNvSpPr>
          <p:nvPr>
            <p:ph type="title"/>
          </p:nvPr>
        </p:nvSpPr>
        <p:spPr/>
        <p:txBody>
          <a:bodyPr/>
          <a:lstStyle/>
          <a:p>
            <a:r>
              <a:rPr lang="en-NZ" dirty="0"/>
              <a:t>Ako</a:t>
            </a:r>
          </a:p>
        </p:txBody>
      </p:sp>
      <p:sp>
        <p:nvSpPr>
          <p:cNvPr id="3" name="Text Placeholder 2">
            <a:extLst>
              <a:ext uri="{FF2B5EF4-FFF2-40B4-BE49-F238E27FC236}">
                <a16:creationId xmlns:a16="http://schemas.microsoft.com/office/drawing/2014/main" id="{D7EE628E-3A8B-42FF-8C94-FDA16FBA5D5A}"/>
              </a:ext>
            </a:extLst>
          </p:cNvPr>
          <p:cNvSpPr>
            <a:spLocks noGrp="1"/>
          </p:cNvSpPr>
          <p:nvPr>
            <p:ph type="body" sz="quarter" idx="10"/>
          </p:nvPr>
        </p:nvSpPr>
        <p:spPr/>
        <p:txBody>
          <a:bodyPr/>
          <a:lstStyle/>
          <a:p>
            <a:pPr marL="0" indent="0">
              <a:buNone/>
            </a:pPr>
            <a:r>
              <a:rPr lang="en-NZ" dirty="0"/>
              <a:t>The development of Rauhuia will be an on-going iterative process where we learn with and from others, including: </a:t>
            </a:r>
          </a:p>
          <a:p>
            <a:pPr marL="896938" indent="-457200"/>
            <a:r>
              <a:rPr lang="en-NZ" dirty="0"/>
              <a:t>Teachers in all settings</a:t>
            </a:r>
          </a:p>
          <a:p>
            <a:pPr marL="896938" indent="-457200"/>
            <a:r>
              <a:rPr lang="en-NZ" dirty="0"/>
              <a:t>Centre/school leaders</a:t>
            </a:r>
          </a:p>
          <a:p>
            <a:pPr marL="896938" indent="-457200"/>
            <a:r>
              <a:rPr lang="en-NZ" dirty="0"/>
              <a:t>Leadership groups</a:t>
            </a:r>
          </a:p>
          <a:p>
            <a:pPr marL="896938" indent="-457200"/>
            <a:r>
              <a:rPr lang="en-NZ" dirty="0"/>
              <a:t>Innovative practitioners </a:t>
            </a:r>
          </a:p>
          <a:p>
            <a:pPr marL="896938" indent="-457200"/>
            <a:r>
              <a:rPr lang="en-NZ" dirty="0"/>
              <a:t>Researchers and academics</a:t>
            </a:r>
          </a:p>
          <a:p>
            <a:pPr marL="896938" indent="-457200"/>
            <a:r>
              <a:rPr lang="en-NZ" dirty="0"/>
              <a:t>Local iwi and communities</a:t>
            </a:r>
          </a:p>
          <a:p>
            <a:pPr marL="896938" indent="-457200"/>
            <a:r>
              <a:rPr lang="en-NZ" dirty="0"/>
              <a:t>Students and their whanau</a:t>
            </a:r>
          </a:p>
          <a:p>
            <a:endParaRPr lang="en-NZ" dirty="0"/>
          </a:p>
        </p:txBody>
      </p:sp>
    </p:spTree>
    <p:extLst>
      <p:ext uri="{BB962C8B-B14F-4D97-AF65-F5344CB8AC3E}">
        <p14:creationId xmlns:p14="http://schemas.microsoft.com/office/powerpoint/2010/main" val="379146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4360-56C8-4837-8B24-1C4923FF4103}"/>
              </a:ext>
            </a:extLst>
          </p:cNvPr>
          <p:cNvSpPr>
            <a:spLocks noGrp="1"/>
          </p:cNvSpPr>
          <p:nvPr>
            <p:ph type="title"/>
          </p:nvPr>
        </p:nvSpPr>
        <p:spPr/>
        <p:txBody>
          <a:bodyPr/>
          <a:lstStyle/>
          <a:p>
            <a:r>
              <a:rPr lang="en-NZ" dirty="0"/>
              <a:t>What do you think?</a:t>
            </a:r>
          </a:p>
        </p:txBody>
      </p:sp>
      <p:sp>
        <p:nvSpPr>
          <p:cNvPr id="3" name="Text Placeholder 2">
            <a:extLst>
              <a:ext uri="{FF2B5EF4-FFF2-40B4-BE49-F238E27FC236}">
                <a16:creationId xmlns:a16="http://schemas.microsoft.com/office/drawing/2014/main" id="{9B92DDB0-3B67-4810-B9B4-D31FB24605D2}"/>
              </a:ext>
            </a:extLst>
          </p:cNvPr>
          <p:cNvSpPr>
            <a:spLocks noGrp="1"/>
          </p:cNvSpPr>
          <p:nvPr>
            <p:ph type="body" sz="quarter" idx="10"/>
          </p:nvPr>
        </p:nvSpPr>
        <p:spPr>
          <a:xfrm>
            <a:off x="482600" y="1381328"/>
            <a:ext cx="11293475" cy="4994072"/>
          </a:xfrm>
        </p:spPr>
        <p:txBody>
          <a:bodyPr/>
          <a:lstStyle/>
          <a:p>
            <a:pPr marL="0" indent="0">
              <a:buNone/>
            </a:pPr>
            <a:r>
              <a:rPr lang="en-NZ" sz="3200" i="1" dirty="0"/>
              <a:t>Tikanga</a:t>
            </a:r>
            <a:r>
              <a:rPr lang="en-NZ" sz="3200" dirty="0"/>
              <a:t> will look different in each community, and it is determined by those ‘at place’. </a:t>
            </a:r>
          </a:p>
          <a:p>
            <a:pPr marL="0" indent="0">
              <a:buNone/>
            </a:pPr>
            <a:endParaRPr lang="en-NZ" sz="3200" dirty="0"/>
          </a:p>
          <a:p>
            <a:r>
              <a:rPr lang="en-NZ" dirty="0"/>
              <a:t>Do you have or who would you build relationships with to understand your local </a:t>
            </a:r>
            <a:r>
              <a:rPr lang="en-NZ" i="1" dirty="0"/>
              <a:t>tikanga</a:t>
            </a:r>
            <a:r>
              <a:rPr lang="en-NZ" dirty="0"/>
              <a:t>?</a:t>
            </a:r>
          </a:p>
          <a:p>
            <a:r>
              <a:rPr lang="en-NZ" dirty="0"/>
              <a:t>What are the things in your community environment, and who are the people that influence and/or inspire you? </a:t>
            </a:r>
          </a:p>
          <a:p>
            <a:r>
              <a:rPr lang="en-NZ" dirty="0"/>
              <a:t>What are the characteristics of leadership you value in your place?</a:t>
            </a:r>
          </a:p>
          <a:p>
            <a:r>
              <a:rPr lang="en-NZ" dirty="0"/>
              <a:t>‘ </a:t>
            </a:r>
            <a:r>
              <a:rPr lang="en-NZ" i="1" dirty="0"/>
              <a:t>It takes a village to raise a child</a:t>
            </a:r>
            <a:r>
              <a:rPr lang="en-NZ" dirty="0"/>
              <a:t>’ : who else should you lead with?</a:t>
            </a:r>
          </a:p>
        </p:txBody>
      </p:sp>
    </p:spTree>
    <p:extLst>
      <p:ext uri="{BB962C8B-B14F-4D97-AF65-F5344CB8AC3E}">
        <p14:creationId xmlns:p14="http://schemas.microsoft.com/office/powerpoint/2010/main" val="149841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C713-2E17-4231-AD3E-50123462349E}"/>
              </a:ext>
            </a:extLst>
          </p:cNvPr>
          <p:cNvSpPr>
            <a:spLocks noGrp="1"/>
          </p:cNvSpPr>
          <p:nvPr>
            <p:ph type="title"/>
          </p:nvPr>
        </p:nvSpPr>
        <p:spPr/>
        <p:txBody>
          <a:bodyPr/>
          <a:lstStyle/>
          <a:p>
            <a:r>
              <a:rPr lang="en-NZ" dirty="0"/>
              <a:t>Kaupapa</a:t>
            </a:r>
          </a:p>
        </p:txBody>
      </p:sp>
    </p:spTree>
    <p:extLst>
      <p:ext uri="{BB962C8B-B14F-4D97-AF65-F5344CB8AC3E}">
        <p14:creationId xmlns:p14="http://schemas.microsoft.com/office/powerpoint/2010/main" val="326231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7FA30DB-901D-4A15-B0D9-468DF21D553A}"/>
              </a:ext>
            </a:extLst>
          </p:cNvPr>
          <p:cNvGraphicFramePr>
            <a:graphicFrameLocks noGrp="1" noChangeAspect="1"/>
          </p:cNvGraphicFramePr>
          <p:nvPr>
            <p:ph idx="1"/>
          </p:nvPr>
        </p:nvGraphicFramePr>
        <p:xfrm>
          <a:off x="1061403" y="167780"/>
          <a:ext cx="10069195" cy="6400800"/>
        </p:xfrm>
        <a:graphic>
          <a:graphicData uri="http://schemas.openxmlformats.org/presentationml/2006/ole">
            <mc:AlternateContent xmlns:mc="http://schemas.openxmlformats.org/markup-compatibility/2006">
              <mc:Choice xmlns:v="urn:schemas-microsoft-com:vml" Requires="v">
                <p:oleObj spid="_x0000_s3084" name="Document" r:id="rId3" imgW="14203809" imgH="9027695" progId="Word.Document.12">
                  <p:embed/>
                </p:oleObj>
              </mc:Choice>
              <mc:Fallback>
                <p:oleObj name="Document" r:id="rId3" imgW="14203809" imgH="9027695" progId="Word.Document.12">
                  <p:embed/>
                  <p:pic>
                    <p:nvPicPr>
                      <p:cNvPr id="4" name="Content Placeholder 3">
                        <a:extLst>
                          <a:ext uri="{FF2B5EF4-FFF2-40B4-BE49-F238E27FC236}">
                            <a16:creationId xmlns:a16="http://schemas.microsoft.com/office/drawing/2014/main" id="{37FA30DB-901D-4A15-B0D9-468DF21D553A}"/>
                          </a:ext>
                        </a:extLst>
                      </p:cNvPr>
                      <p:cNvPicPr/>
                      <p:nvPr/>
                    </p:nvPicPr>
                    <p:blipFill>
                      <a:blip r:embed="rId4"/>
                      <a:stretch>
                        <a:fillRect/>
                      </a:stretch>
                    </p:blipFill>
                    <p:spPr>
                      <a:xfrm>
                        <a:off x="1061403" y="167780"/>
                        <a:ext cx="10069195" cy="6400800"/>
                      </a:xfrm>
                      <a:prstGeom prst="rect">
                        <a:avLst/>
                      </a:prstGeom>
                    </p:spPr>
                  </p:pic>
                </p:oleObj>
              </mc:Fallback>
            </mc:AlternateContent>
          </a:graphicData>
        </a:graphic>
      </p:graphicFrame>
    </p:spTree>
    <p:extLst>
      <p:ext uri="{BB962C8B-B14F-4D97-AF65-F5344CB8AC3E}">
        <p14:creationId xmlns:p14="http://schemas.microsoft.com/office/powerpoint/2010/main" val="320403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A8B9-108C-42F4-BE6F-CFCDB43157DB}"/>
              </a:ext>
            </a:extLst>
          </p:cNvPr>
          <p:cNvSpPr>
            <a:spLocks noGrp="1"/>
          </p:cNvSpPr>
          <p:nvPr>
            <p:ph type="title"/>
          </p:nvPr>
        </p:nvSpPr>
        <p:spPr/>
        <p:txBody>
          <a:bodyPr/>
          <a:lstStyle/>
          <a:p>
            <a:r>
              <a:rPr lang="en-NZ" dirty="0"/>
              <a:t>“Matat</a:t>
            </a:r>
            <a:r>
              <a:rPr lang="mi-NZ" dirty="0"/>
              <a:t>ū. Tū Mataora.”</a:t>
            </a:r>
            <a:endParaRPr lang="en-NZ" dirty="0"/>
          </a:p>
        </p:txBody>
      </p:sp>
      <p:sp>
        <p:nvSpPr>
          <p:cNvPr id="3" name="Text Placeholder 2">
            <a:extLst>
              <a:ext uri="{FF2B5EF4-FFF2-40B4-BE49-F238E27FC236}">
                <a16:creationId xmlns:a16="http://schemas.microsoft.com/office/drawing/2014/main" id="{BB546347-A80B-466D-8392-EF5A26E8023D}"/>
              </a:ext>
            </a:extLst>
          </p:cNvPr>
          <p:cNvSpPr>
            <a:spLocks noGrp="1"/>
          </p:cNvSpPr>
          <p:nvPr>
            <p:ph type="body" sz="quarter" idx="10"/>
          </p:nvPr>
        </p:nvSpPr>
        <p:spPr/>
        <p:txBody>
          <a:bodyPr/>
          <a:lstStyle/>
          <a:p>
            <a:r>
              <a:rPr lang="mi-NZ" dirty="0"/>
              <a:t>Lesley Hoskin, Chief Executive, Teaching Council of Aotearoa</a:t>
            </a:r>
            <a:endParaRPr lang="en-NZ" dirty="0"/>
          </a:p>
        </p:txBody>
      </p:sp>
    </p:spTree>
    <p:extLst>
      <p:ext uri="{BB962C8B-B14F-4D97-AF65-F5344CB8AC3E}">
        <p14:creationId xmlns:p14="http://schemas.microsoft.com/office/powerpoint/2010/main" val="279452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5A34ED-6344-4647-906D-2E672FA1EA18}"/>
              </a:ext>
            </a:extLst>
          </p:cNvPr>
          <p:cNvSpPr>
            <a:spLocks noGrp="1"/>
          </p:cNvSpPr>
          <p:nvPr>
            <p:ph type="body" sz="quarter" idx="10"/>
          </p:nvPr>
        </p:nvSpPr>
        <p:spPr>
          <a:xfrm>
            <a:off x="482600" y="1381328"/>
            <a:ext cx="11293475" cy="4994072"/>
          </a:xfrm>
        </p:spPr>
        <p:txBody>
          <a:bodyPr>
            <a:normAutofit lnSpcReduction="10000"/>
          </a:bodyPr>
          <a:lstStyle/>
          <a:p>
            <a:pPr marL="0" indent="0">
              <a:buNone/>
            </a:pPr>
            <a:r>
              <a:rPr lang="en-NZ" dirty="0"/>
              <a:t>We want to partner with and build on the profession’s work to develop the leadership strategy, and sustain other valued leadership work (e.g. Tū Rangatira).</a:t>
            </a:r>
          </a:p>
          <a:p>
            <a:pPr marL="0" indent="0">
              <a:buNone/>
            </a:pPr>
            <a:r>
              <a:rPr lang="en-NZ" dirty="0"/>
              <a:t>What we have heard so far is we need to start with</a:t>
            </a:r>
          </a:p>
          <a:p>
            <a:pPr marL="228600" lvl="1" indent="0">
              <a:buNone/>
            </a:pPr>
            <a:r>
              <a:rPr lang="en-NZ" dirty="0"/>
              <a:t>	Relationships –from the </a:t>
            </a:r>
            <a:r>
              <a:rPr lang="en-NZ" i="1" dirty="0"/>
              <a:t>Capability Framework </a:t>
            </a:r>
            <a:r>
              <a:rPr lang="en-NZ" dirty="0"/>
              <a:t># 1 </a:t>
            </a:r>
          </a:p>
          <a:p>
            <a:pPr marL="228600" lvl="1" indent="0">
              <a:buNone/>
            </a:pPr>
            <a:r>
              <a:rPr lang="en-NZ" dirty="0"/>
              <a:t>	Personalised Professional Learning </a:t>
            </a:r>
            <a:r>
              <a:rPr lang="en-NZ" i="1" dirty="0"/>
              <a:t>– Leadership Strategy</a:t>
            </a:r>
            <a:r>
              <a:rPr lang="en-NZ" dirty="0"/>
              <a:t>, Focus Area 3</a:t>
            </a:r>
          </a:p>
          <a:p>
            <a:pPr marL="228600" lvl="1" indent="0">
              <a:buNone/>
            </a:pPr>
            <a:r>
              <a:rPr lang="en-NZ" dirty="0"/>
              <a:t>	Partnerships, networks and community – </a:t>
            </a:r>
            <a:r>
              <a:rPr lang="en-NZ" i="1" dirty="0"/>
              <a:t>Leadership Strategy</a:t>
            </a:r>
            <a:r>
              <a:rPr lang="en-NZ" dirty="0"/>
              <a:t>, Focus Area 4 </a:t>
            </a:r>
          </a:p>
          <a:p>
            <a:r>
              <a:rPr lang="en-NZ" dirty="0"/>
              <a:t>Ruahuia will work with others to provide access to local Māori knowledge, and expertise to guide and form partnerships. </a:t>
            </a:r>
          </a:p>
          <a:p>
            <a:r>
              <a:rPr lang="en-NZ" dirty="0"/>
              <a:t>Teaching Council is partnering with peak bodies and groups of teachers to create pathways of development across the system (e.g. a Principal’s strand)</a:t>
            </a:r>
          </a:p>
        </p:txBody>
      </p:sp>
      <p:sp>
        <p:nvSpPr>
          <p:cNvPr id="4" name="Title 1">
            <a:extLst>
              <a:ext uri="{FF2B5EF4-FFF2-40B4-BE49-F238E27FC236}">
                <a16:creationId xmlns:a16="http://schemas.microsoft.com/office/drawing/2014/main" id="{F483F78F-B82F-4423-933E-63F28346F72B}"/>
              </a:ext>
            </a:extLst>
          </p:cNvPr>
          <p:cNvSpPr>
            <a:spLocks noGrp="1"/>
          </p:cNvSpPr>
          <p:nvPr>
            <p:ph type="title"/>
          </p:nvPr>
        </p:nvSpPr>
        <p:spPr>
          <a:xfrm>
            <a:off x="487363" y="365125"/>
            <a:ext cx="11255375" cy="1325563"/>
          </a:xfrm>
        </p:spPr>
        <p:txBody>
          <a:bodyPr/>
          <a:lstStyle/>
          <a:p>
            <a:r>
              <a:rPr lang="en-NZ" dirty="0"/>
              <a:t>Growing Leadership</a:t>
            </a:r>
          </a:p>
        </p:txBody>
      </p:sp>
    </p:spTree>
    <p:extLst>
      <p:ext uri="{BB962C8B-B14F-4D97-AF65-F5344CB8AC3E}">
        <p14:creationId xmlns:p14="http://schemas.microsoft.com/office/powerpoint/2010/main" val="12436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Leadership Strategy for the teaching profession of Aotearoa ...">
            <a:extLst>
              <a:ext uri="{FF2B5EF4-FFF2-40B4-BE49-F238E27FC236}">
                <a16:creationId xmlns:a16="http://schemas.microsoft.com/office/drawing/2014/main" id="{8F323253-EE23-4DA9-AB09-30B0E57E7F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
          <a:stretch/>
        </p:blipFill>
        <p:spPr bwMode="auto">
          <a:xfrm>
            <a:off x="-1" y="-1955"/>
            <a:ext cx="4788977" cy="6868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E46E112-7996-4B47-89D2-811D93C091E5}"/>
              </a:ext>
            </a:extLst>
          </p:cNvPr>
          <p:cNvPicPr>
            <a:picLocks noChangeAspect="1"/>
          </p:cNvPicPr>
          <p:nvPr/>
        </p:nvPicPr>
        <p:blipFill>
          <a:blip r:embed="rId4"/>
          <a:stretch>
            <a:fillRect/>
          </a:stretch>
        </p:blipFill>
        <p:spPr>
          <a:xfrm>
            <a:off x="5433280" y="-1955"/>
            <a:ext cx="6143625" cy="6858000"/>
          </a:xfrm>
          <a:prstGeom prst="rect">
            <a:avLst/>
          </a:prstGeom>
        </p:spPr>
      </p:pic>
    </p:spTree>
    <p:extLst>
      <p:ext uri="{BB962C8B-B14F-4D97-AF65-F5344CB8AC3E}">
        <p14:creationId xmlns:p14="http://schemas.microsoft.com/office/powerpoint/2010/main" val="328048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Content Placeholder 3">
            <a:extLst>
              <a:ext uri="{FF2B5EF4-FFF2-40B4-BE49-F238E27FC236}">
                <a16:creationId xmlns:a16="http://schemas.microsoft.com/office/drawing/2014/main" id="{5EC6FD6F-8BBC-4FBA-B577-558471645A43}"/>
              </a:ext>
            </a:extLst>
          </p:cNvPr>
          <p:cNvPicPr>
            <a:picLocks noGrp="1" noChangeAspect="1"/>
          </p:cNvPicPr>
          <p:nvPr>
            <p:ph idx="1"/>
          </p:nvPr>
        </p:nvPicPr>
        <p:blipFill>
          <a:blip r:embed="rId3"/>
          <a:stretch>
            <a:fillRect/>
          </a:stretch>
        </p:blipFill>
        <p:spPr>
          <a:xfrm>
            <a:off x="1270710" y="3036714"/>
            <a:ext cx="10053781" cy="3409405"/>
          </a:xfrm>
          <a:prstGeom prst="rect">
            <a:avLst/>
          </a:prstGeom>
        </p:spPr>
      </p:pic>
      <p:pic>
        <p:nvPicPr>
          <p:cNvPr id="28" name="Picture 27">
            <a:extLst>
              <a:ext uri="{FF2B5EF4-FFF2-40B4-BE49-F238E27FC236}">
                <a16:creationId xmlns:a16="http://schemas.microsoft.com/office/drawing/2014/main" id="{6339EDEA-2EF1-41FB-8CAA-65130B2DDB2A}"/>
              </a:ext>
            </a:extLst>
          </p:cNvPr>
          <p:cNvPicPr>
            <a:picLocks noChangeAspect="1"/>
          </p:cNvPicPr>
          <p:nvPr/>
        </p:nvPicPr>
        <p:blipFill>
          <a:blip r:embed="rId4"/>
          <a:stretch>
            <a:fillRect/>
          </a:stretch>
        </p:blipFill>
        <p:spPr>
          <a:xfrm>
            <a:off x="3334" y="411881"/>
            <a:ext cx="6928158" cy="951747"/>
          </a:xfrm>
          <a:prstGeom prst="rect">
            <a:avLst/>
          </a:prstGeom>
        </p:spPr>
      </p:pic>
      <p:pic>
        <p:nvPicPr>
          <p:cNvPr id="32" name="Picture 31">
            <a:extLst>
              <a:ext uri="{FF2B5EF4-FFF2-40B4-BE49-F238E27FC236}">
                <a16:creationId xmlns:a16="http://schemas.microsoft.com/office/drawing/2014/main" id="{B56C5C23-B7CC-4606-8874-DAACE3999D79}"/>
              </a:ext>
            </a:extLst>
          </p:cNvPr>
          <p:cNvPicPr>
            <a:picLocks noChangeAspect="1"/>
          </p:cNvPicPr>
          <p:nvPr/>
        </p:nvPicPr>
        <p:blipFill>
          <a:blip r:embed="rId5"/>
          <a:stretch>
            <a:fillRect/>
          </a:stretch>
        </p:blipFill>
        <p:spPr>
          <a:xfrm>
            <a:off x="1270711" y="1752451"/>
            <a:ext cx="5520104" cy="1109569"/>
          </a:xfrm>
          <a:prstGeom prst="rect">
            <a:avLst/>
          </a:prstGeom>
        </p:spPr>
      </p:pic>
    </p:spTree>
    <p:extLst>
      <p:ext uri="{BB962C8B-B14F-4D97-AF65-F5344CB8AC3E}">
        <p14:creationId xmlns:p14="http://schemas.microsoft.com/office/powerpoint/2010/main" val="146482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D0232C-A9B6-4B31-B19B-62E848706C56}"/>
              </a:ext>
            </a:extLst>
          </p:cNvPr>
          <p:cNvPicPr>
            <a:picLocks noChangeAspect="1"/>
          </p:cNvPicPr>
          <p:nvPr/>
        </p:nvPicPr>
        <p:blipFill>
          <a:blip r:embed="rId3"/>
          <a:stretch>
            <a:fillRect/>
          </a:stretch>
        </p:blipFill>
        <p:spPr>
          <a:xfrm>
            <a:off x="1777695" y="766977"/>
            <a:ext cx="3845186" cy="2756702"/>
          </a:xfrm>
          <a:prstGeom prst="rect">
            <a:avLst/>
          </a:prstGeom>
        </p:spPr>
      </p:pic>
      <p:pic>
        <p:nvPicPr>
          <p:cNvPr id="8" name="Picture 7">
            <a:extLst>
              <a:ext uri="{FF2B5EF4-FFF2-40B4-BE49-F238E27FC236}">
                <a16:creationId xmlns:a16="http://schemas.microsoft.com/office/drawing/2014/main" id="{30F34A70-E298-4202-BA60-ADFC3ED907E1}"/>
              </a:ext>
            </a:extLst>
          </p:cNvPr>
          <p:cNvPicPr>
            <a:picLocks noChangeAspect="1"/>
          </p:cNvPicPr>
          <p:nvPr/>
        </p:nvPicPr>
        <p:blipFill>
          <a:blip r:embed="rId4"/>
          <a:stretch>
            <a:fillRect/>
          </a:stretch>
        </p:blipFill>
        <p:spPr>
          <a:xfrm>
            <a:off x="1777695" y="3491188"/>
            <a:ext cx="7843980" cy="2326398"/>
          </a:xfrm>
          <a:prstGeom prst="rect">
            <a:avLst/>
          </a:prstGeom>
        </p:spPr>
      </p:pic>
      <p:pic>
        <p:nvPicPr>
          <p:cNvPr id="9" name="Picture 8">
            <a:extLst>
              <a:ext uri="{FF2B5EF4-FFF2-40B4-BE49-F238E27FC236}">
                <a16:creationId xmlns:a16="http://schemas.microsoft.com/office/drawing/2014/main" id="{D11C6EDB-EC5F-408F-84B0-FC52A917B585}"/>
              </a:ext>
            </a:extLst>
          </p:cNvPr>
          <p:cNvPicPr>
            <a:picLocks noChangeAspect="1"/>
          </p:cNvPicPr>
          <p:nvPr/>
        </p:nvPicPr>
        <p:blipFill>
          <a:blip r:embed="rId5"/>
          <a:stretch>
            <a:fillRect/>
          </a:stretch>
        </p:blipFill>
        <p:spPr>
          <a:xfrm>
            <a:off x="5572251" y="5875590"/>
            <a:ext cx="6600825" cy="828675"/>
          </a:xfrm>
          <a:prstGeom prst="rect">
            <a:avLst/>
          </a:prstGeom>
        </p:spPr>
      </p:pic>
      <p:pic>
        <p:nvPicPr>
          <p:cNvPr id="11" name="Picture 10">
            <a:extLst>
              <a:ext uri="{FF2B5EF4-FFF2-40B4-BE49-F238E27FC236}">
                <a16:creationId xmlns:a16="http://schemas.microsoft.com/office/drawing/2014/main" id="{556467F8-8F74-44EC-A72F-18924E89BF8D}"/>
              </a:ext>
            </a:extLst>
          </p:cNvPr>
          <p:cNvPicPr>
            <a:picLocks noChangeAspect="1"/>
          </p:cNvPicPr>
          <p:nvPr/>
        </p:nvPicPr>
        <p:blipFill>
          <a:blip r:embed="rId6"/>
          <a:stretch>
            <a:fillRect/>
          </a:stretch>
        </p:blipFill>
        <p:spPr>
          <a:xfrm>
            <a:off x="7088025" y="307319"/>
            <a:ext cx="2533650" cy="2876550"/>
          </a:xfrm>
          <a:prstGeom prst="rect">
            <a:avLst/>
          </a:prstGeom>
        </p:spPr>
      </p:pic>
    </p:spTree>
    <p:extLst>
      <p:ext uri="{BB962C8B-B14F-4D97-AF65-F5344CB8AC3E}">
        <p14:creationId xmlns:p14="http://schemas.microsoft.com/office/powerpoint/2010/main" val="298011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B30EB27-7A63-49B8-8EFE-15C5826B75A0}"/>
              </a:ext>
            </a:extLst>
          </p:cNvPr>
          <p:cNvPicPr>
            <a:picLocks noGrp="1" noChangeAspect="1"/>
          </p:cNvPicPr>
          <p:nvPr>
            <p:ph sz="half" idx="1"/>
          </p:nvPr>
        </p:nvPicPr>
        <p:blipFill rotWithShape="1">
          <a:blip r:embed="rId3"/>
          <a:stretch/>
        </p:blipFill>
        <p:spPr>
          <a:xfrm>
            <a:off x="1667658" y="3374246"/>
            <a:ext cx="8856684" cy="3166264"/>
          </a:xfrm>
          <a:prstGeom prst="rect">
            <a:avLst/>
          </a:prstGeom>
        </p:spPr>
      </p:pic>
      <p:pic>
        <p:nvPicPr>
          <p:cNvPr id="5" name="Picture 4">
            <a:extLst>
              <a:ext uri="{FF2B5EF4-FFF2-40B4-BE49-F238E27FC236}">
                <a16:creationId xmlns:a16="http://schemas.microsoft.com/office/drawing/2014/main" id="{C6900697-7FD8-4B7E-8B79-2C162CA8EFFF}"/>
              </a:ext>
            </a:extLst>
          </p:cNvPr>
          <p:cNvPicPr>
            <a:picLocks noChangeAspect="1"/>
          </p:cNvPicPr>
          <p:nvPr/>
        </p:nvPicPr>
        <p:blipFill rotWithShape="1">
          <a:blip r:embed="rId4"/>
          <a:srcRect t="9676" b="11704"/>
          <a:stretch/>
        </p:blipFill>
        <p:spPr>
          <a:xfrm>
            <a:off x="2296570" y="1990472"/>
            <a:ext cx="7595810" cy="1269012"/>
          </a:xfrm>
          <a:prstGeom prst="rect">
            <a:avLst/>
          </a:prstGeom>
        </p:spPr>
      </p:pic>
      <p:pic>
        <p:nvPicPr>
          <p:cNvPr id="4" name="Picture 3">
            <a:extLst>
              <a:ext uri="{FF2B5EF4-FFF2-40B4-BE49-F238E27FC236}">
                <a16:creationId xmlns:a16="http://schemas.microsoft.com/office/drawing/2014/main" id="{0B4288B1-920B-445E-BF41-A12246407E7D}"/>
              </a:ext>
            </a:extLst>
          </p:cNvPr>
          <p:cNvPicPr>
            <a:picLocks noChangeAspect="1"/>
          </p:cNvPicPr>
          <p:nvPr/>
        </p:nvPicPr>
        <p:blipFill>
          <a:blip r:embed="rId5"/>
          <a:stretch>
            <a:fillRect/>
          </a:stretch>
        </p:blipFill>
        <p:spPr>
          <a:xfrm>
            <a:off x="0" y="713167"/>
            <a:ext cx="5046785" cy="916353"/>
          </a:xfrm>
          <a:prstGeom prst="rect">
            <a:avLst/>
          </a:prstGeom>
        </p:spPr>
      </p:pic>
    </p:spTree>
    <p:extLst>
      <p:ext uri="{BB962C8B-B14F-4D97-AF65-F5344CB8AC3E}">
        <p14:creationId xmlns:p14="http://schemas.microsoft.com/office/powerpoint/2010/main" val="395937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6A39B82-09C7-4871-82F4-8F4FF4BE7F46}"/>
              </a:ext>
            </a:extLst>
          </p:cNvPr>
          <p:cNvPicPr>
            <a:picLocks noGrp="1" noChangeAspect="1"/>
          </p:cNvPicPr>
          <p:nvPr>
            <p:ph idx="1"/>
          </p:nvPr>
        </p:nvPicPr>
        <p:blipFill rotWithShape="1">
          <a:blip r:embed="rId3"/>
          <a:srcRect r="788"/>
          <a:stretch/>
        </p:blipFill>
        <p:spPr>
          <a:xfrm>
            <a:off x="333233" y="958322"/>
            <a:ext cx="8919949" cy="3776105"/>
          </a:xfrm>
          <a:prstGeom prst="rect">
            <a:avLst/>
          </a:prstGeom>
        </p:spPr>
      </p:pic>
      <p:pic>
        <p:nvPicPr>
          <p:cNvPr id="5" name="Picture 4">
            <a:extLst>
              <a:ext uri="{FF2B5EF4-FFF2-40B4-BE49-F238E27FC236}">
                <a16:creationId xmlns:a16="http://schemas.microsoft.com/office/drawing/2014/main" id="{F7F5850F-DABE-4FB2-8377-CC87E68FD215}"/>
              </a:ext>
            </a:extLst>
          </p:cNvPr>
          <p:cNvPicPr>
            <a:picLocks noChangeAspect="1"/>
          </p:cNvPicPr>
          <p:nvPr/>
        </p:nvPicPr>
        <p:blipFill>
          <a:blip r:embed="rId4"/>
          <a:stretch>
            <a:fillRect/>
          </a:stretch>
        </p:blipFill>
        <p:spPr>
          <a:xfrm>
            <a:off x="7388352" y="4843713"/>
            <a:ext cx="4800600" cy="1905000"/>
          </a:xfrm>
          <a:prstGeom prst="rect">
            <a:avLst/>
          </a:prstGeom>
        </p:spPr>
      </p:pic>
    </p:spTree>
    <p:extLst>
      <p:ext uri="{BB962C8B-B14F-4D97-AF65-F5344CB8AC3E}">
        <p14:creationId xmlns:p14="http://schemas.microsoft.com/office/powerpoint/2010/main" val="4120852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FDB807-005A-499E-AB39-F53536569AA8}"/>
              </a:ext>
            </a:extLst>
          </p:cNvPr>
          <p:cNvPicPr>
            <a:picLocks noChangeAspect="1"/>
          </p:cNvPicPr>
          <p:nvPr/>
        </p:nvPicPr>
        <p:blipFill>
          <a:blip r:embed="rId3"/>
          <a:stretch>
            <a:fillRect/>
          </a:stretch>
        </p:blipFill>
        <p:spPr>
          <a:xfrm>
            <a:off x="-2" y="1078062"/>
            <a:ext cx="5601073" cy="886593"/>
          </a:xfrm>
          <a:prstGeom prst="rect">
            <a:avLst/>
          </a:prstGeom>
        </p:spPr>
      </p:pic>
      <p:pic>
        <p:nvPicPr>
          <p:cNvPr id="11" name="Content Placeholder 10">
            <a:extLst>
              <a:ext uri="{FF2B5EF4-FFF2-40B4-BE49-F238E27FC236}">
                <a16:creationId xmlns:a16="http://schemas.microsoft.com/office/drawing/2014/main" id="{1955C676-E0ED-4803-B8C0-7CF0FD6A0738}"/>
              </a:ext>
            </a:extLst>
          </p:cNvPr>
          <p:cNvPicPr>
            <a:picLocks noGrp="1" noChangeAspect="1"/>
          </p:cNvPicPr>
          <p:nvPr>
            <p:ph sz="half" idx="1"/>
          </p:nvPr>
        </p:nvPicPr>
        <p:blipFill>
          <a:blip r:embed="rId4"/>
          <a:stretch>
            <a:fillRect/>
          </a:stretch>
        </p:blipFill>
        <p:spPr>
          <a:xfrm>
            <a:off x="4958776" y="583227"/>
            <a:ext cx="7156334" cy="6184629"/>
          </a:xfrm>
          <a:prstGeom prst="rect">
            <a:avLst/>
          </a:prstGeom>
        </p:spPr>
      </p:pic>
      <p:pic>
        <p:nvPicPr>
          <p:cNvPr id="5" name="Picture 4">
            <a:extLst>
              <a:ext uri="{FF2B5EF4-FFF2-40B4-BE49-F238E27FC236}">
                <a16:creationId xmlns:a16="http://schemas.microsoft.com/office/drawing/2014/main" id="{56FD23A4-A229-4D9C-B8B5-B3E8EDE1F373}"/>
              </a:ext>
            </a:extLst>
          </p:cNvPr>
          <p:cNvPicPr>
            <a:picLocks noChangeAspect="1"/>
          </p:cNvPicPr>
          <p:nvPr/>
        </p:nvPicPr>
        <p:blipFill>
          <a:blip r:embed="rId5"/>
          <a:stretch>
            <a:fillRect/>
          </a:stretch>
        </p:blipFill>
        <p:spPr>
          <a:xfrm>
            <a:off x="-2" y="2411047"/>
            <a:ext cx="3174038" cy="1955208"/>
          </a:xfrm>
          <a:prstGeom prst="rect">
            <a:avLst/>
          </a:prstGeom>
        </p:spPr>
      </p:pic>
    </p:spTree>
    <p:extLst>
      <p:ext uri="{BB962C8B-B14F-4D97-AF65-F5344CB8AC3E}">
        <p14:creationId xmlns:p14="http://schemas.microsoft.com/office/powerpoint/2010/main" val="386642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79D713B-383F-44B7-A0FD-C0311DDF04E7}"/>
              </a:ext>
            </a:extLst>
          </p:cNvPr>
          <p:cNvPicPr>
            <a:picLocks noGrp="1" noChangeAspect="1"/>
          </p:cNvPicPr>
          <p:nvPr>
            <p:ph idx="1"/>
          </p:nvPr>
        </p:nvPicPr>
        <p:blipFill rotWithShape="1">
          <a:blip r:embed="rId3"/>
          <a:srcRect b="17355"/>
          <a:stretch/>
        </p:blipFill>
        <p:spPr>
          <a:xfrm>
            <a:off x="300251" y="113366"/>
            <a:ext cx="7792871" cy="5742300"/>
          </a:xfrm>
          <a:prstGeom prst="rect">
            <a:avLst/>
          </a:prstGeom>
        </p:spPr>
      </p:pic>
      <p:pic>
        <p:nvPicPr>
          <p:cNvPr id="8" name="Picture 7">
            <a:extLst>
              <a:ext uri="{FF2B5EF4-FFF2-40B4-BE49-F238E27FC236}">
                <a16:creationId xmlns:a16="http://schemas.microsoft.com/office/drawing/2014/main" id="{7497F014-0F9B-4DA4-933D-F33E9D5D31C9}"/>
              </a:ext>
            </a:extLst>
          </p:cNvPr>
          <p:cNvPicPr>
            <a:picLocks noChangeAspect="1"/>
          </p:cNvPicPr>
          <p:nvPr/>
        </p:nvPicPr>
        <p:blipFill>
          <a:blip r:embed="rId4"/>
          <a:stretch>
            <a:fillRect/>
          </a:stretch>
        </p:blipFill>
        <p:spPr>
          <a:xfrm>
            <a:off x="5915025" y="6020734"/>
            <a:ext cx="6276975" cy="723900"/>
          </a:xfrm>
          <a:prstGeom prst="rect">
            <a:avLst/>
          </a:prstGeom>
        </p:spPr>
      </p:pic>
    </p:spTree>
    <p:extLst>
      <p:ext uri="{BB962C8B-B14F-4D97-AF65-F5344CB8AC3E}">
        <p14:creationId xmlns:p14="http://schemas.microsoft.com/office/powerpoint/2010/main" val="418475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BCC088F-99F9-4B42-AA80-E0C82143D518}"/>
              </a:ext>
            </a:extLst>
          </p:cNvPr>
          <p:cNvPicPr>
            <a:picLocks noGrp="1" noChangeAspect="1"/>
          </p:cNvPicPr>
          <p:nvPr>
            <p:ph sz="half" idx="1"/>
          </p:nvPr>
        </p:nvPicPr>
        <p:blipFill>
          <a:blip r:embed="rId3"/>
          <a:stretch>
            <a:fillRect/>
          </a:stretch>
        </p:blipFill>
        <p:spPr>
          <a:xfrm>
            <a:off x="2564118" y="2411827"/>
            <a:ext cx="7060714" cy="4395295"/>
          </a:xfrm>
          <a:prstGeom prst="rect">
            <a:avLst/>
          </a:prstGeom>
        </p:spPr>
      </p:pic>
      <p:pic>
        <p:nvPicPr>
          <p:cNvPr id="5" name="Picture 4">
            <a:extLst>
              <a:ext uri="{FF2B5EF4-FFF2-40B4-BE49-F238E27FC236}">
                <a16:creationId xmlns:a16="http://schemas.microsoft.com/office/drawing/2014/main" id="{1FF518E8-0DD1-4BA0-A726-D9E0E77CC16D}"/>
              </a:ext>
            </a:extLst>
          </p:cNvPr>
          <p:cNvPicPr>
            <a:picLocks noChangeAspect="1"/>
          </p:cNvPicPr>
          <p:nvPr/>
        </p:nvPicPr>
        <p:blipFill>
          <a:blip r:embed="rId4"/>
          <a:stretch>
            <a:fillRect/>
          </a:stretch>
        </p:blipFill>
        <p:spPr>
          <a:xfrm>
            <a:off x="0" y="1508186"/>
            <a:ext cx="6435969" cy="852764"/>
          </a:xfrm>
          <a:prstGeom prst="rect">
            <a:avLst/>
          </a:prstGeom>
        </p:spPr>
      </p:pic>
      <p:pic>
        <p:nvPicPr>
          <p:cNvPr id="4" name="Picture 3">
            <a:extLst>
              <a:ext uri="{FF2B5EF4-FFF2-40B4-BE49-F238E27FC236}">
                <a16:creationId xmlns:a16="http://schemas.microsoft.com/office/drawing/2014/main" id="{1E2C9443-F24C-4F66-9AFB-C0EEE012F9F2}"/>
              </a:ext>
            </a:extLst>
          </p:cNvPr>
          <p:cNvPicPr>
            <a:picLocks noChangeAspect="1"/>
          </p:cNvPicPr>
          <p:nvPr/>
        </p:nvPicPr>
        <p:blipFill>
          <a:blip r:embed="rId5"/>
          <a:stretch>
            <a:fillRect/>
          </a:stretch>
        </p:blipFill>
        <p:spPr>
          <a:xfrm>
            <a:off x="0" y="506600"/>
            <a:ext cx="6622182" cy="794661"/>
          </a:xfrm>
          <a:prstGeom prst="rect">
            <a:avLst/>
          </a:prstGeom>
        </p:spPr>
      </p:pic>
    </p:spTree>
    <p:extLst>
      <p:ext uri="{BB962C8B-B14F-4D97-AF65-F5344CB8AC3E}">
        <p14:creationId xmlns:p14="http://schemas.microsoft.com/office/powerpoint/2010/main" val="1563310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BCC088F-99F9-4B42-AA80-E0C82143D518}"/>
              </a:ext>
            </a:extLst>
          </p:cNvPr>
          <p:cNvPicPr>
            <a:picLocks noGrp="1" noChangeAspect="1"/>
          </p:cNvPicPr>
          <p:nvPr>
            <p:ph sz="half" idx="1"/>
          </p:nvPr>
        </p:nvPicPr>
        <p:blipFill>
          <a:blip r:embed="rId3"/>
          <a:stretch>
            <a:fillRect/>
          </a:stretch>
        </p:blipFill>
        <p:spPr>
          <a:xfrm>
            <a:off x="2564118" y="2411827"/>
            <a:ext cx="7060714" cy="4395295"/>
          </a:xfrm>
          <a:prstGeom prst="rect">
            <a:avLst/>
          </a:prstGeom>
        </p:spPr>
      </p:pic>
      <p:pic>
        <p:nvPicPr>
          <p:cNvPr id="5" name="Picture 4">
            <a:extLst>
              <a:ext uri="{FF2B5EF4-FFF2-40B4-BE49-F238E27FC236}">
                <a16:creationId xmlns:a16="http://schemas.microsoft.com/office/drawing/2014/main" id="{1FF518E8-0DD1-4BA0-A726-D9E0E77CC16D}"/>
              </a:ext>
            </a:extLst>
          </p:cNvPr>
          <p:cNvPicPr>
            <a:picLocks noChangeAspect="1"/>
          </p:cNvPicPr>
          <p:nvPr/>
        </p:nvPicPr>
        <p:blipFill>
          <a:blip r:embed="rId4"/>
          <a:stretch>
            <a:fillRect/>
          </a:stretch>
        </p:blipFill>
        <p:spPr>
          <a:xfrm>
            <a:off x="0" y="1508186"/>
            <a:ext cx="6435969" cy="852764"/>
          </a:xfrm>
          <a:prstGeom prst="rect">
            <a:avLst/>
          </a:prstGeom>
        </p:spPr>
      </p:pic>
      <p:pic>
        <p:nvPicPr>
          <p:cNvPr id="4" name="Picture 3">
            <a:extLst>
              <a:ext uri="{FF2B5EF4-FFF2-40B4-BE49-F238E27FC236}">
                <a16:creationId xmlns:a16="http://schemas.microsoft.com/office/drawing/2014/main" id="{1E2C9443-F24C-4F66-9AFB-C0EEE012F9F2}"/>
              </a:ext>
            </a:extLst>
          </p:cNvPr>
          <p:cNvPicPr>
            <a:picLocks noChangeAspect="1"/>
          </p:cNvPicPr>
          <p:nvPr/>
        </p:nvPicPr>
        <p:blipFill>
          <a:blip r:embed="rId5"/>
          <a:stretch>
            <a:fillRect/>
          </a:stretch>
        </p:blipFill>
        <p:spPr>
          <a:xfrm>
            <a:off x="0" y="506600"/>
            <a:ext cx="6622182" cy="794661"/>
          </a:xfrm>
          <a:prstGeom prst="rect">
            <a:avLst/>
          </a:prstGeom>
        </p:spPr>
      </p:pic>
    </p:spTree>
    <p:extLst>
      <p:ext uri="{BB962C8B-B14F-4D97-AF65-F5344CB8AC3E}">
        <p14:creationId xmlns:p14="http://schemas.microsoft.com/office/powerpoint/2010/main" val="410432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7A92-A9DE-41A1-84E3-E6166D9FEA8A}"/>
              </a:ext>
            </a:extLst>
          </p:cNvPr>
          <p:cNvSpPr>
            <a:spLocks noGrp="1"/>
          </p:cNvSpPr>
          <p:nvPr>
            <p:ph type="title"/>
          </p:nvPr>
        </p:nvSpPr>
        <p:spPr/>
        <p:txBody>
          <a:bodyPr/>
          <a:lstStyle/>
          <a:p>
            <a:r>
              <a:rPr lang="en-NZ" dirty="0"/>
              <a:t>What do we want to achieve?</a:t>
            </a:r>
          </a:p>
        </p:txBody>
      </p:sp>
      <p:sp>
        <p:nvSpPr>
          <p:cNvPr id="3" name="Text Placeholder 2">
            <a:extLst>
              <a:ext uri="{FF2B5EF4-FFF2-40B4-BE49-F238E27FC236}">
                <a16:creationId xmlns:a16="http://schemas.microsoft.com/office/drawing/2014/main" id="{A7D8FFB5-E1A9-47D4-BFD5-9823DA235AF6}"/>
              </a:ext>
            </a:extLst>
          </p:cNvPr>
          <p:cNvSpPr>
            <a:spLocks noGrp="1"/>
          </p:cNvSpPr>
          <p:nvPr>
            <p:ph type="body" sz="quarter" idx="10"/>
          </p:nvPr>
        </p:nvSpPr>
        <p:spPr>
          <a:xfrm>
            <a:off x="482600" y="1439333"/>
            <a:ext cx="11293475" cy="4936067"/>
          </a:xfrm>
        </p:spPr>
        <p:txBody>
          <a:bodyPr>
            <a:normAutofit fontScale="92500" lnSpcReduction="10000"/>
          </a:bodyPr>
          <a:lstStyle/>
          <a:p>
            <a:pPr marL="0" indent="0">
              <a:buNone/>
            </a:pPr>
            <a:r>
              <a:rPr lang="en-NZ" sz="3500" i="1" dirty="0"/>
              <a:t>Our aspiration is for a fair, just, equitable and inspirational education system that honours Te Tiriti in practice and enables our tamariki and their whānau to flourish.</a:t>
            </a:r>
          </a:p>
          <a:p>
            <a:endParaRPr lang="en-NZ" i="1" dirty="0"/>
          </a:p>
          <a:p>
            <a:pPr marL="0" indent="0">
              <a:buNone/>
            </a:pPr>
            <a:r>
              <a:rPr lang="en-NZ" dirty="0"/>
              <a:t>All teachers to: </a:t>
            </a:r>
          </a:p>
          <a:p>
            <a:r>
              <a:rPr lang="en-NZ" dirty="0"/>
              <a:t>have the opportunity to grow their leadership capability and to lead through values</a:t>
            </a:r>
          </a:p>
          <a:p>
            <a:r>
              <a:rPr lang="en-NZ" dirty="0"/>
              <a:t>build new knowledge about effective leadership through partnerships</a:t>
            </a:r>
          </a:p>
          <a:p>
            <a:r>
              <a:rPr lang="en-NZ" dirty="0"/>
              <a:t>easily find and participate in a range of networks relevant to their learning goals </a:t>
            </a:r>
          </a:p>
          <a:p>
            <a:r>
              <a:rPr lang="en-NZ" dirty="0"/>
              <a:t>be engaged in work to address significant issues, advocating and participating in problem solving, at local and national levels</a:t>
            </a:r>
          </a:p>
          <a:p>
            <a:endParaRPr lang="en-NZ" dirty="0"/>
          </a:p>
        </p:txBody>
      </p:sp>
    </p:spTree>
    <p:extLst>
      <p:ext uri="{BB962C8B-B14F-4D97-AF65-F5344CB8AC3E}">
        <p14:creationId xmlns:p14="http://schemas.microsoft.com/office/powerpoint/2010/main" val="4255820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96EC-7EA5-4486-9430-37118DD78A2C}"/>
              </a:ext>
            </a:extLst>
          </p:cNvPr>
          <p:cNvSpPr>
            <a:spLocks noGrp="1"/>
          </p:cNvSpPr>
          <p:nvPr>
            <p:ph type="title"/>
          </p:nvPr>
        </p:nvSpPr>
        <p:spPr/>
        <p:txBody>
          <a:bodyPr/>
          <a:lstStyle/>
          <a:p>
            <a:r>
              <a:rPr lang="en-NZ" dirty="0"/>
              <a:t>What do you think?</a:t>
            </a:r>
          </a:p>
        </p:txBody>
      </p:sp>
      <p:sp>
        <p:nvSpPr>
          <p:cNvPr id="3" name="Text Placeholder 2">
            <a:extLst>
              <a:ext uri="{FF2B5EF4-FFF2-40B4-BE49-F238E27FC236}">
                <a16:creationId xmlns:a16="http://schemas.microsoft.com/office/drawing/2014/main" id="{A289E322-DACA-442F-94BC-D0D73F08024E}"/>
              </a:ext>
            </a:extLst>
          </p:cNvPr>
          <p:cNvSpPr>
            <a:spLocks noGrp="1"/>
          </p:cNvSpPr>
          <p:nvPr>
            <p:ph type="body" sz="quarter" idx="10"/>
          </p:nvPr>
        </p:nvSpPr>
        <p:spPr>
          <a:xfrm>
            <a:off x="482600" y="1381328"/>
            <a:ext cx="11293475" cy="4994072"/>
          </a:xfrm>
        </p:spPr>
        <p:txBody>
          <a:bodyPr>
            <a:normAutofit lnSpcReduction="10000"/>
          </a:bodyPr>
          <a:lstStyle/>
          <a:p>
            <a:r>
              <a:rPr lang="en-NZ" dirty="0"/>
              <a:t>Thinking about </a:t>
            </a:r>
            <a:r>
              <a:rPr lang="en-NZ" b="1" dirty="0">
                <a:solidFill>
                  <a:schemeClr val="accent4"/>
                </a:solidFill>
              </a:rPr>
              <a:t>Partnerships, Communities and Networks </a:t>
            </a:r>
            <a:r>
              <a:rPr lang="en-NZ" dirty="0"/>
              <a:t>(</a:t>
            </a:r>
            <a:r>
              <a:rPr lang="en-NZ" i="1" dirty="0"/>
              <a:t>The Leadership Strategy</a:t>
            </a:r>
            <a:r>
              <a:rPr lang="en-NZ" dirty="0"/>
              <a:t>, Focus Area 4) where will you and your team start?</a:t>
            </a:r>
          </a:p>
          <a:p>
            <a:r>
              <a:rPr lang="en-NZ" dirty="0"/>
              <a:t>To enable leadership development to be part of your </a:t>
            </a:r>
            <a:r>
              <a:rPr lang="en-NZ" b="1" dirty="0">
                <a:solidFill>
                  <a:schemeClr val="bg2">
                    <a:lumMod val="25000"/>
                  </a:schemeClr>
                </a:solidFill>
              </a:rPr>
              <a:t>Personalised Professional Learning</a:t>
            </a:r>
            <a:r>
              <a:rPr lang="en-NZ" dirty="0"/>
              <a:t> ( Focus Area 3) are there resources or supports that you need? </a:t>
            </a:r>
          </a:p>
          <a:p>
            <a:r>
              <a:rPr lang="en-NZ" dirty="0"/>
              <a:t>What aspects of the </a:t>
            </a:r>
            <a:r>
              <a:rPr lang="en-NZ" b="1" dirty="0">
                <a:solidFill>
                  <a:schemeClr val="accent2"/>
                </a:solidFill>
              </a:rPr>
              <a:t>Capabilities of Leadership </a:t>
            </a:r>
            <a:r>
              <a:rPr lang="en-NZ" i="1" dirty="0"/>
              <a:t>(Capabilities Framework</a:t>
            </a:r>
            <a:r>
              <a:rPr lang="en-NZ" dirty="0"/>
              <a:t>, Focus Area 2) will you focus on first?</a:t>
            </a:r>
          </a:p>
          <a:p>
            <a:r>
              <a:rPr lang="en-NZ" dirty="0"/>
              <a:t>What are the challenges to your current leadership development and who or what can help?</a:t>
            </a:r>
          </a:p>
          <a:p>
            <a:r>
              <a:rPr lang="en-NZ" dirty="0"/>
              <a:t>Do you need help to tap into the expertise of others? E.g. mana whenua, local community leaders, other centres or schools, academics, disability sector leaders, youth leaders etc?</a:t>
            </a:r>
          </a:p>
          <a:p>
            <a:endParaRPr lang="en-NZ" dirty="0"/>
          </a:p>
        </p:txBody>
      </p:sp>
    </p:spTree>
    <p:extLst>
      <p:ext uri="{BB962C8B-B14F-4D97-AF65-F5344CB8AC3E}">
        <p14:creationId xmlns:p14="http://schemas.microsoft.com/office/powerpoint/2010/main" val="1739592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BAF5-1B55-4762-B85F-1FEA14712C1F}"/>
              </a:ext>
            </a:extLst>
          </p:cNvPr>
          <p:cNvSpPr>
            <a:spLocks noGrp="1"/>
          </p:cNvSpPr>
          <p:nvPr>
            <p:ph type="title"/>
          </p:nvPr>
        </p:nvSpPr>
        <p:spPr/>
        <p:txBody>
          <a:bodyPr/>
          <a:lstStyle/>
          <a:p>
            <a:r>
              <a:rPr lang="en-NZ" dirty="0"/>
              <a:t>Shaping the future</a:t>
            </a:r>
          </a:p>
        </p:txBody>
      </p:sp>
    </p:spTree>
    <p:extLst>
      <p:ext uri="{BB962C8B-B14F-4D97-AF65-F5344CB8AC3E}">
        <p14:creationId xmlns:p14="http://schemas.microsoft.com/office/powerpoint/2010/main" val="319118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910AF8-233A-405E-BA2A-390621AD593F}"/>
              </a:ext>
            </a:extLst>
          </p:cNvPr>
          <p:cNvSpPr>
            <a:spLocks noGrp="1"/>
          </p:cNvSpPr>
          <p:nvPr>
            <p:ph type="body" sz="quarter" idx="10"/>
          </p:nvPr>
        </p:nvSpPr>
        <p:spPr/>
        <p:txBody>
          <a:bodyPr>
            <a:normAutofit lnSpcReduction="10000"/>
          </a:bodyPr>
          <a:lstStyle/>
          <a:p>
            <a:pPr marL="0" lvl="0" indent="0">
              <a:buNone/>
            </a:pPr>
            <a:r>
              <a:rPr lang="en-NZ" dirty="0"/>
              <a:t>Discuss the kawa, tikanga and kaupapa model at your place, in your networks and on </a:t>
            </a:r>
            <a:r>
              <a:rPr lang="en-NZ" dirty="0">
                <a:hlinkClick r:id="rId2"/>
              </a:rPr>
              <a:t>Hapori Matat</a:t>
            </a:r>
            <a:r>
              <a:rPr lang="mi-NZ" dirty="0">
                <a:hlinkClick r:id="rId2"/>
              </a:rPr>
              <a:t>ū</a:t>
            </a:r>
            <a:r>
              <a:rPr lang="mi-NZ" dirty="0"/>
              <a:t>. </a:t>
            </a:r>
          </a:p>
          <a:p>
            <a:pPr marL="0" lvl="0" indent="0">
              <a:buNone/>
            </a:pPr>
            <a:r>
              <a:rPr lang="mi-NZ" dirty="0"/>
              <a:t> </a:t>
            </a:r>
            <a:r>
              <a:rPr lang="en-NZ" b="1" dirty="0"/>
              <a:t>Let us know what you need to see in each.</a:t>
            </a:r>
          </a:p>
          <a:p>
            <a:pPr marL="0" lvl="0" indent="0">
              <a:buNone/>
            </a:pPr>
            <a:endParaRPr lang="en-NZ" dirty="0"/>
          </a:p>
          <a:p>
            <a:pPr marL="439738" lvl="0" indent="-439738"/>
            <a:r>
              <a:rPr lang="en-NZ" dirty="0"/>
              <a:t>Tell us what your priorities are for growing leadership.</a:t>
            </a:r>
          </a:p>
          <a:p>
            <a:pPr marL="439738" lvl="0" indent="-439738"/>
            <a:r>
              <a:rPr lang="en-NZ" dirty="0"/>
              <a:t>What could Rauhuia offer to support your professional growth?</a:t>
            </a:r>
          </a:p>
          <a:p>
            <a:pPr marL="439738" lvl="0" indent="-439738"/>
            <a:r>
              <a:rPr lang="en-NZ" dirty="0"/>
              <a:t>Who else should you be working with to lead learning at your place?</a:t>
            </a:r>
          </a:p>
          <a:p>
            <a:pPr marL="439738" lvl="0" indent="-439738"/>
            <a:r>
              <a:rPr lang="en-NZ" dirty="0"/>
              <a:t>Who else, in your wider community, has a vested interest in the success of your learners? How can they support leadership at your place?</a:t>
            </a:r>
          </a:p>
          <a:p>
            <a:pPr marL="0" indent="0">
              <a:buNone/>
            </a:pPr>
            <a:endParaRPr lang="en-NZ" dirty="0"/>
          </a:p>
        </p:txBody>
      </p:sp>
      <p:sp>
        <p:nvSpPr>
          <p:cNvPr id="4" name="Title 1">
            <a:extLst>
              <a:ext uri="{FF2B5EF4-FFF2-40B4-BE49-F238E27FC236}">
                <a16:creationId xmlns:a16="http://schemas.microsoft.com/office/drawing/2014/main" id="{9B39525B-908D-426A-BA56-0048281AC263}"/>
              </a:ext>
            </a:extLst>
          </p:cNvPr>
          <p:cNvSpPr>
            <a:spLocks noGrp="1"/>
          </p:cNvSpPr>
          <p:nvPr>
            <p:ph type="title"/>
          </p:nvPr>
        </p:nvSpPr>
        <p:spPr>
          <a:xfrm>
            <a:off x="487363" y="365125"/>
            <a:ext cx="11255375" cy="1325563"/>
          </a:xfrm>
        </p:spPr>
        <p:txBody>
          <a:bodyPr/>
          <a:lstStyle/>
          <a:p>
            <a:r>
              <a:rPr lang="en-NZ" dirty="0"/>
              <a:t>Come and shape Rauhuia with us, for you…</a:t>
            </a:r>
          </a:p>
        </p:txBody>
      </p:sp>
    </p:spTree>
    <p:extLst>
      <p:ext uri="{BB962C8B-B14F-4D97-AF65-F5344CB8AC3E}">
        <p14:creationId xmlns:p14="http://schemas.microsoft.com/office/powerpoint/2010/main" val="423344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4629-86F4-413F-B541-51A22447585A}"/>
              </a:ext>
            </a:extLst>
          </p:cNvPr>
          <p:cNvSpPr>
            <a:spLocks noGrp="1"/>
          </p:cNvSpPr>
          <p:nvPr>
            <p:ph type="title"/>
          </p:nvPr>
        </p:nvSpPr>
        <p:spPr/>
        <p:txBody>
          <a:bodyPr/>
          <a:lstStyle/>
          <a:p>
            <a:r>
              <a:rPr lang="en-NZ" dirty="0"/>
              <a:t>How to connect and shape Rauhuia</a:t>
            </a:r>
          </a:p>
        </p:txBody>
      </p:sp>
      <p:sp>
        <p:nvSpPr>
          <p:cNvPr id="3" name="Text Placeholder 2">
            <a:extLst>
              <a:ext uri="{FF2B5EF4-FFF2-40B4-BE49-F238E27FC236}">
                <a16:creationId xmlns:a16="http://schemas.microsoft.com/office/drawing/2014/main" id="{B90B0737-6BF8-42CA-A1EA-8B80A0023C29}"/>
              </a:ext>
            </a:extLst>
          </p:cNvPr>
          <p:cNvSpPr>
            <a:spLocks noGrp="1"/>
          </p:cNvSpPr>
          <p:nvPr>
            <p:ph type="body" sz="quarter" idx="10"/>
          </p:nvPr>
        </p:nvSpPr>
        <p:spPr>
          <a:xfrm>
            <a:off x="520934" y="2930998"/>
            <a:ext cx="11293475" cy="3411436"/>
          </a:xfrm>
        </p:spPr>
        <p:txBody>
          <a:bodyPr/>
          <a:lstStyle/>
          <a:p>
            <a:r>
              <a:rPr lang="en-NZ" dirty="0"/>
              <a:t>Connect with the conversations on </a:t>
            </a:r>
            <a:r>
              <a:rPr lang="en-NZ" dirty="0">
                <a:hlinkClick r:id="rId2"/>
              </a:rPr>
              <a:t>Hapori Matatū</a:t>
            </a:r>
            <a:endParaRPr lang="en-NZ" dirty="0"/>
          </a:p>
          <a:p>
            <a:r>
              <a:rPr lang="en-NZ" dirty="0"/>
              <a:t>Give us feedback to </a:t>
            </a:r>
            <a:r>
              <a:rPr lang="en-NZ" dirty="0">
                <a:hlinkClick r:id="rId3"/>
              </a:rPr>
              <a:t>Rauhuia@teachingcouncil.nz</a:t>
            </a:r>
            <a:endParaRPr lang="en-NZ" dirty="0"/>
          </a:p>
          <a:p>
            <a:r>
              <a:rPr lang="en-NZ" dirty="0"/>
              <a:t>Share the information: </a:t>
            </a:r>
            <a:r>
              <a:rPr lang="en-NZ" i="1" dirty="0"/>
              <a:t>send a postcard to a colleague</a:t>
            </a:r>
          </a:p>
          <a:p>
            <a:r>
              <a:rPr lang="en-NZ" dirty="0"/>
              <a:t>Join a local conversation – details to come</a:t>
            </a:r>
          </a:p>
          <a:p>
            <a:r>
              <a:rPr lang="en-NZ" dirty="0"/>
              <a:t>Invite us to join your discussions at </a:t>
            </a:r>
            <a:r>
              <a:rPr lang="en-NZ" dirty="0">
                <a:hlinkClick r:id="rId3"/>
              </a:rPr>
              <a:t>Rauhuia@teachingcouncil.nz</a:t>
            </a:r>
            <a:endParaRPr lang="en-NZ" dirty="0"/>
          </a:p>
          <a:p>
            <a:pPr marL="0" indent="0">
              <a:buNone/>
            </a:pPr>
            <a:endParaRPr lang="en-NZ" dirty="0"/>
          </a:p>
        </p:txBody>
      </p:sp>
    </p:spTree>
    <p:extLst>
      <p:ext uri="{BB962C8B-B14F-4D97-AF65-F5344CB8AC3E}">
        <p14:creationId xmlns:p14="http://schemas.microsoft.com/office/powerpoint/2010/main" val="977988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BB86-158C-46EF-A22B-5BA59C5BD60F}"/>
              </a:ext>
            </a:extLst>
          </p:cNvPr>
          <p:cNvSpPr>
            <a:spLocks noGrp="1"/>
          </p:cNvSpPr>
          <p:nvPr>
            <p:ph type="title"/>
          </p:nvPr>
        </p:nvSpPr>
        <p:spPr>
          <a:xfrm>
            <a:off x="487681" y="2403992"/>
            <a:ext cx="8870328" cy="2155651"/>
          </a:xfrm>
        </p:spPr>
        <p:txBody>
          <a:bodyPr>
            <a:normAutofit/>
          </a:bodyPr>
          <a:lstStyle/>
          <a:p>
            <a:r>
              <a:rPr lang="en-NZ" b="1" dirty="0"/>
              <a:t>“</a:t>
            </a:r>
            <a:r>
              <a:rPr lang="en-NZ" dirty="0"/>
              <a:t>Mā te huruhuru, ka rere te manu.”</a:t>
            </a:r>
            <a:br>
              <a:rPr lang="en-NZ" dirty="0"/>
            </a:br>
            <a:r>
              <a:rPr lang="en-US" sz="3600" i="1" dirty="0">
                <a:solidFill>
                  <a:srgbClr val="5FC6CB"/>
                </a:solidFill>
              </a:rPr>
              <a:t>With feathers, a bird will take flight.</a:t>
            </a:r>
            <a:endParaRPr lang="en-NZ" sz="3600" i="1" dirty="0">
              <a:solidFill>
                <a:srgbClr val="5FC6CB"/>
              </a:solidFill>
            </a:endParaRPr>
          </a:p>
        </p:txBody>
      </p:sp>
    </p:spTree>
    <p:extLst>
      <p:ext uri="{BB962C8B-B14F-4D97-AF65-F5344CB8AC3E}">
        <p14:creationId xmlns:p14="http://schemas.microsoft.com/office/powerpoint/2010/main" val="1987301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7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09EC-2461-4A90-9066-C0359999854A}"/>
              </a:ext>
            </a:extLst>
          </p:cNvPr>
          <p:cNvSpPr>
            <a:spLocks noGrp="1"/>
          </p:cNvSpPr>
          <p:nvPr>
            <p:ph type="title"/>
          </p:nvPr>
        </p:nvSpPr>
        <p:spPr/>
        <p:txBody>
          <a:bodyPr/>
          <a:lstStyle/>
          <a:p>
            <a:r>
              <a:rPr lang="en-NZ" dirty="0"/>
              <a:t>Mana</a:t>
            </a:r>
            <a:r>
              <a:rPr lang="en-US" dirty="0"/>
              <a:t> Tangata</a:t>
            </a:r>
            <a:endParaRPr lang="en-NZ" dirty="0"/>
          </a:p>
        </p:txBody>
      </p:sp>
      <p:sp>
        <p:nvSpPr>
          <p:cNvPr id="6" name="Content Placeholder 5">
            <a:extLst>
              <a:ext uri="{FF2B5EF4-FFF2-40B4-BE49-F238E27FC236}">
                <a16:creationId xmlns:a16="http://schemas.microsoft.com/office/drawing/2014/main" id="{57B8C6F2-3BD7-4965-B977-E7F1AAA867B3}"/>
              </a:ext>
            </a:extLst>
          </p:cNvPr>
          <p:cNvSpPr>
            <a:spLocks noGrp="1"/>
          </p:cNvSpPr>
          <p:nvPr>
            <p:ph idx="1"/>
          </p:nvPr>
        </p:nvSpPr>
        <p:spPr>
          <a:xfrm>
            <a:off x="487680" y="2024408"/>
            <a:ext cx="11003735" cy="4091889"/>
          </a:xfrm>
          <a:prstGeom prst="rect">
            <a:avLst/>
          </a:prstGeom>
        </p:spPr>
        <p:txBody>
          <a:bodyPr wrap="square">
            <a:spAutoFit/>
          </a:bodyPr>
          <a:lstStyle/>
          <a:p>
            <a:pPr marL="504000" indent="0" algn="ctr">
              <a:buNone/>
            </a:pPr>
            <a:r>
              <a:rPr lang="en-NZ" i="1" dirty="0">
                <a:latin typeface="Calibri" panose="020F0502020204030204" pitchFamily="34" charset="0"/>
                <a:ea typeface="Calibri" panose="020F0502020204030204" pitchFamily="34" charset="0"/>
              </a:rPr>
              <a:t>“The </a:t>
            </a:r>
            <a:r>
              <a:rPr lang="en-NZ" b="1" i="1" dirty="0">
                <a:latin typeface="Calibri" panose="020F0502020204030204" pitchFamily="34" charset="0"/>
                <a:ea typeface="Calibri" panose="020F0502020204030204" pitchFamily="34" charset="0"/>
              </a:rPr>
              <a:t>mana tangata</a:t>
            </a:r>
            <a:r>
              <a:rPr lang="en-NZ" i="1" dirty="0">
                <a:latin typeface="Calibri" panose="020F0502020204030204" pitchFamily="34" charset="0"/>
                <a:ea typeface="Calibri" panose="020F0502020204030204" pitchFamily="34" charset="0"/>
              </a:rPr>
              <a:t> of our teachers is precious. Without it, they cannot teach.”</a:t>
            </a:r>
            <a:endParaRPr lang="en-NZ" dirty="0">
              <a:latin typeface="Calibri" panose="020F0502020204030204" pitchFamily="34" charset="0"/>
              <a:ea typeface="Calibri" panose="020F0502020204030204" pitchFamily="34" charset="0"/>
            </a:endParaRPr>
          </a:p>
          <a:p>
            <a:pPr marL="504000" indent="0" algn="just">
              <a:buNone/>
            </a:pPr>
            <a:r>
              <a:rPr lang="en-NZ" sz="1800" i="1" dirty="0">
                <a:latin typeface="Calibri" panose="020F0502020204030204" pitchFamily="34" charset="0"/>
                <a:ea typeface="Calibri" panose="020F0502020204030204" pitchFamily="34" charset="0"/>
              </a:rPr>
              <a:t>Mana is the principle of power, authority, influence, and prestige. Mana tangata refers to that mana which is derived from the actions and abilities of the holder. All teachers have mana tangata because of their professional skills, relationships, influence over ākonga, and essential role in their communities. If we reflect on the most influential teachers in our lives, they are usually those teachers whose mana tangata is abundant and unquestionable.</a:t>
            </a:r>
          </a:p>
          <a:p>
            <a:pPr marL="504000" indent="0">
              <a:buNone/>
            </a:pPr>
            <a:endParaRPr lang="en-NZ" sz="800" dirty="0">
              <a:latin typeface="Calibri" panose="020F0502020204030204" pitchFamily="34" charset="0"/>
              <a:ea typeface="Calibri" panose="020F0502020204030204" pitchFamily="34" charset="0"/>
            </a:endParaRPr>
          </a:p>
          <a:p>
            <a:pPr algn="ctr">
              <a:lnSpc>
                <a:spcPts val="1400"/>
              </a:lnSpc>
              <a:spcBef>
                <a:spcPts val="300"/>
              </a:spcBef>
            </a:pPr>
            <a:r>
              <a:rPr lang="en-NZ" sz="1800" b="1" dirty="0">
                <a:latin typeface="Arial" panose="020B0604020202020204" pitchFamily="34" charset="0"/>
                <a:ea typeface="Times New Roman" panose="02020603050405020304" pitchFamily="18" charset="0"/>
              </a:rPr>
              <a:t>It is our duty to protect and grow teachers’ mana</a:t>
            </a:r>
            <a:endParaRPr lang="en-NZ" sz="1800" b="1" i="1" dirty="0">
              <a:latin typeface="Arial" panose="020B0604020202020204" pitchFamily="34" charset="0"/>
              <a:ea typeface="Calibri" panose="020F0502020204030204" pitchFamily="34" charset="0"/>
            </a:endParaRPr>
          </a:p>
          <a:p>
            <a:pPr algn="ctr"/>
            <a:r>
              <a:rPr lang="en-NZ" sz="1800" i="1" dirty="0">
                <a:latin typeface="Calibri" panose="020F0502020204030204" pitchFamily="34" charset="0"/>
                <a:ea typeface="Calibri" panose="020F0502020204030204" pitchFamily="34" charset="0"/>
              </a:rPr>
              <a:t>We consider this mana-enhancing responsibility key to achieving safe, high-quality leadership, teaching, and learning for all ākonga in Aotearoa New Zealand.</a:t>
            </a:r>
            <a:endParaRPr lang="en-NZ" sz="1800" dirty="0">
              <a:latin typeface="Calibri" panose="020F0502020204030204" pitchFamily="34" charset="0"/>
              <a:ea typeface="Calibri" panose="020F0502020204030204" pitchFamily="34" charset="0"/>
            </a:endParaRPr>
          </a:p>
          <a:p>
            <a:pPr algn="ctr"/>
            <a:r>
              <a:rPr lang="en-NZ" sz="1800" i="1" dirty="0">
                <a:latin typeface="Calibri" panose="020F0502020204030204" pitchFamily="34" charset="0"/>
                <a:ea typeface="Calibri" panose="020F0502020204030204" pitchFamily="34" charset="0"/>
              </a:rPr>
              <a:t>The Teaching Council is working to ensure that Rauhuia, our Leadership Space</a:t>
            </a:r>
            <a:r>
              <a:rPr lang="en-NZ" sz="1800" b="1" i="1" dirty="0">
                <a:latin typeface="Calibri" panose="020F0502020204030204" pitchFamily="34" charset="0"/>
                <a:ea typeface="Calibri" panose="020F0502020204030204" pitchFamily="34" charset="0"/>
              </a:rPr>
              <a:t>,</a:t>
            </a:r>
            <a:r>
              <a:rPr lang="en-NZ" sz="1800" i="1" dirty="0">
                <a:latin typeface="Calibri" panose="020F0502020204030204" pitchFamily="34" charset="0"/>
                <a:ea typeface="Calibri" panose="020F0502020204030204" pitchFamily="34" charset="0"/>
              </a:rPr>
              <a:t> will grow the mana of teachers so they can, in turn,  support the growth of  mana of their ākonga, whānau, and communities.</a:t>
            </a:r>
            <a:endParaRPr lang="en-NZ"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9450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FC0B-6C98-4E86-9392-77D71C5D8D03}"/>
              </a:ext>
            </a:extLst>
          </p:cNvPr>
          <p:cNvSpPr>
            <a:spLocks noGrp="1"/>
          </p:cNvSpPr>
          <p:nvPr>
            <p:ph type="title"/>
          </p:nvPr>
        </p:nvSpPr>
        <p:spPr/>
        <p:txBody>
          <a:bodyPr/>
          <a:lstStyle/>
          <a:p>
            <a:r>
              <a:rPr lang="en-NZ" dirty="0"/>
              <a:t>How will we get there?</a:t>
            </a:r>
          </a:p>
        </p:txBody>
      </p:sp>
      <p:sp>
        <p:nvSpPr>
          <p:cNvPr id="3" name="Text Placeholder 2">
            <a:extLst>
              <a:ext uri="{FF2B5EF4-FFF2-40B4-BE49-F238E27FC236}">
                <a16:creationId xmlns:a16="http://schemas.microsoft.com/office/drawing/2014/main" id="{FFFC55B7-87F3-4FFE-9DF7-D4D50143F9D1}"/>
              </a:ext>
            </a:extLst>
          </p:cNvPr>
          <p:cNvSpPr>
            <a:spLocks noGrp="1"/>
          </p:cNvSpPr>
          <p:nvPr>
            <p:ph type="body" sz="quarter" idx="10"/>
          </p:nvPr>
        </p:nvSpPr>
        <p:spPr/>
        <p:txBody>
          <a:bodyPr/>
          <a:lstStyle/>
          <a:p>
            <a:r>
              <a:rPr lang="en-NZ" dirty="0"/>
              <a:t>Establish the </a:t>
            </a:r>
            <a:r>
              <a:rPr lang="en-NZ" i="1" dirty="0"/>
              <a:t>kawa</a:t>
            </a:r>
            <a:r>
              <a:rPr lang="en-NZ" dirty="0"/>
              <a:t> – these are the</a:t>
            </a:r>
            <a:r>
              <a:rPr lang="en-NZ" b="1" dirty="0"/>
              <a:t> non-negotiable </a:t>
            </a:r>
            <a:r>
              <a:rPr lang="en-NZ" dirty="0"/>
              <a:t>things that will need to be common across the system to get the changes we aspire to</a:t>
            </a:r>
          </a:p>
          <a:p>
            <a:pPr marL="0" indent="0">
              <a:buNone/>
            </a:pPr>
            <a:endParaRPr lang="en-NZ" dirty="0"/>
          </a:p>
          <a:p>
            <a:r>
              <a:rPr lang="en-NZ" dirty="0"/>
              <a:t>Understand and apply the </a:t>
            </a:r>
            <a:r>
              <a:rPr lang="en-NZ" i="1" dirty="0"/>
              <a:t>kawa</a:t>
            </a:r>
            <a:r>
              <a:rPr lang="en-NZ" dirty="0"/>
              <a:t> in practice – support you to engage with local knowledge holders and lead in your local communities and differing contexts (</a:t>
            </a:r>
            <a:r>
              <a:rPr lang="en-NZ" i="1" dirty="0"/>
              <a:t>tikanga</a:t>
            </a:r>
            <a:r>
              <a:rPr lang="en-NZ" dirty="0"/>
              <a:t>)</a:t>
            </a:r>
          </a:p>
          <a:p>
            <a:endParaRPr lang="en-NZ" dirty="0"/>
          </a:p>
          <a:p>
            <a:r>
              <a:rPr lang="en-NZ" dirty="0"/>
              <a:t>Deliver the priorities and focus areas of </a:t>
            </a:r>
            <a:r>
              <a:rPr lang="en-NZ" dirty="0">
                <a:hlinkClick r:id="rId3"/>
              </a:rPr>
              <a:t>the Leadership Strategy | Te Rautaki Kaihaut</a:t>
            </a:r>
            <a:r>
              <a:rPr lang="mi-NZ" dirty="0">
                <a:hlinkClick r:id="rId3"/>
              </a:rPr>
              <a:t>ū</a:t>
            </a:r>
            <a:r>
              <a:rPr lang="en-NZ" dirty="0">
                <a:hlinkClick r:id="rId3"/>
              </a:rPr>
              <a:t> (</a:t>
            </a:r>
            <a:r>
              <a:rPr lang="en-NZ" i="1" dirty="0">
                <a:hlinkClick r:id="rId3"/>
              </a:rPr>
              <a:t>kaupapa</a:t>
            </a:r>
            <a:r>
              <a:rPr lang="en-NZ" dirty="0">
                <a:hlinkClick r:id="rId3"/>
              </a:rPr>
              <a:t>)</a:t>
            </a:r>
            <a:endParaRPr lang="en-NZ" dirty="0"/>
          </a:p>
          <a:p>
            <a:endParaRPr lang="en-NZ" dirty="0"/>
          </a:p>
        </p:txBody>
      </p:sp>
    </p:spTree>
    <p:extLst>
      <p:ext uri="{BB962C8B-B14F-4D97-AF65-F5344CB8AC3E}">
        <p14:creationId xmlns:p14="http://schemas.microsoft.com/office/powerpoint/2010/main" val="331556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180E-4AD6-4866-996E-C17B4251A8E3}"/>
              </a:ext>
            </a:extLst>
          </p:cNvPr>
          <p:cNvSpPr>
            <a:spLocks noGrp="1"/>
          </p:cNvSpPr>
          <p:nvPr>
            <p:ph type="title"/>
          </p:nvPr>
        </p:nvSpPr>
        <p:spPr/>
        <p:txBody>
          <a:bodyPr/>
          <a:lstStyle/>
          <a:p>
            <a:r>
              <a:rPr lang="en-NZ" dirty="0"/>
              <a:t>Te mahere: the plan</a:t>
            </a:r>
          </a:p>
        </p:txBody>
      </p:sp>
      <p:graphicFrame>
        <p:nvGraphicFramePr>
          <p:cNvPr id="7" name="Content Placeholder 4">
            <a:extLst>
              <a:ext uri="{FF2B5EF4-FFF2-40B4-BE49-F238E27FC236}">
                <a16:creationId xmlns:a16="http://schemas.microsoft.com/office/drawing/2014/main" id="{E61EB34E-0349-4DEB-A69B-3F5B12D17B35}"/>
              </a:ext>
            </a:extLst>
          </p:cNvPr>
          <p:cNvGraphicFramePr>
            <a:graphicFrameLocks/>
          </p:cNvGraphicFramePr>
          <p:nvPr/>
        </p:nvGraphicFramePr>
        <p:xfrm>
          <a:off x="461645" y="1325772"/>
          <a:ext cx="11242675" cy="486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88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3481-38DB-4B46-A67C-C82F122DE2CB}"/>
              </a:ext>
            </a:extLst>
          </p:cNvPr>
          <p:cNvSpPr>
            <a:spLocks noGrp="1"/>
          </p:cNvSpPr>
          <p:nvPr>
            <p:ph type="title"/>
          </p:nvPr>
        </p:nvSpPr>
        <p:spPr/>
        <p:txBody>
          <a:bodyPr/>
          <a:lstStyle/>
          <a:p>
            <a:r>
              <a:rPr lang="en-NZ" dirty="0"/>
              <a:t>Kawa</a:t>
            </a:r>
          </a:p>
        </p:txBody>
      </p:sp>
    </p:spTree>
    <p:extLst>
      <p:ext uri="{BB962C8B-B14F-4D97-AF65-F5344CB8AC3E}">
        <p14:creationId xmlns:p14="http://schemas.microsoft.com/office/powerpoint/2010/main" val="411847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gnatures that shape New Zealand. Shows Patuone and Te Rangi Topeora, offering the pens they signed with.">
            <a:extLst>
              <a:ext uri="{FF2B5EF4-FFF2-40B4-BE49-F238E27FC236}">
                <a16:creationId xmlns:a16="http://schemas.microsoft.com/office/drawing/2014/main" id="{45A02143-0A4C-4B64-9051-157A3ADA75CE}"/>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37766" r="1" b="1"/>
          <a:stretch/>
        </p:blipFill>
        <p:spPr bwMode="auto">
          <a:xfrm>
            <a:off x="20" y="1282"/>
            <a:ext cx="12191980" cy="6856718"/>
          </a:xfrm>
          <a:prstGeom prst="rect">
            <a:avLst/>
          </a:prstGeom>
          <a:noFill/>
        </p:spPr>
      </p:pic>
    </p:spTree>
    <p:extLst>
      <p:ext uri="{BB962C8B-B14F-4D97-AF65-F5344CB8AC3E}">
        <p14:creationId xmlns:p14="http://schemas.microsoft.com/office/powerpoint/2010/main" val="297888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73" y="4888"/>
            <a:ext cx="12191144"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 name="object 3"/>
          <p:cNvSpPr txBox="1"/>
          <p:nvPr/>
        </p:nvSpPr>
        <p:spPr>
          <a:xfrm>
            <a:off x="9507135" y="2475733"/>
            <a:ext cx="2348123" cy="914880"/>
          </a:xfrm>
          <a:prstGeom prst="rect">
            <a:avLst/>
          </a:prstGeom>
        </p:spPr>
        <p:txBody>
          <a:bodyPr vert="horz" wrap="square" lIns="0" tIns="7316" rIns="0" bIns="0" rtlCol="0">
            <a:spAutoFit/>
          </a:bodyPr>
          <a:lstStyle/>
          <a:p>
            <a:pPr marL="7701" marR="0" lvl="0" indent="0" algn="l" defTabSz="457200" rtl="0" eaLnBrk="1" fontAlgn="auto" latinLnBrk="0" hangingPunct="1">
              <a:lnSpc>
                <a:spcPts val="1383"/>
              </a:lnSpc>
              <a:spcBef>
                <a:spcPts val="58"/>
              </a:spcBef>
              <a:spcAft>
                <a:spcPts val="0"/>
              </a:spcAft>
              <a:buClrTx/>
              <a:buSzTx/>
              <a:buFontTx/>
              <a:buNone/>
              <a:tabLst/>
              <a:defRPr/>
            </a:pPr>
            <a:r>
              <a:rPr kumimoji="0" sz="1152" b="1" i="0" u="none" strike="noStrike" kern="1200" cap="none" spc="-21" normalizeH="0" baseline="0" noProof="0" dirty="0">
                <a:ln>
                  <a:noFill/>
                </a:ln>
                <a:solidFill>
                  <a:srgbClr val="514840"/>
                </a:solidFill>
                <a:effectLst/>
                <a:uLnTx/>
                <a:uFillTx/>
                <a:latin typeface="Verdana"/>
                <a:ea typeface="+mn-ea"/>
                <a:cs typeface="Verdana"/>
              </a:rPr>
              <a:t>Pou</a:t>
            </a:r>
            <a:r>
              <a:rPr kumimoji="0" lang="en-US" sz="1152" b="1" i="0" u="none" strike="noStrike" kern="1200" cap="none" spc="-21" normalizeH="0" baseline="0" noProof="0" dirty="0">
                <a:ln>
                  <a:noFill/>
                </a:ln>
                <a:solidFill>
                  <a:srgbClr val="514840"/>
                </a:solidFill>
                <a:effectLst/>
                <a:uLnTx/>
                <a:uFillTx/>
                <a:latin typeface="Verdana"/>
                <a:ea typeface="+mn-ea"/>
                <a:cs typeface="Verdana"/>
              </a:rPr>
              <a:t> Pono</a:t>
            </a:r>
          </a:p>
          <a:p>
            <a:pPr marL="7701" marR="0" lvl="0" indent="0" algn="l" defTabSz="457200" rtl="0" eaLnBrk="1" fontAlgn="auto" latinLnBrk="0" hangingPunct="1">
              <a:lnSpc>
                <a:spcPts val="1383"/>
              </a:lnSpc>
              <a:spcBef>
                <a:spcPts val="58"/>
              </a:spcBef>
              <a:spcAft>
                <a:spcPts val="0"/>
              </a:spcAft>
              <a:buClrTx/>
              <a:buSzTx/>
              <a:buFontTx/>
              <a:buNone/>
              <a:tabLst/>
              <a:defRPr/>
            </a:pPr>
            <a:endParaRPr kumimoji="0" lang="en-US" sz="1152" b="1" i="0" u="none" strike="noStrike" kern="1200" cap="none" spc="-21" normalizeH="0" baseline="0" noProof="0" dirty="0">
              <a:ln>
                <a:noFill/>
              </a:ln>
              <a:solidFill>
                <a:srgbClr val="514840"/>
              </a:solidFill>
              <a:effectLst/>
              <a:uLnTx/>
              <a:uFillTx/>
              <a:latin typeface="Verdana"/>
              <a:ea typeface="+mn-ea"/>
              <a:cs typeface="Verdana"/>
            </a:endParaRPr>
          </a:p>
          <a:p>
            <a:pPr marL="7701" marR="0" lvl="0" indent="0" algn="l" defTabSz="457200" rtl="0" eaLnBrk="1" fontAlgn="auto" latinLnBrk="0" hangingPunct="1">
              <a:lnSpc>
                <a:spcPts val="1383"/>
              </a:lnSpc>
              <a:spcBef>
                <a:spcPts val="58"/>
              </a:spcBef>
              <a:spcAft>
                <a:spcPts val="0"/>
              </a:spcAft>
              <a:buClrTx/>
              <a:buSzTx/>
              <a:buFontTx/>
              <a:buNone/>
              <a:tabLst/>
              <a:defRPr/>
            </a:pPr>
            <a:r>
              <a:rPr kumimoji="0" lang="en-NZ" sz="1092"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showing integrity by acting in ways that are fair, honest, ethical and just.</a:t>
            </a:r>
            <a:endParaRPr kumimoji="0" sz="1092"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 name="object 5"/>
          <p:cNvSpPr txBox="1"/>
          <p:nvPr/>
        </p:nvSpPr>
        <p:spPr>
          <a:xfrm>
            <a:off x="7492326" y="900997"/>
            <a:ext cx="2139419" cy="1227914"/>
          </a:xfrm>
          <a:prstGeom prst="rect">
            <a:avLst/>
          </a:prstGeom>
        </p:spPr>
        <p:txBody>
          <a:bodyPr vert="horz" wrap="square" lIns="0" tIns="7316" rIns="0" bIns="0" rtlCol="0">
            <a:spAutoFit/>
          </a:bodyPr>
          <a:lstStyle/>
          <a:p>
            <a:pPr marL="7701" marR="161727" lvl="0" indent="0" algn="l" defTabSz="457200" rtl="0" eaLnBrk="1" fontAlgn="auto" latinLnBrk="0" hangingPunct="1">
              <a:lnSpc>
                <a:spcPct val="100000"/>
              </a:lnSpc>
              <a:spcBef>
                <a:spcPts val="58"/>
              </a:spcBef>
              <a:spcAft>
                <a:spcPts val="0"/>
              </a:spcAft>
              <a:buClrTx/>
              <a:buSzTx/>
              <a:buFontTx/>
              <a:buNone/>
              <a:tabLst/>
              <a:defRPr/>
            </a:pPr>
            <a:r>
              <a:rPr kumimoji="0" sz="1152" b="1" i="0" u="none" strike="noStrike" kern="1200" cap="none" spc="-21" normalizeH="0" baseline="0" noProof="0" dirty="0">
                <a:ln>
                  <a:noFill/>
                </a:ln>
                <a:solidFill>
                  <a:srgbClr val="514840"/>
                </a:solidFill>
                <a:effectLst/>
                <a:uLnTx/>
                <a:uFillTx/>
                <a:latin typeface="Verdana"/>
                <a:ea typeface="+mn-ea"/>
                <a:cs typeface="Verdana"/>
              </a:rPr>
              <a:t>Pou</a:t>
            </a:r>
            <a:r>
              <a:rPr kumimoji="0" lang="en-US" sz="1152" b="1" i="0" u="none" strike="noStrike" kern="1200" cap="none" spc="-21" normalizeH="0" baseline="0" noProof="0" dirty="0">
                <a:ln>
                  <a:noFill/>
                </a:ln>
                <a:solidFill>
                  <a:srgbClr val="514840"/>
                </a:solidFill>
                <a:effectLst/>
                <a:uLnTx/>
                <a:uFillTx/>
                <a:latin typeface="Verdana"/>
                <a:ea typeface="+mn-ea"/>
                <a:cs typeface="Verdana"/>
              </a:rPr>
              <a:t> Manaakitanga</a:t>
            </a:r>
          </a:p>
          <a:p>
            <a:pPr marL="7701" marR="161727" lvl="0" indent="0" algn="l" defTabSz="457200" rtl="0" eaLnBrk="1" fontAlgn="auto" latinLnBrk="0" hangingPunct="1">
              <a:lnSpc>
                <a:spcPct val="100000"/>
              </a:lnSpc>
              <a:spcBef>
                <a:spcPts val="58"/>
              </a:spcBef>
              <a:spcAft>
                <a:spcPts val="0"/>
              </a:spcAft>
              <a:buClrTx/>
              <a:buSzTx/>
              <a:buFontTx/>
              <a:buNone/>
              <a:tabLst/>
              <a:defRPr/>
            </a:pPr>
            <a:endParaRPr kumimoji="0" lang="en-US" sz="1152" b="1" i="0" u="none" strike="noStrike" kern="1200" cap="none" spc="-21" normalizeH="0" baseline="0" noProof="0" dirty="0">
              <a:ln>
                <a:noFill/>
              </a:ln>
              <a:solidFill>
                <a:srgbClr val="514840"/>
              </a:solidFill>
              <a:effectLst/>
              <a:uLnTx/>
              <a:uFillTx/>
              <a:latin typeface="Verdana"/>
              <a:ea typeface="+mn-ea"/>
              <a:cs typeface="Book Antiqua"/>
            </a:endParaRPr>
          </a:p>
          <a:p>
            <a:pPr marL="7701" marR="161727" lvl="0" indent="0" algn="l" defTabSz="457200" rtl="0" eaLnBrk="1" fontAlgn="auto" latinLnBrk="0" hangingPunct="1">
              <a:lnSpc>
                <a:spcPct val="100000"/>
              </a:lnSpc>
              <a:spcBef>
                <a:spcPts val="58"/>
              </a:spcBef>
              <a:spcAft>
                <a:spcPts val="0"/>
              </a:spcAft>
              <a:buClrTx/>
              <a:buSzTx/>
              <a:buFontTx/>
              <a:buNone/>
              <a:tabLst/>
              <a:defRPr/>
            </a:pPr>
            <a:r>
              <a:rPr kumimoji="0" lang="en-NZ" sz="1092"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creating a welcoming, caring and creative learning environment that treats everyone with respect and dignity.</a:t>
            </a:r>
            <a:endParaRPr kumimoji="0" sz="1152"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Book Antiqua"/>
            </a:endParaRPr>
          </a:p>
        </p:txBody>
      </p:sp>
      <p:sp>
        <p:nvSpPr>
          <p:cNvPr id="7" name="object 7"/>
          <p:cNvSpPr txBox="1"/>
          <p:nvPr/>
        </p:nvSpPr>
        <p:spPr>
          <a:xfrm>
            <a:off x="3420795" y="1003438"/>
            <a:ext cx="2533340" cy="1059855"/>
          </a:xfrm>
          <a:prstGeom prst="rect">
            <a:avLst/>
          </a:prstGeom>
        </p:spPr>
        <p:txBody>
          <a:bodyPr vert="horz" wrap="square" lIns="0" tIns="7316" rIns="0" bIns="0" rtlCol="0">
            <a:spAutoFit/>
          </a:bodyPr>
          <a:lstStyle/>
          <a:p>
            <a:pPr marL="7701" marR="3081" lvl="0" indent="0" algn="just" defTabSz="457200" rtl="0" eaLnBrk="1" fontAlgn="auto" latinLnBrk="0" hangingPunct="1">
              <a:lnSpc>
                <a:spcPct val="100000"/>
              </a:lnSpc>
              <a:spcBef>
                <a:spcPts val="58"/>
              </a:spcBef>
              <a:spcAft>
                <a:spcPts val="0"/>
              </a:spcAft>
              <a:buClrTx/>
              <a:buSzTx/>
              <a:buFontTx/>
              <a:buNone/>
              <a:tabLst/>
              <a:defRPr/>
            </a:pPr>
            <a:r>
              <a:rPr kumimoji="0" sz="1152" b="1" i="0" u="none" strike="noStrike" kern="1200" cap="none" spc="-21" normalizeH="0" baseline="0" noProof="0" dirty="0">
                <a:ln>
                  <a:noFill/>
                </a:ln>
                <a:solidFill>
                  <a:srgbClr val="514840"/>
                </a:solidFill>
                <a:effectLst/>
                <a:uLnTx/>
                <a:uFillTx/>
                <a:latin typeface="Verdana"/>
                <a:ea typeface="+mn-ea"/>
                <a:cs typeface="Verdana"/>
              </a:rPr>
              <a:t>Pou</a:t>
            </a:r>
            <a:r>
              <a:rPr kumimoji="0" lang="en-US" sz="1152" b="1" i="0" u="none" strike="noStrike" kern="1200" cap="none" spc="-21" normalizeH="0" baseline="0" noProof="0" dirty="0">
                <a:ln>
                  <a:noFill/>
                </a:ln>
                <a:solidFill>
                  <a:srgbClr val="514840"/>
                </a:solidFill>
                <a:effectLst/>
                <a:uLnTx/>
                <a:uFillTx/>
                <a:latin typeface="Verdana"/>
                <a:ea typeface="+mn-ea"/>
                <a:cs typeface="Verdana"/>
              </a:rPr>
              <a:t> Whakamana</a:t>
            </a:r>
          </a:p>
          <a:p>
            <a:pPr marL="7701" marR="3081" lvl="0" indent="0" algn="just" defTabSz="457200" rtl="0" eaLnBrk="1" fontAlgn="auto" latinLnBrk="0" hangingPunct="1">
              <a:lnSpc>
                <a:spcPct val="100000"/>
              </a:lnSpc>
              <a:spcBef>
                <a:spcPts val="58"/>
              </a:spcBef>
              <a:spcAft>
                <a:spcPts val="0"/>
              </a:spcAft>
              <a:buClrTx/>
              <a:buSzTx/>
              <a:buFontTx/>
              <a:buNone/>
              <a:tabLst/>
              <a:defRPr/>
            </a:pPr>
            <a:endParaRPr kumimoji="0" lang="en-US" sz="1152" b="1" i="0" u="none" strike="noStrike" kern="1200" cap="none" spc="-21" normalizeH="0" baseline="0" noProof="0" dirty="0">
              <a:ln>
                <a:noFill/>
              </a:ln>
              <a:solidFill>
                <a:srgbClr val="514840"/>
              </a:solidFill>
              <a:effectLst/>
              <a:uLnTx/>
              <a:uFillTx/>
              <a:latin typeface="Verdana"/>
              <a:ea typeface="+mn-ea"/>
              <a:cs typeface="Calibri"/>
            </a:endParaRPr>
          </a:p>
          <a:p>
            <a:pPr marL="7701" marR="3081" lvl="0" indent="0" algn="just" defTabSz="457200" rtl="0" eaLnBrk="1" fontAlgn="auto" latinLnBrk="0" hangingPunct="1">
              <a:lnSpc>
                <a:spcPct val="100000"/>
              </a:lnSpc>
              <a:spcBef>
                <a:spcPts val="58"/>
              </a:spcBef>
              <a:spcAft>
                <a:spcPts val="0"/>
              </a:spcAft>
              <a:buClrTx/>
              <a:buSzTx/>
              <a:buFontTx/>
              <a:buNone/>
              <a:tabLst/>
              <a:defRPr/>
            </a:pPr>
            <a:r>
              <a:rPr kumimoji="0" lang="en-NZ" sz="1092"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empowering all learners to reach their highest potential by providing high-quality teaching and leadership.</a:t>
            </a:r>
            <a:endParaRPr kumimoji="0" sz="1152" b="1" i="0" u="none" strike="noStrike" kern="1200" cap="none" spc="121" normalizeH="0" baseline="0" noProof="0" dirty="0">
              <a:ln>
                <a:noFill/>
              </a:ln>
              <a:solidFill>
                <a:srgbClr val="514840"/>
              </a:solidFill>
              <a:effectLst/>
              <a:uLnTx/>
              <a:uFillTx/>
              <a:latin typeface="Verdana" panose="020B0604030504040204" pitchFamily="34" charset="0"/>
              <a:ea typeface="Verdana" panose="020B0604030504040204" pitchFamily="34" charset="0"/>
              <a:cs typeface="Calibri"/>
            </a:endParaRPr>
          </a:p>
        </p:txBody>
      </p:sp>
      <p:sp>
        <p:nvSpPr>
          <p:cNvPr id="9" name="object 9"/>
          <p:cNvSpPr txBox="1"/>
          <p:nvPr/>
        </p:nvSpPr>
        <p:spPr>
          <a:xfrm>
            <a:off x="966940" y="2372154"/>
            <a:ext cx="2328100" cy="1227914"/>
          </a:xfrm>
          <a:prstGeom prst="rect">
            <a:avLst/>
          </a:prstGeom>
        </p:spPr>
        <p:txBody>
          <a:bodyPr vert="horz" wrap="square" lIns="0" tIns="7316" rIns="0" bIns="0" rtlCol="0">
            <a:spAutoFit/>
          </a:bodyPr>
          <a:lstStyle/>
          <a:p>
            <a:pPr marL="7701" marR="3081" lvl="0" indent="0" algn="l" defTabSz="457200" rtl="0" eaLnBrk="1" fontAlgn="auto" latinLnBrk="0" hangingPunct="1">
              <a:lnSpc>
                <a:spcPct val="100000"/>
              </a:lnSpc>
              <a:spcBef>
                <a:spcPts val="58"/>
              </a:spcBef>
              <a:spcAft>
                <a:spcPts val="0"/>
              </a:spcAft>
              <a:buClrTx/>
              <a:buSzTx/>
              <a:buFontTx/>
              <a:buNone/>
              <a:tabLst/>
              <a:defRPr/>
            </a:pPr>
            <a:r>
              <a:rPr kumimoji="0" sz="1152" b="1" i="0" u="none" strike="noStrike" kern="1200" cap="none" spc="-21" normalizeH="0" baseline="0" noProof="0" dirty="0">
                <a:ln>
                  <a:noFill/>
                </a:ln>
                <a:solidFill>
                  <a:srgbClr val="514840"/>
                </a:solidFill>
                <a:effectLst/>
                <a:uLnTx/>
                <a:uFillTx/>
                <a:latin typeface="Verdana"/>
                <a:ea typeface="+mn-ea"/>
                <a:cs typeface="Verdana"/>
              </a:rPr>
              <a:t>Pou</a:t>
            </a:r>
            <a:r>
              <a:rPr kumimoji="0" lang="en-US" sz="1152" b="1" i="0" u="none" strike="noStrike" kern="1200" cap="none" spc="-21" normalizeH="0" baseline="0" noProof="0" dirty="0">
                <a:ln>
                  <a:noFill/>
                </a:ln>
                <a:solidFill>
                  <a:srgbClr val="514840"/>
                </a:solidFill>
                <a:effectLst/>
                <a:uLnTx/>
                <a:uFillTx/>
                <a:latin typeface="Verdana"/>
                <a:ea typeface="+mn-ea"/>
                <a:cs typeface="Verdana"/>
              </a:rPr>
              <a:t> Whanaungatanga</a:t>
            </a:r>
          </a:p>
          <a:p>
            <a:pPr marL="7701" marR="3081" lvl="0" indent="0" algn="l" defTabSz="457200" rtl="0" eaLnBrk="1" fontAlgn="auto" latinLnBrk="0" hangingPunct="1">
              <a:lnSpc>
                <a:spcPct val="100000"/>
              </a:lnSpc>
              <a:spcBef>
                <a:spcPts val="58"/>
              </a:spcBef>
              <a:spcAft>
                <a:spcPts val="0"/>
              </a:spcAft>
              <a:buClrTx/>
              <a:buSzTx/>
              <a:buFontTx/>
              <a:buNone/>
              <a:tabLst/>
              <a:defRPr/>
            </a:pPr>
            <a:endParaRPr kumimoji="0" lang="en-US" sz="1152" b="1" i="0" u="none" strike="noStrike" kern="1200" cap="none" spc="-21" normalizeH="0" baseline="0" noProof="0" dirty="0">
              <a:ln>
                <a:noFill/>
              </a:ln>
              <a:solidFill>
                <a:srgbClr val="514840"/>
              </a:solidFill>
              <a:effectLst/>
              <a:uLnTx/>
              <a:uFillTx/>
              <a:latin typeface="Verdana"/>
              <a:ea typeface="+mn-ea"/>
              <a:cs typeface="Calibri"/>
            </a:endParaRPr>
          </a:p>
          <a:p>
            <a:pPr marL="7701" marR="3081" lvl="0" indent="0" algn="l" defTabSz="457200" rtl="0" eaLnBrk="1" fontAlgn="auto" latinLnBrk="0" hangingPunct="1">
              <a:lnSpc>
                <a:spcPct val="100000"/>
              </a:lnSpc>
              <a:spcBef>
                <a:spcPts val="58"/>
              </a:spcBef>
              <a:spcAft>
                <a:spcPts val="0"/>
              </a:spcAft>
              <a:buClrTx/>
              <a:buSzTx/>
              <a:buFontTx/>
              <a:buNone/>
              <a:tabLst/>
              <a:defRPr/>
            </a:pPr>
            <a:r>
              <a:rPr kumimoji="0" lang="en-NZ" sz="1092"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engaging in positive and collaborative relationships with our learners, their families and whānau, our colleagues and the wider community.</a:t>
            </a:r>
            <a:endParaRPr kumimoji="0" sz="1152"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a:endParaRPr>
          </a:p>
        </p:txBody>
      </p:sp>
      <p:sp>
        <p:nvSpPr>
          <p:cNvPr id="11" name="object 11"/>
          <p:cNvSpPr/>
          <p:nvPr/>
        </p:nvSpPr>
        <p:spPr>
          <a:xfrm>
            <a:off x="5194020" y="5898635"/>
            <a:ext cx="1802487" cy="708134"/>
          </a:xfrm>
          <a:custGeom>
            <a:avLst/>
            <a:gdLst/>
            <a:ahLst/>
            <a:cxnLst/>
            <a:rect l="l" t="t" r="r" b="b"/>
            <a:pathLst>
              <a:path w="2972434" h="1167765">
                <a:moveTo>
                  <a:pt x="2972139" y="1167231"/>
                </a:moveTo>
                <a:lnTo>
                  <a:pt x="0" y="1167231"/>
                </a:lnTo>
                <a:lnTo>
                  <a:pt x="384742" y="0"/>
                </a:lnTo>
                <a:lnTo>
                  <a:pt x="2587397" y="0"/>
                </a:lnTo>
                <a:lnTo>
                  <a:pt x="2972139" y="1167231"/>
                </a:lnTo>
                <a:close/>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object 13"/>
          <p:cNvSpPr/>
          <p:nvPr/>
        </p:nvSpPr>
        <p:spPr>
          <a:xfrm>
            <a:off x="4294261" y="5733114"/>
            <a:ext cx="244131" cy="869476"/>
          </a:xfrm>
          <a:custGeom>
            <a:avLst/>
            <a:gdLst/>
            <a:ahLst/>
            <a:cxnLst/>
            <a:rect l="l" t="t" r="r" b="b"/>
            <a:pathLst>
              <a:path w="402590" h="1433829">
                <a:moveTo>
                  <a:pt x="402553" y="1433317"/>
                </a:moveTo>
                <a:lnTo>
                  <a:pt x="0" y="1433317"/>
                </a:lnTo>
                <a:lnTo>
                  <a:pt x="0" y="0"/>
                </a:lnTo>
                <a:lnTo>
                  <a:pt x="402553" y="0"/>
                </a:lnTo>
                <a:lnTo>
                  <a:pt x="402553" y="1433317"/>
                </a:lnTo>
                <a:close/>
              </a:path>
            </a:pathLst>
          </a:custGeom>
          <a:solidFill>
            <a:srgbClr val="A55E4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4" name="object 14"/>
          <p:cNvSpPr/>
          <p:nvPr/>
        </p:nvSpPr>
        <p:spPr>
          <a:xfrm>
            <a:off x="7727181" y="5737279"/>
            <a:ext cx="244131" cy="869476"/>
          </a:xfrm>
          <a:custGeom>
            <a:avLst/>
            <a:gdLst/>
            <a:ahLst/>
            <a:cxnLst/>
            <a:rect l="l" t="t" r="r" b="b"/>
            <a:pathLst>
              <a:path w="402590" h="1433829">
                <a:moveTo>
                  <a:pt x="0" y="1433317"/>
                </a:moveTo>
                <a:lnTo>
                  <a:pt x="402553" y="1433317"/>
                </a:lnTo>
                <a:lnTo>
                  <a:pt x="402553" y="0"/>
                </a:lnTo>
                <a:lnTo>
                  <a:pt x="0" y="0"/>
                </a:lnTo>
                <a:lnTo>
                  <a:pt x="0" y="1433317"/>
                </a:lnTo>
                <a:close/>
              </a:path>
            </a:pathLst>
          </a:custGeom>
          <a:solidFill>
            <a:srgbClr val="CCA27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5" name="object 15"/>
          <p:cNvSpPr/>
          <p:nvPr/>
        </p:nvSpPr>
        <p:spPr>
          <a:xfrm>
            <a:off x="7482802" y="4873582"/>
            <a:ext cx="244109" cy="869165"/>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6" name="object 16"/>
          <p:cNvSpPr/>
          <p:nvPr/>
        </p:nvSpPr>
        <p:spPr>
          <a:xfrm>
            <a:off x="4539434" y="4861561"/>
            <a:ext cx="244131" cy="869476"/>
          </a:xfrm>
          <a:custGeom>
            <a:avLst/>
            <a:gdLst/>
            <a:ahLst/>
            <a:cxnLst/>
            <a:rect l="l" t="t" r="r" b="b"/>
            <a:pathLst>
              <a:path w="402590" h="1433829">
                <a:moveTo>
                  <a:pt x="402553" y="1433307"/>
                </a:moveTo>
                <a:lnTo>
                  <a:pt x="0" y="1433307"/>
                </a:lnTo>
                <a:lnTo>
                  <a:pt x="0" y="0"/>
                </a:lnTo>
                <a:lnTo>
                  <a:pt x="402553" y="0"/>
                </a:lnTo>
                <a:lnTo>
                  <a:pt x="402553" y="1433307"/>
                </a:lnTo>
                <a:close/>
              </a:path>
            </a:pathLst>
          </a:custGeom>
          <a:solidFill>
            <a:srgbClr val="D8AF5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7" name="object 17"/>
          <p:cNvSpPr txBox="1"/>
          <p:nvPr/>
        </p:nvSpPr>
        <p:spPr>
          <a:xfrm rot="19440000">
            <a:off x="3368709" y="4254639"/>
            <a:ext cx="2510856" cy="218008"/>
          </a:xfrm>
          <a:prstGeom prst="rect">
            <a:avLst/>
          </a:prstGeom>
        </p:spPr>
        <p:txBody>
          <a:bodyPr vert="horz" wrap="square" lIns="0" tIns="0" rIns="0" bIns="0" rtlCol="0">
            <a:spAutoFit/>
          </a:bodyPr>
          <a:lstStyle/>
          <a:p>
            <a:pPr marL="0" marR="0" lvl="0" indent="0" algn="l" defTabSz="457200" rtl="0" eaLnBrk="1" fontAlgn="auto" latinLnBrk="0" hangingPunct="1">
              <a:lnSpc>
                <a:spcPts val="1716"/>
              </a:lnSpc>
              <a:spcBef>
                <a:spcPts val="0"/>
              </a:spcBef>
              <a:spcAft>
                <a:spcPts val="0"/>
              </a:spcAft>
              <a:buClrTx/>
              <a:buSzTx/>
              <a:buFontTx/>
              <a:buNone/>
              <a:tabLst/>
              <a:defRPr/>
            </a:pPr>
            <a:r>
              <a:rPr kumimoji="0" sz="1698" b="0" i="0" u="none" strike="noStrike" kern="1200" cap="none" spc="61" normalizeH="0" baseline="0" noProof="0" dirty="0">
                <a:ln>
                  <a:noFill/>
                </a:ln>
                <a:solidFill>
                  <a:srgbClr val="FFFFFF"/>
                </a:solidFill>
                <a:effectLst/>
                <a:uLnTx/>
                <a:uFillTx/>
                <a:latin typeface="Verdana"/>
                <a:ea typeface="+mn-ea"/>
                <a:cs typeface="Verdana"/>
              </a:rPr>
              <a:t>Maihi </a:t>
            </a:r>
            <a:r>
              <a:rPr kumimoji="0" sz="1698" b="0" i="0" u="none" strike="noStrike" kern="1200" cap="none" spc="39" normalizeH="0" baseline="0" noProof="0" dirty="0">
                <a:ln>
                  <a:noFill/>
                </a:ln>
                <a:solidFill>
                  <a:srgbClr val="FFFFFF"/>
                </a:solidFill>
                <a:effectLst/>
                <a:uLnTx/>
                <a:uFillTx/>
                <a:latin typeface="Verdana"/>
                <a:ea typeface="+mn-ea"/>
                <a:cs typeface="Verdana"/>
              </a:rPr>
              <a:t>tan</a:t>
            </a:r>
            <a:r>
              <a:rPr kumimoji="0" sz="2547" b="0" i="0" u="none" strike="noStrike" kern="1200" cap="none" spc="59" normalizeH="0" baseline="1984" noProof="0" dirty="0">
                <a:ln>
                  <a:noFill/>
                </a:ln>
                <a:solidFill>
                  <a:srgbClr val="FFFFFF"/>
                </a:solidFill>
                <a:effectLst/>
                <a:uLnTx/>
                <a:uFillTx/>
                <a:latin typeface="Verdana"/>
                <a:ea typeface="+mn-ea"/>
                <a:cs typeface="Verdana"/>
              </a:rPr>
              <a:t>gata</a:t>
            </a:r>
            <a:r>
              <a:rPr kumimoji="0" sz="2547" b="0" i="0" u="none" strike="noStrike" kern="1200" cap="none" spc="-605" normalizeH="0" baseline="1984" noProof="0" dirty="0">
                <a:ln>
                  <a:noFill/>
                </a:ln>
                <a:solidFill>
                  <a:srgbClr val="FFFFFF"/>
                </a:solidFill>
                <a:effectLst/>
                <a:uLnTx/>
                <a:uFillTx/>
                <a:latin typeface="Verdana"/>
                <a:ea typeface="+mn-ea"/>
                <a:cs typeface="Verdana"/>
              </a:rPr>
              <a:t> </a:t>
            </a:r>
            <a:r>
              <a:rPr kumimoji="0" lang="en-NZ" sz="2547" b="0" i="0" u="none" strike="noStrike" kern="1200" cap="none" spc="-605" normalizeH="0" baseline="1984" noProof="0" dirty="0">
                <a:ln>
                  <a:noFill/>
                </a:ln>
                <a:solidFill>
                  <a:srgbClr val="FFFFFF"/>
                </a:solidFill>
                <a:effectLst/>
                <a:uLnTx/>
                <a:uFillTx/>
                <a:latin typeface="Verdana"/>
                <a:ea typeface="+mn-ea"/>
                <a:cs typeface="Verdana"/>
              </a:rPr>
              <a:t> </a:t>
            </a:r>
            <a:r>
              <a:rPr kumimoji="0" sz="2547" b="0" i="0" u="none" strike="noStrike" kern="1200" cap="none" spc="113" normalizeH="0" baseline="2976" noProof="0" dirty="0">
                <a:ln>
                  <a:noFill/>
                </a:ln>
                <a:solidFill>
                  <a:srgbClr val="FFFFFF"/>
                </a:solidFill>
                <a:effectLst/>
                <a:uLnTx/>
                <a:uFillTx/>
                <a:latin typeface="Verdana"/>
                <a:ea typeface="+mn-ea"/>
                <a:cs typeface="Verdana"/>
              </a:rPr>
              <a:t>whenua</a:t>
            </a:r>
            <a:endParaRPr kumimoji="0" sz="2547" b="0" i="0" u="none" strike="noStrike" kern="1200" cap="none" spc="0" normalizeH="0" baseline="2976" noProof="0" dirty="0">
              <a:ln>
                <a:noFill/>
              </a:ln>
              <a:solidFill>
                <a:prstClr val="black"/>
              </a:solidFill>
              <a:effectLst/>
              <a:uLnTx/>
              <a:uFillTx/>
              <a:latin typeface="Verdana"/>
              <a:ea typeface="+mn-ea"/>
              <a:cs typeface="Verdana"/>
            </a:endParaRPr>
          </a:p>
        </p:txBody>
      </p:sp>
      <p:grpSp>
        <p:nvGrpSpPr>
          <p:cNvPr id="4" name="Group 3">
            <a:extLst>
              <a:ext uri="{FF2B5EF4-FFF2-40B4-BE49-F238E27FC236}">
                <a16:creationId xmlns:a16="http://schemas.microsoft.com/office/drawing/2014/main" id="{071BA046-1199-4CF9-B8BA-B9AC88F3194A}"/>
              </a:ext>
            </a:extLst>
          </p:cNvPr>
          <p:cNvGrpSpPr/>
          <p:nvPr/>
        </p:nvGrpSpPr>
        <p:grpSpPr>
          <a:xfrm>
            <a:off x="2695517" y="2818358"/>
            <a:ext cx="6864161" cy="3798662"/>
            <a:chOff x="2695517" y="2818358"/>
            <a:chExt cx="6864161" cy="3798662"/>
          </a:xfrm>
        </p:grpSpPr>
        <p:sp>
          <p:nvSpPr>
            <p:cNvPr id="18" name="object 18"/>
            <p:cNvSpPr txBox="1"/>
            <p:nvPr/>
          </p:nvSpPr>
          <p:spPr>
            <a:xfrm rot="2100000">
              <a:off x="6493244" y="4195071"/>
              <a:ext cx="2111725" cy="218008"/>
            </a:xfrm>
            <a:prstGeom prst="rect">
              <a:avLst/>
            </a:prstGeom>
          </p:spPr>
          <p:txBody>
            <a:bodyPr vert="horz" wrap="square" lIns="0" tIns="0" rIns="0" bIns="0" rtlCol="0">
              <a:spAutoFit/>
            </a:bodyPr>
            <a:lstStyle/>
            <a:p>
              <a:pPr marL="0" marR="0" lvl="0" indent="0" algn="l" defTabSz="457200" rtl="0" eaLnBrk="1" fontAlgn="auto" latinLnBrk="0" hangingPunct="1">
                <a:lnSpc>
                  <a:spcPts val="1716"/>
                </a:lnSpc>
                <a:spcBef>
                  <a:spcPts val="0"/>
                </a:spcBef>
                <a:spcAft>
                  <a:spcPts val="0"/>
                </a:spcAft>
                <a:buClrTx/>
                <a:buSzTx/>
                <a:buFontTx/>
                <a:buNone/>
                <a:tabLst/>
                <a:defRPr/>
              </a:pPr>
              <a:r>
                <a:rPr kumimoji="0" sz="2547" b="0" i="0" u="none" strike="noStrike" kern="1200" cap="none" spc="91" normalizeH="0" baseline="3968" noProof="0" dirty="0">
                  <a:ln>
                    <a:noFill/>
                  </a:ln>
                  <a:solidFill>
                    <a:srgbClr val="FFFFFF"/>
                  </a:solidFill>
                  <a:effectLst/>
                  <a:uLnTx/>
                  <a:uFillTx/>
                  <a:latin typeface="Verdana"/>
                  <a:ea typeface="+mn-ea"/>
                  <a:cs typeface="Verdana"/>
                </a:rPr>
                <a:t>Maihi</a:t>
              </a:r>
              <a:r>
                <a:rPr kumimoji="0" lang="en-NZ" sz="2547" b="0" i="0" u="none" strike="noStrike" kern="1200" cap="none" spc="91" normalizeH="0" baseline="3968" noProof="0" dirty="0">
                  <a:ln>
                    <a:noFill/>
                  </a:ln>
                  <a:solidFill>
                    <a:srgbClr val="FFFFFF"/>
                  </a:solidFill>
                  <a:effectLst/>
                  <a:uLnTx/>
                  <a:uFillTx/>
                  <a:latin typeface="Verdana"/>
                  <a:ea typeface="+mn-ea"/>
                  <a:cs typeface="Verdana"/>
                </a:rPr>
                <a:t> </a:t>
              </a:r>
              <a:r>
                <a:rPr kumimoji="0" sz="2547" b="0" i="0" u="none" strike="noStrike" kern="1200" cap="none" spc="54" normalizeH="0" baseline="1984" noProof="0" dirty="0">
                  <a:ln>
                    <a:noFill/>
                  </a:ln>
                  <a:solidFill>
                    <a:srgbClr val="FFFFFF"/>
                  </a:solidFill>
                  <a:effectLst/>
                  <a:uLnTx/>
                  <a:uFillTx/>
                  <a:latin typeface="Verdana"/>
                  <a:ea typeface="+mn-ea"/>
                  <a:cs typeface="Verdana"/>
                </a:rPr>
                <a:t>tan</a:t>
              </a:r>
              <a:r>
                <a:rPr kumimoji="0" sz="1698" b="0" i="0" u="none" strike="noStrike" kern="1200" cap="none" spc="36" normalizeH="0" baseline="0" noProof="0" dirty="0">
                  <a:ln>
                    <a:noFill/>
                  </a:ln>
                  <a:solidFill>
                    <a:srgbClr val="FFFFFF"/>
                  </a:solidFill>
                  <a:effectLst/>
                  <a:uLnTx/>
                  <a:uFillTx/>
                  <a:latin typeface="Verdana"/>
                  <a:ea typeface="+mn-ea"/>
                  <a:cs typeface="Verdana"/>
                </a:rPr>
                <a:t>gata</a:t>
              </a:r>
              <a:r>
                <a:rPr lang="en-NZ" sz="1698" spc="36" dirty="0">
                  <a:solidFill>
                    <a:srgbClr val="FFFFFF"/>
                  </a:solidFill>
                  <a:latin typeface="Verdana"/>
                  <a:cs typeface="Verdana"/>
                </a:rPr>
                <a:t> </a:t>
              </a:r>
              <a:r>
                <a:rPr kumimoji="0" sz="1698" b="0" i="0" u="none" strike="noStrike" kern="1200" cap="none" spc="-431" normalizeH="0" baseline="0" noProof="0" dirty="0">
                  <a:ln>
                    <a:noFill/>
                  </a:ln>
                  <a:solidFill>
                    <a:srgbClr val="FFFFFF"/>
                  </a:solidFill>
                  <a:effectLst/>
                  <a:uLnTx/>
                  <a:uFillTx/>
                  <a:latin typeface="Verdana"/>
                  <a:ea typeface="+mn-ea"/>
                  <a:cs typeface="Verdana"/>
                </a:rPr>
                <a:t> </a:t>
              </a:r>
              <a:r>
                <a:rPr kumimoji="0" sz="2547" b="0" i="0" u="none" strike="noStrike" kern="1200" cap="none" spc="4" normalizeH="0" baseline="-1984" noProof="0" dirty="0">
                  <a:ln>
                    <a:noFill/>
                  </a:ln>
                  <a:solidFill>
                    <a:srgbClr val="FFFFFF"/>
                  </a:solidFill>
                  <a:effectLst/>
                  <a:uLnTx/>
                  <a:uFillTx/>
                  <a:latin typeface="Verdana"/>
                  <a:ea typeface="+mn-ea"/>
                  <a:cs typeface="Verdana"/>
                </a:rPr>
                <a:t>tir</a:t>
              </a:r>
              <a:r>
                <a:rPr kumimoji="0" sz="2547" b="0" i="0" u="none" strike="noStrike" kern="1200" cap="none" spc="4" normalizeH="0" baseline="-2976" noProof="0" dirty="0">
                  <a:ln>
                    <a:noFill/>
                  </a:ln>
                  <a:solidFill>
                    <a:srgbClr val="FFFFFF"/>
                  </a:solidFill>
                  <a:effectLst/>
                  <a:uLnTx/>
                  <a:uFillTx/>
                  <a:latin typeface="Verdana"/>
                  <a:ea typeface="+mn-ea"/>
                  <a:cs typeface="Verdana"/>
                </a:rPr>
                <a:t>iti</a:t>
              </a:r>
              <a:endParaRPr kumimoji="0" sz="2547" b="0" i="0" u="none" strike="noStrike" kern="1200" cap="none" spc="0" normalizeH="0" baseline="-2976" noProof="0" dirty="0">
                <a:ln>
                  <a:noFill/>
                </a:ln>
                <a:solidFill>
                  <a:prstClr val="black"/>
                </a:solidFill>
                <a:effectLst/>
                <a:uLnTx/>
                <a:uFillTx/>
                <a:latin typeface="Verdana"/>
                <a:ea typeface="+mn-ea"/>
                <a:cs typeface="Verdana"/>
              </a:endParaRPr>
            </a:p>
          </p:txBody>
        </p:sp>
        <p:sp>
          <p:nvSpPr>
            <p:cNvPr id="19" name="object 19"/>
            <p:cNvSpPr/>
            <p:nvPr/>
          </p:nvSpPr>
          <p:spPr>
            <a:xfrm>
              <a:off x="2695517" y="2818358"/>
              <a:ext cx="6864161" cy="3798662"/>
            </a:xfrm>
            <a:custGeom>
              <a:avLst/>
              <a:gdLst/>
              <a:ahLst/>
              <a:cxnLst/>
              <a:rect l="l" t="t" r="r" b="b"/>
              <a:pathLst>
                <a:path w="11319510" h="6264275">
                  <a:moveTo>
                    <a:pt x="11319299" y="4407300"/>
                  </a:moveTo>
                  <a:lnTo>
                    <a:pt x="9994669" y="3434418"/>
                  </a:lnTo>
                  <a:lnTo>
                    <a:pt x="9994669" y="2620307"/>
                  </a:lnTo>
                  <a:lnTo>
                    <a:pt x="9318836" y="2620307"/>
                  </a:lnTo>
                  <a:lnTo>
                    <a:pt x="9318836" y="2938057"/>
                  </a:lnTo>
                  <a:lnTo>
                    <a:pt x="5971818" y="479817"/>
                  </a:lnTo>
                  <a:lnTo>
                    <a:pt x="5971818" y="0"/>
                  </a:lnTo>
                  <a:lnTo>
                    <a:pt x="5351292" y="0"/>
                  </a:lnTo>
                  <a:lnTo>
                    <a:pt x="5351292" y="470949"/>
                  </a:lnTo>
                  <a:lnTo>
                    <a:pt x="2004912" y="2928717"/>
                  </a:lnTo>
                  <a:lnTo>
                    <a:pt x="2004912" y="2620307"/>
                  </a:lnTo>
                  <a:lnTo>
                    <a:pt x="1329069" y="2620307"/>
                  </a:lnTo>
                  <a:lnTo>
                    <a:pt x="1329069" y="3425089"/>
                  </a:lnTo>
                  <a:lnTo>
                    <a:pt x="0" y="4401237"/>
                  </a:lnTo>
                  <a:lnTo>
                    <a:pt x="412856" y="4963367"/>
                  </a:lnTo>
                  <a:lnTo>
                    <a:pt x="1329069" y="4290455"/>
                  </a:lnTo>
                  <a:lnTo>
                    <a:pt x="1329069" y="6264081"/>
                  </a:lnTo>
                  <a:lnTo>
                    <a:pt x="2004912" y="6264081"/>
                  </a:lnTo>
                  <a:lnTo>
                    <a:pt x="2004912" y="3794083"/>
                  </a:lnTo>
                  <a:lnTo>
                    <a:pt x="5668225" y="1103537"/>
                  </a:lnTo>
                  <a:lnTo>
                    <a:pt x="9318836" y="3784753"/>
                  </a:lnTo>
                  <a:lnTo>
                    <a:pt x="9318836" y="6264081"/>
                  </a:lnTo>
                  <a:lnTo>
                    <a:pt x="9994669" y="6264081"/>
                  </a:lnTo>
                  <a:lnTo>
                    <a:pt x="9994669" y="4281126"/>
                  </a:lnTo>
                  <a:lnTo>
                    <a:pt x="10915343" y="4957315"/>
                  </a:lnTo>
                  <a:lnTo>
                    <a:pt x="11319299" y="4407300"/>
                  </a:lnTo>
                  <a:close/>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20" name="object 20"/>
          <p:cNvSpPr/>
          <p:nvPr/>
        </p:nvSpPr>
        <p:spPr>
          <a:xfrm>
            <a:off x="5948096" y="2986505"/>
            <a:ext cx="182521" cy="174819"/>
          </a:xfrm>
          <a:custGeom>
            <a:avLst/>
            <a:gdLst/>
            <a:ahLst/>
            <a:cxnLst/>
            <a:rect l="l" t="t" r="r" b="b"/>
            <a:pathLst>
              <a:path w="300990" h="288289">
                <a:moveTo>
                  <a:pt x="31737" y="169282"/>
                </a:moveTo>
                <a:lnTo>
                  <a:pt x="0" y="287237"/>
                </a:lnTo>
                <a:lnTo>
                  <a:pt x="33945" y="288266"/>
                </a:lnTo>
                <a:lnTo>
                  <a:pt x="55212" y="286755"/>
                </a:lnTo>
                <a:lnTo>
                  <a:pt x="95536" y="269436"/>
                </a:lnTo>
                <a:lnTo>
                  <a:pt x="135308" y="244021"/>
                </a:lnTo>
                <a:lnTo>
                  <a:pt x="146707" y="233699"/>
                </a:lnTo>
                <a:lnTo>
                  <a:pt x="256940" y="233699"/>
                </a:lnTo>
                <a:lnTo>
                  <a:pt x="275514" y="218206"/>
                </a:lnTo>
                <a:lnTo>
                  <a:pt x="292275" y="186975"/>
                </a:lnTo>
                <a:lnTo>
                  <a:pt x="292821" y="184928"/>
                </a:lnTo>
                <a:lnTo>
                  <a:pt x="224995" y="184928"/>
                </a:lnTo>
                <a:lnTo>
                  <a:pt x="209263" y="172822"/>
                </a:lnTo>
                <a:lnTo>
                  <a:pt x="54728" y="172822"/>
                </a:lnTo>
                <a:lnTo>
                  <a:pt x="31737" y="169282"/>
                </a:lnTo>
                <a:close/>
              </a:path>
              <a:path w="300990" h="288289">
                <a:moveTo>
                  <a:pt x="256940" y="233699"/>
                </a:moveTo>
                <a:lnTo>
                  <a:pt x="146707" y="233699"/>
                </a:lnTo>
                <a:lnTo>
                  <a:pt x="174417" y="253781"/>
                </a:lnTo>
                <a:lnTo>
                  <a:pt x="193890" y="261514"/>
                </a:lnTo>
                <a:lnTo>
                  <a:pt x="214339" y="257834"/>
                </a:lnTo>
                <a:lnTo>
                  <a:pt x="244976" y="243678"/>
                </a:lnTo>
                <a:lnTo>
                  <a:pt x="256940" y="233699"/>
                </a:lnTo>
                <a:close/>
              </a:path>
              <a:path w="300990" h="288289">
                <a:moveTo>
                  <a:pt x="279572" y="119315"/>
                </a:moveTo>
                <a:lnTo>
                  <a:pt x="254189" y="163676"/>
                </a:lnTo>
                <a:lnTo>
                  <a:pt x="238242" y="183913"/>
                </a:lnTo>
                <a:lnTo>
                  <a:pt x="224995" y="184928"/>
                </a:lnTo>
                <a:lnTo>
                  <a:pt x="292821" y="184928"/>
                </a:lnTo>
                <a:lnTo>
                  <a:pt x="299338" y="160516"/>
                </a:lnTo>
                <a:lnTo>
                  <a:pt x="300786" y="149356"/>
                </a:lnTo>
                <a:lnTo>
                  <a:pt x="279572" y="119315"/>
                </a:lnTo>
                <a:close/>
              </a:path>
              <a:path w="300990" h="288289">
                <a:moveTo>
                  <a:pt x="194297" y="0"/>
                </a:moveTo>
                <a:lnTo>
                  <a:pt x="120670" y="36358"/>
                </a:lnTo>
                <a:lnTo>
                  <a:pt x="86324" y="63677"/>
                </a:lnTo>
                <a:lnTo>
                  <a:pt x="82437" y="95635"/>
                </a:lnTo>
                <a:lnTo>
                  <a:pt x="100185" y="145911"/>
                </a:lnTo>
                <a:lnTo>
                  <a:pt x="82535" y="163328"/>
                </a:lnTo>
                <a:lnTo>
                  <a:pt x="69522" y="171568"/>
                </a:lnTo>
                <a:lnTo>
                  <a:pt x="54728" y="172822"/>
                </a:lnTo>
                <a:lnTo>
                  <a:pt x="209263" y="172822"/>
                </a:lnTo>
                <a:lnTo>
                  <a:pt x="207710" y="171628"/>
                </a:lnTo>
                <a:lnTo>
                  <a:pt x="205417" y="150153"/>
                </a:lnTo>
                <a:lnTo>
                  <a:pt x="228373" y="127379"/>
                </a:lnTo>
                <a:lnTo>
                  <a:pt x="239649" y="120191"/>
                </a:lnTo>
                <a:lnTo>
                  <a:pt x="184811" y="120191"/>
                </a:lnTo>
                <a:lnTo>
                  <a:pt x="170371" y="111829"/>
                </a:lnTo>
                <a:lnTo>
                  <a:pt x="167175" y="92182"/>
                </a:lnTo>
                <a:lnTo>
                  <a:pt x="183442" y="65038"/>
                </a:lnTo>
                <a:lnTo>
                  <a:pt x="204188" y="40987"/>
                </a:lnTo>
                <a:lnTo>
                  <a:pt x="214433" y="30616"/>
                </a:lnTo>
                <a:lnTo>
                  <a:pt x="194297" y="0"/>
                </a:lnTo>
                <a:close/>
              </a:path>
              <a:path w="300990" h="288289">
                <a:moveTo>
                  <a:pt x="234704" y="53317"/>
                </a:moveTo>
                <a:lnTo>
                  <a:pt x="210947" y="96421"/>
                </a:lnTo>
                <a:lnTo>
                  <a:pt x="196326" y="116883"/>
                </a:lnTo>
                <a:lnTo>
                  <a:pt x="184811" y="120191"/>
                </a:lnTo>
                <a:lnTo>
                  <a:pt x="239649" y="120191"/>
                </a:lnTo>
                <a:lnTo>
                  <a:pt x="256716" y="109311"/>
                </a:lnTo>
                <a:lnTo>
                  <a:pt x="270578" y="101955"/>
                </a:lnTo>
                <a:lnTo>
                  <a:pt x="234704" y="53317"/>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object 21"/>
          <p:cNvSpPr/>
          <p:nvPr/>
        </p:nvSpPr>
        <p:spPr>
          <a:xfrm>
            <a:off x="5948096" y="2986505"/>
            <a:ext cx="182521" cy="174819"/>
          </a:xfrm>
          <a:custGeom>
            <a:avLst/>
            <a:gdLst/>
            <a:ahLst/>
            <a:cxnLst/>
            <a:rect l="l" t="t" r="r" b="b"/>
            <a:pathLst>
              <a:path w="300990" h="288289">
                <a:moveTo>
                  <a:pt x="0" y="287237"/>
                </a:moveTo>
                <a:lnTo>
                  <a:pt x="55212" y="286755"/>
                </a:lnTo>
                <a:lnTo>
                  <a:pt x="95536" y="269436"/>
                </a:lnTo>
                <a:lnTo>
                  <a:pt x="135308" y="244021"/>
                </a:lnTo>
                <a:lnTo>
                  <a:pt x="146707" y="233699"/>
                </a:lnTo>
                <a:lnTo>
                  <a:pt x="174417" y="253781"/>
                </a:lnTo>
                <a:lnTo>
                  <a:pt x="193890" y="261514"/>
                </a:lnTo>
                <a:lnTo>
                  <a:pt x="214339" y="257834"/>
                </a:lnTo>
                <a:lnTo>
                  <a:pt x="244976" y="243678"/>
                </a:lnTo>
                <a:lnTo>
                  <a:pt x="275514" y="218206"/>
                </a:lnTo>
                <a:lnTo>
                  <a:pt x="292275" y="186975"/>
                </a:lnTo>
                <a:lnTo>
                  <a:pt x="299338" y="160516"/>
                </a:lnTo>
                <a:lnTo>
                  <a:pt x="300786" y="149356"/>
                </a:lnTo>
                <a:lnTo>
                  <a:pt x="279572" y="119315"/>
                </a:lnTo>
                <a:lnTo>
                  <a:pt x="254189" y="163676"/>
                </a:lnTo>
                <a:lnTo>
                  <a:pt x="238242" y="183913"/>
                </a:lnTo>
                <a:lnTo>
                  <a:pt x="224995" y="184928"/>
                </a:lnTo>
                <a:lnTo>
                  <a:pt x="207710" y="171628"/>
                </a:lnTo>
                <a:lnTo>
                  <a:pt x="205417" y="150153"/>
                </a:lnTo>
                <a:lnTo>
                  <a:pt x="228373" y="127379"/>
                </a:lnTo>
                <a:lnTo>
                  <a:pt x="256716" y="109311"/>
                </a:lnTo>
                <a:lnTo>
                  <a:pt x="270578" y="101955"/>
                </a:lnTo>
                <a:lnTo>
                  <a:pt x="234704" y="53317"/>
                </a:lnTo>
                <a:lnTo>
                  <a:pt x="210947" y="96421"/>
                </a:lnTo>
                <a:lnTo>
                  <a:pt x="196326" y="116883"/>
                </a:lnTo>
                <a:lnTo>
                  <a:pt x="184811" y="120191"/>
                </a:lnTo>
                <a:lnTo>
                  <a:pt x="170371" y="111829"/>
                </a:lnTo>
                <a:lnTo>
                  <a:pt x="167175" y="92182"/>
                </a:lnTo>
                <a:lnTo>
                  <a:pt x="183442" y="65038"/>
                </a:lnTo>
                <a:lnTo>
                  <a:pt x="204188" y="40987"/>
                </a:lnTo>
                <a:lnTo>
                  <a:pt x="214433" y="30616"/>
                </a:lnTo>
                <a:lnTo>
                  <a:pt x="194297" y="0"/>
                </a:lnTo>
                <a:lnTo>
                  <a:pt x="120670" y="36358"/>
                </a:lnTo>
                <a:lnTo>
                  <a:pt x="86324" y="63677"/>
                </a:lnTo>
                <a:lnTo>
                  <a:pt x="82437" y="95635"/>
                </a:lnTo>
                <a:lnTo>
                  <a:pt x="100185" y="145911"/>
                </a:lnTo>
                <a:lnTo>
                  <a:pt x="82535" y="163328"/>
                </a:lnTo>
                <a:lnTo>
                  <a:pt x="69522" y="171568"/>
                </a:lnTo>
                <a:lnTo>
                  <a:pt x="54728" y="172822"/>
                </a:lnTo>
                <a:lnTo>
                  <a:pt x="31737" y="169282"/>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2" name="object 22"/>
          <p:cNvSpPr/>
          <p:nvPr/>
        </p:nvSpPr>
        <p:spPr>
          <a:xfrm>
            <a:off x="5893144" y="2749902"/>
            <a:ext cx="95496" cy="410864"/>
          </a:xfrm>
          <a:custGeom>
            <a:avLst/>
            <a:gdLst/>
            <a:ahLst/>
            <a:cxnLst/>
            <a:rect l="l" t="t" r="r" b="b"/>
            <a:pathLst>
              <a:path w="157479" h="677545">
                <a:moveTo>
                  <a:pt x="0" y="30061"/>
                </a:moveTo>
                <a:lnTo>
                  <a:pt x="0" y="582851"/>
                </a:lnTo>
                <a:lnTo>
                  <a:pt x="5827" y="622777"/>
                </a:lnTo>
                <a:lnTo>
                  <a:pt x="21644" y="650679"/>
                </a:lnTo>
                <a:lnTo>
                  <a:pt x="44955" y="668328"/>
                </a:lnTo>
                <a:lnTo>
                  <a:pt x="73264" y="677497"/>
                </a:lnTo>
                <a:lnTo>
                  <a:pt x="147746" y="77725"/>
                </a:lnTo>
                <a:lnTo>
                  <a:pt x="89033" y="77725"/>
                </a:lnTo>
                <a:lnTo>
                  <a:pt x="52942" y="74421"/>
                </a:lnTo>
                <a:lnTo>
                  <a:pt x="24801" y="57576"/>
                </a:lnTo>
                <a:lnTo>
                  <a:pt x="6518" y="38890"/>
                </a:lnTo>
                <a:lnTo>
                  <a:pt x="0" y="30061"/>
                </a:lnTo>
                <a:close/>
              </a:path>
              <a:path w="157479" h="677545">
                <a:moveTo>
                  <a:pt x="157398" y="0"/>
                </a:moveTo>
                <a:lnTo>
                  <a:pt x="147454" y="39416"/>
                </a:lnTo>
                <a:lnTo>
                  <a:pt x="137018" y="60651"/>
                </a:lnTo>
                <a:lnTo>
                  <a:pt x="119681" y="70992"/>
                </a:lnTo>
                <a:lnTo>
                  <a:pt x="89033" y="77725"/>
                </a:lnTo>
                <a:lnTo>
                  <a:pt x="147746" y="77725"/>
                </a:lnTo>
                <a:lnTo>
                  <a:pt x="157398"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3" name="object 23"/>
          <p:cNvSpPr/>
          <p:nvPr/>
        </p:nvSpPr>
        <p:spPr>
          <a:xfrm>
            <a:off x="5893144" y="2749902"/>
            <a:ext cx="95496" cy="410864"/>
          </a:xfrm>
          <a:custGeom>
            <a:avLst/>
            <a:gdLst/>
            <a:ahLst/>
            <a:cxnLst/>
            <a:rect l="l" t="t" r="r" b="b"/>
            <a:pathLst>
              <a:path w="157479" h="677545">
                <a:moveTo>
                  <a:pt x="157398" y="0"/>
                </a:moveTo>
                <a:lnTo>
                  <a:pt x="147454" y="39416"/>
                </a:lnTo>
                <a:lnTo>
                  <a:pt x="137018" y="60651"/>
                </a:lnTo>
                <a:lnTo>
                  <a:pt x="119681" y="70992"/>
                </a:lnTo>
                <a:lnTo>
                  <a:pt x="89033" y="77725"/>
                </a:lnTo>
                <a:lnTo>
                  <a:pt x="52942" y="74421"/>
                </a:lnTo>
                <a:lnTo>
                  <a:pt x="24801" y="57576"/>
                </a:lnTo>
                <a:lnTo>
                  <a:pt x="6518" y="38890"/>
                </a:lnTo>
                <a:lnTo>
                  <a:pt x="0" y="30061"/>
                </a:lnTo>
                <a:lnTo>
                  <a:pt x="0" y="582851"/>
                </a:lnTo>
                <a:lnTo>
                  <a:pt x="5827" y="622777"/>
                </a:lnTo>
                <a:lnTo>
                  <a:pt x="21644" y="650679"/>
                </a:lnTo>
                <a:lnTo>
                  <a:pt x="44955" y="668328"/>
                </a:lnTo>
                <a:lnTo>
                  <a:pt x="73264" y="677497"/>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4" name="object 24"/>
          <p:cNvSpPr/>
          <p:nvPr/>
        </p:nvSpPr>
        <p:spPr>
          <a:xfrm>
            <a:off x="6214379" y="2749902"/>
            <a:ext cx="95496" cy="410864"/>
          </a:xfrm>
          <a:custGeom>
            <a:avLst/>
            <a:gdLst/>
            <a:ahLst/>
            <a:cxnLst/>
            <a:rect l="l" t="t" r="r" b="b"/>
            <a:pathLst>
              <a:path w="157479" h="677545">
                <a:moveTo>
                  <a:pt x="0" y="0"/>
                </a:moveTo>
                <a:lnTo>
                  <a:pt x="84123" y="677497"/>
                </a:lnTo>
                <a:lnTo>
                  <a:pt x="112431" y="668328"/>
                </a:lnTo>
                <a:lnTo>
                  <a:pt x="135743" y="650679"/>
                </a:lnTo>
                <a:lnTo>
                  <a:pt x="151560" y="622777"/>
                </a:lnTo>
                <a:lnTo>
                  <a:pt x="157387" y="582851"/>
                </a:lnTo>
                <a:lnTo>
                  <a:pt x="157387" y="77725"/>
                </a:lnTo>
                <a:lnTo>
                  <a:pt x="68353" y="77725"/>
                </a:lnTo>
                <a:lnTo>
                  <a:pt x="37712" y="70992"/>
                </a:lnTo>
                <a:lnTo>
                  <a:pt x="20378" y="60651"/>
                </a:lnTo>
                <a:lnTo>
                  <a:pt x="9944" y="39416"/>
                </a:lnTo>
                <a:lnTo>
                  <a:pt x="0" y="0"/>
                </a:lnTo>
                <a:close/>
              </a:path>
              <a:path w="157479" h="677545">
                <a:moveTo>
                  <a:pt x="157387" y="30061"/>
                </a:moveTo>
                <a:lnTo>
                  <a:pt x="150871" y="38890"/>
                </a:lnTo>
                <a:lnTo>
                  <a:pt x="132590" y="57576"/>
                </a:lnTo>
                <a:lnTo>
                  <a:pt x="104449" y="74421"/>
                </a:lnTo>
                <a:lnTo>
                  <a:pt x="68353" y="77725"/>
                </a:lnTo>
                <a:lnTo>
                  <a:pt x="157387" y="77725"/>
                </a:lnTo>
                <a:lnTo>
                  <a:pt x="157387" y="30061"/>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 name="object 25"/>
          <p:cNvSpPr/>
          <p:nvPr/>
        </p:nvSpPr>
        <p:spPr>
          <a:xfrm>
            <a:off x="6214379" y="2749902"/>
            <a:ext cx="95496" cy="410864"/>
          </a:xfrm>
          <a:custGeom>
            <a:avLst/>
            <a:gdLst/>
            <a:ahLst/>
            <a:cxnLst/>
            <a:rect l="l" t="t" r="r" b="b"/>
            <a:pathLst>
              <a:path w="157479" h="677545">
                <a:moveTo>
                  <a:pt x="0" y="0"/>
                </a:moveTo>
                <a:lnTo>
                  <a:pt x="9944" y="39416"/>
                </a:lnTo>
                <a:lnTo>
                  <a:pt x="20378" y="60651"/>
                </a:lnTo>
                <a:lnTo>
                  <a:pt x="37712" y="70992"/>
                </a:lnTo>
                <a:lnTo>
                  <a:pt x="68353" y="77725"/>
                </a:lnTo>
                <a:lnTo>
                  <a:pt x="104449" y="74421"/>
                </a:lnTo>
                <a:lnTo>
                  <a:pt x="132590" y="57576"/>
                </a:lnTo>
                <a:lnTo>
                  <a:pt x="150871" y="38890"/>
                </a:lnTo>
                <a:lnTo>
                  <a:pt x="157387" y="30061"/>
                </a:lnTo>
                <a:lnTo>
                  <a:pt x="157387" y="582851"/>
                </a:lnTo>
                <a:lnTo>
                  <a:pt x="151560" y="622777"/>
                </a:lnTo>
                <a:lnTo>
                  <a:pt x="135743" y="650679"/>
                </a:lnTo>
                <a:lnTo>
                  <a:pt x="112431" y="668328"/>
                </a:lnTo>
                <a:lnTo>
                  <a:pt x="84123" y="677497"/>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7" name="object 27"/>
          <p:cNvSpPr/>
          <p:nvPr/>
        </p:nvSpPr>
        <p:spPr>
          <a:xfrm>
            <a:off x="6098707" y="2494239"/>
            <a:ext cx="95496" cy="368507"/>
          </a:xfrm>
          <a:custGeom>
            <a:avLst/>
            <a:gdLst/>
            <a:ahLst/>
            <a:cxnLst/>
            <a:rect l="l" t="t" r="r" b="b"/>
            <a:pathLst>
              <a:path w="157479" h="607695">
                <a:moveTo>
                  <a:pt x="0" y="607122"/>
                </a:moveTo>
                <a:lnTo>
                  <a:pt x="38690" y="603047"/>
                </a:lnTo>
                <a:lnTo>
                  <a:pt x="83210" y="563346"/>
                </a:lnTo>
                <a:lnTo>
                  <a:pt x="103766" y="522989"/>
                </a:lnTo>
                <a:lnTo>
                  <a:pt x="125396" y="470171"/>
                </a:lnTo>
                <a:lnTo>
                  <a:pt x="142231" y="412747"/>
                </a:lnTo>
                <a:lnTo>
                  <a:pt x="153153" y="357164"/>
                </a:lnTo>
                <a:lnTo>
                  <a:pt x="157042" y="309864"/>
                </a:lnTo>
                <a:lnTo>
                  <a:pt x="157042" y="7005"/>
                </a:lnTo>
                <a:lnTo>
                  <a:pt x="103317" y="2955"/>
                </a:lnTo>
                <a:lnTo>
                  <a:pt x="69050" y="875"/>
                </a:lnTo>
                <a:lnTo>
                  <a:pt x="39518" y="109"/>
                </a:lnTo>
                <a:lnTo>
                  <a:pt x="0" y="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8" name="object 28"/>
          <p:cNvSpPr/>
          <p:nvPr/>
        </p:nvSpPr>
        <p:spPr>
          <a:xfrm>
            <a:off x="6003476" y="2494239"/>
            <a:ext cx="95496" cy="368507"/>
          </a:xfrm>
          <a:custGeom>
            <a:avLst/>
            <a:gdLst/>
            <a:ahLst/>
            <a:cxnLst/>
            <a:rect l="l" t="t" r="r" b="b"/>
            <a:pathLst>
              <a:path w="157479" h="607695">
                <a:moveTo>
                  <a:pt x="157042" y="0"/>
                </a:moveTo>
                <a:lnTo>
                  <a:pt x="117523" y="109"/>
                </a:lnTo>
                <a:lnTo>
                  <a:pt x="87992" y="875"/>
                </a:lnTo>
                <a:lnTo>
                  <a:pt x="53725" y="2955"/>
                </a:lnTo>
                <a:lnTo>
                  <a:pt x="0" y="7005"/>
                </a:lnTo>
                <a:lnTo>
                  <a:pt x="0" y="309864"/>
                </a:lnTo>
                <a:lnTo>
                  <a:pt x="3889" y="357164"/>
                </a:lnTo>
                <a:lnTo>
                  <a:pt x="14812" y="412747"/>
                </a:lnTo>
                <a:lnTo>
                  <a:pt x="31650" y="470171"/>
                </a:lnTo>
                <a:lnTo>
                  <a:pt x="53286" y="522989"/>
                </a:lnTo>
                <a:lnTo>
                  <a:pt x="73836" y="563346"/>
                </a:lnTo>
                <a:lnTo>
                  <a:pt x="118351" y="603047"/>
                </a:lnTo>
                <a:lnTo>
                  <a:pt x="157042" y="607122"/>
                </a:lnTo>
                <a:lnTo>
                  <a:pt x="157042"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9" name="object 29"/>
          <p:cNvSpPr/>
          <p:nvPr/>
        </p:nvSpPr>
        <p:spPr>
          <a:xfrm>
            <a:off x="6003476" y="2494239"/>
            <a:ext cx="95496" cy="368507"/>
          </a:xfrm>
          <a:custGeom>
            <a:avLst/>
            <a:gdLst/>
            <a:ahLst/>
            <a:cxnLst/>
            <a:rect l="l" t="t" r="r" b="b"/>
            <a:pathLst>
              <a:path w="157479" h="607695">
                <a:moveTo>
                  <a:pt x="157042" y="607122"/>
                </a:moveTo>
                <a:lnTo>
                  <a:pt x="118351" y="603047"/>
                </a:lnTo>
                <a:lnTo>
                  <a:pt x="73836" y="563346"/>
                </a:lnTo>
                <a:lnTo>
                  <a:pt x="53286" y="522989"/>
                </a:lnTo>
                <a:lnTo>
                  <a:pt x="31650" y="470171"/>
                </a:lnTo>
                <a:lnTo>
                  <a:pt x="14812" y="412747"/>
                </a:lnTo>
                <a:lnTo>
                  <a:pt x="3889" y="357164"/>
                </a:lnTo>
                <a:lnTo>
                  <a:pt x="0" y="309864"/>
                </a:lnTo>
                <a:lnTo>
                  <a:pt x="0" y="7005"/>
                </a:lnTo>
                <a:lnTo>
                  <a:pt x="53725" y="2955"/>
                </a:lnTo>
                <a:lnTo>
                  <a:pt x="87992" y="875"/>
                </a:lnTo>
                <a:lnTo>
                  <a:pt x="117523" y="109"/>
                </a:lnTo>
                <a:lnTo>
                  <a:pt x="157042" y="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0" name="object 30"/>
          <p:cNvSpPr/>
          <p:nvPr/>
        </p:nvSpPr>
        <p:spPr>
          <a:xfrm>
            <a:off x="6015911" y="2608591"/>
            <a:ext cx="83174" cy="37736"/>
          </a:xfrm>
          <a:custGeom>
            <a:avLst/>
            <a:gdLst/>
            <a:ahLst/>
            <a:cxnLst/>
            <a:rect l="l" t="t" r="r" b="b"/>
            <a:pathLst>
              <a:path w="137159" h="62229">
                <a:moveTo>
                  <a:pt x="117517" y="57817"/>
                </a:moveTo>
                <a:lnTo>
                  <a:pt x="120029" y="59121"/>
                </a:lnTo>
                <a:lnTo>
                  <a:pt x="136833" y="62220"/>
                </a:lnTo>
                <a:lnTo>
                  <a:pt x="117517" y="57817"/>
                </a:lnTo>
                <a:close/>
              </a:path>
              <a:path w="137159" h="62229">
                <a:moveTo>
                  <a:pt x="8900" y="0"/>
                </a:moveTo>
                <a:lnTo>
                  <a:pt x="2663" y="8743"/>
                </a:lnTo>
                <a:lnTo>
                  <a:pt x="0" y="31027"/>
                </a:lnTo>
                <a:lnTo>
                  <a:pt x="117517" y="57817"/>
                </a:lnTo>
                <a:lnTo>
                  <a:pt x="103040" y="50303"/>
                </a:lnTo>
                <a:lnTo>
                  <a:pt x="81576" y="36489"/>
                </a:lnTo>
                <a:lnTo>
                  <a:pt x="51349" y="18399"/>
                </a:lnTo>
                <a:lnTo>
                  <a:pt x="23524" y="3613"/>
                </a:lnTo>
                <a:lnTo>
                  <a:pt x="8900"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1" name="object 31"/>
          <p:cNvSpPr/>
          <p:nvPr/>
        </p:nvSpPr>
        <p:spPr>
          <a:xfrm>
            <a:off x="6015911" y="2608591"/>
            <a:ext cx="83174" cy="37736"/>
          </a:xfrm>
          <a:custGeom>
            <a:avLst/>
            <a:gdLst/>
            <a:ahLst/>
            <a:cxnLst/>
            <a:rect l="l" t="t" r="r" b="b"/>
            <a:pathLst>
              <a:path w="137159" h="62229">
                <a:moveTo>
                  <a:pt x="0" y="31027"/>
                </a:moveTo>
                <a:lnTo>
                  <a:pt x="2663" y="8743"/>
                </a:lnTo>
                <a:lnTo>
                  <a:pt x="8900" y="0"/>
                </a:lnTo>
                <a:lnTo>
                  <a:pt x="23524" y="3613"/>
                </a:lnTo>
                <a:lnTo>
                  <a:pt x="51349" y="18399"/>
                </a:lnTo>
                <a:lnTo>
                  <a:pt x="81576" y="36489"/>
                </a:lnTo>
                <a:lnTo>
                  <a:pt x="103040" y="50303"/>
                </a:lnTo>
                <a:lnTo>
                  <a:pt x="120029" y="59121"/>
                </a:lnTo>
                <a:lnTo>
                  <a:pt x="136833" y="6222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2" name="object 32"/>
          <p:cNvSpPr/>
          <p:nvPr/>
        </p:nvSpPr>
        <p:spPr>
          <a:xfrm>
            <a:off x="6076908" y="2677996"/>
            <a:ext cx="21949" cy="65075"/>
          </a:xfrm>
          <a:custGeom>
            <a:avLst/>
            <a:gdLst/>
            <a:ahLst/>
            <a:cxnLst/>
            <a:rect l="l" t="t" r="r" b="b"/>
            <a:pathLst>
              <a:path w="36195" h="107314">
                <a:moveTo>
                  <a:pt x="0" y="0"/>
                </a:moveTo>
                <a:lnTo>
                  <a:pt x="0" y="100342"/>
                </a:lnTo>
                <a:lnTo>
                  <a:pt x="10423" y="104138"/>
                </a:lnTo>
                <a:lnTo>
                  <a:pt x="17659" y="106087"/>
                </a:lnTo>
                <a:lnTo>
                  <a:pt x="25090" y="106805"/>
                </a:lnTo>
                <a:lnTo>
                  <a:pt x="36103" y="106907"/>
                </a:lnTo>
                <a:lnTo>
                  <a:pt x="0"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3" name="object 33"/>
          <p:cNvSpPr/>
          <p:nvPr/>
        </p:nvSpPr>
        <p:spPr>
          <a:xfrm>
            <a:off x="6076908" y="2677996"/>
            <a:ext cx="21949" cy="65075"/>
          </a:xfrm>
          <a:custGeom>
            <a:avLst/>
            <a:gdLst/>
            <a:ahLst/>
            <a:cxnLst/>
            <a:rect l="l" t="t" r="r" b="b"/>
            <a:pathLst>
              <a:path w="36195" h="107314">
                <a:moveTo>
                  <a:pt x="0" y="0"/>
                </a:moveTo>
                <a:lnTo>
                  <a:pt x="0" y="100342"/>
                </a:lnTo>
                <a:lnTo>
                  <a:pt x="10423" y="104138"/>
                </a:lnTo>
                <a:lnTo>
                  <a:pt x="17659" y="106087"/>
                </a:lnTo>
                <a:lnTo>
                  <a:pt x="25090" y="106805"/>
                </a:lnTo>
                <a:lnTo>
                  <a:pt x="36103" y="106907"/>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4" name="object 34"/>
          <p:cNvSpPr/>
          <p:nvPr/>
        </p:nvSpPr>
        <p:spPr>
          <a:xfrm>
            <a:off x="6098711" y="2608591"/>
            <a:ext cx="83174" cy="37736"/>
          </a:xfrm>
          <a:custGeom>
            <a:avLst/>
            <a:gdLst/>
            <a:ahLst/>
            <a:cxnLst/>
            <a:rect l="l" t="t" r="r" b="b"/>
            <a:pathLst>
              <a:path w="137159" h="62229">
                <a:moveTo>
                  <a:pt x="19319" y="57816"/>
                </a:moveTo>
                <a:lnTo>
                  <a:pt x="0" y="62220"/>
                </a:lnTo>
                <a:lnTo>
                  <a:pt x="16805" y="59121"/>
                </a:lnTo>
                <a:lnTo>
                  <a:pt x="19319" y="57816"/>
                </a:lnTo>
                <a:close/>
              </a:path>
              <a:path w="137159" h="62229">
                <a:moveTo>
                  <a:pt x="127941" y="0"/>
                </a:moveTo>
                <a:lnTo>
                  <a:pt x="113315" y="3613"/>
                </a:lnTo>
                <a:lnTo>
                  <a:pt x="85484" y="18399"/>
                </a:lnTo>
                <a:lnTo>
                  <a:pt x="55261" y="36489"/>
                </a:lnTo>
                <a:lnTo>
                  <a:pt x="33797" y="50303"/>
                </a:lnTo>
                <a:lnTo>
                  <a:pt x="19319" y="57816"/>
                </a:lnTo>
                <a:lnTo>
                  <a:pt x="136833" y="31027"/>
                </a:lnTo>
                <a:lnTo>
                  <a:pt x="134175" y="8743"/>
                </a:lnTo>
                <a:lnTo>
                  <a:pt x="127941"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5" name="object 35"/>
          <p:cNvSpPr/>
          <p:nvPr/>
        </p:nvSpPr>
        <p:spPr>
          <a:xfrm>
            <a:off x="6098711" y="2608591"/>
            <a:ext cx="83174" cy="37736"/>
          </a:xfrm>
          <a:custGeom>
            <a:avLst/>
            <a:gdLst/>
            <a:ahLst/>
            <a:cxnLst/>
            <a:rect l="l" t="t" r="r" b="b"/>
            <a:pathLst>
              <a:path w="137159" h="62229">
                <a:moveTo>
                  <a:pt x="136833" y="31027"/>
                </a:moveTo>
                <a:lnTo>
                  <a:pt x="134175" y="8743"/>
                </a:lnTo>
                <a:lnTo>
                  <a:pt x="127941" y="0"/>
                </a:lnTo>
                <a:lnTo>
                  <a:pt x="113315" y="3613"/>
                </a:lnTo>
                <a:lnTo>
                  <a:pt x="85484" y="18399"/>
                </a:lnTo>
                <a:lnTo>
                  <a:pt x="55261" y="36489"/>
                </a:lnTo>
                <a:lnTo>
                  <a:pt x="33797" y="50303"/>
                </a:lnTo>
                <a:lnTo>
                  <a:pt x="16805" y="59121"/>
                </a:lnTo>
                <a:lnTo>
                  <a:pt x="0" y="6222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6" name="object 36"/>
          <p:cNvSpPr/>
          <p:nvPr/>
        </p:nvSpPr>
        <p:spPr>
          <a:xfrm>
            <a:off x="6098612" y="2677996"/>
            <a:ext cx="21949" cy="65075"/>
          </a:xfrm>
          <a:custGeom>
            <a:avLst/>
            <a:gdLst/>
            <a:ahLst/>
            <a:cxnLst/>
            <a:rect l="l" t="t" r="r" b="b"/>
            <a:pathLst>
              <a:path w="36195" h="107314">
                <a:moveTo>
                  <a:pt x="36103" y="0"/>
                </a:moveTo>
                <a:lnTo>
                  <a:pt x="0" y="106907"/>
                </a:lnTo>
                <a:lnTo>
                  <a:pt x="11012" y="106805"/>
                </a:lnTo>
                <a:lnTo>
                  <a:pt x="18444" y="106087"/>
                </a:lnTo>
                <a:lnTo>
                  <a:pt x="25679" y="104138"/>
                </a:lnTo>
                <a:lnTo>
                  <a:pt x="36103" y="100342"/>
                </a:lnTo>
                <a:lnTo>
                  <a:pt x="36103"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7" name="object 37"/>
          <p:cNvSpPr/>
          <p:nvPr/>
        </p:nvSpPr>
        <p:spPr>
          <a:xfrm>
            <a:off x="6098612" y="2677996"/>
            <a:ext cx="21949" cy="65075"/>
          </a:xfrm>
          <a:custGeom>
            <a:avLst/>
            <a:gdLst/>
            <a:ahLst/>
            <a:cxnLst/>
            <a:rect l="l" t="t" r="r" b="b"/>
            <a:pathLst>
              <a:path w="36195" h="107314">
                <a:moveTo>
                  <a:pt x="36103" y="0"/>
                </a:moveTo>
                <a:lnTo>
                  <a:pt x="36103" y="100342"/>
                </a:lnTo>
                <a:lnTo>
                  <a:pt x="25679" y="104138"/>
                </a:lnTo>
                <a:lnTo>
                  <a:pt x="18444" y="106087"/>
                </a:lnTo>
                <a:lnTo>
                  <a:pt x="11012" y="106805"/>
                </a:lnTo>
                <a:lnTo>
                  <a:pt x="0" y="106907"/>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8" name="object 38"/>
          <p:cNvSpPr/>
          <p:nvPr/>
        </p:nvSpPr>
        <p:spPr>
          <a:xfrm>
            <a:off x="6056646" y="2766064"/>
            <a:ext cx="78168" cy="34656"/>
          </a:xfrm>
          <a:custGeom>
            <a:avLst/>
            <a:gdLst/>
            <a:ahLst/>
            <a:cxnLst/>
            <a:rect l="l" t="t" r="r" b="b"/>
            <a:pathLst>
              <a:path w="128904" h="57150">
                <a:moveTo>
                  <a:pt x="42111" y="0"/>
                </a:moveTo>
                <a:lnTo>
                  <a:pt x="23857" y="4796"/>
                </a:lnTo>
                <a:lnTo>
                  <a:pt x="6087" y="14927"/>
                </a:lnTo>
                <a:lnTo>
                  <a:pt x="0" y="23726"/>
                </a:lnTo>
                <a:lnTo>
                  <a:pt x="5449" y="36073"/>
                </a:lnTo>
                <a:lnTo>
                  <a:pt x="22287" y="56847"/>
                </a:lnTo>
                <a:lnTo>
                  <a:pt x="26241" y="55368"/>
                </a:lnTo>
                <a:lnTo>
                  <a:pt x="36765" y="52114"/>
                </a:lnTo>
                <a:lnTo>
                  <a:pt x="51857" y="48860"/>
                </a:lnTo>
                <a:lnTo>
                  <a:pt x="69477" y="47384"/>
                </a:lnTo>
                <a:lnTo>
                  <a:pt x="69207" y="47381"/>
                </a:lnTo>
                <a:lnTo>
                  <a:pt x="122424" y="47381"/>
                </a:lnTo>
                <a:lnTo>
                  <a:pt x="127486" y="37033"/>
                </a:lnTo>
                <a:lnTo>
                  <a:pt x="128425" y="19917"/>
                </a:lnTo>
                <a:lnTo>
                  <a:pt x="127636" y="19036"/>
                </a:lnTo>
                <a:lnTo>
                  <a:pt x="68851" y="19026"/>
                </a:lnTo>
                <a:lnTo>
                  <a:pt x="68589" y="18523"/>
                </a:lnTo>
                <a:lnTo>
                  <a:pt x="64224" y="11917"/>
                </a:lnTo>
                <a:lnTo>
                  <a:pt x="55482" y="4058"/>
                </a:lnTo>
                <a:lnTo>
                  <a:pt x="42111" y="0"/>
                </a:lnTo>
                <a:close/>
              </a:path>
              <a:path w="128904" h="57150">
                <a:moveTo>
                  <a:pt x="122424" y="47381"/>
                </a:moveTo>
                <a:lnTo>
                  <a:pt x="69477" y="47384"/>
                </a:lnTo>
                <a:lnTo>
                  <a:pt x="83651" y="47529"/>
                </a:lnTo>
                <a:lnTo>
                  <a:pt x="93385" y="48564"/>
                </a:lnTo>
                <a:lnTo>
                  <a:pt x="102839" y="51374"/>
                </a:lnTo>
                <a:lnTo>
                  <a:pt x="116441" y="56847"/>
                </a:lnTo>
                <a:lnTo>
                  <a:pt x="120632" y="51043"/>
                </a:lnTo>
                <a:lnTo>
                  <a:pt x="122424" y="47381"/>
                </a:lnTo>
                <a:close/>
              </a:path>
              <a:path w="128904" h="57150">
                <a:moveTo>
                  <a:pt x="96577" y="2"/>
                </a:moveTo>
                <a:lnTo>
                  <a:pt x="83115" y="4065"/>
                </a:lnTo>
                <a:lnTo>
                  <a:pt x="74274" y="11926"/>
                </a:lnTo>
                <a:lnTo>
                  <a:pt x="69846" y="18523"/>
                </a:lnTo>
                <a:lnTo>
                  <a:pt x="69563" y="19036"/>
                </a:lnTo>
                <a:lnTo>
                  <a:pt x="127636" y="19036"/>
                </a:lnTo>
                <a:lnTo>
                  <a:pt x="114870" y="4796"/>
                </a:lnTo>
                <a:lnTo>
                  <a:pt x="96577" y="2"/>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9" name="object 39"/>
          <p:cNvSpPr/>
          <p:nvPr/>
        </p:nvSpPr>
        <p:spPr>
          <a:xfrm>
            <a:off x="6056646" y="2766064"/>
            <a:ext cx="78168" cy="34656"/>
          </a:xfrm>
          <a:custGeom>
            <a:avLst/>
            <a:gdLst/>
            <a:ahLst/>
            <a:cxnLst/>
            <a:rect l="l" t="t" r="r" b="b"/>
            <a:pathLst>
              <a:path w="128904" h="57150">
                <a:moveTo>
                  <a:pt x="114870" y="4796"/>
                </a:moveTo>
                <a:lnTo>
                  <a:pt x="128425" y="19917"/>
                </a:lnTo>
                <a:lnTo>
                  <a:pt x="127486" y="37033"/>
                </a:lnTo>
                <a:lnTo>
                  <a:pt x="120632" y="51043"/>
                </a:lnTo>
                <a:lnTo>
                  <a:pt x="116441" y="56847"/>
                </a:lnTo>
                <a:lnTo>
                  <a:pt x="102839" y="51374"/>
                </a:lnTo>
                <a:lnTo>
                  <a:pt x="93385" y="48564"/>
                </a:lnTo>
                <a:lnTo>
                  <a:pt x="83651" y="47529"/>
                </a:lnTo>
                <a:lnTo>
                  <a:pt x="69207" y="47381"/>
                </a:lnTo>
                <a:lnTo>
                  <a:pt x="69510" y="47381"/>
                </a:lnTo>
                <a:lnTo>
                  <a:pt x="51857" y="48860"/>
                </a:lnTo>
                <a:lnTo>
                  <a:pt x="36765" y="52114"/>
                </a:lnTo>
                <a:lnTo>
                  <a:pt x="26241" y="55368"/>
                </a:lnTo>
                <a:lnTo>
                  <a:pt x="22287" y="56847"/>
                </a:lnTo>
                <a:lnTo>
                  <a:pt x="5449" y="36073"/>
                </a:lnTo>
                <a:lnTo>
                  <a:pt x="0" y="23726"/>
                </a:lnTo>
                <a:lnTo>
                  <a:pt x="6087" y="14927"/>
                </a:lnTo>
                <a:lnTo>
                  <a:pt x="23857" y="4796"/>
                </a:lnTo>
                <a:lnTo>
                  <a:pt x="42111" y="0"/>
                </a:lnTo>
                <a:lnTo>
                  <a:pt x="55482" y="4058"/>
                </a:lnTo>
                <a:lnTo>
                  <a:pt x="64224" y="11917"/>
                </a:lnTo>
                <a:lnTo>
                  <a:pt x="68589" y="18523"/>
                </a:lnTo>
                <a:lnTo>
                  <a:pt x="68851" y="19026"/>
                </a:lnTo>
                <a:lnTo>
                  <a:pt x="69563" y="19036"/>
                </a:lnTo>
                <a:lnTo>
                  <a:pt x="69846" y="18523"/>
                </a:lnTo>
                <a:lnTo>
                  <a:pt x="74274" y="11926"/>
                </a:lnTo>
                <a:lnTo>
                  <a:pt x="83115" y="4065"/>
                </a:lnTo>
                <a:lnTo>
                  <a:pt x="96577" y="2"/>
                </a:lnTo>
                <a:lnTo>
                  <a:pt x="114870" y="4796"/>
                </a:lnTo>
                <a:close/>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0" name="object 40"/>
          <p:cNvSpPr/>
          <p:nvPr/>
        </p:nvSpPr>
        <p:spPr>
          <a:xfrm>
            <a:off x="5877508" y="2809790"/>
            <a:ext cx="76627" cy="166348"/>
          </a:xfrm>
          <a:custGeom>
            <a:avLst/>
            <a:gdLst/>
            <a:ahLst/>
            <a:cxnLst/>
            <a:rect l="l" t="t" r="r" b="b"/>
            <a:pathLst>
              <a:path w="126365" h="274320">
                <a:moveTo>
                  <a:pt x="61352" y="0"/>
                </a:moveTo>
                <a:lnTo>
                  <a:pt x="34673" y="10509"/>
                </a:lnTo>
                <a:lnTo>
                  <a:pt x="15708" y="36291"/>
                </a:lnTo>
                <a:lnTo>
                  <a:pt x="4227" y="72938"/>
                </a:lnTo>
                <a:lnTo>
                  <a:pt x="0" y="116041"/>
                </a:lnTo>
                <a:lnTo>
                  <a:pt x="2793" y="161193"/>
                </a:lnTo>
                <a:lnTo>
                  <a:pt x="12378" y="203985"/>
                </a:lnTo>
                <a:lnTo>
                  <a:pt x="28524" y="240008"/>
                </a:lnTo>
                <a:lnTo>
                  <a:pt x="50998" y="264855"/>
                </a:lnTo>
                <a:lnTo>
                  <a:pt x="79571" y="274117"/>
                </a:lnTo>
                <a:lnTo>
                  <a:pt x="73742" y="172071"/>
                </a:lnTo>
                <a:lnTo>
                  <a:pt x="59584" y="164677"/>
                </a:lnTo>
                <a:lnTo>
                  <a:pt x="47763" y="130663"/>
                </a:lnTo>
                <a:lnTo>
                  <a:pt x="50797" y="95467"/>
                </a:lnTo>
                <a:lnTo>
                  <a:pt x="68357" y="77819"/>
                </a:lnTo>
                <a:lnTo>
                  <a:pt x="124350" y="77819"/>
                </a:lnTo>
                <a:lnTo>
                  <a:pt x="118995" y="43860"/>
                </a:lnTo>
                <a:lnTo>
                  <a:pt x="98323" y="11590"/>
                </a:lnTo>
                <a:lnTo>
                  <a:pt x="61352" y="0"/>
                </a:lnTo>
                <a:close/>
              </a:path>
              <a:path w="126365" h="274320">
                <a:moveTo>
                  <a:pt x="124350" y="77819"/>
                </a:moveTo>
                <a:lnTo>
                  <a:pt x="68357" y="77819"/>
                </a:lnTo>
                <a:lnTo>
                  <a:pt x="73742" y="172071"/>
                </a:lnTo>
                <a:lnTo>
                  <a:pt x="86587" y="178779"/>
                </a:lnTo>
                <a:lnTo>
                  <a:pt x="107162" y="164270"/>
                </a:lnTo>
                <a:lnTo>
                  <a:pt x="121018" y="130249"/>
                </a:lnTo>
                <a:lnTo>
                  <a:pt x="125761" y="86763"/>
                </a:lnTo>
                <a:lnTo>
                  <a:pt x="124350" y="77819"/>
                </a:lnTo>
                <a:close/>
              </a:path>
              <a:path w="126365" h="274320">
                <a:moveTo>
                  <a:pt x="68357" y="77819"/>
                </a:moveTo>
                <a:lnTo>
                  <a:pt x="50797" y="95467"/>
                </a:lnTo>
                <a:lnTo>
                  <a:pt x="47763" y="130663"/>
                </a:lnTo>
                <a:lnTo>
                  <a:pt x="59584" y="164677"/>
                </a:lnTo>
                <a:lnTo>
                  <a:pt x="73742" y="172071"/>
                </a:lnTo>
                <a:lnTo>
                  <a:pt x="68357" y="77819"/>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1" name="object 41"/>
          <p:cNvSpPr/>
          <p:nvPr/>
        </p:nvSpPr>
        <p:spPr>
          <a:xfrm>
            <a:off x="5877508" y="2809790"/>
            <a:ext cx="76627" cy="166348"/>
          </a:xfrm>
          <a:custGeom>
            <a:avLst/>
            <a:gdLst/>
            <a:ahLst/>
            <a:cxnLst/>
            <a:rect l="l" t="t" r="r" b="b"/>
            <a:pathLst>
              <a:path w="126365" h="274320">
                <a:moveTo>
                  <a:pt x="68357" y="77819"/>
                </a:moveTo>
                <a:lnTo>
                  <a:pt x="47763" y="130663"/>
                </a:lnTo>
                <a:lnTo>
                  <a:pt x="86587" y="178779"/>
                </a:lnTo>
                <a:lnTo>
                  <a:pt x="121018" y="130249"/>
                </a:lnTo>
                <a:lnTo>
                  <a:pt x="125761" y="86763"/>
                </a:lnTo>
                <a:lnTo>
                  <a:pt x="118995" y="43860"/>
                </a:lnTo>
                <a:lnTo>
                  <a:pt x="98323" y="11590"/>
                </a:lnTo>
                <a:lnTo>
                  <a:pt x="61352" y="0"/>
                </a:lnTo>
                <a:lnTo>
                  <a:pt x="34673" y="10509"/>
                </a:lnTo>
                <a:lnTo>
                  <a:pt x="15708" y="36291"/>
                </a:lnTo>
                <a:lnTo>
                  <a:pt x="4227" y="72938"/>
                </a:lnTo>
                <a:lnTo>
                  <a:pt x="0" y="116041"/>
                </a:lnTo>
                <a:lnTo>
                  <a:pt x="2793" y="161193"/>
                </a:lnTo>
                <a:lnTo>
                  <a:pt x="12378" y="203985"/>
                </a:lnTo>
                <a:lnTo>
                  <a:pt x="28524" y="240008"/>
                </a:lnTo>
                <a:lnTo>
                  <a:pt x="50998" y="264855"/>
                </a:lnTo>
                <a:lnTo>
                  <a:pt x="79571" y="274117"/>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2" name="object 42"/>
          <p:cNvSpPr/>
          <p:nvPr/>
        </p:nvSpPr>
        <p:spPr>
          <a:xfrm>
            <a:off x="6244620" y="2809790"/>
            <a:ext cx="76627" cy="166348"/>
          </a:xfrm>
          <a:custGeom>
            <a:avLst/>
            <a:gdLst/>
            <a:ahLst/>
            <a:cxnLst/>
            <a:rect l="l" t="t" r="r" b="b"/>
            <a:pathLst>
              <a:path w="126365" h="274320">
                <a:moveTo>
                  <a:pt x="122012" y="77819"/>
                </a:moveTo>
                <a:lnTo>
                  <a:pt x="57404" y="77819"/>
                </a:lnTo>
                <a:lnTo>
                  <a:pt x="74959" y="95467"/>
                </a:lnTo>
                <a:lnTo>
                  <a:pt x="77993" y="130663"/>
                </a:lnTo>
                <a:lnTo>
                  <a:pt x="66175" y="164677"/>
                </a:lnTo>
                <a:lnTo>
                  <a:pt x="52019" y="172071"/>
                </a:lnTo>
                <a:lnTo>
                  <a:pt x="46189" y="274117"/>
                </a:lnTo>
                <a:lnTo>
                  <a:pt x="97237" y="240008"/>
                </a:lnTo>
                <a:lnTo>
                  <a:pt x="113382" y="203985"/>
                </a:lnTo>
                <a:lnTo>
                  <a:pt x="122967" y="161193"/>
                </a:lnTo>
                <a:lnTo>
                  <a:pt x="125761" y="116041"/>
                </a:lnTo>
                <a:lnTo>
                  <a:pt x="122012" y="77819"/>
                </a:lnTo>
                <a:close/>
              </a:path>
              <a:path w="126365" h="274320">
                <a:moveTo>
                  <a:pt x="64409" y="0"/>
                </a:moveTo>
                <a:lnTo>
                  <a:pt x="27437" y="11590"/>
                </a:lnTo>
                <a:lnTo>
                  <a:pt x="6766" y="43860"/>
                </a:lnTo>
                <a:lnTo>
                  <a:pt x="0" y="86763"/>
                </a:lnTo>
                <a:lnTo>
                  <a:pt x="4742" y="130249"/>
                </a:lnTo>
                <a:lnTo>
                  <a:pt x="18599" y="164270"/>
                </a:lnTo>
                <a:lnTo>
                  <a:pt x="39174" y="178779"/>
                </a:lnTo>
                <a:lnTo>
                  <a:pt x="52019" y="172071"/>
                </a:lnTo>
                <a:lnTo>
                  <a:pt x="57404" y="77819"/>
                </a:lnTo>
                <a:lnTo>
                  <a:pt x="122012" y="77819"/>
                </a:lnTo>
                <a:lnTo>
                  <a:pt x="121533" y="72938"/>
                </a:lnTo>
                <a:lnTo>
                  <a:pt x="110052" y="36291"/>
                </a:lnTo>
                <a:lnTo>
                  <a:pt x="91088" y="10509"/>
                </a:lnTo>
                <a:lnTo>
                  <a:pt x="64409" y="0"/>
                </a:lnTo>
                <a:close/>
              </a:path>
              <a:path w="126365" h="274320">
                <a:moveTo>
                  <a:pt x="57404" y="77819"/>
                </a:moveTo>
                <a:lnTo>
                  <a:pt x="52019" y="172071"/>
                </a:lnTo>
                <a:lnTo>
                  <a:pt x="66175" y="164677"/>
                </a:lnTo>
                <a:lnTo>
                  <a:pt x="77993" y="130663"/>
                </a:lnTo>
                <a:lnTo>
                  <a:pt x="74959" y="95467"/>
                </a:lnTo>
                <a:lnTo>
                  <a:pt x="57404" y="77819"/>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3" name="object 43"/>
          <p:cNvSpPr/>
          <p:nvPr/>
        </p:nvSpPr>
        <p:spPr>
          <a:xfrm>
            <a:off x="6244620" y="2809790"/>
            <a:ext cx="76627" cy="166348"/>
          </a:xfrm>
          <a:custGeom>
            <a:avLst/>
            <a:gdLst/>
            <a:ahLst/>
            <a:cxnLst/>
            <a:rect l="l" t="t" r="r" b="b"/>
            <a:pathLst>
              <a:path w="126365" h="274320">
                <a:moveTo>
                  <a:pt x="57404" y="77819"/>
                </a:moveTo>
                <a:lnTo>
                  <a:pt x="77993" y="130663"/>
                </a:lnTo>
                <a:lnTo>
                  <a:pt x="39174" y="178779"/>
                </a:lnTo>
                <a:lnTo>
                  <a:pt x="4742" y="130249"/>
                </a:lnTo>
                <a:lnTo>
                  <a:pt x="0" y="86763"/>
                </a:lnTo>
                <a:lnTo>
                  <a:pt x="6766" y="43860"/>
                </a:lnTo>
                <a:lnTo>
                  <a:pt x="27437" y="11590"/>
                </a:lnTo>
                <a:lnTo>
                  <a:pt x="64409" y="0"/>
                </a:lnTo>
                <a:lnTo>
                  <a:pt x="91088" y="10509"/>
                </a:lnTo>
                <a:lnTo>
                  <a:pt x="110052" y="36291"/>
                </a:lnTo>
                <a:lnTo>
                  <a:pt x="121533" y="72938"/>
                </a:lnTo>
                <a:lnTo>
                  <a:pt x="125761" y="116041"/>
                </a:lnTo>
                <a:lnTo>
                  <a:pt x="122967" y="161193"/>
                </a:lnTo>
                <a:lnTo>
                  <a:pt x="113382" y="203985"/>
                </a:lnTo>
                <a:lnTo>
                  <a:pt x="97237" y="240008"/>
                </a:lnTo>
                <a:lnTo>
                  <a:pt x="74762" y="264855"/>
                </a:lnTo>
                <a:lnTo>
                  <a:pt x="46189" y="274117"/>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4" name="object 44"/>
          <p:cNvSpPr/>
          <p:nvPr/>
        </p:nvSpPr>
        <p:spPr>
          <a:xfrm>
            <a:off x="5975217" y="2948007"/>
            <a:ext cx="223337" cy="315368"/>
          </a:xfrm>
          <a:custGeom>
            <a:avLst/>
            <a:gdLst/>
            <a:ahLst/>
            <a:cxnLst/>
            <a:rect l="l" t="t" r="r" b="b"/>
            <a:pathLst>
              <a:path w="368300" h="520064">
                <a:moveTo>
                  <a:pt x="188689" y="0"/>
                </a:moveTo>
                <a:lnTo>
                  <a:pt x="198602" y="17139"/>
                </a:lnTo>
                <a:lnTo>
                  <a:pt x="199003" y="38517"/>
                </a:lnTo>
                <a:lnTo>
                  <a:pt x="187278" y="78232"/>
                </a:lnTo>
                <a:lnTo>
                  <a:pt x="160815" y="150382"/>
                </a:lnTo>
                <a:lnTo>
                  <a:pt x="123550" y="239123"/>
                </a:lnTo>
                <a:lnTo>
                  <a:pt x="86680" y="313375"/>
                </a:lnTo>
                <a:lnTo>
                  <a:pt x="58486" y="364361"/>
                </a:lnTo>
                <a:lnTo>
                  <a:pt x="17304" y="406172"/>
                </a:lnTo>
                <a:lnTo>
                  <a:pt x="2886" y="420311"/>
                </a:lnTo>
                <a:lnTo>
                  <a:pt x="27937" y="469218"/>
                </a:lnTo>
                <a:lnTo>
                  <a:pt x="71826" y="496550"/>
                </a:lnTo>
                <a:lnTo>
                  <a:pt x="118672" y="517081"/>
                </a:lnTo>
                <a:lnTo>
                  <a:pt x="150826" y="520015"/>
                </a:lnTo>
                <a:lnTo>
                  <a:pt x="164516" y="501959"/>
                </a:lnTo>
                <a:lnTo>
                  <a:pt x="170021" y="474536"/>
                </a:lnTo>
                <a:lnTo>
                  <a:pt x="170791" y="449479"/>
                </a:lnTo>
                <a:lnTo>
                  <a:pt x="170281" y="438520"/>
                </a:lnTo>
                <a:lnTo>
                  <a:pt x="248790" y="252271"/>
                </a:lnTo>
                <a:lnTo>
                  <a:pt x="295553" y="155243"/>
                </a:lnTo>
                <a:lnTo>
                  <a:pt x="329106" y="115988"/>
                </a:lnTo>
                <a:lnTo>
                  <a:pt x="367982" y="103054"/>
                </a:lnTo>
                <a:lnTo>
                  <a:pt x="188689"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5" name="object 45"/>
          <p:cNvSpPr/>
          <p:nvPr/>
        </p:nvSpPr>
        <p:spPr>
          <a:xfrm>
            <a:off x="5975217" y="2948007"/>
            <a:ext cx="223337" cy="315368"/>
          </a:xfrm>
          <a:custGeom>
            <a:avLst/>
            <a:gdLst/>
            <a:ahLst/>
            <a:cxnLst/>
            <a:rect l="l" t="t" r="r" b="b"/>
            <a:pathLst>
              <a:path w="368300" h="520064">
                <a:moveTo>
                  <a:pt x="188689" y="0"/>
                </a:moveTo>
                <a:lnTo>
                  <a:pt x="198602" y="17139"/>
                </a:lnTo>
                <a:lnTo>
                  <a:pt x="199003" y="38517"/>
                </a:lnTo>
                <a:lnTo>
                  <a:pt x="187278" y="78232"/>
                </a:lnTo>
                <a:lnTo>
                  <a:pt x="160815" y="150382"/>
                </a:lnTo>
                <a:lnTo>
                  <a:pt x="123550" y="239123"/>
                </a:lnTo>
                <a:lnTo>
                  <a:pt x="86680" y="313375"/>
                </a:lnTo>
                <a:lnTo>
                  <a:pt x="58486" y="364361"/>
                </a:lnTo>
                <a:lnTo>
                  <a:pt x="17304" y="406172"/>
                </a:lnTo>
                <a:lnTo>
                  <a:pt x="2886" y="420311"/>
                </a:lnTo>
                <a:lnTo>
                  <a:pt x="27937" y="469218"/>
                </a:lnTo>
                <a:lnTo>
                  <a:pt x="71826" y="496550"/>
                </a:lnTo>
                <a:lnTo>
                  <a:pt x="118672" y="517081"/>
                </a:lnTo>
                <a:lnTo>
                  <a:pt x="150826" y="520015"/>
                </a:lnTo>
                <a:lnTo>
                  <a:pt x="164516" y="501959"/>
                </a:lnTo>
                <a:lnTo>
                  <a:pt x="170021" y="474536"/>
                </a:lnTo>
                <a:lnTo>
                  <a:pt x="170791" y="449479"/>
                </a:lnTo>
                <a:lnTo>
                  <a:pt x="170281" y="438520"/>
                </a:lnTo>
                <a:lnTo>
                  <a:pt x="248790" y="252271"/>
                </a:lnTo>
                <a:lnTo>
                  <a:pt x="295553" y="155243"/>
                </a:lnTo>
                <a:lnTo>
                  <a:pt x="329106" y="115988"/>
                </a:lnTo>
                <a:lnTo>
                  <a:pt x="367982" y="103054"/>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6" name="object 46"/>
          <p:cNvSpPr/>
          <p:nvPr/>
        </p:nvSpPr>
        <p:spPr>
          <a:xfrm>
            <a:off x="6113030" y="2947020"/>
            <a:ext cx="74200" cy="55027"/>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7" name="object 47"/>
          <p:cNvSpPr/>
          <p:nvPr/>
        </p:nvSpPr>
        <p:spPr>
          <a:xfrm>
            <a:off x="6053014" y="3020040"/>
            <a:ext cx="196768" cy="155180"/>
          </a:xfrm>
          <a:custGeom>
            <a:avLst/>
            <a:gdLst/>
            <a:ahLst/>
            <a:cxnLst/>
            <a:rect l="l" t="t" r="r" b="b"/>
            <a:pathLst>
              <a:path w="324484" h="255904">
                <a:moveTo>
                  <a:pt x="14020" y="135273"/>
                </a:moveTo>
                <a:lnTo>
                  <a:pt x="0" y="169272"/>
                </a:lnTo>
                <a:lnTo>
                  <a:pt x="3888" y="179831"/>
                </a:lnTo>
                <a:lnTo>
                  <a:pt x="16648" y="204061"/>
                </a:lnTo>
                <a:lnTo>
                  <a:pt x="39924" y="230789"/>
                </a:lnTo>
                <a:lnTo>
                  <a:pt x="75358" y="248840"/>
                </a:lnTo>
                <a:lnTo>
                  <a:pt x="108373" y="255839"/>
                </a:lnTo>
                <a:lnTo>
                  <a:pt x="129128" y="254886"/>
                </a:lnTo>
                <a:lnTo>
                  <a:pt x="146398" y="243022"/>
                </a:lnTo>
                <a:lnTo>
                  <a:pt x="168958" y="217291"/>
                </a:lnTo>
                <a:lnTo>
                  <a:pt x="313505" y="217291"/>
                </a:lnTo>
                <a:lnTo>
                  <a:pt x="298571" y="189074"/>
                </a:lnTo>
                <a:lnTo>
                  <a:pt x="68654" y="189074"/>
                </a:lnTo>
                <a:lnTo>
                  <a:pt x="48615" y="172885"/>
                </a:lnTo>
                <a:lnTo>
                  <a:pt x="14020" y="135273"/>
                </a:lnTo>
                <a:close/>
              </a:path>
              <a:path w="324484" h="255904">
                <a:moveTo>
                  <a:pt x="313505" y="217291"/>
                </a:moveTo>
                <a:lnTo>
                  <a:pt x="168958" y="217291"/>
                </a:lnTo>
                <a:lnTo>
                  <a:pt x="172178" y="219384"/>
                </a:lnTo>
                <a:lnTo>
                  <a:pt x="226799" y="240778"/>
                </a:lnTo>
                <a:lnTo>
                  <a:pt x="269956" y="248707"/>
                </a:lnTo>
                <a:lnTo>
                  <a:pt x="291026" y="245460"/>
                </a:lnTo>
                <a:lnTo>
                  <a:pt x="323895" y="236924"/>
                </a:lnTo>
                <a:lnTo>
                  <a:pt x="313505" y="217291"/>
                </a:lnTo>
                <a:close/>
              </a:path>
              <a:path w="324484" h="255904">
                <a:moveTo>
                  <a:pt x="43119" y="60951"/>
                </a:moveTo>
                <a:lnTo>
                  <a:pt x="18931" y="116342"/>
                </a:lnTo>
                <a:lnTo>
                  <a:pt x="34080" y="120438"/>
                </a:lnTo>
                <a:lnTo>
                  <a:pt x="65727" y="131763"/>
                </a:lnTo>
                <a:lnTo>
                  <a:pt x="93165" y="148871"/>
                </a:lnTo>
                <a:lnTo>
                  <a:pt x="95693" y="170319"/>
                </a:lnTo>
                <a:lnTo>
                  <a:pt x="81795" y="187123"/>
                </a:lnTo>
                <a:lnTo>
                  <a:pt x="68654" y="189074"/>
                </a:lnTo>
                <a:lnTo>
                  <a:pt x="298571" y="189074"/>
                </a:lnTo>
                <a:lnTo>
                  <a:pt x="272376" y="139579"/>
                </a:lnTo>
                <a:lnTo>
                  <a:pt x="230428" y="139579"/>
                </a:lnTo>
                <a:lnTo>
                  <a:pt x="215910" y="134437"/>
                </a:lnTo>
                <a:lnTo>
                  <a:pt x="194831" y="121378"/>
                </a:lnTo>
                <a:lnTo>
                  <a:pt x="195561" y="115083"/>
                </a:lnTo>
                <a:lnTo>
                  <a:pt x="106603" y="115083"/>
                </a:lnTo>
                <a:lnTo>
                  <a:pt x="94643" y="114414"/>
                </a:lnTo>
                <a:lnTo>
                  <a:pt x="75848" y="97706"/>
                </a:lnTo>
                <a:lnTo>
                  <a:pt x="43119" y="60951"/>
                </a:lnTo>
                <a:close/>
              </a:path>
              <a:path w="324484" h="255904">
                <a:moveTo>
                  <a:pt x="266756" y="128959"/>
                </a:moveTo>
                <a:lnTo>
                  <a:pt x="245129" y="137516"/>
                </a:lnTo>
                <a:lnTo>
                  <a:pt x="230428" y="139579"/>
                </a:lnTo>
                <a:lnTo>
                  <a:pt x="272376" y="139579"/>
                </a:lnTo>
                <a:lnTo>
                  <a:pt x="266756" y="128959"/>
                </a:lnTo>
                <a:close/>
              </a:path>
              <a:path w="324484" h="255904">
                <a:moveTo>
                  <a:pt x="70668" y="0"/>
                </a:moveTo>
                <a:lnTo>
                  <a:pt x="57830" y="34313"/>
                </a:lnTo>
                <a:lnTo>
                  <a:pt x="70121" y="42150"/>
                </a:lnTo>
                <a:lnTo>
                  <a:pt x="95689" y="60996"/>
                </a:lnTo>
                <a:lnTo>
                  <a:pt x="117576" y="83854"/>
                </a:lnTo>
                <a:lnTo>
                  <a:pt x="118823" y="103724"/>
                </a:lnTo>
                <a:lnTo>
                  <a:pt x="106603" y="115083"/>
                </a:lnTo>
                <a:lnTo>
                  <a:pt x="195561" y="115083"/>
                </a:lnTo>
                <a:lnTo>
                  <a:pt x="200972" y="68404"/>
                </a:lnTo>
                <a:lnTo>
                  <a:pt x="190085" y="38103"/>
                </a:lnTo>
                <a:lnTo>
                  <a:pt x="150531" y="19094"/>
                </a:lnTo>
                <a:lnTo>
                  <a:pt x="70668" y="0"/>
                </a:lnTo>
                <a:close/>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8" name="object 48"/>
          <p:cNvSpPr/>
          <p:nvPr/>
        </p:nvSpPr>
        <p:spPr>
          <a:xfrm>
            <a:off x="6053014" y="3020040"/>
            <a:ext cx="196768" cy="155180"/>
          </a:xfrm>
          <a:custGeom>
            <a:avLst/>
            <a:gdLst/>
            <a:ahLst/>
            <a:cxnLst/>
            <a:rect l="l" t="t" r="r" b="b"/>
            <a:pathLst>
              <a:path w="324484" h="255904">
                <a:moveTo>
                  <a:pt x="323895" y="236924"/>
                </a:moveTo>
                <a:lnTo>
                  <a:pt x="291026" y="245460"/>
                </a:lnTo>
                <a:lnTo>
                  <a:pt x="269956" y="248707"/>
                </a:lnTo>
                <a:lnTo>
                  <a:pt x="251581" y="247025"/>
                </a:lnTo>
                <a:lnTo>
                  <a:pt x="200308" y="232377"/>
                </a:lnTo>
                <a:lnTo>
                  <a:pt x="168958" y="217291"/>
                </a:lnTo>
                <a:lnTo>
                  <a:pt x="146398" y="243022"/>
                </a:lnTo>
                <a:lnTo>
                  <a:pt x="129128" y="254886"/>
                </a:lnTo>
                <a:lnTo>
                  <a:pt x="108373" y="255839"/>
                </a:lnTo>
                <a:lnTo>
                  <a:pt x="75358" y="248840"/>
                </a:lnTo>
                <a:lnTo>
                  <a:pt x="39924" y="230789"/>
                </a:lnTo>
                <a:lnTo>
                  <a:pt x="16648" y="204061"/>
                </a:lnTo>
                <a:lnTo>
                  <a:pt x="3888" y="179831"/>
                </a:lnTo>
                <a:lnTo>
                  <a:pt x="0" y="169272"/>
                </a:lnTo>
                <a:lnTo>
                  <a:pt x="14020" y="135273"/>
                </a:lnTo>
                <a:lnTo>
                  <a:pt x="48615" y="172885"/>
                </a:lnTo>
                <a:lnTo>
                  <a:pt x="68654" y="189074"/>
                </a:lnTo>
                <a:lnTo>
                  <a:pt x="81795" y="187123"/>
                </a:lnTo>
                <a:lnTo>
                  <a:pt x="95693" y="170319"/>
                </a:lnTo>
                <a:lnTo>
                  <a:pt x="93165" y="148871"/>
                </a:lnTo>
                <a:lnTo>
                  <a:pt x="65727" y="131763"/>
                </a:lnTo>
                <a:lnTo>
                  <a:pt x="34080" y="120438"/>
                </a:lnTo>
                <a:lnTo>
                  <a:pt x="18931" y="116342"/>
                </a:lnTo>
                <a:lnTo>
                  <a:pt x="43119" y="60951"/>
                </a:lnTo>
                <a:lnTo>
                  <a:pt x="75848" y="97706"/>
                </a:lnTo>
                <a:lnTo>
                  <a:pt x="94643" y="114414"/>
                </a:lnTo>
                <a:lnTo>
                  <a:pt x="106603" y="115083"/>
                </a:lnTo>
                <a:lnTo>
                  <a:pt x="118823" y="103724"/>
                </a:lnTo>
                <a:lnTo>
                  <a:pt x="117576" y="83854"/>
                </a:lnTo>
                <a:lnTo>
                  <a:pt x="95689" y="60996"/>
                </a:lnTo>
                <a:lnTo>
                  <a:pt x="70121" y="42150"/>
                </a:lnTo>
                <a:lnTo>
                  <a:pt x="57830" y="34313"/>
                </a:lnTo>
                <a:lnTo>
                  <a:pt x="70668" y="0"/>
                </a:lnTo>
                <a:lnTo>
                  <a:pt x="150531" y="19094"/>
                </a:lnTo>
                <a:lnTo>
                  <a:pt x="190085" y="38103"/>
                </a:lnTo>
                <a:lnTo>
                  <a:pt x="200972" y="68404"/>
                </a:lnTo>
                <a:lnTo>
                  <a:pt x="194831" y="121378"/>
                </a:lnTo>
                <a:lnTo>
                  <a:pt x="215910" y="134437"/>
                </a:lnTo>
                <a:lnTo>
                  <a:pt x="230428" y="139579"/>
                </a:lnTo>
                <a:lnTo>
                  <a:pt x="245129" y="137516"/>
                </a:lnTo>
                <a:lnTo>
                  <a:pt x="266756" y="128959"/>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9" name="object 49"/>
          <p:cNvSpPr/>
          <p:nvPr/>
        </p:nvSpPr>
        <p:spPr>
          <a:xfrm>
            <a:off x="5901853" y="3148384"/>
            <a:ext cx="0" cy="190222"/>
          </a:xfrm>
          <a:custGeom>
            <a:avLst/>
            <a:gdLst/>
            <a:ahLst/>
            <a:cxnLst/>
            <a:rect l="l" t="t" r="r" b="b"/>
            <a:pathLst>
              <a:path h="313689">
                <a:moveTo>
                  <a:pt x="0" y="0"/>
                </a:moveTo>
                <a:lnTo>
                  <a:pt x="0" y="313089"/>
                </a:lnTo>
              </a:path>
            </a:pathLst>
          </a:custGeom>
          <a:ln w="27776">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0" name="object 50"/>
          <p:cNvSpPr/>
          <p:nvPr/>
        </p:nvSpPr>
        <p:spPr>
          <a:xfrm>
            <a:off x="5893431" y="3148384"/>
            <a:ext cx="16943" cy="190222"/>
          </a:xfrm>
          <a:custGeom>
            <a:avLst/>
            <a:gdLst/>
            <a:ahLst/>
            <a:cxnLst/>
            <a:rect l="l" t="t" r="r" b="b"/>
            <a:pathLst>
              <a:path w="27940" h="313689">
                <a:moveTo>
                  <a:pt x="27776" y="0"/>
                </a:moveTo>
                <a:lnTo>
                  <a:pt x="6944" y="112505"/>
                </a:lnTo>
                <a:lnTo>
                  <a:pt x="0" y="182621"/>
                </a:lnTo>
                <a:lnTo>
                  <a:pt x="6944" y="239698"/>
                </a:lnTo>
                <a:lnTo>
                  <a:pt x="27776" y="313089"/>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1" name="object 51"/>
          <p:cNvSpPr/>
          <p:nvPr/>
        </p:nvSpPr>
        <p:spPr>
          <a:xfrm>
            <a:off x="6301134" y="3148384"/>
            <a:ext cx="0" cy="190222"/>
          </a:xfrm>
          <a:custGeom>
            <a:avLst/>
            <a:gdLst/>
            <a:ahLst/>
            <a:cxnLst/>
            <a:rect l="l" t="t" r="r" b="b"/>
            <a:pathLst>
              <a:path h="313689">
                <a:moveTo>
                  <a:pt x="0" y="0"/>
                </a:moveTo>
                <a:lnTo>
                  <a:pt x="0" y="313089"/>
                </a:lnTo>
              </a:path>
            </a:pathLst>
          </a:custGeom>
          <a:ln w="27776">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2" name="object 52"/>
          <p:cNvSpPr/>
          <p:nvPr/>
        </p:nvSpPr>
        <p:spPr>
          <a:xfrm>
            <a:off x="6292712" y="3148384"/>
            <a:ext cx="16943" cy="190222"/>
          </a:xfrm>
          <a:custGeom>
            <a:avLst/>
            <a:gdLst/>
            <a:ahLst/>
            <a:cxnLst/>
            <a:rect l="l" t="t" r="r" b="b"/>
            <a:pathLst>
              <a:path w="27940" h="313689">
                <a:moveTo>
                  <a:pt x="0" y="0"/>
                </a:moveTo>
                <a:lnTo>
                  <a:pt x="20832" y="112505"/>
                </a:lnTo>
                <a:lnTo>
                  <a:pt x="27776" y="182621"/>
                </a:lnTo>
                <a:lnTo>
                  <a:pt x="20832" y="239698"/>
                </a:lnTo>
                <a:lnTo>
                  <a:pt x="0" y="313089"/>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3" name="object 53"/>
          <p:cNvSpPr/>
          <p:nvPr/>
        </p:nvSpPr>
        <p:spPr>
          <a:xfrm>
            <a:off x="3877758" y="4583876"/>
            <a:ext cx="0" cy="70851"/>
          </a:xfrm>
          <a:custGeom>
            <a:avLst/>
            <a:gdLst/>
            <a:ahLst/>
            <a:cxnLst/>
            <a:rect l="l" t="t" r="r" b="b"/>
            <a:pathLst>
              <a:path h="116840">
                <a:moveTo>
                  <a:pt x="0" y="0"/>
                </a:moveTo>
                <a:lnTo>
                  <a:pt x="0" y="116750"/>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4" name="object 54"/>
          <p:cNvSpPr/>
          <p:nvPr/>
        </p:nvSpPr>
        <p:spPr>
          <a:xfrm>
            <a:off x="3912035" y="4597997"/>
            <a:ext cx="0" cy="70851"/>
          </a:xfrm>
          <a:custGeom>
            <a:avLst/>
            <a:gdLst/>
            <a:ahLst/>
            <a:cxnLst/>
            <a:rect l="l" t="t" r="r" b="b"/>
            <a:pathLst>
              <a:path h="116840">
                <a:moveTo>
                  <a:pt x="0" y="0"/>
                </a:moveTo>
                <a:lnTo>
                  <a:pt x="0" y="11675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5" name="object 55"/>
          <p:cNvSpPr/>
          <p:nvPr/>
        </p:nvSpPr>
        <p:spPr>
          <a:xfrm>
            <a:off x="3467929" y="4884878"/>
            <a:ext cx="0" cy="71237"/>
          </a:xfrm>
          <a:custGeom>
            <a:avLst/>
            <a:gdLst/>
            <a:ahLst/>
            <a:cxnLst/>
            <a:rect l="l" t="t" r="r" b="b"/>
            <a:pathLst>
              <a:path h="117475">
                <a:moveTo>
                  <a:pt x="0" y="0"/>
                </a:moveTo>
                <a:lnTo>
                  <a:pt x="0" y="116844"/>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7" name="object 57"/>
          <p:cNvSpPr/>
          <p:nvPr/>
        </p:nvSpPr>
        <p:spPr>
          <a:xfrm>
            <a:off x="3467929" y="5158807"/>
            <a:ext cx="0" cy="251062"/>
          </a:xfrm>
          <a:custGeom>
            <a:avLst/>
            <a:gdLst/>
            <a:ahLst/>
            <a:cxnLst/>
            <a:rect l="l" t="t" r="r" b="b"/>
            <a:pathLst>
              <a:path h="414020">
                <a:moveTo>
                  <a:pt x="0" y="0"/>
                </a:moveTo>
                <a:lnTo>
                  <a:pt x="0" y="413631"/>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8" name="object 58"/>
          <p:cNvSpPr/>
          <p:nvPr/>
        </p:nvSpPr>
        <p:spPr>
          <a:xfrm flipH="1">
            <a:off x="3454752" y="4902056"/>
            <a:ext cx="45719" cy="567675"/>
          </a:xfrm>
          <a:custGeom>
            <a:avLst/>
            <a:gdLst/>
            <a:ahLst/>
            <a:cxnLst/>
            <a:rect l="l" t="t" r="r" b="b"/>
            <a:pathLst>
              <a:path h="414020">
                <a:moveTo>
                  <a:pt x="0" y="413631"/>
                </a:moveTo>
                <a:lnTo>
                  <a:pt x="0" y="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59" name="object 59"/>
          <p:cNvSpPr/>
          <p:nvPr/>
        </p:nvSpPr>
        <p:spPr>
          <a:xfrm>
            <a:off x="3467929" y="5028159"/>
            <a:ext cx="0" cy="51214"/>
          </a:xfrm>
          <a:custGeom>
            <a:avLst/>
            <a:gdLst/>
            <a:ahLst/>
            <a:cxnLst/>
            <a:rect l="l" t="t" r="r" b="b"/>
            <a:pathLst>
              <a:path h="84454">
                <a:moveTo>
                  <a:pt x="0" y="0"/>
                </a:moveTo>
                <a:lnTo>
                  <a:pt x="0" y="84311"/>
                </a:lnTo>
              </a:path>
            </a:pathLst>
          </a:custGeom>
          <a:solidFill>
            <a:srgbClr val="EACCB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1" name="object 61"/>
          <p:cNvSpPr/>
          <p:nvPr/>
        </p:nvSpPr>
        <p:spPr>
          <a:xfrm>
            <a:off x="3877758" y="5028157"/>
            <a:ext cx="0" cy="80478"/>
          </a:xfrm>
          <a:custGeom>
            <a:avLst/>
            <a:gdLst/>
            <a:ahLst/>
            <a:cxnLst/>
            <a:rect l="l" t="t" r="r" b="b"/>
            <a:pathLst>
              <a:path h="132715">
                <a:moveTo>
                  <a:pt x="0" y="0"/>
                </a:moveTo>
                <a:lnTo>
                  <a:pt x="0" y="132708"/>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2" name="object 62"/>
          <p:cNvSpPr/>
          <p:nvPr/>
        </p:nvSpPr>
        <p:spPr>
          <a:xfrm>
            <a:off x="3912035" y="5035300"/>
            <a:ext cx="0" cy="80478"/>
          </a:xfrm>
          <a:custGeom>
            <a:avLst/>
            <a:gdLst/>
            <a:ahLst/>
            <a:cxnLst/>
            <a:rect l="l" t="t" r="r" b="b"/>
            <a:pathLst>
              <a:path h="132715">
                <a:moveTo>
                  <a:pt x="0" y="132708"/>
                </a:moveTo>
                <a:lnTo>
                  <a:pt x="0" y="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3" name="object 63"/>
          <p:cNvSpPr/>
          <p:nvPr/>
        </p:nvSpPr>
        <p:spPr>
          <a:xfrm>
            <a:off x="8312931" y="4589537"/>
            <a:ext cx="0" cy="75088"/>
          </a:xfrm>
          <a:custGeom>
            <a:avLst/>
            <a:gdLst/>
            <a:ahLst/>
            <a:cxnLst/>
            <a:rect l="l" t="t" r="r" b="b"/>
            <a:pathLst>
              <a:path h="123825">
                <a:moveTo>
                  <a:pt x="0" y="0"/>
                </a:moveTo>
                <a:lnTo>
                  <a:pt x="0" y="123807"/>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4" name="object 64"/>
          <p:cNvSpPr/>
          <p:nvPr/>
        </p:nvSpPr>
        <p:spPr>
          <a:xfrm>
            <a:off x="8347208" y="4589537"/>
            <a:ext cx="0" cy="75088"/>
          </a:xfrm>
          <a:custGeom>
            <a:avLst/>
            <a:gdLst/>
            <a:ahLst/>
            <a:cxnLst/>
            <a:rect l="l" t="t" r="r" b="b"/>
            <a:pathLst>
              <a:path h="123825">
                <a:moveTo>
                  <a:pt x="0" y="0"/>
                </a:moveTo>
                <a:lnTo>
                  <a:pt x="0" y="123807"/>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5" name="object 65"/>
          <p:cNvSpPr/>
          <p:nvPr/>
        </p:nvSpPr>
        <p:spPr>
          <a:xfrm>
            <a:off x="8722756" y="4890533"/>
            <a:ext cx="0" cy="230654"/>
          </a:xfrm>
          <a:custGeom>
            <a:avLst/>
            <a:gdLst/>
            <a:ahLst/>
            <a:cxnLst/>
            <a:rect l="l" t="t" r="r" b="b"/>
            <a:pathLst>
              <a:path h="380365">
                <a:moveTo>
                  <a:pt x="0" y="0"/>
                </a:moveTo>
                <a:lnTo>
                  <a:pt x="0" y="379957"/>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7" name="object 67"/>
          <p:cNvSpPr/>
          <p:nvPr/>
        </p:nvSpPr>
        <p:spPr>
          <a:xfrm>
            <a:off x="8722756" y="5183425"/>
            <a:ext cx="0" cy="62766"/>
          </a:xfrm>
          <a:custGeom>
            <a:avLst/>
            <a:gdLst/>
            <a:ahLst/>
            <a:cxnLst/>
            <a:rect l="l" t="t" r="r" b="b"/>
            <a:pathLst>
              <a:path h="103504">
                <a:moveTo>
                  <a:pt x="0" y="0"/>
                </a:moveTo>
                <a:lnTo>
                  <a:pt x="0" y="103043"/>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9" name="object 69"/>
          <p:cNvSpPr/>
          <p:nvPr/>
        </p:nvSpPr>
        <p:spPr>
          <a:xfrm>
            <a:off x="8722756" y="5336795"/>
            <a:ext cx="0" cy="67386"/>
          </a:xfrm>
          <a:custGeom>
            <a:avLst/>
            <a:gdLst/>
            <a:ahLst/>
            <a:cxnLst/>
            <a:rect l="l" t="t" r="r" b="b"/>
            <a:pathLst>
              <a:path h="111125">
                <a:moveTo>
                  <a:pt x="0" y="0"/>
                </a:moveTo>
                <a:lnTo>
                  <a:pt x="0" y="110792"/>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0" name="object 70"/>
          <p:cNvSpPr/>
          <p:nvPr/>
        </p:nvSpPr>
        <p:spPr>
          <a:xfrm flipH="1">
            <a:off x="8712122" y="4902056"/>
            <a:ext cx="45719" cy="567675"/>
          </a:xfrm>
          <a:custGeom>
            <a:avLst/>
            <a:gdLst/>
            <a:ahLst/>
            <a:cxnLst/>
            <a:rect l="l" t="t" r="r" b="b"/>
            <a:pathLst>
              <a:path h="111125">
                <a:moveTo>
                  <a:pt x="0" y="110792"/>
                </a:moveTo>
                <a:lnTo>
                  <a:pt x="0" y="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1" name="object 71"/>
          <p:cNvSpPr/>
          <p:nvPr/>
        </p:nvSpPr>
        <p:spPr>
          <a:xfrm>
            <a:off x="8312931" y="5039519"/>
            <a:ext cx="0" cy="63536"/>
          </a:xfrm>
          <a:custGeom>
            <a:avLst/>
            <a:gdLst/>
            <a:ahLst/>
            <a:cxnLst/>
            <a:rect l="l" t="t" r="r" b="b"/>
            <a:pathLst>
              <a:path h="104775">
                <a:moveTo>
                  <a:pt x="0" y="0"/>
                </a:moveTo>
                <a:lnTo>
                  <a:pt x="0" y="104646"/>
                </a:lnTo>
              </a:path>
            </a:pathLst>
          </a:custGeom>
          <a:ln w="3175">
            <a:solidFill>
              <a:srgbClr val="EACCB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2" name="object 72"/>
          <p:cNvSpPr/>
          <p:nvPr/>
        </p:nvSpPr>
        <p:spPr>
          <a:xfrm flipH="1">
            <a:off x="8303870" y="5039519"/>
            <a:ext cx="45719" cy="119288"/>
          </a:xfrm>
          <a:custGeom>
            <a:avLst/>
            <a:gdLst/>
            <a:ahLst/>
            <a:cxnLst/>
            <a:rect l="l" t="t" r="r" b="b"/>
            <a:pathLst>
              <a:path h="104775">
                <a:moveTo>
                  <a:pt x="0" y="104646"/>
                </a:moveTo>
                <a:lnTo>
                  <a:pt x="0" y="0"/>
                </a:lnTo>
              </a:path>
            </a:pathLst>
          </a:custGeom>
          <a:ln w="2113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3" name="object 73"/>
          <p:cNvSpPr txBox="1"/>
          <p:nvPr/>
        </p:nvSpPr>
        <p:spPr>
          <a:xfrm>
            <a:off x="5312569" y="5996380"/>
            <a:ext cx="1559719" cy="505990"/>
          </a:xfrm>
          <a:prstGeom prst="rect">
            <a:avLst/>
          </a:prstGeom>
        </p:spPr>
        <p:txBody>
          <a:bodyPr vert="horz" wrap="square" lIns="0" tIns="7701" rIns="0" bIns="0" rtlCol="0">
            <a:spAutoFit/>
          </a:bodyPr>
          <a:lstStyle/>
          <a:p>
            <a:pPr marL="45438" marR="3081" lvl="0" indent="-38121" algn="ctr" defTabSz="457200" rtl="0" eaLnBrk="1" fontAlgn="auto" latinLnBrk="0" hangingPunct="1">
              <a:lnSpc>
                <a:spcPct val="100000"/>
              </a:lnSpc>
              <a:spcBef>
                <a:spcPts val="61"/>
              </a:spcBef>
              <a:spcAft>
                <a:spcPts val="0"/>
              </a:spcAft>
              <a:buClrTx/>
              <a:buSzTx/>
              <a:buFontTx/>
              <a:buNone/>
              <a:tabLst/>
              <a:defRPr/>
            </a:pPr>
            <a:r>
              <a:rPr kumimoji="0" lang="en-NZ" sz="1577" b="0" i="0" u="none" strike="noStrike" kern="1200" cap="none" spc="-94" normalizeH="0" baseline="0" noProof="0" dirty="0">
                <a:ln>
                  <a:noFill/>
                </a:ln>
                <a:solidFill>
                  <a:srgbClr val="FFFFFF"/>
                </a:solidFill>
                <a:effectLst/>
                <a:uLnTx/>
                <a:uFillTx/>
                <a:latin typeface="Verdana"/>
                <a:ea typeface="+mn-ea"/>
                <a:cs typeface="Verdana"/>
              </a:rPr>
              <a:t>Te</a:t>
            </a:r>
          </a:p>
          <a:p>
            <a:pPr marL="45438" marR="3081" lvl="0" indent="-38121" algn="ctr" defTabSz="457200" rtl="0" eaLnBrk="1" fontAlgn="auto" latinLnBrk="0" hangingPunct="1">
              <a:lnSpc>
                <a:spcPct val="100000"/>
              </a:lnSpc>
              <a:spcBef>
                <a:spcPts val="61"/>
              </a:spcBef>
              <a:spcAft>
                <a:spcPts val="0"/>
              </a:spcAft>
              <a:buClrTx/>
              <a:buSzTx/>
              <a:buFontTx/>
              <a:buNone/>
              <a:tabLst/>
              <a:defRPr/>
            </a:pPr>
            <a:r>
              <a:rPr kumimoji="0" lang="en-NZ" sz="1577" b="0" i="0" u="none" strike="noStrike" kern="1200" cap="none" spc="-94" normalizeH="0" baseline="0" noProof="0" dirty="0">
                <a:ln>
                  <a:noFill/>
                </a:ln>
                <a:solidFill>
                  <a:srgbClr val="FFFFFF"/>
                </a:solidFill>
                <a:effectLst/>
                <a:uLnTx/>
                <a:uFillTx/>
                <a:latin typeface="Verdana"/>
                <a:ea typeface="+mn-ea"/>
                <a:cs typeface="Verdana"/>
              </a:rPr>
              <a:t>Whāriki</a:t>
            </a:r>
            <a:endParaRPr kumimoji="0" sz="1577"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4" name="object 74"/>
          <p:cNvSpPr txBox="1"/>
          <p:nvPr/>
        </p:nvSpPr>
        <p:spPr>
          <a:xfrm>
            <a:off x="6580312" y="3004515"/>
            <a:ext cx="1766291" cy="209250"/>
          </a:xfrm>
          <a:prstGeom prst="rect">
            <a:avLst/>
          </a:prstGeom>
        </p:spPr>
        <p:txBody>
          <a:bodyPr vert="horz" wrap="square" lIns="0" tIns="8471" rIns="0" bIns="0" rtlCol="0">
            <a:spAutoFit/>
          </a:bodyPr>
          <a:lstStyle/>
          <a:p>
            <a:pPr marL="7701" marR="0" lvl="0" indent="0" algn="l" defTabSz="457200" rtl="0" eaLnBrk="1" fontAlgn="auto" latinLnBrk="0" hangingPunct="1">
              <a:lnSpc>
                <a:spcPct val="100000"/>
              </a:lnSpc>
              <a:spcBef>
                <a:spcPts val="67"/>
              </a:spcBef>
              <a:spcAft>
                <a:spcPts val="0"/>
              </a:spcAft>
              <a:buClrTx/>
              <a:buSzTx/>
              <a:buFontTx/>
              <a:buNone/>
              <a:tabLst/>
              <a:defRPr/>
            </a:pPr>
            <a:r>
              <a:rPr kumimoji="0" sz="1304" b="0" i="0" u="none" strike="noStrike" kern="1200" cap="none" spc="-42" normalizeH="0" baseline="0" noProof="0" dirty="0">
                <a:ln>
                  <a:noFill/>
                </a:ln>
                <a:solidFill>
                  <a:srgbClr val="FFFFFF"/>
                </a:solidFill>
                <a:effectLst/>
                <a:uLnTx/>
                <a:uFillTx/>
                <a:latin typeface="Verdana"/>
                <a:ea typeface="+mn-ea"/>
                <a:cs typeface="Verdana"/>
              </a:rPr>
              <a:t>Te </a:t>
            </a:r>
            <a:r>
              <a:rPr kumimoji="0" sz="1304" b="0" i="0" u="none" strike="noStrike" kern="1200" cap="none" spc="6" normalizeH="0" baseline="0" noProof="0" dirty="0">
                <a:ln>
                  <a:noFill/>
                </a:ln>
                <a:solidFill>
                  <a:srgbClr val="FFFFFF"/>
                </a:solidFill>
                <a:effectLst/>
                <a:uLnTx/>
                <a:uFillTx/>
                <a:latin typeface="Verdana"/>
                <a:ea typeface="+mn-ea"/>
                <a:cs typeface="Verdana"/>
              </a:rPr>
              <a:t>Koruru/The</a:t>
            </a:r>
            <a:r>
              <a:rPr kumimoji="0" sz="1304" b="0" i="0" u="none" strike="noStrike" kern="1200" cap="none" spc="-209" normalizeH="0" baseline="0" noProof="0" dirty="0">
                <a:ln>
                  <a:noFill/>
                </a:ln>
                <a:solidFill>
                  <a:srgbClr val="FFFFFF"/>
                </a:solidFill>
                <a:effectLst/>
                <a:uLnTx/>
                <a:uFillTx/>
                <a:latin typeface="Verdana"/>
                <a:ea typeface="+mn-ea"/>
                <a:cs typeface="Verdana"/>
              </a:rPr>
              <a:t> </a:t>
            </a:r>
            <a:r>
              <a:rPr kumimoji="0" sz="1304" b="0" i="0" u="none" strike="noStrike" kern="1200" cap="none" spc="15" normalizeH="0" baseline="0" noProof="0" dirty="0">
                <a:ln>
                  <a:noFill/>
                </a:ln>
                <a:solidFill>
                  <a:srgbClr val="FFFFFF"/>
                </a:solidFill>
                <a:effectLst/>
                <a:uLnTx/>
                <a:uFillTx/>
                <a:latin typeface="Verdana"/>
                <a:ea typeface="+mn-ea"/>
                <a:cs typeface="Verdana"/>
              </a:rPr>
              <a:t>Vision</a:t>
            </a:r>
            <a:endParaRPr kumimoji="0" sz="1304"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5" name="object 75"/>
          <p:cNvSpPr txBox="1"/>
          <p:nvPr/>
        </p:nvSpPr>
        <p:spPr>
          <a:xfrm>
            <a:off x="4010811" y="2773994"/>
            <a:ext cx="1677341" cy="422770"/>
          </a:xfrm>
          <a:prstGeom prst="rect">
            <a:avLst/>
          </a:prstGeom>
        </p:spPr>
        <p:txBody>
          <a:bodyPr vert="horz" wrap="square" lIns="0" tIns="8471" rIns="0" bIns="0" rtlCol="0">
            <a:spAutoFit/>
          </a:bodyPr>
          <a:lstStyle/>
          <a:p>
            <a:pPr marL="7701" marR="0" lvl="0" indent="0" algn="l" defTabSz="457200" rtl="0" eaLnBrk="1" fontAlgn="auto" latinLnBrk="0" hangingPunct="1">
              <a:lnSpc>
                <a:spcPct val="100000"/>
              </a:lnSpc>
              <a:spcBef>
                <a:spcPts val="67"/>
              </a:spcBef>
              <a:spcAft>
                <a:spcPts val="0"/>
              </a:spcAft>
              <a:buClrTx/>
              <a:buSzTx/>
              <a:buFontTx/>
              <a:buNone/>
              <a:tabLst/>
              <a:defRPr/>
            </a:pPr>
            <a:r>
              <a:rPr kumimoji="0" lang="mi-NZ" sz="1304" b="0" i="0" u="none" strike="noStrike" kern="1200" cap="none" spc="-33" normalizeH="0" baseline="0" noProof="0" dirty="0">
                <a:ln>
                  <a:noFill/>
                </a:ln>
                <a:solidFill>
                  <a:srgbClr val="FFFFFF"/>
                </a:solidFill>
                <a:effectLst/>
                <a:uLnTx/>
                <a:uFillTx/>
                <a:latin typeface="Verdana"/>
                <a:ea typeface="+mn-ea"/>
                <a:cs typeface="Verdana"/>
              </a:rPr>
              <a:t>Tekoteko</a:t>
            </a:r>
          </a:p>
          <a:p>
            <a:pPr marL="7701" marR="0" lvl="0" indent="0" algn="l" defTabSz="457200" rtl="0" eaLnBrk="1" fontAlgn="auto" latinLnBrk="0" hangingPunct="1">
              <a:lnSpc>
                <a:spcPct val="100000"/>
              </a:lnSpc>
              <a:spcBef>
                <a:spcPts val="67"/>
              </a:spcBef>
              <a:spcAft>
                <a:spcPts val="0"/>
              </a:spcAft>
              <a:buClrTx/>
              <a:buSzTx/>
              <a:buFontTx/>
              <a:buNone/>
              <a:tabLst/>
              <a:defRPr/>
            </a:pPr>
            <a:r>
              <a:rPr kumimoji="0" sz="1304" b="0" i="0" u="none" strike="noStrike" kern="1200" cap="none" spc="-33" normalizeH="0" baseline="0" noProof="0" dirty="0">
                <a:ln>
                  <a:noFill/>
                </a:ln>
                <a:solidFill>
                  <a:srgbClr val="FFFFFF"/>
                </a:solidFill>
                <a:effectLst/>
                <a:uLnTx/>
                <a:uFillTx/>
                <a:latin typeface="Verdana"/>
                <a:ea typeface="+mn-ea"/>
                <a:cs typeface="Verdana"/>
              </a:rPr>
              <a:t>A</a:t>
            </a:r>
            <a:r>
              <a:rPr kumimoji="0" lang="mi-NZ" sz="1304" b="0" i="0" u="none" strike="noStrike" kern="1200" cap="none" spc="-33" normalizeH="0" baseline="0" noProof="0" dirty="0">
                <a:ln>
                  <a:noFill/>
                </a:ln>
                <a:solidFill>
                  <a:srgbClr val="FFFFFF"/>
                </a:solidFill>
                <a:effectLst/>
                <a:uLnTx/>
                <a:uFillTx/>
                <a:latin typeface="Verdana"/>
                <a:ea typeface="+mn-ea"/>
                <a:cs typeface="Verdana"/>
              </a:rPr>
              <a:t>k</a:t>
            </a:r>
            <a:r>
              <a:rPr kumimoji="0" sz="1304" b="0" i="0" u="none" strike="noStrike" kern="1200" cap="none" spc="-33" normalizeH="0" baseline="0" noProof="0" dirty="0">
                <a:ln>
                  <a:noFill/>
                </a:ln>
                <a:solidFill>
                  <a:srgbClr val="FFFFFF"/>
                </a:solidFill>
                <a:effectLst/>
                <a:uLnTx/>
                <a:uFillTx/>
                <a:latin typeface="Verdana"/>
                <a:ea typeface="+mn-ea"/>
                <a:cs typeface="Verdana"/>
              </a:rPr>
              <a:t>o, </a:t>
            </a:r>
            <a:r>
              <a:rPr kumimoji="0" sz="1304" b="0" i="0" u="none" strike="noStrike" kern="1200" cap="none" spc="-18" normalizeH="0" baseline="0" noProof="0" dirty="0">
                <a:ln>
                  <a:noFill/>
                </a:ln>
                <a:solidFill>
                  <a:srgbClr val="FFFFFF"/>
                </a:solidFill>
                <a:effectLst/>
                <a:uLnTx/>
                <a:uFillTx/>
                <a:latin typeface="Verdana"/>
                <a:ea typeface="+mn-ea"/>
                <a:cs typeface="Verdana"/>
              </a:rPr>
              <a:t>Kaiako,</a:t>
            </a:r>
            <a:r>
              <a:rPr kumimoji="0" sz="1304" b="0" i="0" u="none" strike="noStrike" kern="1200" cap="none" spc="-209" normalizeH="0" baseline="0" noProof="0" dirty="0">
                <a:ln>
                  <a:noFill/>
                </a:ln>
                <a:solidFill>
                  <a:srgbClr val="FFFFFF"/>
                </a:solidFill>
                <a:effectLst/>
                <a:uLnTx/>
                <a:uFillTx/>
                <a:latin typeface="Verdana"/>
                <a:ea typeface="+mn-ea"/>
                <a:cs typeface="Verdana"/>
              </a:rPr>
              <a:t> </a:t>
            </a:r>
            <a:r>
              <a:rPr kumimoji="0" sz="1304" b="0" i="0" u="none" strike="noStrike" kern="1200" cap="none" spc="45" normalizeH="0" baseline="0" noProof="0" dirty="0">
                <a:ln>
                  <a:noFill/>
                </a:ln>
                <a:solidFill>
                  <a:srgbClr val="FFFFFF"/>
                </a:solidFill>
                <a:effectLst/>
                <a:uLnTx/>
                <a:uFillTx/>
                <a:latin typeface="Verdana"/>
                <a:ea typeface="+mn-ea"/>
                <a:cs typeface="Verdana"/>
              </a:rPr>
              <a:t>Pouako</a:t>
            </a:r>
            <a:endParaRPr kumimoji="0" sz="1304"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6" name="object 76"/>
          <p:cNvSpPr txBox="1"/>
          <p:nvPr/>
        </p:nvSpPr>
        <p:spPr>
          <a:xfrm>
            <a:off x="3644462" y="5364618"/>
            <a:ext cx="154017" cy="1081646"/>
          </a:xfrm>
          <a:prstGeom prst="rect">
            <a:avLst/>
          </a:prstGeom>
        </p:spPr>
        <p:txBody>
          <a:bodyPr vert="vert270" wrap="square" lIns="0" tIns="3466" rIns="0" bIns="0" rtlCol="0">
            <a:spAutoFit/>
          </a:bodyPr>
          <a:lstStyle/>
          <a:p>
            <a:pPr marL="7701" marR="0" lvl="0" indent="0" algn="l" defTabSz="457200" rtl="0" eaLnBrk="1" fontAlgn="auto" latinLnBrk="0" hangingPunct="1">
              <a:lnSpc>
                <a:spcPct val="100000"/>
              </a:lnSpc>
              <a:spcBef>
                <a:spcPts val="27"/>
              </a:spcBef>
              <a:spcAft>
                <a:spcPts val="0"/>
              </a:spcAft>
              <a:buClrTx/>
              <a:buSzTx/>
              <a:buFontTx/>
              <a:buNone/>
              <a:tabLst/>
              <a:defRPr/>
            </a:pPr>
            <a:r>
              <a:rPr kumimoji="0" sz="1001" b="0" i="0" u="none" strike="noStrike" kern="1200" cap="none" spc="49" normalizeH="0" baseline="0" noProof="0" dirty="0">
                <a:ln>
                  <a:noFill/>
                </a:ln>
                <a:solidFill>
                  <a:srgbClr val="FFFFFF"/>
                </a:solidFill>
                <a:effectLst/>
                <a:uLnTx/>
                <a:uFillTx/>
                <a:latin typeface="Verdana"/>
                <a:ea typeface="+mn-ea"/>
                <a:cs typeface="Verdana"/>
              </a:rPr>
              <a:t>Amo</a:t>
            </a:r>
            <a:r>
              <a:rPr kumimoji="0" sz="1001" b="0" i="0" u="none" strike="noStrike" kern="1200" cap="none" spc="-121" normalizeH="0" baseline="0" noProof="0" dirty="0">
                <a:ln>
                  <a:noFill/>
                </a:ln>
                <a:solidFill>
                  <a:srgbClr val="FFFFFF"/>
                </a:solidFill>
                <a:effectLst/>
                <a:uLnTx/>
                <a:uFillTx/>
                <a:latin typeface="Verdana"/>
                <a:ea typeface="+mn-ea"/>
                <a:cs typeface="Verdana"/>
              </a:rPr>
              <a:t> </a:t>
            </a:r>
            <a:r>
              <a:rPr kumimoji="0" lang="en-US" sz="1001" b="0" i="0" u="none" strike="noStrike" kern="1200" cap="none" spc="45" normalizeH="0" baseline="0" noProof="0" dirty="0">
                <a:ln>
                  <a:noFill/>
                </a:ln>
                <a:solidFill>
                  <a:srgbClr val="FFFFFF"/>
                </a:solidFill>
                <a:effectLst/>
                <a:uLnTx/>
                <a:uFillTx/>
                <a:latin typeface="Verdana"/>
                <a:ea typeface="+mn-ea"/>
                <a:cs typeface="Verdana"/>
              </a:rPr>
              <a:t> Tika</a:t>
            </a:r>
            <a:r>
              <a:rPr kumimoji="0" sz="1001" b="0" i="0" u="none" strike="noStrike" kern="1200" cap="none" spc="45" normalizeH="0" baseline="0" noProof="0" dirty="0">
                <a:ln>
                  <a:noFill/>
                </a:ln>
                <a:solidFill>
                  <a:srgbClr val="FFFFFF"/>
                </a:solidFill>
                <a:effectLst/>
                <a:uLnTx/>
                <a:uFillTx/>
                <a:latin typeface="Verdana"/>
                <a:ea typeface="+mn-ea"/>
                <a:cs typeface="Verdana"/>
              </a:rPr>
              <a:t>nga</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7" name="object 77"/>
          <p:cNvSpPr txBox="1"/>
          <p:nvPr/>
        </p:nvSpPr>
        <p:spPr>
          <a:xfrm>
            <a:off x="8457846" y="5364759"/>
            <a:ext cx="154017" cy="1081646"/>
          </a:xfrm>
          <a:prstGeom prst="rect">
            <a:avLst/>
          </a:prstGeom>
        </p:spPr>
        <p:txBody>
          <a:bodyPr vert="vert" wrap="square" lIns="0" tIns="3466" rIns="0" bIns="0" rtlCol="0">
            <a:spAutoFit/>
          </a:bodyPr>
          <a:lstStyle/>
          <a:p>
            <a:pPr marL="7701" marR="0" lvl="0" indent="0" algn="l" defTabSz="457200" rtl="0" eaLnBrk="1" fontAlgn="auto" latinLnBrk="0" hangingPunct="1">
              <a:lnSpc>
                <a:spcPct val="100000"/>
              </a:lnSpc>
              <a:spcBef>
                <a:spcPts val="27"/>
              </a:spcBef>
              <a:spcAft>
                <a:spcPts val="0"/>
              </a:spcAft>
              <a:buClrTx/>
              <a:buSzTx/>
              <a:buFontTx/>
              <a:buNone/>
              <a:tabLst/>
              <a:defRPr/>
            </a:pPr>
            <a:r>
              <a:rPr kumimoji="0" sz="1001" b="0" i="0" u="none" strike="noStrike" kern="1200" cap="none" spc="49" normalizeH="0" baseline="0" noProof="0" dirty="0">
                <a:ln>
                  <a:noFill/>
                </a:ln>
                <a:solidFill>
                  <a:srgbClr val="FFFFFF"/>
                </a:solidFill>
                <a:effectLst/>
                <a:uLnTx/>
                <a:uFillTx/>
                <a:latin typeface="Verdana"/>
                <a:ea typeface="+mn-ea"/>
                <a:cs typeface="Verdana"/>
              </a:rPr>
              <a:t>Amo</a:t>
            </a:r>
            <a:r>
              <a:rPr kumimoji="0" sz="1001" b="0" i="0" u="none" strike="noStrike" kern="1200" cap="none" spc="-121" normalizeH="0" baseline="0" noProof="0" dirty="0">
                <a:ln>
                  <a:noFill/>
                </a:ln>
                <a:solidFill>
                  <a:srgbClr val="FFFFFF"/>
                </a:solidFill>
                <a:effectLst/>
                <a:uLnTx/>
                <a:uFillTx/>
                <a:latin typeface="Verdana"/>
                <a:ea typeface="+mn-ea"/>
                <a:cs typeface="Verdana"/>
              </a:rPr>
              <a:t> </a:t>
            </a:r>
            <a:r>
              <a:rPr kumimoji="0" lang="en-US" sz="1001" b="0" i="0" u="none" strike="noStrike" kern="1200" cap="none" spc="45" normalizeH="0" baseline="0" noProof="0" dirty="0">
                <a:ln>
                  <a:noFill/>
                </a:ln>
                <a:solidFill>
                  <a:srgbClr val="FFFFFF"/>
                </a:solidFill>
                <a:effectLst/>
                <a:uLnTx/>
                <a:uFillTx/>
                <a:latin typeface="Verdana"/>
                <a:ea typeface="+mn-ea"/>
                <a:cs typeface="Verdana"/>
              </a:rPr>
              <a:t> Tikang</a:t>
            </a:r>
            <a:r>
              <a:rPr kumimoji="0" sz="1001" b="0" i="0" u="none" strike="noStrike" kern="1200" cap="none" spc="45" normalizeH="0" baseline="0" noProof="0" dirty="0">
                <a:ln>
                  <a:noFill/>
                </a:ln>
                <a:solidFill>
                  <a:srgbClr val="FFFFFF"/>
                </a:solidFill>
                <a:effectLst/>
                <a:uLnTx/>
                <a:uFillTx/>
                <a:latin typeface="Verdana"/>
                <a:ea typeface="+mn-ea"/>
                <a:cs typeface="Verdana"/>
              </a:rPr>
              <a:t>a</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1" name="object 81"/>
          <p:cNvSpPr/>
          <p:nvPr/>
        </p:nvSpPr>
        <p:spPr>
          <a:xfrm>
            <a:off x="696284" y="2800720"/>
            <a:ext cx="73168" cy="817877"/>
          </a:xfrm>
          <a:custGeom>
            <a:avLst/>
            <a:gdLst/>
            <a:ahLst/>
            <a:cxnLst/>
            <a:rect l="l" t="t" r="r" b="b"/>
            <a:pathLst>
              <a:path w="104775" h="1914525">
                <a:moveTo>
                  <a:pt x="0" y="1914015"/>
                </a:moveTo>
                <a:lnTo>
                  <a:pt x="104457" y="1914015"/>
                </a:lnTo>
                <a:lnTo>
                  <a:pt x="104457" y="0"/>
                </a:lnTo>
                <a:lnTo>
                  <a:pt x="0" y="0"/>
                </a:lnTo>
                <a:lnTo>
                  <a:pt x="0" y="1914015"/>
                </a:lnTo>
                <a:close/>
              </a:path>
            </a:pathLst>
          </a:custGeom>
          <a:solidFill>
            <a:srgbClr val="A55E4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2" name="object 82"/>
          <p:cNvSpPr/>
          <p:nvPr/>
        </p:nvSpPr>
        <p:spPr>
          <a:xfrm>
            <a:off x="3236490" y="1038976"/>
            <a:ext cx="87361" cy="931679"/>
          </a:xfrm>
          <a:custGeom>
            <a:avLst/>
            <a:gdLst/>
            <a:ahLst/>
            <a:cxnLst/>
            <a:rect l="l" t="t" r="r" b="b"/>
            <a:pathLst>
              <a:path w="104775" h="1914525">
                <a:moveTo>
                  <a:pt x="0" y="1914015"/>
                </a:moveTo>
                <a:lnTo>
                  <a:pt x="104457" y="1914015"/>
                </a:lnTo>
                <a:lnTo>
                  <a:pt x="104457" y="0"/>
                </a:lnTo>
                <a:lnTo>
                  <a:pt x="0" y="0"/>
                </a:lnTo>
                <a:lnTo>
                  <a:pt x="0" y="1914015"/>
                </a:lnTo>
                <a:close/>
              </a:path>
            </a:pathLst>
          </a:custGeom>
          <a:solidFill>
            <a:srgbClr val="D8AF5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3" name="object 83"/>
          <p:cNvSpPr/>
          <p:nvPr/>
        </p:nvSpPr>
        <p:spPr>
          <a:xfrm>
            <a:off x="7112571" y="994504"/>
            <a:ext cx="87868" cy="957092"/>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4" name="object 84"/>
          <p:cNvSpPr/>
          <p:nvPr/>
        </p:nvSpPr>
        <p:spPr>
          <a:xfrm>
            <a:off x="9321564" y="2854436"/>
            <a:ext cx="63536" cy="817877"/>
          </a:xfrm>
          <a:custGeom>
            <a:avLst/>
            <a:gdLst/>
            <a:ahLst/>
            <a:cxnLst/>
            <a:rect l="l" t="t" r="r" b="b"/>
            <a:pathLst>
              <a:path w="104775" h="1348739">
                <a:moveTo>
                  <a:pt x="0" y="1348430"/>
                </a:moveTo>
                <a:lnTo>
                  <a:pt x="104457" y="1348430"/>
                </a:lnTo>
                <a:lnTo>
                  <a:pt x="104457" y="0"/>
                </a:lnTo>
                <a:lnTo>
                  <a:pt x="0" y="0"/>
                </a:lnTo>
                <a:lnTo>
                  <a:pt x="0" y="1348430"/>
                </a:lnTo>
                <a:close/>
              </a:path>
            </a:pathLst>
          </a:custGeom>
          <a:solidFill>
            <a:srgbClr val="CCA27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3" name="object 75">
            <a:extLst>
              <a:ext uri="{FF2B5EF4-FFF2-40B4-BE49-F238E27FC236}">
                <a16:creationId xmlns:a16="http://schemas.microsoft.com/office/drawing/2014/main" id="{B8E90B65-FEDF-4A28-B8B4-C7318A12FC97}"/>
              </a:ext>
            </a:extLst>
          </p:cNvPr>
          <p:cNvSpPr txBox="1"/>
          <p:nvPr/>
        </p:nvSpPr>
        <p:spPr>
          <a:xfrm>
            <a:off x="2953534" y="356504"/>
            <a:ext cx="6284933" cy="307097"/>
          </a:xfrm>
          <a:prstGeom prst="rect">
            <a:avLst/>
          </a:prstGeom>
        </p:spPr>
        <p:txBody>
          <a:bodyPr vert="horz" wrap="square" lIns="0" tIns="8471" rIns="0" bIns="0" rtlCol="0">
            <a:spAutoFit/>
          </a:bodyPr>
          <a:lstStyle/>
          <a:p>
            <a:pPr marL="7701" marR="0" lvl="0" indent="0" algn="ctr" defTabSz="457200" rtl="0" eaLnBrk="1" fontAlgn="auto" latinLnBrk="0" hangingPunct="1">
              <a:lnSpc>
                <a:spcPct val="100000"/>
              </a:lnSpc>
              <a:spcBef>
                <a:spcPts val="67"/>
              </a:spcBef>
              <a:spcAft>
                <a:spcPts val="0"/>
              </a:spcAft>
              <a:buClrTx/>
              <a:buSzTx/>
              <a:buFontTx/>
              <a:buNone/>
              <a:tabLst/>
              <a:defRPr/>
            </a:pPr>
            <a:r>
              <a:rPr kumimoji="0" lang="mi-NZ" sz="1940" b="1" i="0" u="none" strike="noStrike" kern="1200" cap="none" spc="-33" normalizeH="0" baseline="0" noProof="0" dirty="0">
                <a:ln>
                  <a:noFill/>
                </a:ln>
                <a:solidFill>
                  <a:prstClr val="black"/>
                </a:solidFill>
                <a:effectLst/>
                <a:uLnTx/>
                <a:uFillTx/>
                <a:latin typeface="Verdana"/>
                <a:ea typeface="+mn-ea"/>
                <a:cs typeface="Verdana"/>
              </a:rPr>
              <a:t>Teaching Council’s Te Whare Tiriti</a:t>
            </a:r>
            <a:endParaRPr kumimoji="0" sz="1940" b="1"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919124737"/>
      </p:ext>
    </p:extLst>
  </p:cSld>
  <p:clrMapOvr>
    <a:masterClrMapping/>
  </p:clrMapOvr>
</p:sld>
</file>

<file path=ppt/theme/theme1.xml><?xml version="1.0" encoding="utf-8"?>
<a:theme xmlns:a="http://schemas.openxmlformats.org/drawingml/2006/main" name="Office Theme">
  <a:themeElements>
    <a:clrScheme name="education council RGB">
      <a:dk1>
        <a:srgbClr val="000000"/>
      </a:dk1>
      <a:lt1>
        <a:srgbClr val="FFFFFF"/>
      </a:lt1>
      <a:dk2>
        <a:srgbClr val="6C6E71"/>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Custom 2">
      <a:majorFont>
        <a:latin typeface="Franklin Gothic Demi"/>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_Council_General_Template" id="{60F1C28C-25D8-481B-848A-F29778FC7187}" vid="{F14C0F20-D28E-46EF-A1E9-9A9DDC4413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1198</TotalTime>
  <Words>4162</Words>
  <Application>Microsoft Office PowerPoint</Application>
  <PresentationFormat>Widescreen</PresentationFormat>
  <Paragraphs>351</Paragraphs>
  <Slides>35</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Franklin Gothic Book</vt:lpstr>
      <vt:lpstr>Franklin Gothic Demi</vt:lpstr>
      <vt:lpstr>Gill Sans MT</vt:lpstr>
      <vt:lpstr>Symbol</vt:lpstr>
      <vt:lpstr>Verdana</vt:lpstr>
      <vt:lpstr>Office Theme</vt:lpstr>
      <vt:lpstr>Document</vt:lpstr>
      <vt:lpstr>Rauhuia | Leadership Shaping the future together</vt:lpstr>
      <vt:lpstr>“Matatū. Tū Mataora.”</vt:lpstr>
      <vt:lpstr>What do we want to achieve?</vt:lpstr>
      <vt:lpstr>Mana Tangata</vt:lpstr>
      <vt:lpstr>How will we get there?</vt:lpstr>
      <vt:lpstr>Te mahere: the plan</vt:lpstr>
      <vt:lpstr>Kawa</vt:lpstr>
      <vt:lpstr>PowerPoint Presentation</vt:lpstr>
      <vt:lpstr>PowerPoint Presentation</vt:lpstr>
      <vt:lpstr>Te Pātū o te Whare - Wall of Identity</vt:lpstr>
      <vt:lpstr>Uara | Values</vt:lpstr>
      <vt:lpstr>Rauhuia</vt:lpstr>
      <vt:lpstr>What do you think?</vt:lpstr>
      <vt:lpstr>Tikanga</vt:lpstr>
      <vt:lpstr>Who is a leader?</vt:lpstr>
      <vt:lpstr>Ako</vt:lpstr>
      <vt:lpstr>What do you think?</vt:lpstr>
      <vt:lpstr>Kaupapa</vt:lpstr>
      <vt:lpstr>PowerPoint Presentation</vt:lpstr>
      <vt:lpstr>Growing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Shaping the future</vt:lpstr>
      <vt:lpstr>Come and shape Rauhuia with us, for you…</vt:lpstr>
      <vt:lpstr>How to connect and shape Rauhuia</vt:lpstr>
      <vt:lpstr>“Mā te huruhuru, ka rere te manu.” With feathers, a bird will take flight.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Calvert;Prisca MacDonald</dc:creator>
  <cp:lastModifiedBy>Simon Cottle</cp:lastModifiedBy>
  <cp:revision>62</cp:revision>
  <dcterms:created xsi:type="dcterms:W3CDTF">2020-10-20T20:29:51Z</dcterms:created>
  <dcterms:modified xsi:type="dcterms:W3CDTF">2021-03-04T02:16:52Z</dcterms:modified>
</cp:coreProperties>
</file>