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1"/>
  </p:notesMasterIdLst>
  <p:handoutMasterIdLst>
    <p:handoutMasterId r:id="rId12"/>
  </p:handoutMasterIdLst>
  <p:sldIdLst>
    <p:sldId id="256" r:id="rId5"/>
    <p:sldId id="2684" r:id="rId6"/>
    <p:sldId id="2686" r:id="rId7"/>
    <p:sldId id="2687" r:id="rId8"/>
    <p:sldId id="2691" r:id="rId9"/>
    <p:sldId id="260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AE172A-78E4-9CF8-6FE3-D6A8A285A101}" name="Jayne Franklin" initials="JF" userId="S::Jayne.Franklin@teachingcouncil.nz::d3e4ae88-bdcb-4cce-a96c-264025d64f91" providerId="AD"/>
  <p188:author id="{AA5D8974-7C45-19CC-F9A7-7D5AEE4B1747}" name="Pauline Barnes" initials="PB" userId="S::pauline.barnes@teachingcouncil.nz::578cc525-c701-4f45-a5b1-920b18037d43" providerId="AD"/>
  <p188:author id="{70F21D9B-401C-7495-FCA1-B3C3103FEF1C}" name="David Choat" initials="DC" userId="S::David.Choat@teachingcouncil.nz::cef00d6c-53f5-4260-8b6f-70a0bc005e08" providerId="AD"/>
  <p188:author id="{4CE7CDA0-9585-944C-FEE9-47F70275C022}" name="Rose-Anne London" initials="RL" userId="S::RoseAnne.London@teachingcouncil.nz::dca0fa35-9236-4239-9a9f-ad671b22d099" providerId="AD"/>
  <p188:author id="{5BE243CC-61C5-24D5-EF7C-87A78365C321}" name="Kim Bonnington" initials="" userId="S::Kim.Bonnington@teachingcouncil.nz::89430b3e-da36-400b-b1cc-58b80780e7d0" providerId="AD"/>
  <p188:author id="{054EF7E3-160F-B338-F9D4-8666AE48C5FC}" name="Fiona Majendie-Williams" initials="FM" userId="S::fiona.majendie-williams@teachingcouncil.nz::01def1ac-faa9-42ce-a78e-e62ff7cba98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C6CB"/>
    <a:srgbClr val="FEC02C"/>
    <a:srgbClr val="331542"/>
    <a:srgbClr val="322738"/>
    <a:srgbClr val="009499"/>
    <a:srgbClr val="9B1B1F"/>
    <a:srgbClr val="4C637A"/>
    <a:srgbClr val="125F65"/>
    <a:srgbClr val="F3EE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0A5F00-599C-4E9C-916A-1B904F1F14C3}" v="10" dt="2025-11-10T00:20:48.15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1152" y="3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C3A0F5B-C6DB-8B98-56EE-D477403272A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EB6F6A-C43E-D329-FC7C-4306F5F595C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95ED259A-30BF-49BB-91FA-DBDB4AFC11E3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E2D6D1-8DED-9CCE-7ED7-4B4855653E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B4DA614-36B6-7BB0-82CD-0B36C2CF64F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0F7B9CA-F55A-4016-936C-45DB973640A0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476983502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928" userDrawn="1">
          <p15:clr>
            <a:srgbClr val="F26B43"/>
          </p15:clr>
        </p15:guide>
        <p15:guide id="2" pos="2208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EFC4A70-4A38-498D-A8C4-C4CE301F9DB3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D8444C6-1422-459F-9BE1-86E8B9DBB69C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012770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533874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/>
              <a:t>15 minutes</a:t>
            </a:r>
          </a:p>
          <a:p>
            <a:endParaRPr lang="en-NZ"/>
          </a:p>
          <a:p>
            <a:r>
              <a:rPr lang="en-NZ"/>
              <a:t>In pairs and share back so we can capture the concepts captured in their visual or metaphor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70270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NZ"/>
              <a:t>15 min – </a:t>
            </a:r>
            <a:endParaRPr lang="en-US"/>
          </a:p>
          <a:p>
            <a:pPr defTabSz="931774">
              <a:defRPr/>
            </a:pPr>
            <a:r>
              <a:rPr lang="en-US"/>
              <a:t>Note examples or strategies from their own settings.</a:t>
            </a:r>
          </a:p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D8444C6-1422-459F-9BE1-86E8B9DBB69C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3026163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5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1.jpe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9.png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lang="en-US" sz="4000" dirty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Presentation cover title - A</a:t>
            </a:r>
          </a:p>
        </p:txBody>
      </p:sp>
    </p:spTree>
    <p:extLst>
      <p:ext uri="{BB962C8B-B14F-4D97-AF65-F5344CB8AC3E}">
        <p14:creationId xmlns:p14="http://schemas.microsoft.com/office/powerpoint/2010/main" val="4329945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 slide B">
    <p:bg>
      <p:bgPr>
        <a:solidFill>
          <a:srgbClr val="0094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4ADEA08-6A06-8AF0-B407-ABD6499D5E1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3F39D19-BF1B-109A-49E3-738949A741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6737016" cy="3069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Sub-section slide header - B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7FE3B50A-8080-A3D7-2365-0CE3133641E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3609000"/>
            <a:ext cx="6737016" cy="2709000"/>
          </a:xfrm>
        </p:spPr>
        <p:txBody>
          <a:bodyPr>
            <a:normAutofit/>
          </a:bodyPr>
          <a:lstStyle>
            <a:lvl1pPr marL="0" indent="0">
              <a:buNone/>
              <a:defRPr lang="en-US" sz="2000" dirty="0" smtClean="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lang="en-US" sz="2000" dirty="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47816FC-2639-1838-0598-6FE8A06F36C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13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AAD64B57-B280-1BD4-AFE8-C6335A05C8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298" y="0"/>
            <a:ext cx="1283702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Content slide header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6000" y="1984629"/>
            <a:ext cx="10800000" cy="4333371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edit, use this slide for most of your content.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54839FB-EC3D-09AC-65B5-4F9C33ECA5A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6000" y="6542706"/>
            <a:ext cx="198000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442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oxe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black and white imag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756F97E4-7FCA-84E8-D460-621A3F5A5BB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08298" y="0"/>
            <a:ext cx="1283702" cy="1080000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Two column slide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6D854B25-3E85-7CCF-C11A-80D1BD0FA2EA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6000" y="1984629"/>
            <a:ext cx="5040000" cy="4333371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lvl="0"/>
            <a:r>
              <a:rPr lang="en-US"/>
              <a:t>Click here to edit, column 1.</a:t>
            </a:r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D34DD58D-0A1B-3861-856A-D6CEA071B54F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1984629"/>
            <a:ext cx="5040000" cy="433337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331542"/>
                </a:solidFill>
              </a:defRPr>
            </a:lvl1pPr>
            <a:lvl2pPr>
              <a:defRPr sz="2000">
                <a:solidFill>
                  <a:srgbClr val="331542"/>
                </a:solidFill>
              </a:defRPr>
            </a:lvl2pPr>
          </a:lstStyle>
          <a:p>
            <a:pPr lvl="0"/>
            <a:r>
              <a:rPr lang="en-US"/>
              <a:t>Click here to edit, column 2.</a:t>
            </a:r>
          </a:p>
        </p:txBody>
      </p:sp>
    </p:spTree>
    <p:extLst>
      <p:ext uri="{BB962C8B-B14F-4D97-AF65-F5344CB8AC3E}">
        <p14:creationId xmlns:p14="http://schemas.microsoft.com/office/powerpoint/2010/main" val="11444247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side ba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1/3 side bar slide header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5CDFE275-C32B-6AEE-DF18-169DE93FD754}"/>
              </a:ext>
            </a:extLst>
          </p:cNvPr>
          <p:cNvSpPr/>
          <p:nvPr userDrawn="1"/>
        </p:nvSpPr>
        <p:spPr>
          <a:xfrm>
            <a:off x="8129016" y="0"/>
            <a:ext cx="4062984" cy="6858000"/>
          </a:xfrm>
          <a:prstGeom prst="rect">
            <a:avLst/>
          </a:prstGeom>
          <a:solidFill>
            <a:srgbClr val="5FC6C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587A124-3AAB-0A1C-68B1-492AD242DD2D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8489016" y="2343087"/>
            <a:ext cx="3342984" cy="3974912"/>
          </a:xfrm>
        </p:spPr>
        <p:txBody>
          <a:bodyPr>
            <a:normAutofit/>
          </a:bodyPr>
          <a:lstStyle>
            <a:lvl1pPr algn="l">
              <a:defRPr sz="16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side bar content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A7B1FBF-F1FC-D690-ADC9-1CAA1058D73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489016" y="360001"/>
            <a:ext cx="3342984" cy="1800000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  <a:latin typeface="+mj-lt"/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header content</a:t>
            </a:r>
          </a:p>
        </p:txBody>
      </p:sp>
    </p:spTree>
    <p:extLst>
      <p:ext uri="{BB962C8B-B14F-4D97-AF65-F5344CB8AC3E}">
        <p14:creationId xmlns:p14="http://schemas.microsoft.com/office/powerpoint/2010/main" val="37181139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or image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30497F4B-7329-E8AC-D595-9525D3436E4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190445" y="6015400"/>
            <a:ext cx="10585630" cy="360000"/>
          </a:xfrm>
        </p:spPr>
        <p:txBody>
          <a:bodyPr>
            <a:no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here to edit, video or image title.</a:t>
            </a: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1AF3E615-73FD-9BAB-4867-EEF78B7F459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87681" y="396000"/>
            <a:ext cx="11242887" cy="546859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here to edit, insert video or image here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455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e House of the Teaching Profession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  <p:pic>
        <p:nvPicPr>
          <p:cNvPr id="5" name="Content Placeholder 12">
            <a:extLst>
              <a:ext uri="{FF2B5EF4-FFF2-40B4-BE49-F238E27FC236}">
                <a16:creationId xmlns:a16="http://schemas.microsoft.com/office/drawing/2014/main" id="{0A08D98F-1D2B-DA5B-E863-DDF15050246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283435" y="826937"/>
            <a:ext cx="683842" cy="4606717"/>
          </a:xfrm>
          <a:prstGeom prst="rect">
            <a:avLst/>
          </a:prstGeom>
        </p:spPr>
      </p:pic>
      <p:pic>
        <p:nvPicPr>
          <p:cNvPr id="7" name="Content Placeholder 3" descr="A house with a wooden floor and a wooden floor&#10;&#10;Description automatically generated with medium confidence">
            <a:extLst>
              <a:ext uri="{FF2B5EF4-FFF2-40B4-BE49-F238E27FC236}">
                <a16:creationId xmlns:a16="http://schemas.microsoft.com/office/drawing/2014/main" id="{1588D653-9899-B31E-C8BB-0EA3DCA50965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4262" y="826937"/>
            <a:ext cx="8189723" cy="460262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E086D377-27E3-0D66-CFB0-81CF38C7FAEF}"/>
              </a:ext>
            </a:extLst>
          </p:cNvPr>
          <p:cNvSpPr txBox="1"/>
          <p:nvPr userDrawn="1"/>
        </p:nvSpPr>
        <p:spPr>
          <a:xfrm>
            <a:off x="1190444" y="5999465"/>
            <a:ext cx="10547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Whare o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Matatū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Aotearoa | The House of the Teaching Profession.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Content Placeholder 12">
            <a:extLst>
              <a:ext uri="{FF2B5EF4-FFF2-40B4-BE49-F238E27FC236}">
                <a16:creationId xmlns:a16="http://schemas.microsoft.com/office/drawing/2014/main" id="{8BA01CA2-467D-2AFD-83A9-239FAB8AE91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0" y="826937"/>
            <a:ext cx="683840" cy="4606717"/>
          </a:xfrm>
          <a:prstGeom prst="rect">
            <a:avLst/>
          </a:prstGeom>
        </p:spPr>
      </p:pic>
      <p:pic>
        <p:nvPicPr>
          <p:cNvPr id="11" name="Content Placeholder 12">
            <a:extLst>
              <a:ext uri="{FF2B5EF4-FFF2-40B4-BE49-F238E27FC236}">
                <a16:creationId xmlns:a16="http://schemas.microsoft.com/office/drawing/2014/main" id="{394E1F83-9DFA-AE7A-572A-E54FE597ED2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0972" y="826937"/>
            <a:ext cx="683842" cy="4606717"/>
          </a:xfrm>
          <a:prstGeom prst="rect">
            <a:avLst/>
          </a:prstGeom>
        </p:spPr>
      </p:pic>
      <p:pic>
        <p:nvPicPr>
          <p:cNvPr id="12" name="Content Placeholder 12" descr="Qr code&#10;&#10;Description automatically generated with low confidence">
            <a:extLst>
              <a:ext uri="{FF2B5EF4-FFF2-40B4-BE49-F238E27FC236}">
                <a16:creationId xmlns:a16="http://schemas.microsoft.com/office/drawing/2014/main" id="{6F177F19-C722-376A-BBFB-198ED3DFB888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46725" y="826937"/>
            <a:ext cx="683842" cy="4606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266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ll of Identity slide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E3070955-9A57-560E-F820-A2A2A36AE7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15400"/>
            <a:ext cx="1054802" cy="360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F8ECA12-FE8E-6D84-1234-00D78655E7F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5102" y="6542706"/>
            <a:ext cx="1941150" cy="905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E9C3DDC-8F37-1038-DF9A-21B47F4ADB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78231" y="925525"/>
            <a:ext cx="2576362" cy="363911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F7B3404-8608-CED3-7CAE-8B08CE04FC0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71381" y="925525"/>
            <a:ext cx="2576362" cy="363911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C45761D-CD3F-A303-8255-7564D3C2AED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164530" y="925525"/>
            <a:ext cx="2566038" cy="363910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967EA891-9CC9-682D-961F-94CB529EEEB3}"/>
              </a:ext>
            </a:extLst>
          </p:cNvPr>
          <p:cNvSpPr txBox="1"/>
          <p:nvPr userDrawn="1"/>
        </p:nvSpPr>
        <p:spPr>
          <a:xfrm>
            <a:off x="3379964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</a:rPr>
              <a:t>Bi-cultural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D58E6CB-8C4F-2A7B-832D-8A1B4B9B352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681" y="925525"/>
            <a:ext cx="2573762" cy="363865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5C8F207A-06DE-17A1-D009-552006CC1BA0}"/>
              </a:ext>
            </a:extLst>
          </p:cNvPr>
          <p:cNvSpPr txBox="1"/>
          <p:nvPr userDrawn="1"/>
        </p:nvSpPr>
        <p:spPr>
          <a:xfrm>
            <a:off x="487681" y="4811845"/>
            <a:ext cx="257376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  <a:latin typeface="+mn-lt"/>
              </a:rPr>
              <a:t>Mana Whenua / </a:t>
            </a:r>
            <a:r>
              <a:rPr lang="en-NZ" sz="2000" err="1">
                <a:solidFill>
                  <a:schemeClr val="bg1"/>
                </a:solidFill>
                <a:latin typeface="+mn-lt"/>
              </a:rPr>
              <a:t>Tangata</a:t>
            </a:r>
            <a:r>
              <a:rPr lang="en-NZ" sz="2000">
                <a:solidFill>
                  <a:schemeClr val="bg1"/>
                </a:solidFill>
                <a:latin typeface="+mn-lt"/>
              </a:rPr>
              <a:t> whenua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97B65DC-2560-3A64-8DCC-3CE345C98B7D}"/>
              </a:ext>
            </a:extLst>
          </p:cNvPr>
          <p:cNvSpPr txBox="1"/>
          <p:nvPr userDrawn="1"/>
        </p:nvSpPr>
        <p:spPr>
          <a:xfrm>
            <a:off x="6272247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 err="1">
                <a:solidFill>
                  <a:schemeClr val="bg1"/>
                </a:solidFill>
              </a:rPr>
              <a:t>Tagata</a:t>
            </a:r>
            <a:r>
              <a:rPr lang="en-NZ" sz="2000">
                <a:solidFill>
                  <a:schemeClr val="bg1"/>
                </a:solidFill>
              </a:rPr>
              <a:t> o le Moana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E22D2F3-06FF-88A3-9BA3-8F4214EE73D5}"/>
              </a:ext>
            </a:extLst>
          </p:cNvPr>
          <p:cNvSpPr txBox="1"/>
          <p:nvPr userDrawn="1"/>
        </p:nvSpPr>
        <p:spPr>
          <a:xfrm>
            <a:off x="9164530" y="4811845"/>
            <a:ext cx="257376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2000">
                <a:solidFill>
                  <a:schemeClr val="bg1"/>
                </a:solidFill>
              </a:rPr>
              <a:t>Multicultural</a:t>
            </a:r>
            <a:endParaRPr lang="en-NZ" sz="2000" b="1">
              <a:solidFill>
                <a:schemeClr val="bg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21CFC33-8B05-2EC4-51E1-A8A8045A1D1B}"/>
              </a:ext>
            </a:extLst>
          </p:cNvPr>
          <p:cNvSpPr txBox="1"/>
          <p:nvPr userDrawn="1"/>
        </p:nvSpPr>
        <p:spPr>
          <a:xfrm>
            <a:off x="1190444" y="5999465"/>
            <a:ext cx="1054784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Pātū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o </a:t>
            </a:r>
            <a:r>
              <a:rPr lang="en-US" sz="20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000">
                <a:solidFill>
                  <a:schemeClr val="bg1"/>
                </a:solidFill>
                <a:latin typeface="+mn-lt"/>
              </a:rPr>
              <a:t> Whare | Wall of Identity</a:t>
            </a:r>
            <a:endParaRPr lang="en-NZ" sz="200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91789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3 imag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2B19F9A-B44C-8A81-CEA8-30A39BCA3F1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>
            <a:normAutofit/>
          </a:bodyPr>
          <a:lstStyle>
            <a:lvl1pPr>
              <a:defRPr lang="en-US" b="1" dirty="0">
                <a:solidFill>
                  <a:srgbClr val="322738"/>
                </a:solidFill>
                <a:latin typeface="+mj-lt"/>
              </a:defRPr>
            </a:lvl1pPr>
          </a:lstStyle>
          <a:p>
            <a:r>
              <a:rPr lang="en-US"/>
              <a:t>One column and 1/3 image slide header - A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28B09-CFE9-2B5F-E5EC-3F1FAC86E1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0"/>
            <a:ext cx="4062984" cy="685800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45AC5127-1F86-B1AA-6FA2-8EF07F09D282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129015" y="0"/>
            <a:ext cx="4062984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2201683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3 imag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F228B09-CFE9-2B5F-E5EC-3F1FAC86E1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0"/>
            <a:ext cx="4062984" cy="6858000"/>
          </a:xfrm>
          <a:prstGeom prst="rect">
            <a:avLst/>
          </a:prstGeom>
        </p:spPr>
      </p:pic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E66F1560-497E-1926-F8E2-0FCD11629D18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95999" y="2343087"/>
            <a:ext cx="675644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1AF803-4143-7D07-EAAA-0035ED78D58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6756441" cy="1800000"/>
          </a:xfrm>
        </p:spPr>
        <p:txBody>
          <a:bodyPr>
            <a:normAutofit/>
          </a:bodyPr>
          <a:lstStyle>
            <a:lvl1pPr>
              <a:defRPr lang="en-US" dirty="0">
                <a:solidFill>
                  <a:srgbClr val="322738"/>
                </a:solidFill>
              </a:defRPr>
            </a:lvl1pPr>
          </a:lstStyle>
          <a:p>
            <a:r>
              <a:rPr lang="en-US"/>
              <a:t>One column and 1/3 image slide header - B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BCDB9BED-8FB9-B06A-5F5F-A80D6047F966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8129015" y="0"/>
            <a:ext cx="4062984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409313571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R)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(R) slide header - 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B80A9F5D-AB1D-B46D-D7D7-C24DA96CE1B9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6411304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B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cover title - B</a:t>
            </a:r>
          </a:p>
        </p:txBody>
      </p:sp>
    </p:spTree>
    <p:extLst>
      <p:ext uri="{BB962C8B-B14F-4D97-AF65-F5344CB8AC3E}">
        <p14:creationId xmlns:p14="http://schemas.microsoft.com/office/powerpoint/2010/main" val="18936472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R)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34D58C2-BAF1-8357-B37B-9D0862A9DC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6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pic>
        <p:nvPicPr>
          <p:cNvPr id="6" name="Picture 5" descr="A person with red hair and beard standing in front of a mural&#10;&#10;Description automatically generated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(R) slide header - B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D43F8FC3-5515-109B-2A62-206BB75D6D3D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0767881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L)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000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(L) slide header - A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8123D706-0E84-F13C-0F3D-0BD712BD1F9F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1415452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 and 1/2 image (L)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12C2811-9C0F-C3D5-37DC-0BB10487867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6096000" cy="6858000"/>
          </a:xfrm>
          <a:prstGeom prst="rect">
            <a:avLst/>
          </a:prstGeom>
        </p:spPr>
      </p:pic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734BC64-5CEE-5611-30E8-E36D940AC460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456000" y="2343087"/>
            <a:ext cx="5040001" cy="3974913"/>
          </a:xfrm>
        </p:spPr>
        <p:txBody>
          <a:bodyPr>
            <a:normAutofit/>
          </a:bodyPr>
          <a:lstStyle>
            <a:lvl1pPr algn="l">
              <a:defRPr sz="2000">
                <a:solidFill>
                  <a:srgbClr val="331542"/>
                </a:solidFill>
              </a:defRPr>
            </a:lvl1pPr>
            <a:lvl2pPr algn="l">
              <a:defRPr sz="2000">
                <a:solidFill>
                  <a:srgbClr val="331542"/>
                </a:solidFill>
              </a:defRPr>
            </a:lvl2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/>
              <a:t>Click here to edit.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7C73226-F7D7-DB5B-A488-D90690B931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56000" y="360000"/>
            <a:ext cx="5040001" cy="1800000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rgbClr val="331542"/>
                </a:solidFill>
              </a:defRPr>
            </a:lvl1pPr>
          </a:lstStyle>
          <a:p>
            <a:r>
              <a:rPr lang="en-US"/>
              <a:t>One column and ½ image (L) slide header - B</a:t>
            </a:r>
          </a:p>
        </p:txBody>
      </p:sp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7396887-0601-6AAE-671E-C89653642878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4173110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affirmation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BF3F3093-3A2E-8891-C40F-C5D25FEB57E6}"/>
              </a:ext>
            </a:extLst>
          </p:cNvPr>
          <p:cNvSpPr txBox="1"/>
          <p:nvPr userDrawn="1"/>
        </p:nvSpPr>
        <p:spPr>
          <a:xfrm>
            <a:off x="1634142" y="756834"/>
            <a:ext cx="1002700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NZ" sz="3600">
                <a:solidFill>
                  <a:schemeClr val="bg1"/>
                </a:solidFill>
                <a:latin typeface="+mj-lt"/>
              </a:rPr>
              <a:t>Karakia </a:t>
            </a:r>
            <a:r>
              <a:rPr lang="en-NZ" sz="3600" err="1">
                <a:solidFill>
                  <a:schemeClr val="bg1"/>
                </a:solidFill>
                <a:latin typeface="+mj-lt"/>
              </a:rPr>
              <a:t>whakakapi</a:t>
            </a:r>
            <a:r>
              <a:rPr lang="en-NZ" sz="3600">
                <a:solidFill>
                  <a:schemeClr val="bg1"/>
                </a:solidFill>
                <a:latin typeface="+mj-lt"/>
              </a:rPr>
              <a:t> | Closing affirmation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  <p:pic>
        <p:nvPicPr>
          <p:cNvPr id="2" name="Picture 1" descr="A red and black design&#10;&#10;Description automatically generated">
            <a:extLst>
              <a:ext uri="{FF2B5EF4-FFF2-40B4-BE49-F238E27FC236}">
                <a16:creationId xmlns:a16="http://schemas.microsoft.com/office/drawing/2014/main" id="{EFEF7A6B-B96A-11B6-EE94-6939528248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F73E47-2C20-2922-0791-FD955B71EA70}"/>
              </a:ext>
            </a:extLst>
          </p:cNvPr>
          <p:cNvSpPr txBox="1"/>
          <p:nvPr userDrawn="1"/>
        </p:nvSpPr>
        <p:spPr>
          <a:xfrm>
            <a:off x="1634141" y="1984629"/>
            <a:ext cx="44618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Kua</a:t>
            </a: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600" err="1">
                <a:solidFill>
                  <a:schemeClr val="bg1"/>
                </a:solidFill>
              </a:rPr>
              <a:t>ea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runga</a:t>
            </a:r>
            <a:endParaRPr lang="en-US" sz="260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kua</a:t>
            </a:r>
            <a:r>
              <a:rPr lang="en-US" sz="2600">
                <a:solidFill>
                  <a:schemeClr val="bg1"/>
                </a:solidFill>
              </a:rPr>
              <a:t> </a:t>
            </a:r>
            <a:r>
              <a:rPr lang="en-US" sz="2600" err="1">
                <a:solidFill>
                  <a:schemeClr val="bg1"/>
                </a:solidFill>
              </a:rPr>
              <a:t>ea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raro</a:t>
            </a:r>
            <a:endParaRPr lang="en-US" sz="2600">
              <a:solidFill>
                <a:schemeClr val="bg1"/>
              </a:solidFill>
            </a:endParaRP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E </a:t>
            </a:r>
            <a:r>
              <a:rPr lang="en-US" sz="2600" err="1">
                <a:solidFill>
                  <a:schemeClr val="bg1"/>
                </a:solidFill>
              </a:rPr>
              <a:t>Rongo</a:t>
            </a:r>
            <a:r>
              <a:rPr lang="en-US" sz="2600">
                <a:solidFill>
                  <a:schemeClr val="bg1"/>
                </a:solidFill>
              </a:rPr>
              <a:t>, </a:t>
            </a:r>
            <a:r>
              <a:rPr lang="en-US" sz="2600" err="1">
                <a:solidFill>
                  <a:schemeClr val="bg1"/>
                </a:solidFill>
              </a:rPr>
              <a:t>whakairihia</a:t>
            </a:r>
            <a:r>
              <a:rPr lang="en-US" sz="2600">
                <a:solidFill>
                  <a:schemeClr val="bg1"/>
                </a:solidFill>
              </a:rPr>
              <a:t> ki </a:t>
            </a:r>
            <a:r>
              <a:rPr lang="en-US" sz="2600" err="1">
                <a:solidFill>
                  <a:schemeClr val="bg1"/>
                </a:solidFill>
              </a:rPr>
              <a:t>runga</a:t>
            </a:r>
            <a:r>
              <a:rPr lang="en-US" sz="2600">
                <a:solidFill>
                  <a:schemeClr val="bg1"/>
                </a:solidFill>
              </a:rPr>
              <a:t>, kia </a:t>
            </a:r>
            <a:r>
              <a:rPr lang="en-US" sz="2600" err="1">
                <a:solidFill>
                  <a:schemeClr val="bg1"/>
                </a:solidFill>
              </a:rPr>
              <a:t>tīna</a:t>
            </a:r>
            <a:r>
              <a:rPr lang="en-US" sz="2600">
                <a:solidFill>
                  <a:schemeClr val="bg1"/>
                </a:solidFill>
              </a:rPr>
              <a:t>…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tīna</a:t>
            </a:r>
            <a:r>
              <a:rPr lang="en-US" sz="2600">
                <a:solidFill>
                  <a:schemeClr val="bg1"/>
                </a:solidFill>
              </a:rPr>
              <a:t>!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 err="1">
                <a:solidFill>
                  <a:schemeClr val="bg1"/>
                </a:solidFill>
              </a:rPr>
              <a:t>haumī</a:t>
            </a:r>
            <a:r>
              <a:rPr lang="en-US" sz="2600">
                <a:solidFill>
                  <a:schemeClr val="bg1"/>
                </a:solidFill>
              </a:rPr>
              <a:t> e…</a:t>
            </a:r>
          </a:p>
          <a:p>
            <a:pPr lvl="0">
              <a:spcBef>
                <a:spcPts val="0"/>
              </a:spcBef>
              <a:spcAft>
                <a:spcPts val="1200"/>
              </a:spcAft>
            </a:pPr>
            <a:r>
              <a:rPr lang="en-US" sz="2600">
                <a:solidFill>
                  <a:schemeClr val="bg1"/>
                </a:solidFill>
              </a:rPr>
              <a:t>hui e…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Tx/>
              <a:buNone/>
              <a:tabLst/>
              <a:defRPr/>
            </a:pPr>
            <a:r>
              <a:rPr lang="it-IT" sz="2600">
                <a:solidFill>
                  <a:schemeClr val="bg1"/>
                </a:solidFill>
                <a:latin typeface="+mj-lt"/>
              </a:rPr>
              <a:t>Taiki e!</a:t>
            </a:r>
            <a:endParaRPr lang="en-NZ" sz="2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BC8C4D8-09FE-C4C0-A095-A965C8C5BCF1}"/>
              </a:ext>
            </a:extLst>
          </p:cNvPr>
          <p:cNvSpPr txBox="1"/>
          <p:nvPr userDrawn="1"/>
        </p:nvSpPr>
        <p:spPr>
          <a:xfrm>
            <a:off x="6765151" y="1984629"/>
            <a:ext cx="489599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>
                <a:solidFill>
                  <a:schemeClr val="bg1"/>
                </a:solidFill>
              </a:rPr>
              <a:t>It has been completed above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It has been completed below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Let peace be suspended on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high as a beacon to guide us…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Yes!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let’s bind this…</a:t>
            </a:r>
            <a:br>
              <a:rPr lang="en-US" sz="2000">
                <a:solidFill>
                  <a:schemeClr val="bg1"/>
                </a:solidFill>
              </a:rPr>
            </a:br>
            <a:r>
              <a:rPr lang="en-US" sz="2000">
                <a:solidFill>
                  <a:schemeClr val="bg1"/>
                </a:solidFill>
              </a:rPr>
              <a:t>Bring this together…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sz="2000">
                <a:solidFill>
                  <a:schemeClr val="bg1"/>
                </a:solidFill>
                <a:latin typeface="+mj-lt"/>
              </a:rPr>
              <a:t>Yes, lets fix it!</a:t>
            </a:r>
            <a:endParaRPr lang="en-NZ" sz="2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91211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 cover end slide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69A460D-EEFF-F9D6-34B3-E6EDC341419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pic>
        <p:nvPicPr>
          <p:cNvPr id="8" name="Picture 7" descr="A screenshot of a black background&#10;&#10;Description automatically generated">
            <a:extLst>
              <a:ext uri="{FF2B5EF4-FFF2-40B4-BE49-F238E27FC236}">
                <a16:creationId xmlns:a16="http://schemas.microsoft.com/office/drawing/2014/main" id="{D1DE8624-4E74-3E74-B71D-EEF01AA72B1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57" y="4673052"/>
            <a:ext cx="4968533" cy="1159324"/>
          </a:xfrm>
          <a:prstGeom prst="rect">
            <a:avLst/>
          </a:prstGeom>
        </p:spPr>
      </p:pic>
      <p:pic>
        <p:nvPicPr>
          <p:cNvPr id="10" name="Picture 9" descr="A black background with white text&#10;&#10;Description automatically generated">
            <a:extLst>
              <a:ext uri="{FF2B5EF4-FFF2-40B4-BE49-F238E27FC236}">
                <a16:creationId xmlns:a16="http://schemas.microsoft.com/office/drawing/2014/main" id="{628614C2-301D-BFAF-F50C-75C9E6E85D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958" y="1004748"/>
            <a:ext cx="6593306" cy="118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5706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vider or new section slid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97455A5-8E8A-4302-BEFC-CF8AF6C40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7682" y="673114"/>
            <a:ext cx="6336000" cy="4744588"/>
          </a:xfrm>
        </p:spPr>
        <p:txBody>
          <a:bodyPr/>
          <a:lstStyle>
            <a:lvl1pPr>
              <a:defRPr>
                <a:solidFill>
                  <a:srgbClr val="5FC6CB"/>
                </a:solidFill>
              </a:defRPr>
            </a:lvl1pPr>
          </a:lstStyle>
          <a:p>
            <a:r>
              <a:rPr lang="en-US"/>
              <a:t>Divider or new section slide</a:t>
            </a:r>
          </a:p>
        </p:txBody>
      </p: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043E204E-9A61-2001-C3D3-48236B73BFA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87682" y="5464886"/>
            <a:ext cx="6336000" cy="720000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/>
              <a:t>This is your subtitle</a:t>
            </a:r>
          </a:p>
        </p:txBody>
      </p:sp>
    </p:spTree>
    <p:extLst>
      <p:ext uri="{BB962C8B-B14F-4D97-AF65-F5344CB8AC3E}">
        <p14:creationId xmlns:p14="http://schemas.microsoft.com/office/powerpoint/2010/main" val="27248351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Agenda and alternative slide 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AEA56F-1C3A-454D-94F9-EFA1EA80B0C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5FC6CB"/>
                </a:solidFill>
              </a:defRPr>
            </a:lvl1pPr>
          </a:lstStyle>
          <a:p>
            <a:r>
              <a:rPr lang="en-US"/>
              <a:t>Alternative content slide header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C95255-C5B7-534E-98E7-D755F16018E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82600" y="1841500"/>
            <a:ext cx="11293475" cy="45339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Alternative content slide, use this slide sparingly</a:t>
            </a:r>
          </a:p>
        </p:txBody>
      </p:sp>
    </p:spTree>
    <p:extLst>
      <p:ext uri="{BB962C8B-B14F-4D97-AF65-F5344CB8AC3E}">
        <p14:creationId xmlns:p14="http://schemas.microsoft.com/office/powerpoint/2010/main" val="31725021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7437184-2098-8DC6-44AA-B850E58FA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47617C-E74D-42CA-8237-AC97610C4A89}" type="datetimeFigureOut">
              <a:rPr lang="en-NZ" smtClean="0"/>
              <a:t>9/11/2025</a:t>
            </a:fld>
            <a:endParaRPr lang="en-NZ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57D1AB-FF07-0E36-D33B-AEEACFB95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4A9668-52A5-707C-E6B0-4994CAFE6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5C160D-1135-4335-8178-5EB151FDF07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815874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C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EBF4755-0F75-4418-E3D1-8F17B3051F0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10796" y="5166000"/>
            <a:ext cx="1941204" cy="1296000"/>
          </a:xfrm>
          <a:prstGeom prst="rect">
            <a:avLst/>
          </a:prstGeom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B90387B7-45B7-283A-4E4F-96E2A465B9E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19997" y="3833090"/>
            <a:ext cx="5376003" cy="262890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here to edit, subtitle/date.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DEC7C9B-7480-D461-A186-A75F90D6082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9" y="358015"/>
            <a:ext cx="8090798" cy="3070986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cover title - C</a:t>
            </a:r>
          </a:p>
        </p:txBody>
      </p:sp>
    </p:spTree>
    <p:extLst>
      <p:ext uri="{BB962C8B-B14F-4D97-AF65-F5344CB8AC3E}">
        <p14:creationId xmlns:p14="http://schemas.microsoft.com/office/powerpoint/2010/main" val="42318405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iata slide">
    <p:bg>
      <p:bgPr>
        <a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3C10DC15-9BC2-1F8F-1167-D1F05BB1684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0B397AD-EEAC-47CA-FCAB-C1AD82231FC1}"/>
              </a:ext>
            </a:extLst>
          </p:cNvPr>
          <p:cNvSpPr txBox="1"/>
          <p:nvPr userDrawn="1"/>
        </p:nvSpPr>
        <p:spPr>
          <a:xfrm>
            <a:off x="696000" y="756834"/>
            <a:ext cx="10800000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it-IT" sz="3600">
                <a:solidFill>
                  <a:srgbClr val="5FC6CB"/>
                </a:solidFill>
                <a:latin typeface="+mj-lt"/>
              </a:rPr>
              <a:t>Matatū Mataora waiata</a:t>
            </a:r>
            <a:endParaRPr lang="en-NZ" sz="3600">
              <a:solidFill>
                <a:srgbClr val="5FC6CB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5C001B-B64B-2103-1536-9644511BFCB1}"/>
              </a:ext>
            </a:extLst>
          </p:cNvPr>
          <p:cNvSpPr txBox="1"/>
          <p:nvPr userDrawn="1"/>
        </p:nvSpPr>
        <p:spPr>
          <a:xfrm>
            <a:off x="715425" y="1803428"/>
            <a:ext cx="5399999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hapahāpai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Matatū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Mataora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Huihuia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rā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ro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Matairangi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kia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tuku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kia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rere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whakarewahia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runga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Te mihi 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ata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Ki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ata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hapara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!</a:t>
            </a:r>
          </a:p>
          <a:p>
            <a:pPr lvl="0">
              <a:lnSpc>
                <a:spcPct val="100000"/>
              </a:lnSpc>
            </a:pP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Whakapiri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whakatata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 err="1">
                <a:solidFill>
                  <a:schemeClr val="bg1"/>
                </a:solidFill>
                <a:latin typeface="+mn-lt"/>
              </a:rPr>
              <a:t>kawea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mai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orange</a:t>
            </a: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n-lt"/>
              </a:rPr>
              <a:t>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tī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, e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te</a:t>
            </a:r>
            <a:r>
              <a:rPr lang="en-US" sz="2600">
                <a:solidFill>
                  <a:schemeClr val="bg1"/>
                </a:solidFill>
                <a:latin typeface="+mn-lt"/>
              </a:rPr>
              <a:t> </a:t>
            </a:r>
            <a:r>
              <a:rPr lang="en-US" sz="2600" err="1">
                <a:solidFill>
                  <a:schemeClr val="bg1"/>
                </a:solidFill>
                <a:latin typeface="+mn-lt"/>
              </a:rPr>
              <a:t>tā</a:t>
            </a:r>
            <a:endParaRPr lang="en-US" sz="2600">
              <a:solidFill>
                <a:schemeClr val="bg1"/>
              </a:solidFill>
              <a:latin typeface="+mn-lt"/>
            </a:endParaRPr>
          </a:p>
          <a:p>
            <a:pPr lvl="0">
              <a:lnSpc>
                <a:spcPct val="100000"/>
              </a:lnSpc>
            </a:pPr>
            <a:r>
              <a:rPr lang="en-US" sz="2600">
                <a:solidFill>
                  <a:schemeClr val="bg1"/>
                </a:solidFill>
                <a:latin typeface="+mj-lt"/>
              </a:rPr>
              <a:t>Hei, </a:t>
            </a:r>
            <a:r>
              <a:rPr lang="en-US" sz="2600" err="1">
                <a:solidFill>
                  <a:schemeClr val="bg1"/>
                </a:solidFill>
                <a:latin typeface="+mj-lt"/>
              </a:rPr>
              <a:t>hei</a:t>
            </a:r>
            <a:r>
              <a:rPr lang="en-US" sz="2600">
                <a:solidFill>
                  <a:schemeClr val="bg1"/>
                </a:solidFill>
                <a:latin typeface="+mj-lt"/>
              </a:rPr>
              <a:t> - Hei </a:t>
            </a:r>
            <a:r>
              <a:rPr lang="en-US" sz="2600" err="1">
                <a:solidFill>
                  <a:schemeClr val="bg1"/>
                </a:solidFill>
                <a:latin typeface="+mj-lt"/>
              </a:rPr>
              <a:t>hā</a:t>
            </a:r>
            <a:r>
              <a:rPr lang="en-US" sz="2600">
                <a:solidFill>
                  <a:schemeClr val="bg1"/>
                </a:solidFill>
                <a:latin typeface="+mj-lt"/>
              </a:rPr>
              <a:t>!</a:t>
            </a:r>
            <a:endParaRPr lang="en-NZ" sz="26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F11BB-480B-0B50-7C1D-CE7BB0F65426}"/>
              </a:ext>
            </a:extLst>
          </p:cNvPr>
          <p:cNvSpPr txBox="1"/>
          <p:nvPr userDrawn="1"/>
        </p:nvSpPr>
        <p:spPr>
          <a:xfrm>
            <a:off x="6456000" y="1803428"/>
            <a:ext cx="504000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000">
                <a:solidFill>
                  <a:schemeClr val="bg1"/>
                </a:solidFill>
              </a:rPr>
              <a:t>Champions of </a:t>
            </a:r>
            <a:r>
              <a:rPr lang="en-US" sz="2000" err="1">
                <a:solidFill>
                  <a:schemeClr val="bg1"/>
                </a:solidFill>
              </a:rPr>
              <a:t>Matatū</a:t>
            </a:r>
            <a:endParaRPr lang="en-US" sz="2000">
              <a:solidFill>
                <a:schemeClr val="bg1"/>
              </a:solidFill>
            </a:endParaRPr>
          </a:p>
          <a:p>
            <a:pPr lvl="0"/>
            <a:r>
              <a:rPr lang="en-US" sz="2000">
                <a:solidFill>
                  <a:schemeClr val="bg1"/>
                </a:solidFill>
              </a:rPr>
              <a:t>Gather together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Send out, release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Raise up and elevate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Our acknowledgement to the 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morn to the dawn</a:t>
            </a:r>
          </a:p>
          <a:p>
            <a:pPr lvl="0"/>
            <a:endParaRPr lang="en-US" sz="2000">
              <a:solidFill>
                <a:schemeClr val="bg1"/>
              </a:solidFill>
            </a:endParaRPr>
          </a:p>
          <a:p>
            <a:pPr lvl="0"/>
            <a:r>
              <a:rPr lang="en-US" sz="2000">
                <a:solidFill>
                  <a:schemeClr val="bg1"/>
                </a:solidFill>
              </a:rPr>
              <a:t>Come hither, move closer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Bring the sustenance</a:t>
            </a:r>
          </a:p>
          <a:p>
            <a:pPr lvl="0"/>
            <a:r>
              <a:rPr lang="en-US" sz="2000">
                <a:solidFill>
                  <a:schemeClr val="bg1"/>
                </a:solidFill>
              </a:rPr>
              <a:t>From your spaces</a:t>
            </a:r>
          </a:p>
          <a:p>
            <a:pPr lvl="0"/>
            <a:r>
              <a:rPr lang="en-US" sz="2000">
                <a:solidFill>
                  <a:schemeClr val="bg1"/>
                </a:solidFill>
                <a:latin typeface="+mj-lt"/>
              </a:rPr>
              <a:t>Tis life!</a:t>
            </a:r>
            <a:endParaRPr lang="en-NZ" sz="2000">
              <a:solidFill>
                <a:schemeClr val="bg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31713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rakia and waiata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F9F04C7-511F-4AD3-9E03-B2212A714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634141" y="1995020"/>
            <a:ext cx="4896000" cy="4333372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41B749A-DF4D-7403-43C4-09C1D81789DA}"/>
              </a:ext>
            </a:extLst>
          </p:cNvPr>
          <p:cNvSpPr>
            <a:spLocks noGrp="1"/>
          </p:cNvSpPr>
          <p:nvPr>
            <p:ph sz="half" idx="10"/>
          </p:nvPr>
        </p:nvSpPr>
        <p:spPr>
          <a:xfrm>
            <a:off x="6765150" y="1984629"/>
            <a:ext cx="4896000" cy="4333370"/>
          </a:xfrm>
        </p:spPr>
        <p:txBody>
          <a:bodyPr>
            <a:normAutofit/>
          </a:bodyPr>
          <a:lstStyle>
            <a:lvl1pPr>
              <a:lnSpc>
                <a:spcPts val="2600"/>
              </a:lnSpc>
              <a:defRPr sz="2000">
                <a:solidFill>
                  <a:schemeClr val="bg1"/>
                </a:solidFill>
              </a:defRPr>
            </a:lvl1pPr>
            <a:lvl2pPr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A red and black design&#10;&#10;Description automatically generated">
            <a:extLst>
              <a:ext uri="{FF2B5EF4-FFF2-40B4-BE49-F238E27FC236}">
                <a16:creationId xmlns:a16="http://schemas.microsoft.com/office/drawing/2014/main" id="{53D9AB81-C1B5-31CC-3831-124DF0AA8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7DD638FE-7B4E-11E8-2A94-02B02BAC86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4141" y="360000"/>
            <a:ext cx="1008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1418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affirmation slide">
    <p:bg>
      <p:bgPr>
        <a:solidFill>
          <a:srgbClr val="9B1B1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ed and black design&#10;&#10;Description automatically generated">
            <a:extLst>
              <a:ext uri="{FF2B5EF4-FFF2-40B4-BE49-F238E27FC236}">
                <a16:creationId xmlns:a16="http://schemas.microsoft.com/office/drawing/2014/main" id="{53D9AB81-C1B5-31CC-3831-124DF0AA83E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22248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717FD9B-9FAE-8362-2581-0AF4A71668F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634141" y="6542706"/>
            <a:ext cx="1941150" cy="905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583F957-CDE7-9EAA-7BB7-F8685E30F24B}"/>
              </a:ext>
            </a:extLst>
          </p:cNvPr>
          <p:cNvSpPr txBox="1"/>
          <p:nvPr userDrawn="1"/>
        </p:nvSpPr>
        <p:spPr>
          <a:xfrm>
            <a:off x="1634142" y="756834"/>
            <a:ext cx="10027008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/>
            <a:r>
              <a:rPr lang="en-NZ" sz="3600">
                <a:solidFill>
                  <a:schemeClr val="bg1"/>
                </a:solidFill>
                <a:latin typeface="+mj-lt"/>
              </a:rPr>
              <a:t>Karakia </a:t>
            </a:r>
            <a:r>
              <a:rPr lang="en-NZ" sz="3600" err="1">
                <a:solidFill>
                  <a:schemeClr val="bg1"/>
                </a:solidFill>
                <a:latin typeface="+mj-lt"/>
              </a:rPr>
              <a:t>wāwāhi</a:t>
            </a:r>
            <a:r>
              <a:rPr lang="en-NZ" sz="3600">
                <a:solidFill>
                  <a:schemeClr val="bg1"/>
                </a:solidFill>
                <a:latin typeface="+mj-lt"/>
              </a:rPr>
              <a:t> | Opening affirmation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5157AE4-397E-8E94-F528-018B43103237}"/>
              </a:ext>
            </a:extLst>
          </p:cNvPr>
          <p:cNvSpPr txBox="1"/>
          <p:nvPr userDrawn="1"/>
        </p:nvSpPr>
        <p:spPr>
          <a:xfrm>
            <a:off x="1634141" y="1914291"/>
            <a:ext cx="4461860" cy="42165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Tūmatatia</a:t>
            </a:r>
            <a:r>
              <a:rPr lang="en-NZ" sz="2600">
                <a:solidFill>
                  <a:schemeClr val="bg1"/>
                </a:solidFill>
              </a:rPr>
              <a:t>, </a:t>
            </a:r>
            <a:r>
              <a:rPr lang="en-NZ" sz="2600" err="1">
                <a:solidFill>
                  <a:schemeClr val="bg1"/>
                </a:solidFill>
              </a:rPr>
              <a:t>tūramatia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tūāpapa</a:t>
            </a:r>
            <a:r>
              <a:rPr lang="en-NZ" sz="2600">
                <a:solidFill>
                  <a:schemeClr val="bg1"/>
                </a:solidFill>
              </a:rPr>
              <a:t> 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Matatū</a:t>
            </a:r>
            <a:r>
              <a:rPr lang="en-NZ" sz="2600">
                <a:solidFill>
                  <a:schemeClr val="bg1"/>
                </a:solidFill>
              </a:rPr>
              <a:t> Aotearoa 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ki </a:t>
            </a:r>
            <a:r>
              <a:rPr lang="en-NZ" sz="2600" err="1">
                <a:solidFill>
                  <a:schemeClr val="bg1"/>
                </a:solidFill>
              </a:rPr>
              <a:t>runga</a:t>
            </a:r>
            <a:r>
              <a:rPr lang="en-NZ" sz="2600">
                <a:solidFill>
                  <a:schemeClr val="bg1"/>
                </a:solidFill>
              </a:rPr>
              <a:t>, ki </a:t>
            </a:r>
            <a:r>
              <a:rPr lang="en-NZ" sz="2600" err="1">
                <a:solidFill>
                  <a:schemeClr val="bg1"/>
                </a:solidFill>
              </a:rPr>
              <a:t>raro</a:t>
            </a:r>
            <a:r>
              <a:rPr lang="en-NZ" sz="2600">
                <a:solidFill>
                  <a:schemeClr val="bg1"/>
                </a:solidFill>
              </a:rPr>
              <a:t>, ki uta, ki tai 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Koia</a:t>
            </a:r>
            <a:r>
              <a:rPr lang="en-NZ" sz="2600">
                <a:solidFill>
                  <a:schemeClr val="bg1"/>
                </a:solidFill>
              </a:rPr>
              <a:t> ko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  <a:latin typeface="+mj-lt"/>
              </a:rPr>
              <a:t>manaakitanga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ko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>
                <a:solidFill>
                  <a:schemeClr val="bg1"/>
                </a:solidFill>
                <a:latin typeface="+mj-lt"/>
              </a:rPr>
              <a:t>whanaungatanga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>
                <a:solidFill>
                  <a:schemeClr val="bg1"/>
                </a:solidFill>
                <a:latin typeface="+mj-lt"/>
              </a:rPr>
              <a:t>pono</a:t>
            </a:r>
            <a:r>
              <a:rPr lang="en-NZ" sz="2600">
                <a:solidFill>
                  <a:schemeClr val="bg1"/>
                </a:solidFill>
              </a:rPr>
              <a:t>,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>
                <a:solidFill>
                  <a:schemeClr val="bg1"/>
                </a:solidFill>
              </a:rPr>
              <a:t>me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  <a:latin typeface="+mj-lt"/>
              </a:rPr>
              <a:t>whakamana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i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te</a:t>
            </a:r>
            <a:r>
              <a:rPr lang="en-NZ" sz="2600">
                <a:solidFill>
                  <a:schemeClr val="bg1"/>
                </a:solidFill>
              </a:rPr>
              <a:t> </a:t>
            </a:r>
            <a:r>
              <a:rPr lang="en-NZ" sz="2600" err="1">
                <a:solidFill>
                  <a:schemeClr val="bg1"/>
                </a:solidFill>
              </a:rPr>
              <a:t>ako</a:t>
            </a:r>
            <a:endParaRPr lang="en-NZ" sz="260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en-NZ" sz="2600" err="1">
                <a:solidFill>
                  <a:schemeClr val="bg1"/>
                </a:solidFill>
              </a:rPr>
              <a:t>Haumi</a:t>
            </a:r>
            <a:r>
              <a:rPr lang="en-NZ" sz="2600">
                <a:solidFill>
                  <a:schemeClr val="bg1"/>
                </a:solidFill>
              </a:rPr>
              <a:t> ē! Hui ē! </a:t>
            </a:r>
            <a:r>
              <a:rPr lang="en-NZ" sz="2600" i="1" err="1">
                <a:solidFill>
                  <a:schemeClr val="bg1"/>
                </a:solidFill>
                <a:latin typeface="+mj-lt"/>
              </a:rPr>
              <a:t>Tāiki</a:t>
            </a:r>
            <a:r>
              <a:rPr lang="en-NZ" sz="2600" i="1">
                <a:solidFill>
                  <a:schemeClr val="bg1"/>
                </a:solidFill>
                <a:latin typeface="+mj-lt"/>
              </a:rPr>
              <a:t> ē!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8364222-DE74-E73B-83D4-FD85B3B2BC46}"/>
              </a:ext>
            </a:extLst>
          </p:cNvPr>
          <p:cNvSpPr txBox="1"/>
          <p:nvPr userDrawn="1"/>
        </p:nvSpPr>
        <p:spPr>
          <a:xfrm>
            <a:off x="6765151" y="1914291"/>
            <a:ext cx="4895999" cy="24519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A </a:t>
            </a:r>
            <a:r>
              <a:rPr lang="en-NZ" sz="2000" err="1">
                <a:solidFill>
                  <a:schemeClr val="bg1"/>
                </a:solidFill>
              </a:rPr>
              <a:t>karakia</a:t>
            </a:r>
            <a:r>
              <a:rPr lang="en-NZ" sz="2000">
                <a:solidFill>
                  <a:schemeClr val="bg1"/>
                </a:solidFill>
              </a:rPr>
              <a:t> | a pao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that shines light,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focus and attention on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the values and impact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of the Teaching profession</a:t>
            </a:r>
          </a:p>
          <a:p>
            <a:pPr algn="l">
              <a:lnSpc>
                <a:spcPct val="100000"/>
              </a:lnSpc>
              <a:spcAft>
                <a:spcPts val="800"/>
              </a:spcAft>
            </a:pPr>
            <a:r>
              <a:rPr lang="en-NZ" sz="2000">
                <a:solidFill>
                  <a:schemeClr val="bg1"/>
                </a:solidFill>
              </a:rPr>
              <a:t>across the country</a:t>
            </a:r>
          </a:p>
        </p:txBody>
      </p:sp>
    </p:spTree>
    <p:extLst>
      <p:ext uri="{BB962C8B-B14F-4D97-AF65-F5344CB8AC3E}">
        <p14:creationId xmlns:p14="http://schemas.microsoft.com/office/powerpoint/2010/main" val="345064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nd alternative slide ">
    <p:bg>
      <p:bgPr>
        <a:solidFill>
          <a:srgbClr val="4C637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508D2DA1-EBAE-0441-A3D7-3EF0213D7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10800000" cy="1441542"/>
          </a:xfrm>
        </p:spPr>
        <p:txBody>
          <a:bodyPr>
            <a:normAutofit/>
          </a:bodyPr>
          <a:lstStyle>
            <a:lvl1pPr>
              <a:defRPr sz="3600">
                <a:solidFill>
                  <a:srgbClr val="5FC6CB"/>
                </a:solidFill>
              </a:defRPr>
            </a:lvl1pPr>
          </a:lstStyle>
          <a:p>
            <a:r>
              <a:rPr lang="en-US"/>
              <a:t>Agenda and alternative slide header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C34718B-D0EF-1812-DC1C-5BC3FD6C977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1984629"/>
            <a:ext cx="10800000" cy="4333371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</a:lstStyle>
          <a:p>
            <a:pPr lvl="0"/>
            <a:r>
              <a:rPr lang="en-US"/>
              <a:t>Click here to edit, use this slide sparingly.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10DC15-9BC2-1F8F-1167-D1F05BB168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1476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147FB84-E682-44EC-6AEB-A5F7C7C0225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BD618630-837D-F390-D3FA-2804305ACA44}"/>
              </a:ext>
            </a:extLst>
          </p:cNvPr>
          <p:cNvSpPr>
            <a:spLocks noGrp="1"/>
          </p:cNvSpPr>
          <p:nvPr>
            <p:ph sz="half" idx="10" hasCustomPrompt="1"/>
          </p:nvPr>
        </p:nvSpPr>
        <p:spPr>
          <a:xfrm>
            <a:off x="695999" y="5049672"/>
            <a:ext cx="5040001" cy="126832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text.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5B48C379-EE56-442F-5E37-30CC0972A9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999" y="359999"/>
            <a:ext cx="5040001" cy="4510373"/>
          </a:xfrm>
        </p:spPr>
        <p:txBody>
          <a:bodyPr anchor="ctr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divider slide header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FF01A5C-964F-6499-1908-103EE66162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prstGeom prst="rect">
            <a:avLst/>
          </a:prstGeom>
        </p:spPr>
      </p:pic>
      <p:sp>
        <p:nvSpPr>
          <p:cNvPr id="2" name="Content Placeholder 3">
            <a:extLst>
              <a:ext uri="{FF2B5EF4-FFF2-40B4-BE49-F238E27FC236}">
                <a16:creationId xmlns:a16="http://schemas.microsoft.com/office/drawing/2014/main" id="{6840256D-B28F-92D1-16FF-91176244D5E4}"/>
              </a:ext>
            </a:extLst>
          </p:cNvPr>
          <p:cNvSpPr>
            <a:spLocks noGrp="1"/>
          </p:cNvSpPr>
          <p:nvPr>
            <p:ph sz="half" idx="11" hasCustomPrompt="1"/>
          </p:nvPr>
        </p:nvSpPr>
        <p:spPr>
          <a:xfrm>
            <a:off x="6096000" y="0"/>
            <a:ext cx="6095999" cy="6857998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  <a:lvl2pPr algn="l"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replace image.</a:t>
            </a:r>
          </a:p>
        </p:txBody>
      </p:sp>
    </p:spTree>
    <p:extLst>
      <p:ext uri="{BB962C8B-B14F-4D97-AF65-F5344CB8AC3E}">
        <p14:creationId xmlns:p14="http://schemas.microsoft.com/office/powerpoint/2010/main" val="99683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-section divider slide A">
    <p:bg>
      <p:bgPr>
        <a:solidFill>
          <a:srgbClr val="5FC6C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24A4C8-9E42-AE25-990B-AE90F3EFD2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9016" y="2570"/>
            <a:ext cx="4062984" cy="6852859"/>
          </a:xfrm>
          <a:prstGeom prst="rect">
            <a:avLst/>
          </a:prstGeom>
          <a:noFill/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C28B278-7117-3289-1C25-DD9BF3A589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6000" y="360000"/>
            <a:ext cx="6737016" cy="3069000"/>
          </a:xfrm>
        </p:spPr>
        <p:txBody>
          <a:bodyPr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Sub-section slide header - A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A4D441-0F79-6403-5ECD-0D0CE2DFC0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6000" y="3609000"/>
            <a:ext cx="6737016" cy="2709000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bg1"/>
                </a:solidFill>
              </a:defRPr>
            </a:lvl2pPr>
          </a:lstStyle>
          <a:p>
            <a:pPr lvl="0"/>
            <a:r>
              <a:rPr lang="en-US"/>
              <a:t>Click here to edit, minimal text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147FB84-E682-44EC-6AEB-A5F7C7C022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5425" y="6542706"/>
            <a:ext cx="1941150" cy="9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909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" y="365127"/>
            <a:ext cx="1125514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7680" y="1825625"/>
            <a:ext cx="112551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1993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29" r:id="rId2"/>
    <p:sldLayoutId id="2147483730" r:id="rId3"/>
    <p:sldLayoutId id="2147483740" r:id="rId4"/>
    <p:sldLayoutId id="2147483739" r:id="rId5"/>
    <p:sldLayoutId id="2147483688" r:id="rId6"/>
    <p:sldLayoutId id="2147483689" r:id="rId7"/>
    <p:sldLayoutId id="2147483716" r:id="rId8"/>
    <p:sldLayoutId id="2147483728" r:id="rId9"/>
    <p:sldLayoutId id="2147483717" r:id="rId10"/>
    <p:sldLayoutId id="2147483662" r:id="rId11"/>
    <p:sldLayoutId id="2147483664" r:id="rId12"/>
    <p:sldLayoutId id="2147483725" r:id="rId13"/>
    <p:sldLayoutId id="2147483711" r:id="rId14"/>
    <p:sldLayoutId id="2147483736" r:id="rId15"/>
    <p:sldLayoutId id="2147483737" r:id="rId16"/>
    <p:sldLayoutId id="2147483724" r:id="rId17"/>
    <p:sldLayoutId id="2147483732" r:id="rId18"/>
    <p:sldLayoutId id="2147483726" r:id="rId19"/>
    <p:sldLayoutId id="2147483735" r:id="rId20"/>
    <p:sldLayoutId id="2147483733" r:id="rId21"/>
    <p:sldLayoutId id="2147483734" r:id="rId22"/>
    <p:sldLayoutId id="2147483738" r:id="rId23"/>
    <p:sldLayoutId id="2147483694" r:id="rId24"/>
    <p:sldLayoutId id="2147483741" r:id="rId25"/>
    <p:sldLayoutId id="2147483742" r:id="rId26"/>
    <p:sldLayoutId id="2147483743" r:id="rId2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rgbClr val="33154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000" kern="1200">
          <a:solidFill>
            <a:srgbClr val="331542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331542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rgbClr val="331542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rgbClr val="331542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rgbClr val="3315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9DC2D937-38DB-4416-9D54-224A12BADEA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mi-NZ" err="1"/>
              <a:t>Element</a:t>
            </a:r>
            <a:r>
              <a:rPr lang="mi-NZ"/>
              <a:t> B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57EE6AF-BD69-4199-A51D-48E62D3BAD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mi-NZ"/>
              <a:t>Activities you can do with your staff to unpack the Elements of a PGC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532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EC09C0-7197-9CA3-D7E7-F82F63D72DF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Principals and professional leaders </a:t>
            </a:r>
            <a:r>
              <a:rPr lang="en-US" dirty="0"/>
              <a:t>will design with teachers an annual cycle of professional growth in their setting, using the Standards or </a:t>
            </a:r>
            <a:r>
              <a:rPr lang="en-US" dirty="0" err="1"/>
              <a:t>Paerewa</a:t>
            </a:r>
            <a:r>
              <a:rPr lang="en-US" dirty="0"/>
              <a:t> and support teachers to engage in it, fostering an environment for inclusive, collaborative teacher learning</a:t>
            </a:r>
            <a:endParaRPr lang="en-NZ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11452B-634A-024D-D629-8A370199D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Element B</a:t>
            </a:r>
          </a:p>
        </p:txBody>
      </p:sp>
    </p:spTree>
    <p:extLst>
      <p:ext uri="{BB962C8B-B14F-4D97-AF65-F5344CB8AC3E}">
        <p14:creationId xmlns:p14="http://schemas.microsoft.com/office/powerpoint/2010/main" val="42761016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8A19D-D0BB-7EF2-1D36-529903EE9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Co-Designing the Professional Growth Cycle</a:t>
            </a:r>
            <a:br>
              <a:rPr lang="en-US"/>
            </a:br>
            <a:r>
              <a:rPr lang="en-US" sz="2000">
                <a:latin typeface="+mn-lt"/>
              </a:rPr>
              <a:t>What does effective co-design look like in your setting?</a:t>
            </a:r>
            <a:endParaRPr lang="en-NZ" sz="200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0BFBDF-CB0C-1A46-64F2-0F511637BC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/>
              <a:t>What does effective co-design of a professional growth cycle look like in your setting?</a:t>
            </a:r>
          </a:p>
          <a:p>
            <a:r>
              <a:rPr lang="en-US" sz="2400"/>
              <a:t>What elements are essential in the design phase?</a:t>
            </a:r>
          </a:p>
          <a:p>
            <a:r>
              <a:rPr lang="en-US" sz="2400"/>
              <a:t>How do you ensure teacher voice is central?</a:t>
            </a:r>
          </a:p>
          <a:p>
            <a:endParaRPr lang="en-US"/>
          </a:p>
          <a:p>
            <a:endParaRPr lang="en-US"/>
          </a:p>
          <a:p>
            <a:r>
              <a:rPr lang="en-US" b="1"/>
              <a:t>Activity</a:t>
            </a:r>
            <a:r>
              <a:rPr lang="en-US"/>
              <a:t>:</a:t>
            </a:r>
          </a:p>
          <a:p>
            <a:r>
              <a:rPr lang="en-US"/>
              <a:t>Groups create a quick visual or metaphor (e.g., garden, waka, ecosystem) to represent co-design</a:t>
            </a:r>
          </a:p>
          <a:p>
            <a:r>
              <a:rPr lang="en-US" i="1"/>
              <a:t>Or</a:t>
            </a:r>
          </a:p>
          <a:p>
            <a:r>
              <a:rPr lang="en-US"/>
              <a:t>Talk through your settings professional growth cycle policy or procedure</a:t>
            </a:r>
          </a:p>
        </p:txBody>
      </p:sp>
    </p:spTree>
    <p:extLst>
      <p:ext uri="{BB962C8B-B14F-4D97-AF65-F5344CB8AC3E}">
        <p14:creationId xmlns:p14="http://schemas.microsoft.com/office/powerpoint/2010/main" val="363875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3BF3A-52AD-A74F-4017-76E7F365B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NZ"/>
              <a:t>Engagement &amp; Evidence</a:t>
            </a:r>
            <a:br>
              <a:rPr lang="en-NZ"/>
            </a:br>
            <a:r>
              <a:rPr lang="en-US" sz="2200">
                <a:latin typeface="+mn-lt"/>
              </a:rPr>
              <a:t>Explore how engagement is supported and how impact is understood.</a:t>
            </a:r>
            <a:endParaRPr lang="en-NZ" sz="2200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97EEC7-4D32-17A4-FDE1-44B358760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3200"/>
              <a:t>What supports meaningful engagement throughout the year?</a:t>
            </a:r>
          </a:p>
          <a:p>
            <a:pPr>
              <a:spcBef>
                <a:spcPts val="1200"/>
              </a:spcBef>
            </a:pPr>
            <a:r>
              <a:rPr lang="en-US" sz="3200"/>
              <a:t>How do you know the cycle is making a difference? </a:t>
            </a:r>
          </a:p>
          <a:p>
            <a:pPr lvl="1"/>
            <a:r>
              <a:rPr lang="en-US" sz="2800"/>
              <a:t>Impact on teacher practice?</a:t>
            </a:r>
          </a:p>
          <a:p>
            <a:pPr lvl="1"/>
            <a:r>
              <a:rPr lang="en-US" sz="2800"/>
              <a:t>Impact on learner outcomes?</a:t>
            </a:r>
          </a:p>
          <a:p>
            <a:pPr lvl="1"/>
            <a:r>
              <a:rPr lang="en-US" sz="2800"/>
              <a:t>Use of naturally occurring evidence?</a:t>
            </a:r>
          </a:p>
        </p:txBody>
      </p:sp>
    </p:spTree>
    <p:extLst>
      <p:ext uri="{BB962C8B-B14F-4D97-AF65-F5344CB8AC3E}">
        <p14:creationId xmlns:p14="http://schemas.microsoft.com/office/powerpoint/2010/main" val="13865714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F776B2-EEAF-4F6E-73F5-67762C2C108E}"/>
              </a:ext>
            </a:extLst>
          </p:cNvPr>
          <p:cNvSpPr>
            <a:spLocks noGrp="1"/>
          </p:cNvSpPr>
          <p:nvPr>
            <p:ph sz="half" idx="1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239E908-1835-ADBA-C7FB-3FC548154F7C}"/>
              </a:ext>
            </a:extLst>
          </p:cNvPr>
          <p:cNvSpPr txBox="1">
            <a:spLocks/>
          </p:cNvSpPr>
          <p:nvPr/>
        </p:nvSpPr>
        <p:spPr>
          <a:xfrm>
            <a:off x="696000" y="1609859"/>
            <a:ext cx="6271470" cy="4708141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3154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3154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3154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3154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315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DD20DF2-5B0E-A297-0151-B148BCDC945B}"/>
              </a:ext>
            </a:extLst>
          </p:cNvPr>
          <p:cNvSpPr txBox="1">
            <a:spLocks/>
          </p:cNvSpPr>
          <p:nvPr/>
        </p:nvSpPr>
        <p:spPr>
          <a:xfrm>
            <a:off x="696000" y="360000"/>
            <a:ext cx="10800000" cy="1441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kern="1200" dirty="0">
                <a:solidFill>
                  <a:srgbClr val="322738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Z" dirty="0"/>
              <a:t>Sentence starters that could help</a:t>
            </a:r>
            <a:endParaRPr lang="en-NZ" sz="2000" dirty="0">
              <a:latin typeface="Franklin Gothic Book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02C403A-91A5-8EE2-846A-78457D28400A}"/>
              </a:ext>
            </a:extLst>
          </p:cNvPr>
          <p:cNvSpPr txBox="1">
            <a:spLocks/>
          </p:cNvSpPr>
          <p:nvPr/>
        </p:nvSpPr>
        <p:spPr>
          <a:xfrm>
            <a:off x="848400" y="1762259"/>
            <a:ext cx="6271470" cy="47081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rgbClr val="331542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331542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331542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rgbClr val="331542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rgbClr val="33154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endParaRPr lang="en-US" sz="2600" dirty="0"/>
          </a:p>
          <a:p>
            <a:pPr>
              <a:spcBef>
                <a:spcPts val="0"/>
              </a:spcBef>
            </a:pPr>
            <a:endParaRPr lang="en-US" i="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ea typeface="+mn-lt"/>
                <a:cs typeface="+mn-lt"/>
              </a:rPr>
              <a:t>Co-Design of the Professional Growth Cycle </a:t>
            </a:r>
            <a:r>
              <a:rPr lang="en-US" dirty="0">
                <a:ea typeface="+mn-lt"/>
                <a:cs typeface="+mn-lt"/>
              </a:rPr>
              <a:t> </a:t>
            </a: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har char="•"/>
            </a:pPr>
            <a:r>
              <a:rPr lang="en-US" i="1" dirty="0">
                <a:ea typeface="+mn-lt"/>
                <a:cs typeface="+mn-lt"/>
              </a:rPr>
              <a:t>"In our setting, we co-designed the professional growth cycle by..."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"Teachers were involved in the design process through..."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ea typeface="+mn-lt"/>
                <a:cs typeface="+mn-lt"/>
              </a:rPr>
              <a:t>"We made sure teacher voice was central by..."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i="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ea typeface="+mn-lt"/>
                <a:cs typeface="+mn-lt"/>
              </a:rPr>
              <a:t>Engagement Throughout the Year 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har char="•"/>
            </a:pPr>
            <a:r>
              <a:rPr lang="en-US" i="1" dirty="0">
                <a:ea typeface="+mn-lt"/>
                <a:cs typeface="+mn-lt"/>
              </a:rPr>
              <a:t>"To support ongoing engagement, we..."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"We notice teachers are engaged when..."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i="1" dirty="0">
                <a:ea typeface="+mn-lt"/>
                <a:cs typeface="+mn-lt"/>
              </a:rPr>
              <a:t>"One strategy that’s worked well for us is..."</a:t>
            </a:r>
            <a:endParaRPr lang="en-US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i="1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ea typeface="+mn-lt"/>
                <a:cs typeface="+mn-lt"/>
              </a:rPr>
              <a:t>Impact and Evidence </a:t>
            </a:r>
            <a:endParaRPr lang="en-US" sz="2600" dirty="0">
              <a:ea typeface="+mn-lt"/>
              <a:cs typeface="+mn-lt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har char="•"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i="1" dirty="0">
                <a:ea typeface="+mn-lt"/>
                <a:cs typeface="+mn-lt"/>
              </a:rPr>
              <a:t>"We know the cycle is making a difference because..."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"We’ve seen changes in teacher practice such as..."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"Learner outcomes have improved through..."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"Naturally occurring evidence we use includes..."</a:t>
            </a:r>
            <a:endParaRPr lang="en-US" dirty="0">
              <a:ea typeface="+mn-lt"/>
              <a:cs typeface="+mn-lt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endParaRPr lang="en-US" i="1" dirty="0"/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sz="2600" b="1" dirty="0">
                <a:ea typeface="+mn-lt"/>
                <a:cs typeface="+mn-lt"/>
              </a:rPr>
              <a:t>Closing Thought </a:t>
            </a:r>
            <a:endParaRPr lang="en-US" dirty="0">
              <a:ea typeface="+mn-lt"/>
              <a:cs typeface="+mn-lt"/>
            </a:endParaRPr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Char char="•"/>
            </a:pPr>
            <a:r>
              <a:rPr lang="en-US" dirty="0">
                <a:ea typeface="+mn-lt"/>
                <a:cs typeface="+mn-lt"/>
              </a:rPr>
              <a:t> </a:t>
            </a:r>
            <a:r>
              <a:rPr lang="en-US" i="1" dirty="0">
                <a:ea typeface="+mn-lt"/>
                <a:cs typeface="+mn-lt"/>
              </a:rPr>
              <a:t>"One thing I value about our professional growth cycle is..."</a:t>
            </a:r>
            <a:endParaRPr lang="en-US" dirty="0"/>
          </a:p>
          <a:p>
            <a:pPr marL="342900" indent="-3429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>
                <a:ea typeface="+mn-lt"/>
                <a:cs typeface="+mn-lt"/>
              </a:rPr>
              <a:t> </a:t>
            </a:r>
            <a:r>
              <a:rPr lang="en-US" i="1" dirty="0">
                <a:ea typeface="+mn-lt"/>
                <a:cs typeface="+mn-lt"/>
              </a:rPr>
              <a:t>"A key insight I’ve gained from this process is..."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67721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631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aching Council colours RGB">
      <a:dk1>
        <a:srgbClr val="000000"/>
      </a:dk1>
      <a:lt1>
        <a:srgbClr val="FFFFFF"/>
      </a:lt1>
      <a:dk2>
        <a:srgbClr val="322738"/>
      </a:dk2>
      <a:lt2>
        <a:srgbClr val="E7E6E6"/>
      </a:lt2>
      <a:accent1>
        <a:srgbClr val="71CCD2"/>
      </a:accent1>
      <a:accent2>
        <a:srgbClr val="DF003E"/>
      </a:accent2>
      <a:accent3>
        <a:srgbClr val="5091CC"/>
      </a:accent3>
      <a:accent4>
        <a:srgbClr val="F36E20"/>
      </a:accent4>
      <a:accent5>
        <a:srgbClr val="F36F20"/>
      </a:accent5>
      <a:accent6>
        <a:srgbClr val="F36E20"/>
      </a:accent6>
      <a:hlink>
        <a:srgbClr val="13B5EA"/>
      </a:hlink>
      <a:folHlink>
        <a:srgbClr val="7473A9"/>
      </a:folHlink>
    </a:clrScheme>
    <a:fontScheme name="Custom 2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C Presentation B" id="{6608E90A-AC3C-40A2-ABFC-94AE2024D577}" vid="{7FAAFC90-9CF6-452C-BCCE-567DD5B52B4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1BEFAFA176D7248A140884E622BEDFE" ma:contentTypeVersion="16" ma:contentTypeDescription="Create a new document." ma:contentTypeScope="" ma:versionID="b89b5e8fec3776dc2d1e9b74d1cc2121">
  <xsd:schema xmlns:xsd="http://www.w3.org/2001/XMLSchema" xmlns:xs="http://www.w3.org/2001/XMLSchema" xmlns:p="http://schemas.microsoft.com/office/2006/metadata/properties" xmlns:ns2="f43b8031-645f-47a7-9c64-f8f8c1f17c71" xmlns:ns3="f9c51d4a-a097-4b51-ae00-b89008c5798b" targetNamespace="http://schemas.microsoft.com/office/2006/metadata/properties" ma:root="true" ma:fieldsID="27ddfd13bb11f4b70a9203adb2061c49" ns2:_="" ns3:_="">
    <xsd:import namespace="f43b8031-645f-47a7-9c64-f8f8c1f17c71"/>
    <xsd:import namespace="f9c51d4a-a097-4b51-ae00-b89008c5798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3b8031-645f-47a7-9c64-f8f8c1f17c7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320d4ef-559c-484f-ad4d-9445a15d84f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c51d4a-a097-4b51-ae00-b89008c5798b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cf941307-74ab-4a52-a299-01fee9810ef6}" ma:internalName="TaxCatchAll" ma:showField="CatchAllData" ma:web="f9c51d4a-a097-4b51-ae00-b89008c5798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3b8031-645f-47a7-9c64-f8f8c1f17c71">
      <Terms xmlns="http://schemas.microsoft.com/office/infopath/2007/PartnerControls"/>
    </lcf76f155ced4ddcb4097134ff3c332f>
    <TaxCatchAll xmlns="f9c51d4a-a097-4b51-ae00-b89008c5798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8BD356-6204-418E-9280-80F8C51FE5A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3b8031-645f-47a7-9c64-f8f8c1f17c71"/>
    <ds:schemaRef ds:uri="f9c51d4a-a097-4b51-ae00-b89008c5798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A4DB63A-40D2-490F-8F16-27BCC6F1CF52}">
  <ds:schemaRefs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elements/1.1/"/>
    <ds:schemaRef ds:uri="f9c51d4a-a097-4b51-ae00-b89008c5798b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f43b8031-645f-47a7-9c64-f8f8c1f17c7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F761323F-D2E5-44F6-85C4-ABAE9B07636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TC Presentation B</Template>
  <TotalTime>99</TotalTime>
  <Words>371</Words>
  <Application>Microsoft Office PowerPoint</Application>
  <PresentationFormat>Widescreen</PresentationFormat>
  <Paragraphs>50</Paragraphs>
  <Slides>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Activities you can do with your staff to unpack the Elements of a PGC</vt:lpstr>
      <vt:lpstr>Element B</vt:lpstr>
      <vt:lpstr>Co-Designing the Professional Growth Cycle What does effective co-design look like in your setting?</vt:lpstr>
      <vt:lpstr>Engagement &amp; Evidence Explore how engagement is supported and how impact is understood.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Kim Bonnington</dc:creator>
  <cp:lastModifiedBy>Rose-Anne London</cp:lastModifiedBy>
  <cp:revision>3</cp:revision>
  <dcterms:created xsi:type="dcterms:W3CDTF">2025-09-17T01:24:07Z</dcterms:created>
  <dcterms:modified xsi:type="dcterms:W3CDTF">2025-11-10T03:05:21Z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df19e51-2680-42c0-85d7-f1f9ea2f5342_Enabled">
    <vt:lpwstr>true</vt:lpwstr>
  </property>
  <property fmtid="{D5CDD505-2E9C-101B-9397-08002B2CF9AE}" pid="3" name="MSIP_Label_9df19e51-2680-42c0-85d7-f1f9ea2f5342_SetDate">
    <vt:lpwstr>2022-11-16T02:05:59Z</vt:lpwstr>
  </property>
  <property fmtid="{D5CDD505-2E9C-101B-9397-08002B2CF9AE}" pid="4" name="MSIP_Label_9df19e51-2680-42c0-85d7-f1f9ea2f5342_Method">
    <vt:lpwstr>Standard</vt:lpwstr>
  </property>
  <property fmtid="{D5CDD505-2E9C-101B-9397-08002B2CF9AE}" pid="5" name="MSIP_Label_9df19e51-2680-42c0-85d7-f1f9ea2f5342_Name">
    <vt:lpwstr>defa4170-0d19-0005-0004-bc88714345d2</vt:lpwstr>
  </property>
  <property fmtid="{D5CDD505-2E9C-101B-9397-08002B2CF9AE}" pid="6" name="MSIP_Label_9df19e51-2680-42c0-85d7-f1f9ea2f5342_SiteId">
    <vt:lpwstr>ffe533ea-53e0-4039-a3e8-10790e0c9ef2</vt:lpwstr>
  </property>
  <property fmtid="{D5CDD505-2E9C-101B-9397-08002B2CF9AE}" pid="7" name="MSIP_Label_9df19e51-2680-42c0-85d7-f1f9ea2f5342_ActionId">
    <vt:lpwstr>f7b87534-4d0c-4a83-8570-ae7cf14a780e</vt:lpwstr>
  </property>
  <property fmtid="{D5CDD505-2E9C-101B-9397-08002B2CF9AE}" pid="8" name="MSIP_Label_9df19e51-2680-42c0-85d7-f1f9ea2f5342_ContentBits">
    <vt:lpwstr>0</vt:lpwstr>
  </property>
  <property fmtid="{D5CDD505-2E9C-101B-9397-08002B2CF9AE}" pid="9" name="ContentTypeId">
    <vt:lpwstr>0x01010001BEFAFA176D7248A140884E622BEDFE</vt:lpwstr>
  </property>
  <property fmtid="{D5CDD505-2E9C-101B-9397-08002B2CF9AE}" pid="10" name="MediaServiceImageTags">
    <vt:lpwstr/>
  </property>
  <property fmtid="{D5CDD505-2E9C-101B-9397-08002B2CF9AE}" pid="11" name="Order">
    <vt:lpwstr>17102200.0000000</vt:lpwstr>
  </property>
  <property fmtid="{D5CDD505-2E9C-101B-9397-08002B2CF9AE}" pid="12" name="xd_ProgID">
    <vt:lpwstr/>
  </property>
  <property fmtid="{D5CDD505-2E9C-101B-9397-08002B2CF9AE}" pid="13" name="ComplianceAssetId">
    <vt:lpwstr/>
  </property>
  <property fmtid="{D5CDD505-2E9C-101B-9397-08002B2CF9AE}" pid="14" name="TemplateUrl">
    <vt:lpwstr/>
  </property>
  <property fmtid="{D5CDD505-2E9C-101B-9397-08002B2CF9AE}" pid="15" name="_ExtendedDescription">
    <vt:lpwstr/>
  </property>
  <property fmtid="{D5CDD505-2E9C-101B-9397-08002B2CF9AE}" pid="16" name="TriggerFlowInfo">
    <vt:lpwstr/>
  </property>
  <property fmtid="{D5CDD505-2E9C-101B-9397-08002B2CF9AE}" pid="17" name="xd_Signature">
    <vt:lpwstr/>
  </property>
</Properties>
</file>