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4" r:id="rId6"/>
    <p:sldId id="2677" r:id="rId7"/>
    <p:sldId id="2697" r:id="rId8"/>
    <p:sldId id="2698" r:id="rId9"/>
    <p:sldId id="2699" r:id="rId10"/>
    <p:sldId id="2700" r:id="rId11"/>
    <p:sldId id="2701" r:id="rId12"/>
    <p:sldId id="2702" r:id="rId13"/>
    <p:sldId id="2703" r:id="rId14"/>
    <p:sldId id="2704" r:id="rId15"/>
    <p:sldId id="2705" r:id="rId16"/>
    <p:sldId id="2695" r:id="rId17"/>
    <p:sldId id="260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AE172A-78E4-9CF8-6FE3-D6A8A285A101}" name="Jayne Franklin" initials="JF" userId="S::Jayne.Franklin@teachingcouncil.nz::d3e4ae88-bdcb-4cce-a96c-264025d64f91" providerId="AD"/>
  <p188:author id="{AA5D8974-7C45-19CC-F9A7-7D5AEE4B1747}" name="Pauline Barnes" initials="PB" userId="S::pauline.barnes@teachingcouncil.nz::578cc525-c701-4f45-a5b1-920b18037d43" providerId="AD"/>
  <p188:author id="{70F21D9B-401C-7495-FCA1-B3C3103FEF1C}" name="David Choat" initials="DC" userId="S::David.Choat@teachingcouncil.nz::cef00d6c-53f5-4260-8b6f-70a0bc005e08" providerId="AD"/>
  <p188:author id="{4CE7CDA0-9585-944C-FEE9-47F70275C022}" name="Rose-Anne London" initials="RL" userId="S::RoseAnne.London@teachingcouncil.nz::dca0fa35-9236-4239-9a9f-ad671b22d099" providerId="AD"/>
  <p188:author id="{5BE243CC-61C5-24D5-EF7C-87A78365C321}" name="Kim Bonnington" initials="" userId="S::Kim.Bonnington@teachingcouncil.nz::89430b3e-da36-400b-b1cc-58b80780e7d0" providerId="AD"/>
  <p188:author id="{054EF7E3-160F-B338-F9D4-8666AE48C5FC}" name="Fiona Majendie-Williams" initials="FM" userId="S::fiona.majendie-williams@teachingcouncil.nz::01def1ac-faa9-42ce-a78e-e62ff7cba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6CB"/>
    <a:srgbClr val="FEC02C"/>
    <a:srgbClr val="331542"/>
    <a:srgbClr val="322738"/>
    <a:srgbClr val="009499"/>
    <a:srgbClr val="9B1B1F"/>
    <a:srgbClr val="4C637A"/>
    <a:srgbClr val="125F65"/>
    <a:srgbClr val="F3E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B6AB6-609E-42B5-9106-F69BF923453E}" v="2" dt="2025-11-10T00:15:57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3A0F5B-C6DB-8B98-56EE-D477403272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B6F6A-C43E-D329-FC7C-4306F5F595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ED259A-30BF-49BB-91FA-DBDB4AFC11E3}" type="datetimeFigureOut">
              <a:rPr lang="en-NZ" smtClean="0"/>
              <a:t>9/11/2025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2D6D1-8DED-9CCE-7ED7-4B4855653E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DA614-36B6-7BB0-82CD-0B36C2CF6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F7B9CA-F55A-4016-936C-45DB973640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698350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FC4A70-4A38-498D-A8C4-C4CE301F9DB3}" type="datetimeFigureOut">
              <a:rPr lang="en-NZ" smtClean="0"/>
              <a:t>9/11/2025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8444C6-1422-459F-9BE1-86E8B9DBB6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277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338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794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E07C6-C552-1A80-9053-96CC474A0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D9E9E-BF24-75AE-92BC-08EF871BA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C63F42-E75A-5B1A-1054-134DD4C9B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E9C5C-F113-872D-1260-FEA310A1F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25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A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BF4755-0F75-4418-E3D1-8F17B3051F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96" y="5166000"/>
            <a:ext cx="1941204" cy="1296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0387B7-45B7-283A-4E4F-96E2A465B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7" y="3833090"/>
            <a:ext cx="5376003" cy="2628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edit, subtitle/date.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EC7C9B-7480-D461-A186-A75F90D6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58015"/>
            <a:ext cx="8090798" cy="3070986"/>
          </a:xfrm>
        </p:spPr>
        <p:txBody>
          <a:bodyPr>
            <a:normAutofit/>
          </a:bodyPr>
          <a:lstStyle>
            <a:lvl1pPr>
              <a:defRPr lang="en-US" sz="400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cover title - A</a:t>
            </a:r>
          </a:p>
        </p:txBody>
      </p:sp>
    </p:spTree>
    <p:extLst>
      <p:ext uri="{BB962C8B-B14F-4D97-AF65-F5344CB8AC3E}">
        <p14:creationId xmlns:p14="http://schemas.microsoft.com/office/powerpoint/2010/main" val="432994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divider slide B">
    <p:bg>
      <p:bgPr>
        <a:solidFill>
          <a:srgbClr val="009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DEA08-6A06-8AF0-B407-ABD6499D5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2570"/>
            <a:ext cx="4062984" cy="6852859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F39D19-BF1B-109A-49E3-738949A7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6737016" cy="3069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Sub-section slide header - B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E3B50A-8080-A3D7-2365-0CE3133641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00" y="3609000"/>
            <a:ext cx="6737016" cy="2709000"/>
          </a:xfrm>
        </p:spPr>
        <p:txBody>
          <a:bodyPr>
            <a:norm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en-US" sz="2000" dirty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minimal text.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816FC-2639-1838-0598-6FE8A06F3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3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AAD64B57-B280-1BD4-AFE8-C6335A05C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298" y="0"/>
            <a:ext cx="1283702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1080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Content slide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6000" y="1984629"/>
            <a:ext cx="10800000" cy="43333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edit, use this slide for most of your content.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839FB-EC3D-09AC-65B5-4F9C33ECA5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00" y="6542706"/>
            <a:ext cx="198000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4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756F97E4-7FCA-84E8-D460-621A3F5A5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298" y="0"/>
            <a:ext cx="1283702" cy="1080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B19F9A-B44C-8A81-CEA8-30A39BCA3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1080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Two column slide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854B25-3E85-7CCF-C11A-80D1BD0FA2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6000" y="1984629"/>
            <a:ext cx="5040000" cy="4333371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lvl="0"/>
            <a:r>
              <a:rPr lang="en-US"/>
              <a:t>Click here to edit, column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4DD58D-0A1B-3861-856A-D6CEA071B54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6000" y="1984629"/>
            <a:ext cx="5040000" cy="43333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31542"/>
                </a:solidFill>
              </a:defRPr>
            </a:lvl1pPr>
            <a:lvl2pPr>
              <a:defRPr sz="2000">
                <a:solidFill>
                  <a:srgbClr val="331542"/>
                </a:solidFill>
              </a:defRPr>
            </a:lvl2pPr>
          </a:lstStyle>
          <a:p>
            <a:pPr lvl="0"/>
            <a:r>
              <a:rPr lang="en-US"/>
              <a:t>Click here to edit, column 2.</a:t>
            </a:r>
          </a:p>
        </p:txBody>
      </p:sp>
    </p:spTree>
    <p:extLst>
      <p:ext uri="{BB962C8B-B14F-4D97-AF65-F5344CB8AC3E}">
        <p14:creationId xmlns:p14="http://schemas.microsoft.com/office/powerpoint/2010/main" val="114442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side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B19F9A-B44C-8A81-CEA8-30A39BCA3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675644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1/3 side bar slide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6F1560-497E-1926-F8E2-0FCD11629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999" y="2343087"/>
            <a:ext cx="675644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DFE275-C32B-6AEE-DF18-169DE93FD754}"/>
              </a:ext>
            </a:extLst>
          </p:cNvPr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rgbClr val="5FC6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587A124-3AAB-0A1C-68B1-492AD242DD2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489016" y="2343087"/>
            <a:ext cx="3342984" cy="3974912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side bar content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A7B1FBF-F1FC-D690-ADC9-1CAA1058D73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489016" y="360001"/>
            <a:ext cx="3342984" cy="18000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header content</a:t>
            </a:r>
          </a:p>
        </p:txBody>
      </p:sp>
    </p:spTree>
    <p:extLst>
      <p:ext uri="{BB962C8B-B14F-4D97-AF65-F5344CB8AC3E}">
        <p14:creationId xmlns:p14="http://schemas.microsoft.com/office/powerpoint/2010/main" val="371811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 slide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0497F4B-7329-E8AC-D595-9525D3436E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0445" y="6015400"/>
            <a:ext cx="10585630" cy="36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here to edit, video or image title.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70955-9A57-560E-F820-A2A2A36AE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400"/>
            <a:ext cx="1054802" cy="360000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AF3E615-73FD-9BAB-4867-EEF78B7F45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87681" y="396000"/>
            <a:ext cx="11242887" cy="54685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here to edit, insert video or image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ECA12-FE8E-6D84-1234-00D78655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2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55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House of the Teaching Profession slide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70955-9A57-560E-F820-A2A2A36AE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400"/>
            <a:ext cx="1054802" cy="3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ECA12-FE8E-6D84-1234-00D78655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2" y="6542706"/>
            <a:ext cx="1941150" cy="90587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0A08D98F-1D2B-DA5B-E863-DDF1505024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435" y="826937"/>
            <a:ext cx="683842" cy="4606717"/>
          </a:xfrm>
          <a:prstGeom prst="rect">
            <a:avLst/>
          </a:prstGeom>
        </p:spPr>
      </p:pic>
      <p:pic>
        <p:nvPicPr>
          <p:cNvPr id="7" name="Content Placeholder 3" descr="A house with a wooden floor and a wooden floor&#10;&#10;Description automatically generated with medium confidence">
            <a:extLst>
              <a:ext uri="{FF2B5EF4-FFF2-40B4-BE49-F238E27FC236}">
                <a16:creationId xmlns:a16="http://schemas.microsoft.com/office/drawing/2014/main" id="{1588D653-9899-B31E-C8BB-0EA3DCA509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262" y="826937"/>
            <a:ext cx="8189723" cy="4602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6D377-27E3-0D66-CFB0-81CF38C7FAEF}"/>
              </a:ext>
            </a:extLst>
          </p:cNvPr>
          <p:cNvSpPr txBox="1"/>
          <p:nvPr userDrawn="1"/>
        </p:nvSpPr>
        <p:spPr>
          <a:xfrm>
            <a:off x="1190444" y="5999465"/>
            <a:ext cx="10547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Whare o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Matatū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Aotearoa | The House of the Teaching Profession.</a:t>
            </a:r>
            <a:endParaRPr lang="en-NZ" sz="2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8BA01CA2-467D-2AFD-83A9-239FAB8AE9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" y="826937"/>
            <a:ext cx="683840" cy="4606717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394E1F83-9DFA-AE7A-572A-E54FE597ED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972" y="826937"/>
            <a:ext cx="683842" cy="4606717"/>
          </a:xfrm>
          <a:prstGeom prst="rect">
            <a:avLst/>
          </a:prstGeom>
        </p:spPr>
      </p:pic>
      <p:pic>
        <p:nvPicPr>
          <p:cNvPr id="12" name="Content Placeholder 12" descr="Qr code&#10;&#10;Description automatically generated with low confidence">
            <a:extLst>
              <a:ext uri="{FF2B5EF4-FFF2-40B4-BE49-F238E27FC236}">
                <a16:creationId xmlns:a16="http://schemas.microsoft.com/office/drawing/2014/main" id="{6F177F19-C722-376A-BBFB-198ED3DFB88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725" y="826937"/>
            <a:ext cx="683842" cy="46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2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l of Identity slide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70955-9A57-560E-F820-A2A2A36AE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400"/>
            <a:ext cx="1054802" cy="3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ECA12-FE8E-6D84-1234-00D78655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2" y="6542706"/>
            <a:ext cx="1941150" cy="905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C3DDC-8F37-1038-DF9A-21B47F4ADB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231" y="925525"/>
            <a:ext cx="2576362" cy="36391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7B3404-8608-CED3-7CAE-8B08CE04FC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1381" y="925525"/>
            <a:ext cx="2576362" cy="3639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45761D-CD3F-A303-8255-7564D3C2A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4530" y="925525"/>
            <a:ext cx="2566038" cy="36391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7EA891-9CC9-682D-961F-94CB529EEEB3}"/>
              </a:ext>
            </a:extLst>
          </p:cNvPr>
          <p:cNvSpPr txBox="1"/>
          <p:nvPr userDrawn="1"/>
        </p:nvSpPr>
        <p:spPr>
          <a:xfrm>
            <a:off x="3379964" y="4811845"/>
            <a:ext cx="257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>
                <a:solidFill>
                  <a:schemeClr val="bg1"/>
                </a:solidFill>
              </a:rPr>
              <a:t>Bi-cultural</a:t>
            </a:r>
            <a:endParaRPr lang="en-NZ" sz="2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8E6CB-8C4F-2A7B-832D-8A1B4B9B35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1" y="925525"/>
            <a:ext cx="2573762" cy="3638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8F207A-06DE-17A1-D009-552006CC1BA0}"/>
              </a:ext>
            </a:extLst>
          </p:cNvPr>
          <p:cNvSpPr txBox="1"/>
          <p:nvPr userDrawn="1"/>
        </p:nvSpPr>
        <p:spPr>
          <a:xfrm>
            <a:off x="487681" y="4811845"/>
            <a:ext cx="2573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>
                <a:solidFill>
                  <a:schemeClr val="bg1"/>
                </a:solidFill>
                <a:latin typeface="+mn-lt"/>
              </a:rPr>
              <a:t>Mana Whenua / </a:t>
            </a:r>
            <a:r>
              <a:rPr lang="en-NZ" sz="2000" err="1">
                <a:solidFill>
                  <a:schemeClr val="bg1"/>
                </a:solidFill>
                <a:latin typeface="+mn-lt"/>
              </a:rPr>
              <a:t>Tangata</a:t>
            </a:r>
            <a:r>
              <a:rPr lang="en-NZ" sz="2000">
                <a:solidFill>
                  <a:schemeClr val="bg1"/>
                </a:solidFill>
                <a:latin typeface="+mn-lt"/>
              </a:rPr>
              <a:t> whenua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B65DC-2560-3A64-8DCC-3CE345C98B7D}"/>
              </a:ext>
            </a:extLst>
          </p:cNvPr>
          <p:cNvSpPr txBox="1"/>
          <p:nvPr userDrawn="1"/>
        </p:nvSpPr>
        <p:spPr>
          <a:xfrm>
            <a:off x="6272247" y="4811845"/>
            <a:ext cx="257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err="1">
                <a:solidFill>
                  <a:schemeClr val="bg1"/>
                </a:solidFill>
              </a:rPr>
              <a:t>Tagata</a:t>
            </a:r>
            <a:r>
              <a:rPr lang="en-NZ" sz="2000">
                <a:solidFill>
                  <a:schemeClr val="bg1"/>
                </a:solidFill>
              </a:rPr>
              <a:t> o le Moana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2D2F3-06FF-88A3-9BA3-8F4214EE73D5}"/>
              </a:ext>
            </a:extLst>
          </p:cNvPr>
          <p:cNvSpPr txBox="1"/>
          <p:nvPr userDrawn="1"/>
        </p:nvSpPr>
        <p:spPr>
          <a:xfrm>
            <a:off x="9164530" y="4811845"/>
            <a:ext cx="257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>
                <a:solidFill>
                  <a:schemeClr val="bg1"/>
                </a:solidFill>
              </a:rPr>
              <a:t>Multicultural</a:t>
            </a:r>
            <a:endParaRPr lang="en-NZ" sz="2000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CFC33-8B05-2EC4-51E1-A8A8045A1D1B}"/>
              </a:ext>
            </a:extLst>
          </p:cNvPr>
          <p:cNvSpPr txBox="1"/>
          <p:nvPr userDrawn="1"/>
        </p:nvSpPr>
        <p:spPr>
          <a:xfrm>
            <a:off x="1190444" y="5999465"/>
            <a:ext cx="10547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Pātū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o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Whare | Wall of Identity</a:t>
            </a:r>
            <a:endParaRPr lang="en-NZ" sz="20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17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3 imag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B19F9A-B44C-8A81-CEA8-30A39BCA3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6756441" cy="1800000"/>
          </a:xfrm>
        </p:spPr>
        <p:txBody>
          <a:bodyPr>
            <a:normAutofit/>
          </a:bodyPr>
          <a:lstStyle>
            <a:lvl1pPr>
              <a:defRPr lang="en-US" b="1" dirty="0">
                <a:solidFill>
                  <a:srgbClr val="322738"/>
                </a:solidFill>
                <a:latin typeface="+mj-lt"/>
              </a:defRPr>
            </a:lvl1pPr>
          </a:lstStyle>
          <a:p>
            <a:r>
              <a:rPr lang="en-US"/>
              <a:t>One column and 1/3 image slide header -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28B09-CFE9-2B5F-E5EC-3F1FAC86E1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0"/>
            <a:ext cx="4062984" cy="6858000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6F1560-497E-1926-F8E2-0FCD11629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999" y="2343087"/>
            <a:ext cx="675644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5AC5127-1F86-B1AA-6FA2-8EF07F09D28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129015" y="0"/>
            <a:ext cx="4062984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220168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3 imag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28B09-CFE9-2B5F-E5EC-3F1FAC86E1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0"/>
            <a:ext cx="4062984" cy="6858000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6F1560-497E-1926-F8E2-0FCD11629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999" y="2343087"/>
            <a:ext cx="675644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AF803-4143-7D07-EAAA-0035ED78D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6756441" cy="1800000"/>
          </a:xfrm>
        </p:spPr>
        <p:txBody>
          <a:bodyPr>
            <a:normAutofit/>
          </a:bodyPr>
          <a:lstStyle>
            <a:lvl1pPr>
              <a:defRPr lang="en-US" dirty="0">
                <a:solidFill>
                  <a:srgbClr val="322738"/>
                </a:solidFill>
              </a:defRPr>
            </a:lvl1pPr>
          </a:lstStyle>
          <a:p>
            <a:r>
              <a:rPr lang="en-US"/>
              <a:t>One column and 1/3 image slide header - B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CDB9BED-8FB9-B06A-5F5F-A80D6047F96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129015" y="0"/>
            <a:ext cx="4062984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409313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R)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999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(R) slide header - 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80A9F5D-AB1D-B46D-D7D7-C24DA96CE1B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64113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BF4755-0F75-4418-E3D1-8F17B3051F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96" y="5166000"/>
            <a:ext cx="1941204" cy="1296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0387B7-45B7-283A-4E4F-96E2A465B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7" y="3833090"/>
            <a:ext cx="5376003" cy="2628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edit, subtitle/date.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EC7C9B-7480-D461-A186-A75F90D6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58015"/>
            <a:ext cx="8090798" cy="307098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cover title - B</a:t>
            </a:r>
          </a:p>
        </p:txBody>
      </p:sp>
    </p:spTree>
    <p:extLst>
      <p:ext uri="{BB962C8B-B14F-4D97-AF65-F5344CB8AC3E}">
        <p14:creationId xmlns:p14="http://schemas.microsoft.com/office/powerpoint/2010/main" val="189364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R)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999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pic>
        <p:nvPicPr>
          <p:cNvPr id="6" name="Picture 5" descr="A person with red hair and beard standing in front of a mural&#10;&#10;Description automatically generated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(R) slide header - B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43F8FC3-5515-109B-2A62-206BB75D6D3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076788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L)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6000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000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(L) slide header - 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123D706-0E84-F13C-0F3D-0BD712BD1F9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4154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L)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6000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000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(L) slide header - B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7396887-0601-6AAE-671E-C8965364287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4173110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ffirmation slide">
    <p:bg>
      <p:bgPr>
        <a:solidFill>
          <a:srgbClr val="9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F3F3093-3A2E-8891-C40F-C5D25FEB57E6}"/>
              </a:ext>
            </a:extLst>
          </p:cNvPr>
          <p:cNvSpPr txBox="1"/>
          <p:nvPr userDrawn="1"/>
        </p:nvSpPr>
        <p:spPr>
          <a:xfrm>
            <a:off x="1634142" y="756834"/>
            <a:ext cx="1002700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NZ" sz="3600">
                <a:solidFill>
                  <a:schemeClr val="bg1"/>
                </a:solidFill>
                <a:latin typeface="+mj-lt"/>
              </a:rPr>
              <a:t>Karakia </a:t>
            </a:r>
            <a:r>
              <a:rPr lang="en-NZ" sz="3600" err="1">
                <a:solidFill>
                  <a:schemeClr val="bg1"/>
                </a:solidFill>
                <a:latin typeface="+mj-lt"/>
              </a:rPr>
              <a:t>whakakapi</a:t>
            </a:r>
            <a:r>
              <a:rPr lang="en-NZ" sz="3600">
                <a:solidFill>
                  <a:schemeClr val="bg1"/>
                </a:solidFill>
                <a:latin typeface="+mj-lt"/>
              </a:rPr>
              <a:t> | Closing affirmation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7FD9B-9FAE-8362-2581-0AF4A7166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141" y="6542706"/>
            <a:ext cx="1941150" cy="90587"/>
          </a:xfrm>
          <a:prstGeom prst="rect">
            <a:avLst/>
          </a:prstGeom>
        </p:spPr>
      </p:pic>
      <p:pic>
        <p:nvPicPr>
          <p:cNvPr id="2" name="Picture 1" descr="A red and black design&#10;&#10;Description automatically generated">
            <a:extLst>
              <a:ext uri="{FF2B5EF4-FFF2-40B4-BE49-F238E27FC236}">
                <a16:creationId xmlns:a16="http://schemas.microsoft.com/office/drawing/2014/main" id="{EFEF7A6B-B96A-11B6-EE94-693952824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4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F73E47-2C20-2922-0791-FD955B71EA70}"/>
              </a:ext>
            </a:extLst>
          </p:cNvPr>
          <p:cNvSpPr txBox="1"/>
          <p:nvPr userDrawn="1"/>
        </p:nvSpPr>
        <p:spPr>
          <a:xfrm>
            <a:off x="1634141" y="1984629"/>
            <a:ext cx="446186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Kua</a:t>
            </a:r>
            <a:r>
              <a:rPr lang="en-US" sz="2600">
                <a:solidFill>
                  <a:schemeClr val="bg1"/>
                </a:solidFill>
              </a:rPr>
              <a:t> </a:t>
            </a:r>
            <a:r>
              <a:rPr lang="en-US" sz="2600" err="1">
                <a:solidFill>
                  <a:schemeClr val="bg1"/>
                </a:solidFill>
              </a:rPr>
              <a:t>ea</a:t>
            </a:r>
            <a:r>
              <a:rPr lang="en-US" sz="2600">
                <a:solidFill>
                  <a:schemeClr val="bg1"/>
                </a:solidFill>
              </a:rPr>
              <a:t> ki </a:t>
            </a:r>
            <a:r>
              <a:rPr lang="en-US" sz="2600" err="1">
                <a:solidFill>
                  <a:schemeClr val="bg1"/>
                </a:solidFill>
              </a:rPr>
              <a:t>runga</a:t>
            </a:r>
            <a:endParaRPr lang="en-US" sz="260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kua</a:t>
            </a:r>
            <a:r>
              <a:rPr lang="en-US" sz="2600">
                <a:solidFill>
                  <a:schemeClr val="bg1"/>
                </a:solidFill>
              </a:rPr>
              <a:t> </a:t>
            </a:r>
            <a:r>
              <a:rPr lang="en-US" sz="2600" err="1">
                <a:solidFill>
                  <a:schemeClr val="bg1"/>
                </a:solidFill>
              </a:rPr>
              <a:t>ea</a:t>
            </a:r>
            <a:r>
              <a:rPr lang="en-US" sz="2600">
                <a:solidFill>
                  <a:schemeClr val="bg1"/>
                </a:solidFill>
              </a:rPr>
              <a:t> ki </a:t>
            </a:r>
            <a:r>
              <a:rPr lang="en-US" sz="2600" err="1">
                <a:solidFill>
                  <a:schemeClr val="bg1"/>
                </a:solidFill>
              </a:rPr>
              <a:t>raro</a:t>
            </a:r>
            <a:endParaRPr lang="en-US" sz="260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>
                <a:solidFill>
                  <a:schemeClr val="bg1"/>
                </a:solidFill>
              </a:rPr>
              <a:t>E </a:t>
            </a:r>
            <a:r>
              <a:rPr lang="en-US" sz="2600" err="1">
                <a:solidFill>
                  <a:schemeClr val="bg1"/>
                </a:solidFill>
              </a:rPr>
              <a:t>Rongo</a:t>
            </a:r>
            <a:r>
              <a:rPr lang="en-US" sz="2600">
                <a:solidFill>
                  <a:schemeClr val="bg1"/>
                </a:solidFill>
              </a:rPr>
              <a:t>, </a:t>
            </a:r>
            <a:r>
              <a:rPr lang="en-US" sz="2600" err="1">
                <a:solidFill>
                  <a:schemeClr val="bg1"/>
                </a:solidFill>
              </a:rPr>
              <a:t>whakairihia</a:t>
            </a:r>
            <a:r>
              <a:rPr lang="en-US" sz="2600">
                <a:solidFill>
                  <a:schemeClr val="bg1"/>
                </a:solidFill>
              </a:rPr>
              <a:t> ki </a:t>
            </a:r>
            <a:r>
              <a:rPr lang="en-US" sz="2600" err="1">
                <a:solidFill>
                  <a:schemeClr val="bg1"/>
                </a:solidFill>
              </a:rPr>
              <a:t>runga</a:t>
            </a:r>
            <a:r>
              <a:rPr lang="en-US" sz="2600">
                <a:solidFill>
                  <a:schemeClr val="bg1"/>
                </a:solidFill>
              </a:rPr>
              <a:t>, kia </a:t>
            </a:r>
            <a:r>
              <a:rPr lang="en-US" sz="2600" err="1">
                <a:solidFill>
                  <a:schemeClr val="bg1"/>
                </a:solidFill>
              </a:rPr>
              <a:t>tīna</a:t>
            </a:r>
            <a:r>
              <a:rPr lang="en-US" sz="2600">
                <a:solidFill>
                  <a:schemeClr val="bg1"/>
                </a:solidFill>
              </a:rPr>
              <a:t>…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tīna</a:t>
            </a:r>
            <a:r>
              <a:rPr lang="en-US" sz="2600">
                <a:solidFill>
                  <a:schemeClr val="bg1"/>
                </a:solidFill>
              </a:rPr>
              <a:t>!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haumī</a:t>
            </a:r>
            <a:r>
              <a:rPr lang="en-US" sz="2600">
                <a:solidFill>
                  <a:schemeClr val="bg1"/>
                </a:solidFill>
              </a:rPr>
              <a:t> e…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>
                <a:solidFill>
                  <a:schemeClr val="bg1"/>
                </a:solidFill>
              </a:rPr>
              <a:t>hui 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it-IT" sz="2600">
                <a:solidFill>
                  <a:schemeClr val="bg1"/>
                </a:solidFill>
                <a:latin typeface="+mj-lt"/>
              </a:rPr>
              <a:t>Taiki e!</a:t>
            </a:r>
            <a:endParaRPr lang="en-NZ" sz="2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8C4D8-09FE-C4C0-A095-A965C8C5BCF1}"/>
              </a:ext>
            </a:extLst>
          </p:cNvPr>
          <p:cNvSpPr txBox="1"/>
          <p:nvPr userDrawn="1"/>
        </p:nvSpPr>
        <p:spPr>
          <a:xfrm>
            <a:off x="6765151" y="1984629"/>
            <a:ext cx="48959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>
                <a:solidFill>
                  <a:schemeClr val="bg1"/>
                </a:solidFill>
              </a:rPr>
              <a:t>It has been completed above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It has been completed below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Let peace be suspended on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high as a beacon to guide us…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Yes!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let’s bind this…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Bring this together…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>
                <a:solidFill>
                  <a:schemeClr val="bg1"/>
                </a:solidFill>
                <a:latin typeface="+mj-lt"/>
              </a:rPr>
              <a:t>Yes, lets fix it!</a:t>
            </a:r>
            <a:endParaRPr lang="en-NZ" sz="2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121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nd slide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9A460D-EEFF-F9D6-34B3-E6EDC3414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2570"/>
            <a:ext cx="4062984" cy="6852859"/>
          </a:xfrm>
          <a:prstGeom prst="rect">
            <a:avLst/>
          </a:prstGeom>
          <a:noFill/>
        </p:spPr>
      </p:pic>
      <p:pic>
        <p:nvPicPr>
          <p:cNvPr id="8" name="Picture 7" descr="A screenshot of a black background&#10;&#10;Description automatically generated">
            <a:extLst>
              <a:ext uri="{FF2B5EF4-FFF2-40B4-BE49-F238E27FC236}">
                <a16:creationId xmlns:a16="http://schemas.microsoft.com/office/drawing/2014/main" id="{D1DE8624-4E74-3E74-B71D-EEF01AA72B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57" y="4673052"/>
            <a:ext cx="4968533" cy="115932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28614C2-301D-BFAF-F50C-75C9E6E85D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58" y="1004748"/>
            <a:ext cx="6593306" cy="11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70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r new sec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7455A5-8E8A-4302-BEFC-CF8AF6C40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2" y="673114"/>
            <a:ext cx="6336000" cy="4744588"/>
          </a:xfrm>
        </p:spPr>
        <p:txBody>
          <a:bodyPr/>
          <a:lstStyle>
            <a:lvl1pPr>
              <a:defRPr>
                <a:solidFill>
                  <a:srgbClr val="5FC6CB"/>
                </a:solidFill>
              </a:defRPr>
            </a:lvl1pPr>
          </a:lstStyle>
          <a:p>
            <a:r>
              <a:rPr lang="en-US"/>
              <a:t>Divider or new section slide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43E204E-9A61-2001-C3D3-48236B73BF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5464886"/>
            <a:ext cx="6336000" cy="72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724835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and alternative slide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A56F-1C3A-454D-94F9-EFA1EA80B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FC6CB"/>
                </a:solidFill>
              </a:defRPr>
            </a:lvl1pPr>
          </a:lstStyle>
          <a:p>
            <a:r>
              <a:rPr lang="en-US"/>
              <a:t>Alternative content slide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95255-C5B7-534E-98E7-D755F1601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1841500"/>
            <a:ext cx="11293475" cy="4533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Alternative content slide, use this slide sparingly</a:t>
            </a:r>
          </a:p>
        </p:txBody>
      </p:sp>
    </p:spTree>
    <p:extLst>
      <p:ext uri="{BB962C8B-B14F-4D97-AF65-F5344CB8AC3E}">
        <p14:creationId xmlns:p14="http://schemas.microsoft.com/office/powerpoint/2010/main" val="3172502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37184-2098-8DC6-44AA-B850E58F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617C-E74D-42CA-8237-AC97610C4A89}" type="datetimeFigureOut">
              <a:rPr lang="en-NZ" smtClean="0"/>
              <a:t>9/11/2025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7D1AB-FF07-0E36-D33B-AEEACFB9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A9668-52A5-707C-E6B0-4994CAFE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160D-1135-4335-8178-5EB151FDF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58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BF4755-0F75-4418-E3D1-8F17B3051F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96" y="5166000"/>
            <a:ext cx="1941204" cy="1296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0387B7-45B7-283A-4E4F-96E2A465B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7" y="3833090"/>
            <a:ext cx="5376003" cy="2628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edit, subtitle/date.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EC7C9B-7480-D461-A186-A75F90D6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58015"/>
            <a:ext cx="8090798" cy="307098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cover title - C</a:t>
            </a:r>
          </a:p>
        </p:txBody>
      </p:sp>
    </p:spTree>
    <p:extLst>
      <p:ext uri="{BB962C8B-B14F-4D97-AF65-F5344CB8AC3E}">
        <p14:creationId xmlns:p14="http://schemas.microsoft.com/office/powerpoint/2010/main" val="423184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iata slid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10DC15-9BC2-1F8F-1167-D1F05BB16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397AD-EEAC-47CA-FCAB-C1AD82231FC1}"/>
              </a:ext>
            </a:extLst>
          </p:cNvPr>
          <p:cNvSpPr txBox="1"/>
          <p:nvPr userDrawn="1"/>
        </p:nvSpPr>
        <p:spPr>
          <a:xfrm>
            <a:off x="696000" y="756834"/>
            <a:ext cx="108000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it-IT" sz="3600">
                <a:solidFill>
                  <a:srgbClr val="5FC6CB"/>
                </a:solidFill>
                <a:latin typeface="+mj-lt"/>
              </a:rPr>
              <a:t>Matatū Mataora waiata</a:t>
            </a:r>
            <a:endParaRPr lang="en-NZ" sz="3600">
              <a:solidFill>
                <a:srgbClr val="5FC6C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C001B-B64B-2103-1536-9644511BFCB1}"/>
              </a:ext>
            </a:extLst>
          </p:cNvPr>
          <p:cNvSpPr txBox="1"/>
          <p:nvPr userDrawn="1"/>
        </p:nvSpPr>
        <p:spPr>
          <a:xfrm>
            <a:off x="715425" y="1803428"/>
            <a:ext cx="539999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E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hapahāpai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Matatū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Mataora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Huihuia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rā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ro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Matairangi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kia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tuku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kia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rere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whakarewahia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runga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Te mihi 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ata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ata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hapara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!</a:t>
            </a:r>
          </a:p>
          <a:p>
            <a:pPr lvl="0">
              <a:lnSpc>
                <a:spcPct val="100000"/>
              </a:lnSpc>
            </a:pP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Whakapiri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whakatata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kawea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orange</a:t>
            </a: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E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tī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, e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tā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j-lt"/>
              </a:rPr>
              <a:t>Hei, </a:t>
            </a:r>
            <a:r>
              <a:rPr lang="en-US" sz="2600" err="1">
                <a:solidFill>
                  <a:schemeClr val="bg1"/>
                </a:solidFill>
                <a:latin typeface="+mj-lt"/>
              </a:rPr>
              <a:t>hei</a:t>
            </a:r>
            <a:r>
              <a:rPr lang="en-US" sz="2600">
                <a:solidFill>
                  <a:schemeClr val="bg1"/>
                </a:solidFill>
                <a:latin typeface="+mj-lt"/>
              </a:rPr>
              <a:t> - Hei </a:t>
            </a:r>
            <a:r>
              <a:rPr lang="en-US" sz="2600" err="1">
                <a:solidFill>
                  <a:schemeClr val="bg1"/>
                </a:solidFill>
                <a:latin typeface="+mj-lt"/>
              </a:rPr>
              <a:t>hā</a:t>
            </a:r>
            <a:r>
              <a:rPr lang="en-US" sz="2600">
                <a:solidFill>
                  <a:schemeClr val="bg1"/>
                </a:solidFill>
                <a:latin typeface="+mj-lt"/>
              </a:rPr>
              <a:t>!</a:t>
            </a:r>
            <a:endParaRPr lang="en-NZ" sz="2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F11BB-480B-0B50-7C1D-CE7BB0F65426}"/>
              </a:ext>
            </a:extLst>
          </p:cNvPr>
          <p:cNvSpPr txBox="1"/>
          <p:nvPr userDrawn="1"/>
        </p:nvSpPr>
        <p:spPr>
          <a:xfrm>
            <a:off x="6456000" y="1803428"/>
            <a:ext cx="5040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>
                <a:solidFill>
                  <a:schemeClr val="bg1"/>
                </a:solidFill>
              </a:rPr>
              <a:t>Champions of </a:t>
            </a:r>
            <a:r>
              <a:rPr lang="en-US" sz="2000" err="1">
                <a:solidFill>
                  <a:schemeClr val="bg1"/>
                </a:solidFill>
              </a:rPr>
              <a:t>Matatū</a:t>
            </a:r>
            <a:endParaRPr lang="en-US" sz="2000">
              <a:solidFill>
                <a:schemeClr val="bg1"/>
              </a:solidFill>
            </a:endParaRPr>
          </a:p>
          <a:p>
            <a:pPr lvl="0"/>
            <a:r>
              <a:rPr lang="en-US" sz="2000">
                <a:solidFill>
                  <a:schemeClr val="bg1"/>
                </a:solidFill>
              </a:rPr>
              <a:t>Gather together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Send out, release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Raise up and elevate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Our acknowledgement to the 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morn to the dawn</a:t>
            </a:r>
          </a:p>
          <a:p>
            <a:pPr lvl="0"/>
            <a:endParaRPr lang="en-US" sz="2000">
              <a:solidFill>
                <a:schemeClr val="bg1"/>
              </a:solidFill>
            </a:endParaRPr>
          </a:p>
          <a:p>
            <a:pPr lvl="0"/>
            <a:r>
              <a:rPr lang="en-US" sz="2000">
                <a:solidFill>
                  <a:schemeClr val="bg1"/>
                </a:solidFill>
              </a:rPr>
              <a:t>Come hither, move closer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Bring the sustenance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From your spaces</a:t>
            </a:r>
          </a:p>
          <a:p>
            <a:pPr lvl="0"/>
            <a:r>
              <a:rPr lang="en-US" sz="2000">
                <a:solidFill>
                  <a:schemeClr val="bg1"/>
                </a:solidFill>
                <a:latin typeface="+mj-lt"/>
              </a:rPr>
              <a:t>Tis life!</a:t>
            </a:r>
            <a:endParaRPr lang="en-NZ" sz="2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171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akia and waiata slide">
    <p:bg>
      <p:bgPr>
        <a:solidFill>
          <a:srgbClr val="9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9F04C7-511F-4AD3-9E03-B2212A714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4141" y="1995020"/>
            <a:ext cx="4896000" cy="4333372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1B749A-DF4D-7403-43C4-09C1D81789D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765150" y="1984629"/>
            <a:ext cx="4896000" cy="433337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red and black design&#10;&#10;Description automatically generated">
            <a:extLst>
              <a:ext uri="{FF2B5EF4-FFF2-40B4-BE49-F238E27FC236}">
                <a16:creationId xmlns:a16="http://schemas.microsoft.com/office/drawing/2014/main" id="{53D9AB81-C1B5-31CC-3831-124DF0AA8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48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DD638FE-7B4E-11E8-2A94-02B02BAC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141" y="360000"/>
            <a:ext cx="1008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7FD9B-9FAE-8362-2581-0AF4A7166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141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4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affirmation slide">
    <p:bg>
      <p:bgPr>
        <a:solidFill>
          <a:srgbClr val="9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black design&#10;&#10;Description automatically generated">
            <a:extLst>
              <a:ext uri="{FF2B5EF4-FFF2-40B4-BE49-F238E27FC236}">
                <a16:creationId xmlns:a16="http://schemas.microsoft.com/office/drawing/2014/main" id="{53D9AB81-C1B5-31CC-3831-124DF0AA8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4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17FD9B-9FAE-8362-2581-0AF4A7166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141" y="6542706"/>
            <a:ext cx="1941150" cy="90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3F957-CDE7-9EAA-7BB7-F8685E30F24B}"/>
              </a:ext>
            </a:extLst>
          </p:cNvPr>
          <p:cNvSpPr txBox="1"/>
          <p:nvPr userDrawn="1"/>
        </p:nvSpPr>
        <p:spPr>
          <a:xfrm>
            <a:off x="1634142" y="756834"/>
            <a:ext cx="1002700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NZ" sz="3600">
                <a:solidFill>
                  <a:schemeClr val="bg1"/>
                </a:solidFill>
                <a:latin typeface="+mj-lt"/>
              </a:rPr>
              <a:t>Karakia </a:t>
            </a:r>
            <a:r>
              <a:rPr lang="en-NZ" sz="3600" err="1">
                <a:solidFill>
                  <a:schemeClr val="bg1"/>
                </a:solidFill>
                <a:latin typeface="+mj-lt"/>
              </a:rPr>
              <a:t>wāwāhi</a:t>
            </a:r>
            <a:r>
              <a:rPr lang="en-NZ" sz="3600">
                <a:solidFill>
                  <a:schemeClr val="bg1"/>
                </a:solidFill>
                <a:latin typeface="+mj-lt"/>
              </a:rPr>
              <a:t> | Opening affirmation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57AE4-397E-8E94-F528-018B43103237}"/>
              </a:ext>
            </a:extLst>
          </p:cNvPr>
          <p:cNvSpPr txBox="1"/>
          <p:nvPr userDrawn="1"/>
        </p:nvSpPr>
        <p:spPr>
          <a:xfrm>
            <a:off x="1634141" y="1914291"/>
            <a:ext cx="446186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Tūmatatia</a:t>
            </a:r>
            <a:r>
              <a:rPr lang="en-NZ" sz="2600">
                <a:solidFill>
                  <a:schemeClr val="bg1"/>
                </a:solidFill>
              </a:rPr>
              <a:t>, </a:t>
            </a:r>
            <a:r>
              <a:rPr lang="en-NZ" sz="2600" err="1">
                <a:solidFill>
                  <a:schemeClr val="bg1"/>
                </a:solidFill>
              </a:rPr>
              <a:t>tūramatia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tūāpapa</a:t>
            </a:r>
            <a:r>
              <a:rPr lang="en-NZ" sz="2600">
                <a:solidFill>
                  <a:schemeClr val="bg1"/>
                </a:solidFill>
              </a:rPr>
              <a:t> o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Matatū</a:t>
            </a:r>
            <a:r>
              <a:rPr lang="en-NZ" sz="2600">
                <a:solidFill>
                  <a:schemeClr val="bg1"/>
                </a:solidFill>
              </a:rPr>
              <a:t> Aotearoa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>
                <a:solidFill>
                  <a:schemeClr val="bg1"/>
                </a:solidFill>
              </a:rPr>
              <a:t>ki </a:t>
            </a:r>
            <a:r>
              <a:rPr lang="en-NZ" sz="2600" err="1">
                <a:solidFill>
                  <a:schemeClr val="bg1"/>
                </a:solidFill>
              </a:rPr>
              <a:t>runga</a:t>
            </a:r>
            <a:r>
              <a:rPr lang="en-NZ" sz="2600">
                <a:solidFill>
                  <a:schemeClr val="bg1"/>
                </a:solidFill>
              </a:rPr>
              <a:t>, ki </a:t>
            </a:r>
            <a:r>
              <a:rPr lang="en-NZ" sz="2600" err="1">
                <a:solidFill>
                  <a:schemeClr val="bg1"/>
                </a:solidFill>
              </a:rPr>
              <a:t>raro</a:t>
            </a:r>
            <a:r>
              <a:rPr lang="en-NZ" sz="2600">
                <a:solidFill>
                  <a:schemeClr val="bg1"/>
                </a:solidFill>
              </a:rPr>
              <a:t>, ki uta, ki tai 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Koia</a:t>
            </a:r>
            <a:r>
              <a:rPr lang="en-NZ" sz="2600">
                <a:solidFill>
                  <a:schemeClr val="bg1"/>
                </a:solidFill>
              </a:rPr>
              <a:t> ko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  <a:latin typeface="+mj-lt"/>
              </a:rPr>
              <a:t>manaakitanga</a:t>
            </a:r>
            <a:r>
              <a:rPr lang="en-NZ" sz="260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>
                <a:solidFill>
                  <a:schemeClr val="bg1"/>
                </a:solidFill>
              </a:rPr>
              <a:t>ko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>
                <a:solidFill>
                  <a:schemeClr val="bg1"/>
                </a:solidFill>
                <a:latin typeface="+mj-lt"/>
              </a:rPr>
              <a:t>whanaungatanga</a:t>
            </a:r>
            <a:r>
              <a:rPr lang="en-NZ" sz="260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>
                <a:solidFill>
                  <a:schemeClr val="bg1"/>
                </a:solidFill>
                <a:latin typeface="+mj-lt"/>
              </a:rPr>
              <a:t>pono</a:t>
            </a:r>
            <a:r>
              <a:rPr lang="en-NZ" sz="260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>
                <a:solidFill>
                  <a:schemeClr val="bg1"/>
                </a:solidFill>
              </a:rPr>
              <a:t>me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  <a:latin typeface="+mj-lt"/>
              </a:rPr>
              <a:t>whakamana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i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ako</a:t>
            </a:r>
            <a:endParaRPr lang="en-NZ" sz="26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Haumi</a:t>
            </a:r>
            <a:r>
              <a:rPr lang="en-NZ" sz="2600">
                <a:solidFill>
                  <a:schemeClr val="bg1"/>
                </a:solidFill>
              </a:rPr>
              <a:t> ē! Hui ē! </a:t>
            </a:r>
            <a:r>
              <a:rPr lang="en-NZ" sz="2600" i="1" err="1">
                <a:solidFill>
                  <a:schemeClr val="bg1"/>
                </a:solidFill>
                <a:latin typeface="+mj-lt"/>
              </a:rPr>
              <a:t>Tāiki</a:t>
            </a:r>
            <a:r>
              <a:rPr lang="en-NZ" sz="2600" i="1">
                <a:solidFill>
                  <a:schemeClr val="bg1"/>
                </a:solidFill>
                <a:latin typeface="+mj-lt"/>
              </a:rPr>
              <a:t> ē!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64222-DE74-E73B-83D4-FD85B3B2BC46}"/>
              </a:ext>
            </a:extLst>
          </p:cNvPr>
          <p:cNvSpPr txBox="1"/>
          <p:nvPr userDrawn="1"/>
        </p:nvSpPr>
        <p:spPr>
          <a:xfrm>
            <a:off x="6765151" y="1914291"/>
            <a:ext cx="4895999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A </a:t>
            </a:r>
            <a:r>
              <a:rPr lang="en-NZ" sz="2000" err="1">
                <a:solidFill>
                  <a:schemeClr val="bg1"/>
                </a:solidFill>
              </a:rPr>
              <a:t>karakia</a:t>
            </a:r>
            <a:r>
              <a:rPr lang="en-NZ" sz="2000">
                <a:solidFill>
                  <a:schemeClr val="bg1"/>
                </a:solidFill>
              </a:rPr>
              <a:t> | a pao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that shines light,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focus and attention on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the values and impact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of the Teaching profession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across the country</a:t>
            </a:r>
          </a:p>
        </p:txBody>
      </p:sp>
    </p:spTree>
    <p:extLst>
      <p:ext uri="{BB962C8B-B14F-4D97-AF65-F5344CB8AC3E}">
        <p14:creationId xmlns:p14="http://schemas.microsoft.com/office/powerpoint/2010/main" val="34506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 alternative slide 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8D2DA1-EBAE-0441-A3D7-3EF0213D7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1080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FC6CB"/>
                </a:solidFill>
              </a:defRPr>
            </a:lvl1pPr>
          </a:lstStyle>
          <a:p>
            <a:r>
              <a:rPr lang="en-US"/>
              <a:t>Agenda and alternative slide header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34718B-D0EF-1812-DC1C-5BC3FD6C97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00" y="1984629"/>
            <a:ext cx="10800000" cy="43333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Click here to edit, use this slide sparingly.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0DC15-9BC2-1F8F-1167-D1F05BB16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4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A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47FB84-E682-44EC-6AEB-A5F7C7C022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618630-837D-F390-D3FA-2804305ACA4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999" y="5049672"/>
            <a:ext cx="5040001" cy="126832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minimal text.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48C379-EE56-442F-5E37-30CC0972A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59999"/>
            <a:ext cx="5040001" cy="4510373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slide header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F01A5C-964F-6499-1908-103EE66162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840256D-B28F-92D1-16FF-91176244D5E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99683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divider slide A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24A4C8-9E42-AE25-990B-AE90F3EFD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2570"/>
            <a:ext cx="4062984" cy="6852859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28B278-7117-3289-1C25-DD9BF3A58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6737016" cy="3069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Sub-section slide header - 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A4D441-0F79-6403-5ECD-0D0CE2DFC0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00" y="3609000"/>
            <a:ext cx="6737016" cy="2709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minimal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7FB84-E682-44EC-6AEB-A5F7C7C02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0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365127"/>
            <a:ext cx="112551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825625"/>
            <a:ext cx="112551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99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9" r:id="rId2"/>
    <p:sldLayoutId id="2147483730" r:id="rId3"/>
    <p:sldLayoutId id="2147483740" r:id="rId4"/>
    <p:sldLayoutId id="2147483739" r:id="rId5"/>
    <p:sldLayoutId id="2147483688" r:id="rId6"/>
    <p:sldLayoutId id="2147483689" r:id="rId7"/>
    <p:sldLayoutId id="2147483716" r:id="rId8"/>
    <p:sldLayoutId id="2147483728" r:id="rId9"/>
    <p:sldLayoutId id="2147483717" r:id="rId10"/>
    <p:sldLayoutId id="2147483662" r:id="rId11"/>
    <p:sldLayoutId id="2147483664" r:id="rId12"/>
    <p:sldLayoutId id="2147483725" r:id="rId13"/>
    <p:sldLayoutId id="2147483711" r:id="rId14"/>
    <p:sldLayoutId id="2147483736" r:id="rId15"/>
    <p:sldLayoutId id="2147483737" r:id="rId16"/>
    <p:sldLayoutId id="2147483724" r:id="rId17"/>
    <p:sldLayoutId id="2147483732" r:id="rId18"/>
    <p:sldLayoutId id="2147483726" r:id="rId19"/>
    <p:sldLayoutId id="2147483735" r:id="rId20"/>
    <p:sldLayoutId id="2147483733" r:id="rId21"/>
    <p:sldLayoutId id="2147483734" r:id="rId22"/>
    <p:sldLayoutId id="2147483738" r:id="rId23"/>
    <p:sldLayoutId id="2147483694" r:id="rId24"/>
    <p:sldLayoutId id="2147483741" r:id="rId25"/>
    <p:sldLayoutId id="2147483742" r:id="rId26"/>
    <p:sldLayoutId id="214748374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15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33154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33154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33154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3315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rgbClr val="3315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C2D937-38DB-4416-9D54-224A12BADE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mi-NZ" dirty="0" err="1"/>
              <a:t>Element</a:t>
            </a:r>
            <a:r>
              <a:rPr lang="mi-NZ" dirty="0"/>
              <a:t> 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EE6AF-BD69-4199-A51D-48E62D3B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Activities you can do with your staff to unpack the Elements </a:t>
            </a:r>
            <a:r>
              <a:rPr lang="mi-NZ" err="1"/>
              <a:t>of</a:t>
            </a:r>
            <a:r>
              <a:rPr lang="mi-NZ"/>
              <a:t> a </a:t>
            </a:r>
            <a:r>
              <a:rPr lang="mi-NZ" dirty="0"/>
              <a:t>PGC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3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AEEF8-9620-807A-7491-5C7A4C101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7BC0A-55E8-6546-FDFE-D272E3CF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729049"/>
            <a:ext cx="10800000" cy="5588951"/>
          </a:xfrm>
        </p:spPr>
        <p:txBody>
          <a:bodyPr>
            <a:normAutofit/>
          </a:bodyPr>
          <a:lstStyle/>
          <a:p>
            <a:r>
              <a:rPr lang="mi-NZ" sz="3600"/>
              <a:t>In terms of the Standards for the Teaching Profession, what are you looking for in an observation?</a:t>
            </a:r>
            <a:endParaRPr lang="en-NZ" sz="3600"/>
          </a:p>
        </p:txBody>
      </p:sp>
    </p:spTree>
    <p:extLst>
      <p:ext uri="{BB962C8B-B14F-4D97-AF65-F5344CB8AC3E}">
        <p14:creationId xmlns:p14="http://schemas.microsoft.com/office/powerpoint/2010/main" val="353564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2D201-F27E-DA93-12F6-C757801CF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AEBDD-F0FF-0B60-839E-69A3BCBFD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729049"/>
            <a:ext cx="10800000" cy="5588951"/>
          </a:xfrm>
        </p:spPr>
        <p:txBody>
          <a:bodyPr>
            <a:normAutofit/>
          </a:bodyPr>
          <a:lstStyle/>
          <a:p>
            <a:r>
              <a:rPr lang="mi-NZ" sz="3600"/>
              <a:t>What are the things you do to create an environment where observations are seen as a vital part of growth?</a:t>
            </a:r>
            <a:endParaRPr lang="en-NZ" sz="3600"/>
          </a:p>
        </p:txBody>
      </p:sp>
    </p:spTree>
    <p:extLst>
      <p:ext uri="{BB962C8B-B14F-4D97-AF65-F5344CB8AC3E}">
        <p14:creationId xmlns:p14="http://schemas.microsoft.com/office/powerpoint/2010/main" val="4009145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22DAC-14DE-8035-07AB-2B46C50F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42EE-21F3-B6DE-2D62-B7D6F248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Element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F12F9-B9AB-32A9-D326-CF2DFD20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957B8-4847-A11A-D874-C1B24C45CDAD}"/>
              </a:ext>
            </a:extLst>
          </p:cNvPr>
          <p:cNvSpPr txBox="1"/>
          <p:nvPr/>
        </p:nvSpPr>
        <p:spPr>
          <a:xfrm>
            <a:off x="790575" y="2999232"/>
            <a:ext cx="72195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solidFill>
                <a:schemeClr val="bg1"/>
              </a:solidFill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BEA7F-D882-9A8E-66FA-306F34582261}"/>
              </a:ext>
            </a:extLst>
          </p:cNvPr>
          <p:cNvSpPr txBox="1"/>
          <p:nvPr/>
        </p:nvSpPr>
        <p:spPr>
          <a:xfrm>
            <a:off x="827314" y="2982686"/>
            <a:ext cx="656408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While the PGC values the observation and feedback that is done informally, there do need to be processes that ensure that it is done and contributes to teacher growth.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questions that follow set up the most simplistic process of feedback and observation, whether you are </a:t>
            </a:r>
            <a:r>
              <a:rPr lang="en-US" dirty="0" err="1">
                <a:solidFill>
                  <a:schemeClr val="bg1"/>
                </a:solidFill>
              </a:rPr>
              <a:t>utilising</a:t>
            </a:r>
            <a:r>
              <a:rPr lang="en-US" dirty="0">
                <a:solidFill>
                  <a:schemeClr val="bg1"/>
                </a:solidFill>
              </a:rPr>
              <a:t> formal or informal observation and feedback processes. 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9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230DB-0B39-2AB5-BAA0-1E6085A36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593125"/>
            <a:ext cx="10800000" cy="57248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mi-NZ" sz="3200" dirty="0" err="1"/>
              <a:t>Who</a:t>
            </a:r>
            <a:r>
              <a:rPr lang="mi-NZ" sz="3200" dirty="0"/>
              <a:t> </a:t>
            </a:r>
            <a:r>
              <a:rPr lang="mi-NZ" sz="3200" dirty="0" err="1"/>
              <a:t>do</a:t>
            </a:r>
            <a:r>
              <a:rPr lang="mi-NZ" sz="3200" dirty="0"/>
              <a:t> </a:t>
            </a:r>
            <a:r>
              <a:rPr lang="mi-NZ" sz="3200" dirty="0" err="1"/>
              <a:t>teachers</a:t>
            </a:r>
            <a:r>
              <a:rPr lang="mi-NZ" sz="3200" dirty="0"/>
              <a:t> </a:t>
            </a:r>
            <a:r>
              <a:rPr lang="mi-NZ" sz="3200" dirty="0" err="1"/>
              <a:t>discuss</a:t>
            </a:r>
            <a:r>
              <a:rPr lang="mi-NZ" sz="3200" dirty="0"/>
              <a:t> </a:t>
            </a:r>
            <a:r>
              <a:rPr lang="mi-NZ" sz="3200" dirty="0" err="1"/>
              <a:t>their</a:t>
            </a:r>
            <a:r>
              <a:rPr lang="mi-NZ" sz="3200" dirty="0"/>
              <a:t> </a:t>
            </a:r>
            <a:r>
              <a:rPr lang="mi-NZ" sz="3200" dirty="0" err="1"/>
              <a:t>practice</a:t>
            </a:r>
            <a:r>
              <a:rPr lang="mi-NZ" sz="3200" dirty="0"/>
              <a:t> </a:t>
            </a:r>
            <a:r>
              <a:rPr lang="mi-NZ" sz="3200" dirty="0" err="1"/>
              <a:t>with</a:t>
            </a:r>
            <a:r>
              <a:rPr lang="mi-NZ" sz="3200" dirty="0"/>
              <a:t>?</a:t>
            </a:r>
          </a:p>
          <a:p>
            <a:endParaRPr lang="mi-NZ" sz="3200"/>
          </a:p>
          <a:p>
            <a:r>
              <a:rPr lang="mi-NZ" sz="3200" dirty="0" err="1"/>
              <a:t>Who</a:t>
            </a:r>
            <a:r>
              <a:rPr lang="mi-NZ" sz="3200" dirty="0"/>
              <a:t> are </a:t>
            </a:r>
            <a:r>
              <a:rPr lang="mi-NZ" sz="3200" dirty="0" err="1"/>
              <a:t>they</a:t>
            </a:r>
            <a:r>
              <a:rPr lang="mi-NZ" sz="3200" dirty="0"/>
              <a:t> </a:t>
            </a:r>
            <a:r>
              <a:rPr lang="mi-NZ" sz="3200" dirty="0" err="1"/>
              <a:t>observed</a:t>
            </a:r>
            <a:r>
              <a:rPr lang="mi-NZ" sz="3200" dirty="0"/>
              <a:t> </a:t>
            </a:r>
            <a:r>
              <a:rPr lang="mi-NZ" sz="3200" dirty="0" err="1"/>
              <a:t>by</a:t>
            </a:r>
            <a:r>
              <a:rPr lang="mi-NZ" sz="3200" dirty="0"/>
              <a:t>? </a:t>
            </a:r>
            <a:r>
              <a:rPr lang="mi-NZ" sz="3200" dirty="0" err="1"/>
              <a:t>How</a:t>
            </a:r>
            <a:r>
              <a:rPr lang="mi-NZ" sz="3200" dirty="0"/>
              <a:t> </a:t>
            </a:r>
            <a:r>
              <a:rPr lang="mi-NZ" sz="3200" dirty="0" err="1"/>
              <a:t>often</a:t>
            </a:r>
            <a:r>
              <a:rPr lang="mi-NZ" sz="3200" dirty="0"/>
              <a:t> are </a:t>
            </a:r>
            <a:r>
              <a:rPr lang="mi-NZ" sz="3200" dirty="0" err="1"/>
              <a:t>they</a:t>
            </a:r>
            <a:r>
              <a:rPr lang="mi-NZ" sz="3200" dirty="0"/>
              <a:t> </a:t>
            </a:r>
            <a:r>
              <a:rPr lang="mi-NZ" sz="3200" dirty="0" err="1"/>
              <a:t>observed</a:t>
            </a:r>
            <a:r>
              <a:rPr lang="mi-NZ" sz="3200" dirty="0"/>
              <a:t>?</a:t>
            </a:r>
          </a:p>
          <a:p>
            <a:endParaRPr lang="mi-NZ" sz="3200"/>
          </a:p>
          <a:p>
            <a:r>
              <a:rPr lang="mi-NZ" sz="3200" dirty="0" err="1"/>
              <a:t>What</a:t>
            </a:r>
            <a:r>
              <a:rPr lang="mi-NZ" sz="3200" dirty="0"/>
              <a:t> </a:t>
            </a:r>
            <a:r>
              <a:rPr lang="mi-NZ" sz="3200" dirty="0" err="1"/>
              <a:t>is</a:t>
            </a:r>
            <a:r>
              <a:rPr lang="mi-NZ" sz="3200" dirty="0"/>
              <a:t> </a:t>
            </a:r>
            <a:r>
              <a:rPr lang="mi-NZ" sz="3200" dirty="0" err="1"/>
              <a:t>the</a:t>
            </a:r>
            <a:r>
              <a:rPr lang="mi-NZ" sz="3200" dirty="0"/>
              <a:t> </a:t>
            </a:r>
            <a:r>
              <a:rPr lang="mi-NZ" sz="3200" dirty="0" err="1"/>
              <a:t>observation</a:t>
            </a:r>
            <a:r>
              <a:rPr lang="mi-NZ" sz="3200" dirty="0"/>
              <a:t> </a:t>
            </a:r>
            <a:r>
              <a:rPr lang="mi-NZ" sz="3200" dirty="0" err="1"/>
              <a:t>process</a:t>
            </a:r>
            <a:r>
              <a:rPr lang="mi-NZ" sz="3200" dirty="0"/>
              <a:t>;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mi-NZ" sz="3200" dirty="0" err="1"/>
              <a:t>Pre-observation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mi-NZ" sz="3200" dirty="0" err="1"/>
              <a:t>During</a:t>
            </a:r>
            <a:r>
              <a:rPr lang="mi-NZ" sz="3200" dirty="0"/>
              <a:t> </a:t>
            </a:r>
            <a:r>
              <a:rPr lang="mi-NZ" sz="3200" dirty="0" err="1"/>
              <a:t>observation</a:t>
            </a:r>
          </a:p>
          <a:p>
            <a:pPr marL="1257300" lvl="2" indent="-342900">
              <a:buChar char="•"/>
            </a:pPr>
            <a:r>
              <a:rPr lang="mi-NZ" sz="3200" dirty="0" err="1"/>
              <a:t>Following</a:t>
            </a:r>
            <a:r>
              <a:rPr lang="mi-NZ" sz="3200" dirty="0"/>
              <a:t> </a:t>
            </a:r>
            <a:r>
              <a:rPr lang="mi-NZ" sz="3200" dirty="0" err="1"/>
              <a:t>observation</a:t>
            </a:r>
          </a:p>
          <a:p>
            <a:pPr lvl="2"/>
            <a:endParaRPr lang="en-NZ" sz="3200"/>
          </a:p>
          <a:p>
            <a:r>
              <a:rPr lang="en-NZ" sz="3200" dirty="0"/>
              <a:t>Who do they get feedback from?</a:t>
            </a:r>
          </a:p>
          <a:p>
            <a:endParaRPr lang="en-NZ"/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945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6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E410A8-F4E2-E701-C737-BFF7C9A3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28" y="1173812"/>
            <a:ext cx="5040001" cy="4510373"/>
          </a:xfrm>
        </p:spPr>
        <p:txBody>
          <a:bodyPr>
            <a:normAutofit fontScale="90000"/>
          </a:bodyPr>
          <a:lstStyle/>
          <a:p>
            <a:r>
              <a:rPr lang="mi-NZ" dirty="0"/>
              <a:t>Element D</a:t>
            </a: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r>
              <a:rPr lang="en-NZ" dirty="0"/>
              <a:t>Teachers have opportunities to discuss their practice and receive feedback, including observation</a:t>
            </a:r>
            <a:br>
              <a:rPr lang="en-AU" dirty="0"/>
            </a:br>
            <a:r>
              <a:rPr lang="mi-NZ" dirty="0"/>
              <a:t> </a:t>
            </a:r>
            <a:endParaRPr lang="en-N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DF880D-3147-54AE-7963-5B3B24BBD7AE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384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C857B-4FE3-A878-1056-151E9BCD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Element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746F-7894-22E7-EA34-393CBE1C1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E1DEA-05AA-0E39-86AA-535059E6378C}"/>
              </a:ext>
            </a:extLst>
          </p:cNvPr>
          <p:cNvSpPr txBox="1"/>
          <p:nvPr/>
        </p:nvSpPr>
        <p:spPr>
          <a:xfrm>
            <a:off x="790575" y="2999232"/>
            <a:ext cx="7219569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Book"/>
                <a:cs typeface="Segoe UI"/>
              </a:rPr>
              <a:t>We gave these questions to our leaders; you can see their responses to them on the website.</a:t>
            </a:r>
          </a:p>
          <a:p>
            <a:endParaRPr lang="en-US" sz="2000" dirty="0">
              <a:solidFill>
                <a:schemeClr val="bg1"/>
              </a:solidFill>
              <a:latin typeface="Franklin Gothic Book"/>
              <a:cs typeface="Segoe UI"/>
            </a:endParaRPr>
          </a:p>
          <a:p>
            <a:r>
              <a:rPr lang="en-US" sz="2000" dirty="0">
                <a:solidFill>
                  <a:schemeClr val="bg1"/>
                </a:solidFill>
                <a:cs typeface="Segoe UI"/>
              </a:rPr>
              <a:t>We think they are helpful to reflect on how you are currently undertaking feedback and observation in your setting, before thinking about what you might like to change.</a:t>
            </a:r>
          </a:p>
          <a:p>
            <a:endParaRPr lang="en-US" sz="2000" dirty="0">
              <a:solidFill>
                <a:schemeClr val="bg1"/>
              </a:solidFill>
              <a:cs typeface="Segoe UI"/>
            </a:endParaRPr>
          </a:p>
          <a:p>
            <a:r>
              <a:rPr lang="en-US" sz="2000" dirty="0">
                <a:solidFill>
                  <a:schemeClr val="bg1"/>
                </a:solidFill>
                <a:cs typeface="Segoe UI"/>
              </a:rPr>
              <a:t>We have put each one on a single slide; you may wish to print the </a:t>
            </a:r>
            <a:r>
              <a:rPr lang="en-US" sz="2000" dirty="0" err="1">
                <a:solidFill>
                  <a:schemeClr val="bg1"/>
                </a:solidFill>
                <a:cs typeface="Segoe UI"/>
              </a:rPr>
              <a:t>powerpoint</a:t>
            </a:r>
            <a:r>
              <a:rPr lang="en-US" sz="2000" dirty="0">
                <a:solidFill>
                  <a:schemeClr val="bg1"/>
                </a:solidFill>
                <a:cs typeface="Segoe UI"/>
              </a:rPr>
              <a:t> and use them as a carousel activity with the staff you are considering Element D with.</a:t>
            </a:r>
          </a:p>
        </p:txBody>
      </p:sp>
    </p:spTree>
    <p:extLst>
      <p:ext uri="{BB962C8B-B14F-4D97-AF65-F5344CB8AC3E}">
        <p14:creationId xmlns:p14="http://schemas.microsoft.com/office/powerpoint/2010/main" val="284895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651A1-9CAE-7B6B-4739-9A74E8AA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729049"/>
            <a:ext cx="10800000" cy="5588951"/>
          </a:xfrm>
        </p:spPr>
        <p:txBody>
          <a:bodyPr>
            <a:normAutofit/>
          </a:bodyPr>
          <a:lstStyle/>
          <a:p>
            <a:r>
              <a:rPr lang="mi-NZ" sz="3600"/>
              <a:t>What documentation is important when doing an observation?</a:t>
            </a:r>
            <a:endParaRPr lang="en-NZ" sz="3600"/>
          </a:p>
        </p:txBody>
      </p:sp>
    </p:spTree>
    <p:extLst>
      <p:ext uri="{BB962C8B-B14F-4D97-AF65-F5344CB8AC3E}">
        <p14:creationId xmlns:p14="http://schemas.microsoft.com/office/powerpoint/2010/main" val="63559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5C409-E82D-83BF-E006-C794D8630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F3E9-4201-DFB7-3A0A-1665314CA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729049"/>
            <a:ext cx="10800000" cy="5588951"/>
          </a:xfrm>
        </p:spPr>
        <p:txBody>
          <a:bodyPr>
            <a:normAutofit/>
          </a:bodyPr>
          <a:lstStyle/>
          <a:p>
            <a:r>
              <a:rPr lang="mi-NZ" sz="3600"/>
              <a:t>What relationship does Element D have to the other elements in your PGC?</a:t>
            </a:r>
            <a:endParaRPr lang="en-NZ" sz="3600"/>
          </a:p>
        </p:txBody>
      </p:sp>
    </p:spTree>
    <p:extLst>
      <p:ext uri="{BB962C8B-B14F-4D97-AF65-F5344CB8AC3E}">
        <p14:creationId xmlns:p14="http://schemas.microsoft.com/office/powerpoint/2010/main" val="39371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F496C-B6D4-B916-D2E1-63E4A3182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DBA5-C443-2BE1-EB7B-12B6B4253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729049"/>
            <a:ext cx="10800000" cy="5588951"/>
          </a:xfrm>
        </p:spPr>
        <p:txBody>
          <a:bodyPr>
            <a:normAutofit/>
          </a:bodyPr>
          <a:lstStyle/>
          <a:p>
            <a:r>
              <a:rPr lang="mi-NZ" sz="3600"/>
              <a:t>What was the best lesson observation you have ever had and what made it so great?</a:t>
            </a:r>
            <a:endParaRPr lang="en-NZ" sz="3600"/>
          </a:p>
        </p:txBody>
      </p:sp>
    </p:spTree>
    <p:extLst>
      <p:ext uri="{BB962C8B-B14F-4D97-AF65-F5344CB8AC3E}">
        <p14:creationId xmlns:p14="http://schemas.microsoft.com/office/powerpoint/2010/main" val="386691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570E6-ADF8-0DB1-1E38-BBD8BF327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0B637-57AC-B8B8-B0A1-8C72E71E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729049"/>
            <a:ext cx="10800000" cy="5588951"/>
          </a:xfrm>
        </p:spPr>
        <p:txBody>
          <a:bodyPr>
            <a:normAutofit/>
          </a:bodyPr>
          <a:lstStyle/>
          <a:p>
            <a:r>
              <a:rPr lang="mi-NZ" sz="3600"/>
              <a:t>What feedback made the biggest shift to your teaching?</a:t>
            </a:r>
            <a:endParaRPr lang="en-NZ" sz="3600"/>
          </a:p>
        </p:txBody>
      </p:sp>
    </p:spTree>
    <p:extLst>
      <p:ext uri="{BB962C8B-B14F-4D97-AF65-F5344CB8AC3E}">
        <p14:creationId xmlns:p14="http://schemas.microsoft.com/office/powerpoint/2010/main" val="329497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F593B-CFAE-7A52-CF5F-BD59DCF02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1596-E604-9262-FD91-E824B0E85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729049"/>
            <a:ext cx="10800000" cy="5588951"/>
          </a:xfrm>
        </p:spPr>
        <p:txBody>
          <a:bodyPr>
            <a:normAutofit/>
          </a:bodyPr>
          <a:lstStyle/>
          <a:p>
            <a:r>
              <a:rPr lang="mi-NZ" sz="3600"/>
              <a:t>Who does the observations in your setting and why?</a:t>
            </a:r>
            <a:endParaRPr lang="en-NZ" sz="3600"/>
          </a:p>
        </p:txBody>
      </p:sp>
    </p:spTree>
    <p:extLst>
      <p:ext uri="{BB962C8B-B14F-4D97-AF65-F5344CB8AC3E}">
        <p14:creationId xmlns:p14="http://schemas.microsoft.com/office/powerpoint/2010/main" val="342778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370E-E0DC-E365-B99B-713DB444E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68EE5-5830-E0AA-AC93-4299CE596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729049"/>
            <a:ext cx="10800000" cy="5588951"/>
          </a:xfrm>
        </p:spPr>
        <p:txBody>
          <a:bodyPr>
            <a:normAutofit/>
          </a:bodyPr>
          <a:lstStyle/>
          <a:p>
            <a:r>
              <a:rPr lang="mi-NZ" sz="3600"/>
              <a:t>What gets discussed in a pre-observation meeting?</a:t>
            </a:r>
            <a:endParaRPr lang="en-NZ" sz="3600"/>
          </a:p>
        </p:txBody>
      </p:sp>
    </p:spTree>
    <p:extLst>
      <p:ext uri="{BB962C8B-B14F-4D97-AF65-F5344CB8AC3E}">
        <p14:creationId xmlns:p14="http://schemas.microsoft.com/office/powerpoint/2010/main" val="392604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aching Council colours RGB">
      <a:dk1>
        <a:srgbClr val="000000"/>
      </a:dk1>
      <a:lt1>
        <a:srgbClr val="FFFFFF"/>
      </a:lt1>
      <a:dk2>
        <a:srgbClr val="322738"/>
      </a:dk2>
      <a:lt2>
        <a:srgbClr val="E7E6E6"/>
      </a:lt2>
      <a:accent1>
        <a:srgbClr val="71CCD2"/>
      </a:accent1>
      <a:accent2>
        <a:srgbClr val="DF003E"/>
      </a:accent2>
      <a:accent3>
        <a:srgbClr val="5091CC"/>
      </a:accent3>
      <a:accent4>
        <a:srgbClr val="F36E20"/>
      </a:accent4>
      <a:accent5>
        <a:srgbClr val="F36F20"/>
      </a:accent5>
      <a:accent6>
        <a:srgbClr val="F36E20"/>
      </a:accent6>
      <a:hlink>
        <a:srgbClr val="13B5EA"/>
      </a:hlink>
      <a:folHlink>
        <a:srgbClr val="7473A9"/>
      </a:folHlink>
    </a:clrScheme>
    <a:fontScheme name="Custom 2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 Presentation B" id="{6608E90A-AC3C-40A2-ABFC-94AE2024D577}" vid="{7FAAFC90-9CF6-452C-BCCE-567DD5B52B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3b8031-645f-47a7-9c64-f8f8c1f17c71">
      <Terms xmlns="http://schemas.microsoft.com/office/infopath/2007/PartnerControls"/>
    </lcf76f155ced4ddcb4097134ff3c332f>
    <TaxCatchAll xmlns="f9c51d4a-a097-4b51-ae00-b89008c5798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EFAFA176D7248A140884E622BEDFE" ma:contentTypeVersion="16" ma:contentTypeDescription="Create a new document." ma:contentTypeScope="" ma:versionID="b89b5e8fec3776dc2d1e9b74d1cc2121">
  <xsd:schema xmlns:xsd="http://www.w3.org/2001/XMLSchema" xmlns:xs="http://www.w3.org/2001/XMLSchema" xmlns:p="http://schemas.microsoft.com/office/2006/metadata/properties" xmlns:ns2="f43b8031-645f-47a7-9c64-f8f8c1f17c71" xmlns:ns3="f9c51d4a-a097-4b51-ae00-b89008c5798b" targetNamespace="http://schemas.microsoft.com/office/2006/metadata/properties" ma:root="true" ma:fieldsID="27ddfd13bb11f4b70a9203adb2061c49" ns2:_="" ns3:_="">
    <xsd:import namespace="f43b8031-645f-47a7-9c64-f8f8c1f17c71"/>
    <xsd:import namespace="f9c51d4a-a097-4b51-ae00-b89008c57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b8031-645f-47a7-9c64-f8f8c1f17c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0d4ef-559c-484f-ad4d-9445a15d84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51d4a-a097-4b51-ae00-b89008c57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f941307-74ab-4a52-a299-01fee9810ef6}" ma:internalName="TaxCatchAll" ma:showField="CatchAllData" ma:web="f9c51d4a-a097-4b51-ae00-b89008c579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4DB63A-40D2-490F-8F16-27BCC6F1CF5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f43b8031-645f-47a7-9c64-f8f8c1f17c71"/>
    <ds:schemaRef ds:uri="http://www.w3.org/XML/1998/namespace"/>
    <ds:schemaRef ds:uri="http://purl.org/dc/terms/"/>
    <ds:schemaRef ds:uri="http://schemas.openxmlformats.org/package/2006/metadata/core-properties"/>
    <ds:schemaRef ds:uri="f9c51d4a-a097-4b51-ae00-b89008c5798b"/>
  </ds:schemaRefs>
</ds:datastoreItem>
</file>

<file path=customXml/itemProps2.xml><?xml version="1.0" encoding="utf-8"?>
<ds:datastoreItem xmlns:ds="http://schemas.openxmlformats.org/officeDocument/2006/customXml" ds:itemID="{B8F94EC1-43D0-4B80-9107-657C04C18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b8031-645f-47a7-9c64-f8f8c1f17c71"/>
    <ds:schemaRef ds:uri="f9c51d4a-a097-4b51-ae00-b89008c579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61323F-D2E5-44F6-85C4-ABAE9B0763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 Presentation B</Template>
  <TotalTime>122</TotalTime>
  <Words>333</Words>
  <Application>Microsoft Office PowerPoint</Application>
  <PresentationFormat>Widescreen</PresentationFormat>
  <Paragraphs>34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Activities you can do with your staff to unpack the Elements of a PGC</vt:lpstr>
      <vt:lpstr>Element D    Teachers have opportunities to discuss their practice and receive feedback, including observation  </vt:lpstr>
      <vt:lpstr>Considering Element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Designing Element 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Bonnington</dc:creator>
  <cp:lastModifiedBy>Rose-Anne London</cp:lastModifiedBy>
  <cp:revision>93</cp:revision>
  <dcterms:created xsi:type="dcterms:W3CDTF">2025-09-17T01:24:07Z</dcterms:created>
  <dcterms:modified xsi:type="dcterms:W3CDTF">2025-11-10T03:08:31Z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19e51-2680-42c0-85d7-f1f9ea2f5342_Enabled">
    <vt:lpwstr>true</vt:lpwstr>
  </property>
  <property fmtid="{D5CDD505-2E9C-101B-9397-08002B2CF9AE}" pid="3" name="MSIP_Label_9df19e51-2680-42c0-85d7-f1f9ea2f5342_SetDate">
    <vt:lpwstr>2022-11-16T02:05:59Z</vt:lpwstr>
  </property>
  <property fmtid="{D5CDD505-2E9C-101B-9397-08002B2CF9AE}" pid="4" name="MSIP_Label_9df19e51-2680-42c0-85d7-f1f9ea2f5342_Method">
    <vt:lpwstr>Standard</vt:lpwstr>
  </property>
  <property fmtid="{D5CDD505-2E9C-101B-9397-08002B2CF9AE}" pid="5" name="MSIP_Label_9df19e51-2680-42c0-85d7-f1f9ea2f5342_Name">
    <vt:lpwstr>defa4170-0d19-0005-0004-bc88714345d2</vt:lpwstr>
  </property>
  <property fmtid="{D5CDD505-2E9C-101B-9397-08002B2CF9AE}" pid="6" name="MSIP_Label_9df19e51-2680-42c0-85d7-f1f9ea2f5342_SiteId">
    <vt:lpwstr>ffe533ea-53e0-4039-a3e8-10790e0c9ef2</vt:lpwstr>
  </property>
  <property fmtid="{D5CDD505-2E9C-101B-9397-08002B2CF9AE}" pid="7" name="MSIP_Label_9df19e51-2680-42c0-85d7-f1f9ea2f5342_ActionId">
    <vt:lpwstr>f7b87534-4d0c-4a83-8570-ae7cf14a780e</vt:lpwstr>
  </property>
  <property fmtid="{D5CDD505-2E9C-101B-9397-08002B2CF9AE}" pid="8" name="MSIP_Label_9df19e51-2680-42c0-85d7-f1f9ea2f5342_ContentBits">
    <vt:lpwstr>0</vt:lpwstr>
  </property>
  <property fmtid="{D5CDD505-2E9C-101B-9397-08002B2CF9AE}" pid="9" name="ContentTypeId">
    <vt:lpwstr>0x01010001BEFAFA176D7248A140884E622BEDFE</vt:lpwstr>
  </property>
  <property fmtid="{D5CDD505-2E9C-101B-9397-08002B2CF9AE}" pid="10" name="MediaServiceImageTags">
    <vt:lpwstr/>
  </property>
  <property fmtid="{D5CDD505-2E9C-101B-9397-08002B2CF9AE}" pid="11" name="Order">
    <vt:lpwstr>17102200.0000000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</Properties>
</file>