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0" r:id="rId16"/>
    <p:sldId id="281" r:id="rId17"/>
    <p:sldId id="27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49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763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https://www.merriam-webster.com/dictionary/liaison
https://www.ecfr.gov/current/title-49/section-191.3
https://www.ecfr.gov/current/title-49/section-192.3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Conceptual interpretation based on the presenter-provided notes.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https://www.ecfr.gov/current/title-49/subtitle-B/chapter-I/subchapter-D/part-192/subpart-L/section-192.615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https://www.ecfr.gov/current/title-49/subtitle-B/chapter-I/subchapter-D/part-192/subpart-L/section-192.615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https://rules.sos.ga.gov/gac/515-9-7
Annual liaison language and “Section Ten” are based on presenter-provided CWSP notes; confirm against the applicable Commission-approved county plan.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https://rules.sos.ga.gov/gac/515-9-7
Detailed annual outreach activities are based on presenter-provided CWSP notes.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https://rules.sos.ga.gov/gac/515-9-7
Feedback and Section 4 recordkeeping references are based on presenter-provided CWSP notes.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https://www.ecfr.gov/current/title-49/subtitle-B/chapter-I/subchapter-D/part-192/subpart-L/section-192.615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https://rules.sos.ga.gov/gac/515-9-7
Specific annual and documentation expectations are based on presenter-provided CWSP notes and should be confirmed against the applicable approved plan.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https://www.ecfr.gov/current/title-49/subtitle-B/chapter-I/subchapter-D/part-192/subpart-L/section-192.615
https://rules.sos.ga.gov/gac/515-9-7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https://www.ecfr.gov/current/title-49/subtitle-B/chapter-I/subchapter-D/part-192/subpart-L/section-192.615
https://rules.sos.ga.gov/gac/515-9-7
The statement about broader compliance concerns is a presenter-provided compliance interpretation, not a quoted regulatory conclusion.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https://www.ecfr.gov/current/title-49/subtitle-B/chapter-I/subchapter-D/part-192/subpart-L/section-192.615
https://rules.sos.ga.gov/gac/515-9-7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Discussion prompts supplied by presenter.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A024"/>
          </a:solidFill>
          <a:ln w="127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0116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>
                <a:solidFill>
                  <a:srgbClr val="5670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LIAISON REQUIREMENTS</a:t>
            </a:r>
            <a:endParaRPr lang="en-US" sz="900"/>
          </a:p>
        </p:txBody>
      </p:sp>
      <p:sp>
        <p:nvSpPr>
          <p:cNvPr id="4" name="Text 2"/>
          <p:cNvSpPr/>
          <p:nvPr/>
        </p:nvSpPr>
        <p:spPr>
          <a:xfrm>
            <a:off x="8503920" y="20116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7890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Federal Code vs. Georgia CWSP Rule</a:t>
            </a:r>
            <a:endParaRPr lang="en-US" sz="900"/>
          </a:p>
        </p:txBody>
      </p:sp>
      <p:sp>
        <p:nvSpPr>
          <p:cNvPr id="5" name="Shape 3"/>
          <p:cNvSpPr/>
          <p:nvPr/>
        </p:nvSpPr>
        <p:spPr>
          <a:xfrm>
            <a:off x="502920" y="6519672"/>
            <a:ext cx="11201400" cy="0"/>
          </a:xfrm>
          <a:prstGeom prst="line">
            <a:avLst/>
          </a:prstGeom>
          <a:noFill/>
          <a:ln w="12700">
            <a:solidFill>
              <a:srgbClr val="D6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C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72dca22016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2B">
              <a:alpha val="68000"/>
            </a:srgbClr>
          </a:solidFill>
          <a:ln w="12700">
            <a:solidFill>
              <a:srgbClr val="061D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640080" y="960120"/>
            <a:ext cx="5623560" cy="4480560"/>
          </a:xfrm>
          <a:prstGeom prst="rect">
            <a:avLst/>
          </a:prstGeom>
          <a:solidFill>
            <a:srgbClr val="071C2A">
              <a:alpha val="92000"/>
            </a:srgbClr>
          </a:solidFill>
          <a:ln w="12700">
            <a:solidFill>
              <a:srgbClr val="FFFF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960120" y="1325880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LIAISON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REQUIREMENTS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960120" y="2862072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4A024"/>
                </a:solidFill>
              </a:rPr>
              <a:t>Federal Code vs. Georgia CWSP Rule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0120" y="3611880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9F1F5"/>
                </a:solidFill>
              </a:rPr>
              <a:t>Understanding Emergency Liaison Expectations for Gas Operators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60120" y="484632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80" dirty="0">
                <a:solidFill>
                  <a:srgbClr val="B7CBD6"/>
                </a:solidFill>
              </a:rPr>
              <a:t>REGULATORY COMPLIANCE BRIEFING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FOUNDATION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What Does “Liaison” Mean?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572768"/>
            <a:ext cx="3931920" cy="4251960"/>
          </a:xfrm>
          <a:prstGeom prst="roundRect">
            <a:avLst>
              <a:gd name="adj" fmla="val 1860"/>
            </a:avLst>
          </a:prstGeom>
          <a:solidFill>
            <a:srgbClr val="123047"/>
          </a:solidFill>
          <a:ln w="12700">
            <a:solidFill>
              <a:srgbClr val="123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192024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LIAISON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987552" y="2743200"/>
            <a:ext cx="3246120" cy="1325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E8F1F5"/>
                </a:solidFill>
              </a:rPr>
              <a:t>Communication that establishes and maintains mutual understanding and cooperation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143000" y="49834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4A024"/>
                </a:solidFill>
              </a:rPr>
              <a:t>Merriam-Webster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892040" y="1572768"/>
            <a:ext cx="658368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7E1E7"/>
            </a:solidFill>
            <a:prstDash val="solid"/>
          </a:ln>
          <a:effectLst>
            <a:outerShdw blurRad="19050" dist="7620" dir="2700000" algn="bl" rotWithShape="0">
              <a:srgbClr val="687C8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892040" y="1572768"/>
            <a:ext cx="109728" cy="1143000"/>
          </a:xfrm>
          <a:prstGeom prst="rect">
            <a:avLst/>
          </a:prstGeom>
          <a:solidFill>
            <a:srgbClr val="F4A024"/>
          </a:solidFill>
          <a:ln w="127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184648" y="1801368"/>
            <a:ext cx="6080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7"/>
                </a:solidFill>
              </a:rPr>
              <a:t>Not defined by code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184648" y="2231136"/>
            <a:ext cx="6053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18323F"/>
                </a:solidFill>
              </a:rPr>
              <a:t>The term is not defined in 49 CFR §191.3 or §192.3.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892040" y="2862072"/>
            <a:ext cx="658368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7E1E7"/>
            </a:solidFill>
            <a:prstDash val="solid"/>
          </a:ln>
          <a:effectLst>
            <a:outerShdw blurRad="19050" dist="7620" dir="2700000" algn="bl" rotWithShape="0">
              <a:srgbClr val="687C8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892040" y="2862072"/>
            <a:ext cx="109728" cy="1143000"/>
          </a:xfrm>
          <a:prstGeom prst="rect">
            <a:avLst/>
          </a:prstGeom>
          <a:solidFill>
            <a:srgbClr val="168A8B"/>
          </a:solidFill>
          <a:ln w="12700">
            <a:solidFill>
              <a:srgbClr val="168A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184648" y="3090672"/>
            <a:ext cx="6080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7"/>
                </a:solidFill>
              </a:rPr>
              <a:t>Define it consistently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184648" y="3520440"/>
            <a:ext cx="6053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18323F"/>
                </a:solidFill>
              </a:rPr>
              <a:t>Operators may define undefined terms in their manuals.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892040" y="4151376"/>
            <a:ext cx="6583680" cy="1673352"/>
          </a:xfrm>
          <a:prstGeom prst="roundRect">
            <a:avLst>
              <a:gd name="adj" fmla="val 4372"/>
            </a:avLst>
          </a:prstGeom>
          <a:solidFill>
            <a:srgbClr val="FFFFFF"/>
          </a:solidFill>
          <a:ln w="12700">
            <a:solidFill>
              <a:srgbClr val="D7E1E7"/>
            </a:solidFill>
            <a:prstDash val="solid"/>
          </a:ln>
          <a:effectLst>
            <a:outerShdw blurRad="19050" dist="7620" dir="2700000" algn="bl" rotWithShape="0">
              <a:srgbClr val="687C8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892040" y="4151376"/>
            <a:ext cx="109728" cy="1673352"/>
          </a:xfrm>
          <a:prstGeom prst="rect">
            <a:avLst/>
          </a:prstGeom>
          <a:solidFill>
            <a:srgbClr val="1C5D7D"/>
          </a:solidFill>
          <a:ln w="12700">
            <a:solidFill>
              <a:srgbClr val="1C5D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184648" y="4379976"/>
            <a:ext cx="6080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7"/>
                </a:solidFill>
              </a:rPr>
              <a:t>Support the meaning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184648" y="4809744"/>
            <a:ext cx="6053328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18323F"/>
                </a:solidFill>
              </a:rPr>
              <a:t>A recognized dictionary definition can help establish a clear, defensible interpretation.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WORKING PRINCIPLE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Liaison in Practice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85800" y="1481328"/>
            <a:ext cx="10881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C5D7D"/>
                </a:solidFill>
              </a:rPr>
              <a:t>Liaison is more than a one-time contact.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1755648" y="2240280"/>
            <a:ext cx="1051560" cy="1051560"/>
          </a:xfrm>
          <a:prstGeom prst="ellipse">
            <a:avLst/>
          </a:prstGeom>
          <a:solidFill>
            <a:srgbClr val="1C5D7D"/>
          </a:solidFill>
          <a:ln w="38100">
            <a:solidFill>
              <a:srgbClr val="FFFFFF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755648" y="2523744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14400" y="354787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047"/>
                </a:solidFill>
              </a:rPr>
              <a:t>CONNECT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14400" y="4069080"/>
            <a:ext cx="274320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8323F"/>
                </a:solidFill>
              </a:rPr>
              <a:t>Ongoing communication process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971800" y="2761488"/>
            <a:ext cx="2029968" cy="1"/>
          </a:xfrm>
          <a:prstGeom prst="line">
            <a:avLst/>
          </a:prstGeom>
          <a:noFill/>
          <a:ln w="25400">
            <a:solidFill>
              <a:srgbClr val="9BB2B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157216" y="2240280"/>
            <a:ext cx="1051560" cy="1051560"/>
          </a:xfrm>
          <a:prstGeom prst="ellipse">
            <a:avLst/>
          </a:prstGeom>
          <a:solidFill>
            <a:srgbClr val="168A8B"/>
          </a:solidFill>
          <a:ln w="38100">
            <a:solidFill>
              <a:srgbClr val="FFFFFF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157216" y="2523744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315968" y="354787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047"/>
                </a:solidFill>
              </a:rPr>
              <a:t>UNDERSTAND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315968" y="4069080"/>
            <a:ext cx="274320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8323F"/>
                </a:solidFill>
              </a:rPr>
              <a:t>Mutual understanding with public officials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373368" y="2761488"/>
            <a:ext cx="2029968" cy="1"/>
          </a:xfrm>
          <a:prstGeom prst="line">
            <a:avLst/>
          </a:prstGeom>
          <a:noFill/>
          <a:ln w="25400">
            <a:solidFill>
              <a:srgbClr val="9BB2B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558784" y="2240280"/>
            <a:ext cx="1051560" cy="1051560"/>
          </a:xfrm>
          <a:prstGeom prst="ellipse">
            <a:avLst/>
          </a:prstGeom>
          <a:solidFill>
            <a:srgbClr val="F4A024"/>
          </a:solidFill>
          <a:ln w="38100">
            <a:solidFill>
              <a:srgbClr val="FFFFFF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558784" y="2523744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717536" y="354787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047"/>
                </a:solidFill>
              </a:rPr>
              <a:t>COORDINATE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7717536" y="4069080"/>
            <a:ext cx="274320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8323F"/>
                </a:solidFill>
              </a:rPr>
              <a:t>A more coordinated emergency response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4434840" y="5422392"/>
            <a:ext cx="3337560" cy="384048"/>
          </a:xfrm>
          <a:prstGeom prst="roundRect">
            <a:avLst>
              <a:gd name="adj" fmla="val 19048"/>
            </a:avLst>
          </a:prstGeom>
          <a:solidFill>
            <a:srgbClr val="123047"/>
          </a:solidFill>
          <a:ln w="12700">
            <a:solidFill>
              <a:srgbClr val="123047"/>
            </a:solidFill>
            <a:prstDash val="solid"/>
          </a:ln>
          <a:effectLst>
            <a:outerShdw blurRad="15240" dist="635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507992" y="5495544"/>
            <a:ext cx="31912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ONGOING PROCESS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49 CFR §192.615(C)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Federal Code Requirement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31520" y="14173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8323F"/>
                </a:solidFill>
              </a:rPr>
              <a:t>Each operator must establish and maintain liaison with: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31520" y="2011680"/>
            <a:ext cx="2423160" cy="320040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3DEE5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609344" y="2395728"/>
            <a:ext cx="658368" cy="658368"/>
          </a:xfrm>
          <a:prstGeom prst="ellipse">
            <a:avLst/>
          </a:prstGeom>
          <a:solidFill>
            <a:srgbClr val="1C5D7D"/>
          </a:solidFill>
          <a:ln w="12700">
            <a:solidFill>
              <a:srgbClr val="1C5D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609344" y="2560320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911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87552" y="3657600"/>
            <a:ext cx="192024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047"/>
                </a:solidFill>
              </a:rPr>
              <a:t>Emergency call centers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123047"/>
                </a:solidFill>
              </a:rPr>
              <a:t>where available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547872" y="2011680"/>
            <a:ext cx="2423160" cy="320040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3DEE5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425696" y="2395728"/>
            <a:ext cx="658368" cy="658368"/>
          </a:xfrm>
          <a:prstGeom prst="ellipse">
            <a:avLst/>
          </a:prstGeom>
          <a:solidFill>
            <a:srgbClr val="1C5D7D"/>
          </a:solidFill>
          <a:ln w="12700">
            <a:solidFill>
              <a:srgbClr val="1C5D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425696" y="2560320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FIRE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803904" y="3657600"/>
            <a:ext cx="192024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047"/>
                </a:solidFill>
              </a:rPr>
              <a:t>Fire departments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364224" y="2011680"/>
            <a:ext cx="2423160" cy="320040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3DEE5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242048" y="2395728"/>
            <a:ext cx="658368" cy="658368"/>
          </a:xfrm>
          <a:prstGeom prst="ellipse">
            <a:avLst/>
          </a:prstGeom>
          <a:solidFill>
            <a:srgbClr val="168A8B"/>
          </a:solidFill>
          <a:ln w="12700">
            <a:solidFill>
              <a:srgbClr val="168A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242048" y="2560320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POLICE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620256" y="3657600"/>
            <a:ext cx="192024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047"/>
                </a:solidFill>
              </a:rPr>
              <a:t>Police departments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180576" y="2011680"/>
            <a:ext cx="2423160" cy="320040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3DEE5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10058400" y="2395728"/>
            <a:ext cx="658368" cy="658368"/>
          </a:xfrm>
          <a:prstGeom prst="ellipse">
            <a:avLst/>
          </a:prstGeom>
          <a:solidFill>
            <a:srgbClr val="F4A024"/>
          </a:solidFill>
          <a:ln w="127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0058400" y="2560320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PUBLIC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9436608" y="3657600"/>
            <a:ext cx="192024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047"/>
                </a:solidFill>
              </a:rPr>
              <a:t>Other public officials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2926080" y="5577840"/>
            <a:ext cx="6355080" cy="438912"/>
          </a:xfrm>
          <a:prstGeom prst="roundRect">
            <a:avLst>
              <a:gd name="adj" fmla="val 12500"/>
            </a:avLst>
          </a:prstGeom>
          <a:solidFill>
            <a:srgbClr val="DDEBF0"/>
          </a:solidFill>
          <a:ln w="12700">
            <a:solidFill>
              <a:srgbClr val="DDEB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108960" y="5687568"/>
            <a:ext cx="5989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40" dirty="0">
                <a:solidFill>
                  <a:srgbClr val="1C5D7D"/>
                </a:solidFill>
              </a:rPr>
              <a:t>ESTABLISH  +  MAINTAIN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FOUR OUTCOMES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Purpose of Federal Liaison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591056"/>
            <a:ext cx="658368" cy="658368"/>
          </a:xfrm>
          <a:prstGeom prst="ellipse">
            <a:avLst/>
          </a:prstGeom>
          <a:solidFill>
            <a:srgbClr val="1C5D7D"/>
          </a:solidFill>
          <a:ln w="12700">
            <a:solidFill>
              <a:srgbClr val="1C5D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755648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691640" y="1527048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047"/>
                </a:solidFill>
              </a:rPr>
              <a:t>LEARN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29000" y="1481328"/>
            <a:ext cx="7635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8323F"/>
                </a:solidFill>
              </a:rPr>
              <a:t>Responsibilities and resources of responding agencies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691640" y="2395728"/>
            <a:ext cx="9326880" cy="1"/>
          </a:xfrm>
          <a:prstGeom prst="line">
            <a:avLst/>
          </a:prstGeom>
          <a:noFill/>
          <a:ln w="12700">
            <a:solidFill>
              <a:srgbClr val="D5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77240" y="2743200"/>
            <a:ext cx="658368" cy="658368"/>
          </a:xfrm>
          <a:prstGeom prst="ellipse">
            <a:avLst/>
          </a:prstGeom>
          <a:solidFill>
            <a:srgbClr val="168A8B"/>
          </a:solidFill>
          <a:ln w="12700">
            <a:solidFill>
              <a:srgbClr val="168A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290779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691640" y="2679192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047"/>
                </a:solidFill>
              </a:rPr>
              <a:t>ACQUAINT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429000" y="2633472"/>
            <a:ext cx="7635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8323F"/>
                </a:solidFill>
              </a:rPr>
              <a:t>Officials with the operator’s response capability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691640" y="3547872"/>
            <a:ext cx="9326880" cy="1"/>
          </a:xfrm>
          <a:prstGeom prst="line">
            <a:avLst/>
          </a:prstGeom>
          <a:noFill/>
          <a:ln w="12700">
            <a:solidFill>
              <a:srgbClr val="D5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77240" y="3895344"/>
            <a:ext cx="658368" cy="658368"/>
          </a:xfrm>
          <a:prstGeom prst="ellipse">
            <a:avLst/>
          </a:prstGeom>
          <a:solidFill>
            <a:srgbClr val="F4A024"/>
          </a:solidFill>
          <a:ln w="127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77240" y="405993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691640" y="3831336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047"/>
                </a:solidFill>
              </a:rPr>
              <a:t>IDENTIFY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429000" y="3785616"/>
            <a:ext cx="7635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8323F"/>
                </a:solidFill>
              </a:rPr>
              <a:t>Emergency types that trigger official notification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691640" y="4700016"/>
            <a:ext cx="9326880" cy="1"/>
          </a:xfrm>
          <a:prstGeom prst="line">
            <a:avLst/>
          </a:prstGeom>
          <a:noFill/>
          <a:ln w="12700">
            <a:solidFill>
              <a:srgbClr val="D5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77240" y="5047488"/>
            <a:ext cx="658368" cy="658368"/>
          </a:xfrm>
          <a:prstGeom prst="ellipse">
            <a:avLst/>
          </a:prstGeom>
          <a:solidFill>
            <a:srgbClr val="3C8C72"/>
          </a:solidFill>
          <a:ln w="12700">
            <a:solidFill>
              <a:srgbClr val="3C8C7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77240" y="5212080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691640" y="498348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047"/>
                </a:solidFill>
              </a:rPr>
              <a:t>PLAN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429000" y="4937760"/>
            <a:ext cx="7635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8323F"/>
                </a:solidFill>
              </a:rPr>
              <a:t>Mutual assistance to minimize hazards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463040" y="5989320"/>
            <a:ext cx="9326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C5D7D"/>
                </a:solidFill>
              </a:rPr>
              <a:t>The common thread: shared understanding before an emergency occurs.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STATE FRAMEWORK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Georgia CWSP Rule Requirement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3657600" cy="4480560"/>
          </a:xfrm>
          <a:prstGeom prst="roundRect">
            <a:avLst>
              <a:gd name="adj" fmla="val 2000"/>
            </a:avLst>
          </a:prstGeom>
          <a:solidFill>
            <a:srgbClr val="123047"/>
          </a:solidFill>
          <a:ln w="12700">
            <a:solidFill>
              <a:srgbClr val="123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143000" y="2057400"/>
            <a:ext cx="2743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</a:rPr>
              <a:t>GPSC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</a:rPr>
              <a:t>RULE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</a:rPr>
              <a:t>515-9-7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143000" y="431596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4A024"/>
                </a:solidFill>
              </a:rPr>
              <a:t>Countywide Gas Safety Plan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67665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7E1E7"/>
            </a:solidFill>
            <a:prstDash val="solid"/>
          </a:ln>
          <a:effectLst>
            <a:outerShdw blurRad="19050" dist="7620" dir="2700000" algn="bl" rotWithShape="0">
              <a:srgbClr val="687C8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709160" y="1417320"/>
            <a:ext cx="109728" cy="1188720"/>
          </a:xfrm>
          <a:prstGeom prst="rect">
            <a:avLst/>
          </a:prstGeom>
          <a:solidFill>
            <a:srgbClr val="F4A024"/>
          </a:solidFill>
          <a:ln w="127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01768" y="1645920"/>
            <a:ext cx="6263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7"/>
                </a:solidFill>
              </a:rPr>
              <a:t>Annual cadence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001768" y="2075688"/>
            <a:ext cx="62362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18323F"/>
                </a:solidFill>
              </a:rPr>
              <a:t>CWSP Section Ten establishes an annual liaison requirement.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709160" y="2761488"/>
            <a:ext cx="67665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7E1E7"/>
            </a:solidFill>
            <a:prstDash val="solid"/>
          </a:ln>
          <a:effectLst>
            <a:outerShdw blurRad="19050" dist="7620" dir="2700000" algn="bl" rotWithShape="0">
              <a:srgbClr val="687C8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709160" y="2761488"/>
            <a:ext cx="109728" cy="1188720"/>
          </a:xfrm>
          <a:prstGeom prst="rect">
            <a:avLst/>
          </a:prstGeom>
          <a:solidFill>
            <a:srgbClr val="168A8B"/>
          </a:solidFill>
          <a:ln w="12700">
            <a:solidFill>
              <a:srgbClr val="168A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01768" y="2990088"/>
            <a:ext cx="6263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7"/>
                </a:solidFill>
              </a:rPr>
              <a:t>Defined audience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001768" y="3419856"/>
            <a:ext cx="62362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18323F"/>
                </a:solidFill>
              </a:rPr>
              <a:t>Information is shared with agencies and individuals listed in CWSP attachments.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709160" y="4105656"/>
            <a:ext cx="6766560" cy="1792224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2700">
            <a:solidFill>
              <a:srgbClr val="D7E1E7"/>
            </a:solidFill>
            <a:prstDash val="solid"/>
          </a:ln>
          <a:effectLst>
            <a:outerShdw blurRad="19050" dist="7620" dir="2700000" algn="bl" rotWithShape="0">
              <a:srgbClr val="687C8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709160" y="4105656"/>
            <a:ext cx="109728" cy="1792224"/>
          </a:xfrm>
          <a:prstGeom prst="rect">
            <a:avLst/>
          </a:prstGeom>
          <a:solidFill>
            <a:srgbClr val="1C5D7D"/>
          </a:solidFill>
          <a:ln w="12700">
            <a:solidFill>
              <a:srgbClr val="1C5D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01768" y="4334256"/>
            <a:ext cx="6263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7"/>
                </a:solidFill>
              </a:rPr>
              <a:t>Plan integration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001768" y="4764024"/>
            <a:ext cx="6236208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18323F"/>
                </a:solidFill>
              </a:rPr>
              <a:t>Liaison activities connect directly to the Countywide Safety Plan process.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REQUIRED ACTIONS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CWSP Liaison Activities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85800" y="1508760"/>
            <a:ext cx="5285232" cy="1124712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12700">
            <a:solidFill>
              <a:srgbClr val="D7E1E7"/>
            </a:solidFill>
            <a:prstDash val="solid"/>
          </a:ln>
          <a:effectLst>
            <a:outerShdw blurRad="19050" dist="7620" dir="2700000" algn="bl" rotWithShape="0">
              <a:srgbClr val="687C8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1508760"/>
            <a:ext cx="109728" cy="1124712"/>
          </a:xfrm>
          <a:prstGeom prst="rect">
            <a:avLst/>
          </a:prstGeom>
          <a:solidFill>
            <a:srgbClr val="1C5D7D"/>
          </a:solidFill>
          <a:ln w="12700">
            <a:solidFill>
              <a:srgbClr val="1C5D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78408" y="1737360"/>
            <a:ext cx="4782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7"/>
                </a:solidFill>
              </a:rPr>
              <a:t>INFORM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78408" y="216712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18323F"/>
                </a:solidFill>
              </a:rPr>
              <a:t>Provide information to listed agencies and individuals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85800" y="2926080"/>
            <a:ext cx="5285232" cy="1124712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12700">
            <a:solidFill>
              <a:srgbClr val="D7E1E7"/>
            </a:solidFill>
            <a:prstDash val="solid"/>
          </a:ln>
          <a:effectLst>
            <a:outerShdw blurRad="19050" dist="7620" dir="2700000" algn="bl" rotWithShape="0">
              <a:srgbClr val="687C8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85800" y="2926080"/>
            <a:ext cx="109728" cy="1124712"/>
          </a:xfrm>
          <a:prstGeom prst="rect">
            <a:avLst/>
          </a:prstGeom>
          <a:solidFill>
            <a:srgbClr val="168A8B"/>
          </a:solidFill>
          <a:ln w="12700">
            <a:solidFill>
              <a:srgbClr val="168A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78408" y="3154680"/>
            <a:ext cx="4782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7"/>
                </a:solidFill>
              </a:rPr>
              <a:t>ACQUAINT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78408" y="35844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18323F"/>
                </a:solidFill>
              </a:rPr>
              <a:t>Review operator emergency procedures with public officials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5285232" cy="1124712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12700">
            <a:solidFill>
              <a:srgbClr val="D7E1E7"/>
            </a:solidFill>
            <a:prstDash val="solid"/>
          </a:ln>
          <a:effectLst>
            <a:outerShdw blurRad="19050" dist="7620" dir="2700000" algn="bl" rotWithShape="0">
              <a:srgbClr val="687C8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85800" y="4343400"/>
            <a:ext cx="109728" cy="1124712"/>
          </a:xfrm>
          <a:prstGeom prst="rect">
            <a:avLst/>
          </a:prstGeom>
          <a:solidFill>
            <a:srgbClr val="F4A024"/>
          </a:solidFill>
          <a:ln w="127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78408" y="4572000"/>
            <a:ext cx="4782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7"/>
                </a:solidFill>
              </a:rPr>
              <a:t>OPERATOR → OFFICIALS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78408" y="500176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18323F"/>
                </a:solidFill>
              </a:rPr>
              <a:t>Identify when the operator must notify officials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99632" y="1508760"/>
            <a:ext cx="5285232" cy="1124712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12700">
            <a:solidFill>
              <a:srgbClr val="D7E1E7"/>
            </a:solidFill>
            <a:prstDash val="solid"/>
          </a:ln>
          <a:effectLst>
            <a:outerShdw blurRad="19050" dist="7620" dir="2700000" algn="bl" rotWithShape="0">
              <a:srgbClr val="687C8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199632" y="1508760"/>
            <a:ext cx="109728" cy="1124712"/>
          </a:xfrm>
          <a:prstGeom prst="rect">
            <a:avLst/>
          </a:prstGeom>
          <a:solidFill>
            <a:srgbClr val="F4A024"/>
          </a:solidFill>
          <a:ln w="127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492240" y="1737360"/>
            <a:ext cx="4782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7"/>
                </a:solidFill>
              </a:rPr>
              <a:t>OFFICIALS → OPERATOR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92240" y="216712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18323F"/>
                </a:solidFill>
              </a:rPr>
              <a:t>Identify when public officials must notify operators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199632" y="2926080"/>
            <a:ext cx="5285232" cy="1124712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12700">
            <a:solidFill>
              <a:srgbClr val="D7E1E7"/>
            </a:solidFill>
            <a:prstDash val="solid"/>
          </a:ln>
          <a:effectLst>
            <a:outerShdw blurRad="19050" dist="7620" dir="2700000" algn="bl" rotWithShape="0">
              <a:srgbClr val="687C88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99632" y="2926080"/>
            <a:ext cx="109728" cy="1124712"/>
          </a:xfrm>
          <a:prstGeom prst="rect">
            <a:avLst/>
          </a:prstGeom>
          <a:solidFill>
            <a:srgbClr val="1C5D7D"/>
          </a:solidFill>
          <a:ln w="12700">
            <a:solidFill>
              <a:srgbClr val="1C5D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92240" y="3154680"/>
            <a:ext cx="4782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7"/>
                </a:solidFill>
              </a:rPr>
              <a:t>ASSIST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492240" y="35844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18323F"/>
                </a:solidFill>
              </a:rPr>
              <a:t>Plan mutual assistance with officials and nearby operators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CLOSE THE LOOP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CWSP Feedback and Documentation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2011680" y="2148840"/>
            <a:ext cx="1874520" cy="1143000"/>
          </a:xfrm>
          <a:prstGeom prst="ellipse">
            <a:avLst/>
          </a:prstGeom>
          <a:solidFill>
            <a:srgbClr val="1C5D7D"/>
          </a:solidFill>
          <a:ln w="25400">
            <a:solidFill>
              <a:srgbClr val="FFFFFF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148840" y="239572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EVALUATE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874520" y="3502152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8323F"/>
                </a:solidFill>
              </a:rPr>
              <a:t>Comments, suggestions and recommendations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754880" y="2148840"/>
            <a:ext cx="1874520" cy="1143000"/>
          </a:xfrm>
          <a:prstGeom prst="ellipse">
            <a:avLst/>
          </a:prstGeom>
          <a:solidFill>
            <a:srgbClr val="168A8B"/>
          </a:solidFill>
          <a:ln w="25400">
            <a:solidFill>
              <a:srgbClr val="FFFFFF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892040" y="239572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INCORPORATE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617720" y="3502152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8323F"/>
                </a:solidFill>
              </a:rPr>
              <a:t>Feedback when appropriate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498080" y="2148840"/>
            <a:ext cx="1874520" cy="1143000"/>
          </a:xfrm>
          <a:prstGeom prst="ellipse">
            <a:avLst/>
          </a:prstGeom>
          <a:solidFill>
            <a:srgbClr val="F4A024"/>
          </a:solidFill>
          <a:ln w="25400">
            <a:solidFill>
              <a:srgbClr val="FFFFFF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635240" y="239572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DOCUMENT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60920" y="3502152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8323F"/>
                </a:solidFill>
              </a:rPr>
              <a:t>All liaison activities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754880" y="4617720"/>
            <a:ext cx="1874520" cy="1143000"/>
          </a:xfrm>
          <a:prstGeom prst="ellipse">
            <a:avLst/>
          </a:prstGeom>
          <a:solidFill>
            <a:srgbClr val="123047"/>
          </a:solidFill>
          <a:ln w="25400">
            <a:solidFill>
              <a:srgbClr val="FFFFFF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92040" y="4864608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RETAIN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617720" y="5971032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8323F"/>
                </a:solidFill>
              </a:rPr>
              <a:t>Records required by the CWSP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913632" y="2724912"/>
            <a:ext cx="795528" cy="1"/>
          </a:xfrm>
          <a:prstGeom prst="line">
            <a:avLst/>
          </a:prstGeom>
          <a:noFill/>
          <a:ln w="25400">
            <a:solidFill>
              <a:srgbClr val="168A8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656832" y="2724912"/>
            <a:ext cx="795528" cy="1"/>
          </a:xfrm>
          <a:prstGeom prst="line">
            <a:avLst/>
          </a:prstGeom>
          <a:noFill/>
          <a:ln w="25400">
            <a:solidFill>
              <a:srgbClr val="168A8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 flipH="1">
            <a:off x="5806440" y="3337560"/>
            <a:ext cx="2560320" cy="1234440"/>
          </a:xfrm>
          <a:prstGeom prst="line">
            <a:avLst/>
          </a:prstGeom>
          <a:noFill/>
          <a:ln w="25400">
            <a:solidFill>
              <a:srgbClr val="168A8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 flipH="1" flipV="1">
            <a:off x="3017520" y="3364992"/>
            <a:ext cx="1719072" cy="1801368"/>
          </a:xfrm>
          <a:prstGeom prst="line">
            <a:avLst/>
          </a:prstGeom>
          <a:noFill/>
          <a:ln w="25400">
            <a:solidFill>
              <a:srgbClr val="168A8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39" y="658368"/>
            <a:ext cx="41355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FEDERAL CODE IS BROADER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Key Difference 1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31520" y="1600200"/>
            <a:ext cx="7132320" cy="4343400"/>
          </a:xfrm>
          <a:prstGeom prst="roundRect">
            <a:avLst>
              <a:gd name="adj" fmla="val 1684"/>
            </a:avLst>
          </a:prstGeom>
          <a:solidFill>
            <a:srgbClr val="123047"/>
          </a:solidFill>
          <a:ln w="12700">
            <a:solidFill>
              <a:srgbClr val="123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143000" y="2148840"/>
            <a:ext cx="6309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</a:rPr>
              <a:t>ESTABLISH  +  MAINTAIN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1143000" y="297180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F4A024"/>
                </a:solidFill>
              </a:rPr>
              <a:t>An ongoing federal obligation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691640" y="3694176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E8F1F5"/>
                </a:solidFill>
              </a:rPr>
              <a:t>Emergency coordination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dirty="0">
                <a:solidFill>
                  <a:srgbClr val="E8F1F5"/>
                </a:solidFill>
              </a:rPr>
              <a:t>Understanding roles and resources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dirty="0">
                <a:solidFill>
                  <a:srgbClr val="E8F1F5"/>
                </a:solidFill>
              </a:rPr>
              <a:t>Mutual assistance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549640" y="2075688"/>
            <a:ext cx="2011680" cy="2011680"/>
          </a:xfrm>
          <a:prstGeom prst="ellipse">
            <a:avLst/>
          </a:prstGeom>
          <a:solidFill>
            <a:srgbClr val="FFFFFF"/>
          </a:solidFill>
          <a:ln w="762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823960" y="2587752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047"/>
                </a:solidFill>
              </a:rPr>
              <a:t>NO SPECIFIC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23047"/>
                </a:solidFill>
              </a:rPr>
              <a:t>ANNUAL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23047"/>
                </a:solidFill>
              </a:rPr>
              <a:t>FREQUENCY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75320" y="46634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C5D7D"/>
                </a:solidFill>
              </a:rPr>
              <a:t>Baseline requirement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90259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CWSP IS MORE SPECIFIC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Key Difference 2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68680" y="1755648"/>
            <a:ext cx="3246120" cy="379476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5E0E7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1755648"/>
            <a:ext cx="3246120" cy="146304"/>
          </a:xfrm>
          <a:prstGeom prst="rect">
            <a:avLst/>
          </a:prstGeom>
          <a:solidFill>
            <a:srgbClr val="F4A024"/>
          </a:solidFill>
          <a:ln w="127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97280" y="230428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3047"/>
                </a:solidFill>
              </a:rPr>
              <a:t>ANNUAL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188720" y="3090672"/>
            <a:ext cx="2606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8323F"/>
                </a:solidFill>
              </a:rPr>
              <a:t>Defined timing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167128" y="470916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4A024"/>
                </a:solidFill>
              </a:rPr>
              <a:t>01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636008" y="1755648"/>
            <a:ext cx="3246120" cy="379476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5E0E7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636008" y="1755648"/>
            <a:ext cx="3246120" cy="146304"/>
          </a:xfrm>
          <a:prstGeom prst="rect">
            <a:avLst/>
          </a:prstGeom>
          <a:solidFill>
            <a:srgbClr val="168A8B"/>
          </a:solidFill>
          <a:ln w="12700">
            <a:solidFill>
              <a:srgbClr val="168A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64608" y="230428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3047"/>
                </a:solidFill>
              </a:rPr>
              <a:t>INTEGRATED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956048" y="3090672"/>
            <a:ext cx="2606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8323F"/>
                </a:solidFill>
              </a:rPr>
              <a:t>O&amp;M, Emergency Manual and CWSP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934456" y="470916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8A8B"/>
                </a:solidFill>
              </a:rPr>
              <a:t>02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403336" y="1755648"/>
            <a:ext cx="3246120" cy="379476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5E0E7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403336" y="1755648"/>
            <a:ext cx="3246120" cy="146304"/>
          </a:xfrm>
          <a:prstGeom prst="rect">
            <a:avLst/>
          </a:prstGeom>
          <a:solidFill>
            <a:srgbClr val="1C5D7D"/>
          </a:solidFill>
          <a:ln w="12700">
            <a:solidFill>
              <a:srgbClr val="1C5D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631936" y="230428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3047"/>
                </a:solidFill>
              </a:rPr>
              <a:t>DOCUMENTED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723376" y="3090672"/>
            <a:ext cx="2606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8323F"/>
                </a:solidFill>
              </a:rPr>
              <a:t>Attachments, evidence and records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9701784" y="470916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5D7D"/>
                </a:solidFill>
              </a:rPr>
              <a:t>03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40664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TWO-WAY COMMUNICATION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Key Difference 3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3931920" cy="3383280"/>
          </a:xfrm>
          <a:prstGeom prst="roundRect">
            <a:avLst>
              <a:gd name="adj" fmla="val 2162"/>
            </a:avLst>
          </a:prstGeom>
          <a:solidFill>
            <a:srgbClr val="E5EFF4"/>
          </a:solidFill>
          <a:ln w="12700">
            <a:solidFill>
              <a:srgbClr val="C9D9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325880" y="2267712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3047"/>
                </a:solidFill>
              </a:rPr>
              <a:t>GAS OPERATOR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417320" y="3017520"/>
            <a:ext cx="2743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8323F"/>
                </a:solidFill>
              </a:rPr>
              <a:t>Emergency procedures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18323F"/>
                </a:solidFill>
              </a:rPr>
              <a:t>Notification triggers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18323F"/>
                </a:solidFill>
              </a:rPr>
              <a:t>Response capability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452360" y="1828800"/>
            <a:ext cx="3931920" cy="3383280"/>
          </a:xfrm>
          <a:prstGeom prst="roundRect">
            <a:avLst>
              <a:gd name="adj" fmla="val 2162"/>
            </a:avLst>
          </a:prstGeom>
          <a:solidFill>
            <a:srgbClr val="FFF0DA"/>
          </a:solidFill>
          <a:ln w="12700">
            <a:solidFill>
              <a:srgbClr val="F3D0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909560" y="2267712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3047"/>
                </a:solidFill>
              </a:rPr>
              <a:t>PUBLIC OFFICIALS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955280" y="3017520"/>
            <a:ext cx="2926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8323F"/>
                </a:solidFill>
              </a:rPr>
              <a:t>Emergency awareness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18323F"/>
                </a:solidFill>
              </a:rPr>
              <a:t>Operator notification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18323F"/>
                </a:solidFill>
              </a:rPr>
              <a:t>Comments and recommendations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892040" y="2606040"/>
            <a:ext cx="2377440" cy="1"/>
          </a:xfrm>
          <a:prstGeom prst="line">
            <a:avLst/>
          </a:prstGeom>
          <a:noFill/>
          <a:ln w="25400">
            <a:solidFill>
              <a:srgbClr val="168A8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 flipH="1">
            <a:off x="4892040" y="4343400"/>
            <a:ext cx="2377440" cy="1"/>
          </a:xfrm>
          <a:prstGeom prst="line">
            <a:avLst/>
          </a:prstGeom>
          <a:noFill/>
          <a:ln w="25400">
            <a:solidFill>
              <a:srgbClr val="F4A02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559552" y="224028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8A8B"/>
                </a:solidFill>
              </a:rPr>
              <a:t>INFORM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504688" y="4535424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4A024"/>
                </a:solidFill>
              </a:rPr>
              <a:t>FEEDBACK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LAYERED OBLIGATIONS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Compliance Takeaway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2666848" y="1572768"/>
            <a:ext cx="6858000" cy="914400"/>
          </a:xfrm>
          <a:prstGeom prst="chevron">
            <a:avLst/>
          </a:prstGeom>
          <a:solidFill>
            <a:srgbClr val="1C5D7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032608" y="1737360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FEDERAL BASELINE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615788" y="1728216"/>
            <a:ext cx="30861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</a:rPr>
              <a:t>Establish and maintain liaison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798168" y="2761488"/>
            <a:ext cx="8595360" cy="914400"/>
          </a:xfrm>
          <a:prstGeom prst="chevron">
            <a:avLst/>
          </a:prstGeom>
          <a:solidFill>
            <a:srgbClr val="168A8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163928" y="2926080"/>
            <a:ext cx="292242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GEORGIA CWSP STRUCTURE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94172" y="2916936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</a:rPr>
              <a:t>Timing, coordination and plan integration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975208" y="3950208"/>
            <a:ext cx="10241280" cy="914400"/>
          </a:xfrm>
          <a:prstGeom prst="chevron">
            <a:avLst/>
          </a:prstGeom>
          <a:solidFill>
            <a:srgbClr val="F4A024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340968" y="4114800"/>
            <a:ext cx="34820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AUDIT EVIDENCE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378958" y="4105656"/>
            <a:ext cx="46085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</a:rPr>
              <a:t>Outreach, feedback and documentation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43000" y="5577840"/>
            <a:ext cx="9921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u="sng" dirty="0">
                <a:solidFill>
                  <a:srgbClr val="FF0000"/>
                </a:solidFill>
              </a:rPr>
              <a:t>A gap in CWSP execution may also raise broader Part 192 compliance concerns.</a:t>
            </a:r>
            <a:endParaRPr lang="en-US" sz="1900" u="sng" dirty="0">
              <a:solidFill>
                <a:srgbClr val="FF0000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BOTTOM LINE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Summary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31520" y="1554480"/>
            <a:ext cx="4983480" cy="2834640"/>
          </a:xfrm>
          <a:prstGeom prst="roundRect">
            <a:avLst>
              <a:gd name="adj" fmla="val 2581"/>
            </a:avLst>
          </a:prstGeom>
          <a:solidFill>
            <a:srgbClr val="123047"/>
          </a:solidFill>
          <a:ln w="12700">
            <a:solidFill>
              <a:srgbClr val="123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143000" y="1993392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FFFFFF"/>
                </a:solidFill>
              </a:rPr>
              <a:t>FEDERAL CODE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234440" y="2761488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E7F0F4"/>
                </a:solidFill>
              </a:rPr>
              <a:t>Baseline, ongoing liaison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dirty="0">
                <a:solidFill>
                  <a:srgbClr val="E7F0F4"/>
                </a:solidFill>
              </a:rPr>
              <a:t>Emergency coordination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dirty="0">
                <a:solidFill>
                  <a:srgbClr val="E7F0F4"/>
                </a:solidFill>
              </a:rPr>
              <a:t>Mutual assistance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73952" y="1554480"/>
            <a:ext cx="4983480" cy="2834640"/>
          </a:xfrm>
          <a:prstGeom prst="roundRect">
            <a:avLst>
              <a:gd name="adj" fmla="val 2581"/>
            </a:avLst>
          </a:prstGeom>
          <a:solidFill>
            <a:srgbClr val="F4A024"/>
          </a:solidFill>
          <a:ln w="127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885432" y="1993392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23047"/>
                </a:solidFill>
              </a:rPr>
              <a:t>GEORGIA CWSP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6995160" y="2761488"/>
            <a:ext cx="3931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123047"/>
                </a:solidFill>
              </a:rPr>
              <a:t>Structured annual process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dirty="0">
                <a:solidFill>
                  <a:srgbClr val="123047"/>
                </a:solidFill>
              </a:rPr>
              <a:t>Two-way communication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dirty="0">
                <a:solidFill>
                  <a:srgbClr val="123047"/>
                </a:solidFill>
              </a:rPr>
              <a:t>Feedback and documentation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1828800" y="4919472"/>
            <a:ext cx="8549640" cy="896112"/>
          </a:xfrm>
          <a:prstGeom prst="roundRect">
            <a:avLst>
              <a:gd name="adj" fmla="val 8163"/>
            </a:avLst>
          </a:prstGeom>
          <a:solidFill>
            <a:srgbClr val="E5EEF3"/>
          </a:solidFill>
          <a:ln w="12700">
            <a:solidFill>
              <a:srgbClr val="CAD9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103120" y="5193792"/>
            <a:ext cx="8001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C5D7D"/>
                </a:solidFill>
              </a:rPr>
              <a:t>Baseline requirement  +  structured execution  =  defensible liaison program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AUDIT READINESS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Discussion / Questions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572768"/>
            <a:ext cx="5138928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3DFE6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33272" y="2011680"/>
            <a:ext cx="658368" cy="658368"/>
          </a:xfrm>
          <a:prstGeom prst="ellipse">
            <a:avLst/>
          </a:prstGeom>
          <a:solidFill>
            <a:srgbClr val="1C5D7D"/>
          </a:solidFill>
          <a:ln w="12700">
            <a:solidFill>
              <a:srgbClr val="1C5D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33272" y="217627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920240" y="1865376"/>
            <a:ext cx="3657600" cy="1005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047"/>
                </a:solidFill>
              </a:rPr>
              <a:t>How is annual liaison currently documented?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0" y="1572768"/>
            <a:ext cx="5138928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3DFE6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656832" y="2011680"/>
            <a:ext cx="658368" cy="658368"/>
          </a:xfrm>
          <a:prstGeom prst="ellipse">
            <a:avLst/>
          </a:prstGeom>
          <a:solidFill>
            <a:srgbClr val="1C5D7D"/>
          </a:solidFill>
          <a:ln w="12700">
            <a:solidFill>
              <a:srgbClr val="1C5D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656832" y="217627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543800" y="1865376"/>
            <a:ext cx="3657600" cy="1005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047"/>
                </a:solidFill>
              </a:rPr>
              <a:t>Are public officials aware of when they should notify gas system operators?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777240" y="3675888"/>
            <a:ext cx="5138928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3DFE6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033272" y="4114800"/>
            <a:ext cx="658368" cy="658368"/>
          </a:xfrm>
          <a:prstGeom prst="ellipse">
            <a:avLst/>
          </a:prstGeom>
          <a:solidFill>
            <a:srgbClr val="168A8B"/>
          </a:solidFill>
          <a:ln w="12700">
            <a:solidFill>
              <a:srgbClr val="168A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33272" y="427939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920240" y="3968496"/>
            <a:ext cx="3657600" cy="1005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047"/>
                </a:solidFill>
              </a:rPr>
              <a:t>Are comments and recommendations being evaluated and retained?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400800" y="3675888"/>
            <a:ext cx="5138928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3DFE6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656832" y="4114800"/>
            <a:ext cx="658368" cy="658368"/>
          </a:xfrm>
          <a:prstGeom prst="ellipse">
            <a:avLst/>
          </a:prstGeom>
          <a:solidFill>
            <a:srgbClr val="F4A024"/>
          </a:solidFill>
          <a:ln w="127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656832" y="427939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543800" y="3968496"/>
            <a:ext cx="3657600" cy="1005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047"/>
                </a:solidFill>
              </a:rPr>
              <a:t>Is the CWSP documentation complete and audit-ready?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508760" y="5870448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C5D7D"/>
                </a:solidFill>
              </a:rPr>
              <a:t>What evidence would you want ready for an inspector tomorrow?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 dirty="0">
                <a:solidFill>
                  <a:srgbClr val="F4A024"/>
                </a:solidFill>
              </a:rPr>
              <a:t>STRATEGY + TOOLS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What Liaison Needs Year-Round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572768"/>
            <a:ext cx="5138928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3DFE6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33272" y="2011680"/>
            <a:ext cx="658368" cy="658368"/>
          </a:xfrm>
          <a:prstGeom prst="ellipse">
            <a:avLst/>
          </a:prstGeom>
          <a:solidFill>
            <a:srgbClr val="1C5D7D"/>
          </a:solidFill>
          <a:ln w="12700">
            <a:solidFill>
              <a:srgbClr val="1C5D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33272" y="217627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920240" y="1865376"/>
            <a:ext cx="3657600" cy="1005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047"/>
                </a:solidFill>
              </a:rPr>
              <a:t>Current information in officials’ hands when they need it—not only a binder they got at an annual meeting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0" y="1572768"/>
            <a:ext cx="5138928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3DFE6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656832" y="2011680"/>
            <a:ext cx="658368" cy="658368"/>
          </a:xfrm>
          <a:prstGeom prst="ellipse">
            <a:avLst/>
          </a:prstGeom>
          <a:solidFill>
            <a:srgbClr val="1C5D7D"/>
          </a:solidFill>
          <a:ln w="12700">
            <a:solidFill>
              <a:srgbClr val="1C5D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656832" y="217627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543800" y="1865376"/>
            <a:ext cx="3657600" cy="1005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047"/>
                </a:solidFill>
              </a:rPr>
              <a:t>A two-way channel so officials can notify operators of additional questions they have as well as equipment and training needs, etc. 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777240" y="3508048"/>
            <a:ext cx="5138928" cy="1538516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3DFE6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033272" y="4114800"/>
            <a:ext cx="658368" cy="658368"/>
          </a:xfrm>
          <a:prstGeom prst="ellipse">
            <a:avLst/>
          </a:prstGeom>
          <a:solidFill>
            <a:srgbClr val="168A8B"/>
          </a:solidFill>
          <a:ln w="12700">
            <a:solidFill>
              <a:srgbClr val="168A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33272" y="427939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900800" y="3831568"/>
            <a:ext cx="3657600" cy="1005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047"/>
                </a:solidFill>
              </a:rPr>
              <a:t>A place to capture interactions, conversations, meetings, requests and mutual-assistance plans. With analytics and documentation to back up your efforts.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400800" y="3508048"/>
            <a:ext cx="5138928" cy="1554480"/>
          </a:xfrm>
          <a:prstGeom prst="roundRect">
            <a:avLst>
              <a:gd name="adj" fmla="val 1692"/>
            </a:avLst>
          </a:prstGeom>
          <a:solidFill>
            <a:srgbClr val="FFFFFF"/>
          </a:solidFill>
          <a:ln w="12700">
            <a:solidFill>
              <a:srgbClr val="D3DFE6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656832" y="4114800"/>
            <a:ext cx="658368" cy="658368"/>
          </a:xfrm>
          <a:prstGeom prst="ellipse">
            <a:avLst/>
          </a:prstGeom>
          <a:solidFill>
            <a:srgbClr val="F4A024"/>
          </a:solidFill>
          <a:ln w="127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656832" y="427939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543885" y="3811424"/>
            <a:ext cx="3657600" cy="1005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047"/>
                </a:solidFill>
              </a:rPr>
              <a:t>Retrievable records that show established interaction and continuous improvement. Not just a mailing list.</a:t>
            </a:r>
            <a:endParaRPr lang="en-US" sz="1700" dirty="0"/>
          </a:p>
        </p:txBody>
      </p:sp>
      <p:sp>
        <p:nvSpPr>
          <p:cNvPr id="30" name="Shape 20"/>
          <p:cNvSpPr/>
          <p:nvPr/>
        </p:nvSpPr>
        <p:spPr>
          <a:xfrm>
            <a:off x="3602990" y="5283000"/>
            <a:ext cx="6091343" cy="105156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3DFE6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1"/>
          <p:cNvSpPr/>
          <p:nvPr/>
        </p:nvSpPr>
        <p:spPr>
          <a:xfrm>
            <a:off x="3859022" y="5417095"/>
            <a:ext cx="658368" cy="658368"/>
          </a:xfrm>
          <a:prstGeom prst="ellipse">
            <a:avLst/>
          </a:prstGeom>
          <a:solidFill>
            <a:srgbClr val="123047"/>
          </a:solidFill>
          <a:ln w="12700">
            <a:solidFill>
              <a:srgbClr val="123047"/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5</a:t>
            </a:r>
          </a:p>
        </p:txBody>
      </p:sp>
      <p:sp>
        <p:nvSpPr>
          <p:cNvPr id="32" name="Text 22"/>
          <p:cNvSpPr/>
          <p:nvPr/>
        </p:nvSpPr>
        <p:spPr>
          <a:xfrm>
            <a:off x="1033272" y="5772188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33" name="Text 23"/>
          <p:cNvSpPr/>
          <p:nvPr/>
        </p:nvSpPr>
        <p:spPr>
          <a:xfrm>
            <a:off x="4756361" y="5325829"/>
            <a:ext cx="5117677" cy="94433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047"/>
                </a:solidFill>
              </a:rPr>
              <a:t>Constant, multiple outreach and communication channels—not a one-and-done annual contact.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C45FF1-3B69-5538-08E3-3DA0A3D7225C}"/>
              </a:ext>
            </a:extLst>
          </p:cNvPr>
          <p:cNvSpPr txBox="1"/>
          <p:nvPr/>
        </p:nvSpPr>
        <p:spPr>
          <a:xfrm>
            <a:off x="3042709" y="3270792"/>
            <a:ext cx="6106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5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65836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80">
                <a:solidFill>
                  <a:srgbClr val="F4A024"/>
                </a:solidFill>
              </a:rPr>
              <a:t>BUXUS PROGRAM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3047"/>
                </a:solidFill>
              </a:rPr>
              <a:t>Coming Up After The Break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31520" y="1554480"/>
            <a:ext cx="4983480" cy="2834640"/>
          </a:xfrm>
          <a:prstGeom prst="roundRect">
            <a:avLst>
              <a:gd name="adj" fmla="val 2581"/>
            </a:avLst>
          </a:prstGeom>
          <a:solidFill>
            <a:srgbClr val="123047"/>
          </a:solidFill>
          <a:ln w="12700">
            <a:solidFill>
              <a:srgbClr val="123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143000" y="1993392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FFFFFF"/>
                </a:solidFill>
              </a:rPr>
              <a:t>OPERATORS PROVIDE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234440" y="2450000"/>
            <a:ext cx="3977640" cy="16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E7F0F4"/>
                </a:solidFill>
              </a:rPr>
              <a:t>24-hour contacts, facility maps</a:t>
            </a:r>
            <a:endParaRPr lang="en-US" sz="19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E7F0F4"/>
                </a:solidFill>
              </a:rPr>
              <a:t>Products information, hazard identification, procedures and plans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73952" y="1554480"/>
            <a:ext cx="4983480" cy="2834640"/>
          </a:xfrm>
          <a:prstGeom prst="roundRect">
            <a:avLst>
              <a:gd name="adj" fmla="val 2581"/>
            </a:avLst>
          </a:prstGeom>
          <a:solidFill>
            <a:srgbClr val="F4A024"/>
          </a:solidFill>
          <a:ln w="12700">
            <a:solidFill>
              <a:srgbClr val="F4A0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885432" y="1993392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23047"/>
                </a:solidFill>
              </a:rPr>
              <a:t>OFFICIALS RECEIVE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6995160" y="2450000"/>
            <a:ext cx="3931920" cy="16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23047"/>
                </a:solidFill>
              </a:rPr>
              <a:t>On-demand access, even offline</a:t>
            </a:r>
            <a:endParaRPr lang="en-US" sz="19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23047"/>
                </a:solidFill>
              </a:rPr>
              <a:t>Trainings and response scenarios</a:t>
            </a:r>
            <a:endParaRPr lang="en-US" sz="19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23047"/>
                </a:solidFill>
              </a:rPr>
              <a:t>Two-way communication portal</a:t>
            </a:r>
            <a:endParaRPr lang="en-US" sz="19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23047"/>
                </a:solidFill>
              </a:rPr>
              <a:t>A living liaison record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1828800" y="4940000"/>
            <a:ext cx="8549640" cy="920000"/>
          </a:xfrm>
          <a:prstGeom prst="roundRect">
            <a:avLst>
              <a:gd name="adj" fmla="val 8163"/>
            </a:avLst>
          </a:prstGeom>
          <a:solidFill>
            <a:srgbClr val="E5EEF3"/>
          </a:solidFill>
          <a:ln w="12700">
            <a:solidFill>
              <a:srgbClr val="CAD9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103120" y="5050000"/>
            <a:ext cx="8001000" cy="7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C5D7D"/>
                </a:solidFill>
              </a:rPr>
              <a:t>Maps, contacts, training, two-way communication, and audit-ready records.</a:t>
            </a:r>
            <a:endParaRPr lang="en-US" sz="18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C5D7D"/>
                </a:solidFill>
              </a:rPr>
              <a:t>Buxus makes liaison executable for Public Awareness and CWSP.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890A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31520" y="2606040"/>
            <a:ext cx="107259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>
                <a:solidFill>
                  <a:srgbClr val="123047"/>
                </a:solidFill>
              </a:rPr>
              <a:t>CWSP Inspection Form</a:t>
            </a:r>
            <a:endParaRPr lang="en-US" sz="27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"/>
            <a:ext cx="71780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F4A024"/>
                </a:solidFill>
              </a:rPr>
              <a:t>SECTION 1  •  GPSC RULE 515-9-7  •  PLAN SECS. 8, 11 &amp;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2708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123047"/>
                </a:solidFill>
              </a:rPr>
              <a:t>Plan Availability &amp; Document Control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121037"/>
              </p:ext>
            </p:extLst>
          </p:nvPr>
        </p:nvGraphicFramePr>
        <p:xfrm>
          <a:off x="548640" y="1481328"/>
          <a:ext cx="11091672" cy="431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2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09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40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 dirty="0">
                          <a:solidFill>
                            <a:srgbClr val="FFFFFF"/>
                          </a:solidFill>
                        </a:rPr>
                        <a:t>ITEM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 dirty="0">
                          <a:solidFill>
                            <a:srgbClr val="FFFFFF"/>
                          </a:solidFill>
                        </a:rPr>
                        <a:t>VERIFICATION REQUIREMENT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 dirty="0">
                          <a:solidFill>
                            <a:srgbClr val="FFFFFF"/>
                          </a:solidFill>
                        </a:rPr>
                        <a:t>COMPLIANCE STATUS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 dirty="0">
                          <a:solidFill>
                            <a:srgbClr val="FFFFFF"/>
                          </a:solidFill>
                        </a:rPr>
                        <a:t>REGULATORY REF. / NOTES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S/Y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U/N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N/C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5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1.1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O&amp;M Integration: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Is the approved Countywide Natural Gas Safety Plan formally incorporated into the Operator’s standard Operation and Emergency (O&amp;M) Manuals?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GPSC Rule 515-9-7
Plan Sec. 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95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1.2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5-Year Review Cycle: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Has the CWSP been reviewed, amended as necessary, and re-submitted to the GPSC within 5 years of the last approval date?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GPSC Rule 515-9-7
Plan Sec. 11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1.3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Commission Approval: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Is a copy of the Commission Order approving the CWSP and safety-based boundaries accessible on file?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 dirty="0">
                          <a:solidFill>
                            <a:srgbClr val="5D7280"/>
                          </a:solidFill>
                        </a:rPr>
                        <a:t>GPSC Rule 515-9-7-.01 (2)
GPSC Rule 515-9-7-.01 (4)
Plan Sec. 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111910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4342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84694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915046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445398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975750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8640" y="1861718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48640" y="2245766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48640" y="3425342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48640" y="4604918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036308" y="27523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566659" y="27523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97011" y="27523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627363" y="27523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036308" y="393192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566659" y="393192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097011" y="393192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627363" y="393192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036308" y="51160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566659" y="51160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097011" y="51160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627363" y="51160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"/>
            <a:ext cx="71780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F4A024"/>
                </a:solidFill>
              </a:rPr>
              <a:t>SECTION 2  •  GPSC RULE 515-9-7  •  PLAN SECS. 2, 4 &amp; 10  •  1 OF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2708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123047"/>
                </a:solidFill>
              </a:rPr>
              <a:t>Contact Rosters &amp; Emergency Liaison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121037"/>
              </p:ext>
            </p:extLst>
          </p:nvPr>
        </p:nvGraphicFramePr>
        <p:xfrm>
          <a:off x="548640" y="1481328"/>
          <a:ext cx="11091672" cy="431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2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09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40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ITEM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VERIFICATION REQUIREMENT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COMPLIANCE STATUS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REGULATORY REF. / NOTES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S/Y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U/N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N/C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2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2.1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Attachment B Rosters: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Are Attachments B-1 (Public Officials &amp; Emergency Responders) and B-2 through B-5 (Operator Emergency Personnel) complete and current?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2
Attachments B-1 to B-5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2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2.2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Annual Roster Updates: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Are emergency contact details updated at least annually, or immediately upon notification of any personnel or phone-number change?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2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2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2.3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Other Operator Liaison: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Has annual liaison been conducted with the other operators that are party to the plan?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GPSC Rule 515-9-7-.01(7)
Plan Sec. 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111191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854343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384695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915047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445399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97575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48640" y="1861719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548640" y="2245767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48640" y="3428391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548640" y="4611015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7036308" y="27538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566660" y="27538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097012" y="27538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627364" y="27538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7036308" y="3936492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7566660" y="3936492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8097012" y="3936492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627364" y="3936492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7036308" y="511911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7566660" y="511911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8097012" y="511911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8627364" y="511911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"/>
            <a:ext cx="71780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F4A024"/>
                </a:solidFill>
              </a:rPr>
              <a:t>SECTION 2  •  GPSC RULE 515-9-7  •  PLAN SECS. 2, 4 &amp; 10  •  2 OF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2708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123047"/>
                </a:solidFill>
              </a:rPr>
              <a:t>Contact Rosters &amp; Emergency Liaison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121037"/>
              </p:ext>
            </p:extLst>
          </p:nvPr>
        </p:nvGraphicFramePr>
        <p:xfrm>
          <a:off x="548640" y="1481328"/>
          <a:ext cx="11091672" cy="431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2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09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40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ITEM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VERIFICATION REQUIREMENT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COMPLIANCE STATUS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REGULATORY REF. / NOTES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S/Y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U/N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N/C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39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2.4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First Responder Liaison: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Has annual liaison been conducted with local 911 centers, fire departments, and law enforcement at intervals not exceeding 15 months?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49 CFR 192.615(c)
API RP 1162 / Sec. 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39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2.5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Liaison Documentation: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Are records of liaison—including invitations, sign-in sheets, and delivery receipts—retained for at least the two most recent exchanges?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4 &amp; 10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111191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854343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384695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915047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445399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97575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48640" y="1861719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548640" y="2245767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48640" y="4019703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7036308" y="304952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7566660" y="304952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8097012" y="304952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627364" y="304952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7036308" y="482346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7566660" y="482346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8097012" y="482346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8627364" y="482346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"/>
            <a:ext cx="71780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F4A024"/>
                </a:solidFill>
              </a:rPr>
              <a:t>SECTION 3  •  PLAN SECS. 3, 4 &amp; 7  •  1 OF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2708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123047"/>
                </a:solidFill>
              </a:rPr>
              <a:t>Mapping, Boundaries &amp; Proximity Monitoring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121037"/>
              </p:ext>
            </p:extLst>
          </p:nvPr>
        </p:nvGraphicFramePr>
        <p:xfrm>
          <a:off x="548640" y="1481328"/>
          <a:ext cx="11091672" cy="431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2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09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40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ITEM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VERIFICATION REQUIREMENT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COMPLIANCE STATUS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REGULATORY REF. / NOTES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S/Y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U/N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N/C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3.1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Annual Map Exchange: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Have up-to-date detailed facility maps been exchanged between all county natural gas operators by the designated annual deadline?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3.2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Boundary Clarity: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Are safety-based boundaries defined along clear natural or man-made landmarks such as roads, railways, creeks, and property lines?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3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3.3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Overlap &amp; Proximity Shading: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Are joint-response and overlap areas clearly highlighted on Plan Attachment C maps, requiring dual-operator notification?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3
Attachment 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3.4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Pipeline Warning Markers: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Are proper warning markers installed and maintained on each side of facility crossings within identified proximity areas?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824846"/>
                  </a:ext>
                </a:extLst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111191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854343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384695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915047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445399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97575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48640" y="1861719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548640" y="2245767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48640" y="3132735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548640" y="4019703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548640" y="4906671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036308" y="260604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7566660" y="260604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097012" y="260604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627364" y="260604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7036308" y="349300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7566660" y="349300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097012" y="349300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8627364" y="349300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7036308" y="437997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7566660" y="437997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8097012" y="437997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8627364" y="437997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7036308" y="52669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7566660" y="52669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8097012" y="52669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8627364" y="52669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"/>
            <a:ext cx="71780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F4A024"/>
                </a:solidFill>
              </a:rPr>
              <a:t>SECTION 3  •  PLAN SECS. 3, 4 &amp; 7  •  2 OF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2708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123047"/>
                </a:solidFill>
              </a:rPr>
              <a:t>Mapping, Boundaries &amp; Proximity Monitoring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121037"/>
              </p:ext>
            </p:extLst>
          </p:nvPr>
        </p:nvGraphicFramePr>
        <p:xfrm>
          <a:off x="548640" y="1481328"/>
          <a:ext cx="11091672" cy="431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2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09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40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ITEM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VERIFICATION REQUIREMENT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COMPLIANCE STATUS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REGULATORY REF. / NOTES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S/Y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U/N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N/C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2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3.5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Quarterly Proximity Patrols: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Are joint-response and proximity areas patrolled quarterly, at intervals not exceeding four months, with records properly documented?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2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3.6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Landfill Gas Lines: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Have all landfill gas lines been identified and disclosed?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GPSC Rule 515-9-7-.03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2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3.7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Other Gas Facilities: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Does the operator have any other type of gas facility—such as renewable gas or agricultural biogas facilities—not included in the CWSP?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111191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854343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384695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915047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445399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97575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48640" y="1861719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548640" y="2245767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48640" y="3428391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548640" y="4611015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7036308" y="27538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566660" y="27538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097012" y="27538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627364" y="27538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7036308" y="3936492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7566660" y="3936492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8097012" y="3936492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627364" y="3936492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7036308" y="511911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7566660" y="511911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8097012" y="511911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8627364" y="511911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"/>
            <a:ext cx="71780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F4A024"/>
                </a:solidFill>
              </a:rPr>
              <a:t>SECTION 4  •  EMERGENCY PROTOCOLS  •  PLAN SEC.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2708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123047"/>
                </a:solidFill>
              </a:rPr>
              <a:t>Emergency Protocols &amp; Operator Qualification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121037"/>
              </p:ext>
            </p:extLst>
          </p:nvPr>
        </p:nvGraphicFramePr>
        <p:xfrm>
          <a:off x="548640" y="1481328"/>
          <a:ext cx="11091672" cy="431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2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09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40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ITEM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VERIFICATION REQUIREMENT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COMPLIANCE STATUS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REGULATORY REF. / NOTES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S/Y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U/N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N/C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4.1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OQ Qualified Responders: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Are responding field personnel Operator Qualified under evaluated OQ emergency procedures, such as GMA OQ Task #0301 or equivalent?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49 CFR Part 192
GPSC Rule 515-9-7-.02
Plan Sec. 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4.2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Scope of Responder Authority: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Do responders follow limits of authority on another operator’s system: shut meter service valves only when safe, and never operate gas main or transmission valves?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GPSC Rule 515-9-7-.02
Plan Sec. 5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4.3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Incident Command Interface: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Does the initial responding operator report directly to the Incident Commander upon arriving at an emergency scene?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GPSC Rule 515-9-7-.02
Plan Sec. 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4.4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Procedure Review &amp; Acceptance: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Have emergency and service shut-off procedures been exchanged, reviewed, and accepted among all participating county operators?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GPSC Rule 515-9-7-.02
Plan Sec. 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711734"/>
                  </a:ext>
                </a:extLst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111191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854343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384695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915047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445399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97575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48640" y="1861719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548640" y="2245767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48640" y="3132735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548640" y="4019703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548640" y="4906671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036308" y="260604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7566660" y="260604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097012" y="260604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627364" y="260604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7036308" y="349300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7566660" y="349300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097012" y="349300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8627364" y="349300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7036308" y="437997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7566660" y="437997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8097012" y="437997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8627364" y="437997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7036308" y="52669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7566660" y="52669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8097012" y="52669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8627364" y="52669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"/>
            <a:ext cx="71780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F4A024"/>
                </a:solidFill>
              </a:rPr>
              <a:t>SECTION 5  •  EXCAVATION &amp; BOUNDARY INTEGRITY  •  PLAN SECS. 6, 7, 13 &amp;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2708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123047"/>
                </a:solidFill>
              </a:rPr>
              <a:t>Excavation, GC-1 Tickets &amp; Boundary Integrity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121037"/>
              </p:ext>
            </p:extLst>
          </p:nvPr>
        </p:nvGraphicFramePr>
        <p:xfrm>
          <a:off x="548640" y="1481328"/>
          <a:ext cx="11091672" cy="431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2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09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40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ITEM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VERIFICATION REQUIREMENT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COMPLIANCE STATUS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REGULATORY REF. / NOTES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S/Y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U/N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N/C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5.1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GC-1 Ticket Monitoring: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Is the operator actively monitoring Notification of Proposed Construction Reports (GC-1 tickets) for potential boundary or proximity conflicts?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5.2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48-Hour Excavation Notice: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Is a minimum of 48 hours’ advance notice provided to affected operators before non-emergency excavation in proximity areas?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7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5.3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Out-of-Boundary Requests: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Does the operator properly redirect out-of-boundary service requests to the designated authorized operator?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5.4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Facility Extension Prohibition: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Have any distribution main extensions crossed safety boundaries without a prior Commission-approved plan amendment?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803204"/>
                  </a:ext>
                </a:extLst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111191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854343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384695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915047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445399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97575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48640" y="1861719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548640" y="2245767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48640" y="3132735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548640" y="4019703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548640" y="4906671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036308" y="260604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7566660" y="260604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097012" y="260604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627364" y="2606040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7036308" y="349300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7566660" y="349300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097012" y="349300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8627364" y="349300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7036308" y="437997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7566660" y="437997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8097012" y="437997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8627364" y="437997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7036308" y="52669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7566660" y="52669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8097012" y="52669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8627364" y="5266944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"/>
            <a:ext cx="71780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F4A024"/>
                </a:solidFill>
              </a:rPr>
              <a:t>SECTION 6  •  EMERGENCY TRAINING &amp; RECORDS  •  PLAN SEC.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2708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123047"/>
                </a:solidFill>
              </a:rPr>
              <a:t>Emergency Training &amp; Records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121037"/>
              </p:ext>
            </p:extLst>
          </p:nvPr>
        </p:nvGraphicFramePr>
        <p:xfrm>
          <a:off x="548640" y="1481328"/>
          <a:ext cx="11091672" cy="4315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2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09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40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ITEM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VERIFICATION REQUIREMENT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COMPLIANCE STATUS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REGULATORY REF. / NOTES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S/Y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U/N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N/C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2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6.1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180-Day Post-Approval Training: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Was training on CWSP emergency procedures conducted for operating personnel within 180 days of Commission approval?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2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6.2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Supervisor Emergency Copies: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Are emergency supervisors furnished with copies of Section 5 emergency procedures and emergency contact rosters?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9</a:t>
                      </a:r>
                    </a:p>
                  </a:txBody>
                  <a:tcPr>
                    <a:solidFill>
                      <a:srgbClr val="F5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2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6.3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Training Documentation: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Are detailed employee training records maintained and available to demonstrate compliance with CWSP procedures?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5D7280"/>
                          </a:solidFill>
                        </a:rPr>
                        <a:t>Plan Sec. 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111191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854343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384695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915047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445399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975751" y="1481328"/>
            <a:ext cx="7315" cy="4315968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48640" y="1861719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548640" y="2245767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48640" y="3428391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548640" y="4611015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7036308" y="27538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566660" y="27538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097012" y="27538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627364" y="2753868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7036308" y="3936492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7566660" y="3936492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8097012" y="3936492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627364" y="3936492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7036308" y="511911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7566660" y="511911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8097012" y="511911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8627364" y="511911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"/>
            <a:ext cx="71780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>
                <a:solidFill>
                  <a:srgbClr val="F4A024"/>
                </a:solidFill>
              </a:rPr>
              <a:t>GEORGIA PIPELINE EMERGENCY RESPONSE INITIATIVE  •  GPERI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2708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123047"/>
                </a:solidFill>
              </a:rPr>
              <a:t>Membership &amp; Inspector Observations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121037"/>
              </p:ext>
            </p:extLst>
          </p:nvPr>
        </p:nvGraphicFramePr>
        <p:xfrm>
          <a:off x="548640" y="1481328"/>
          <a:ext cx="11091672" cy="1682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2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0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609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404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ITEM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VERIFICATION REQUIREMENT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COMPLIANCE STATUS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230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</a:rPr>
                        <a:t>REGULATORY REF. / NOTES</a:t>
                      </a:r>
                    </a:p>
                  </a:txBody>
                  <a:tcPr>
                    <a:solidFill>
                      <a:srgbClr val="1230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S/Y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U/N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N/C</a:t>
                      </a:r>
                    </a:p>
                  </a:txBody>
                  <a:tcPr>
                    <a:solidFill>
                      <a:srgbClr val="1C5D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C5D7D"/>
                          </a:solidFill>
                        </a:rPr>
                        <a:t>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23047"/>
                          </a:solidFill>
                        </a:rPr>
                        <a:t>GPERI Membership:</a:t>
                      </a:r>
                      <a:r>
                        <a:rPr sz="1400">
                          <a:solidFill>
                            <a:srgbClr val="123047"/>
                          </a:solidFill>
                        </a:rPr>
                        <a:t> Is the operator a member of the Georgia Pipeline Emergency Response Initiative (GPERI) Program?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1111911" y="1481328"/>
            <a:ext cx="7315" cy="1682496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854343" y="1481328"/>
            <a:ext cx="7315" cy="1682496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384695" y="1481328"/>
            <a:ext cx="7315" cy="1682496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915047" y="1481328"/>
            <a:ext cx="7315" cy="1682496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445399" y="1481328"/>
            <a:ext cx="7315" cy="1682496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975751" y="1481328"/>
            <a:ext cx="7315" cy="1682496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48640" y="1861719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548640" y="2245767"/>
            <a:ext cx="11091672" cy="7315"/>
          </a:xfrm>
          <a:prstGeom prst="rect">
            <a:avLst/>
          </a:prstGeom>
          <a:solidFill>
            <a:srgbClr val="C8D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7036308" y="261975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7566660" y="261975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097012" y="261975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8627364" y="2619756"/>
            <a:ext cx="173736" cy="173736"/>
          </a:xfrm>
          <a:prstGeom prst="rect">
            <a:avLst/>
          </a:prstGeom>
          <a:noFill/>
          <a:ln w="15240">
            <a:solidFill>
              <a:srgbClr val="0B8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2286</Words>
  <Application>Microsoft Office PowerPoint</Application>
  <PresentationFormat>Widescreen</PresentationFormat>
  <Paragraphs>367</Paragraphs>
  <Slides>26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Liaison Requirements: Federal Code vs. Georgia CWSP Rule</dc:title>
  <dc:subject>Emergency liaison requirements</dc:subject>
  <dc:creator>Tim Franklin</dc:creator>
  <cp:lastModifiedBy>tim rowlands</cp:lastModifiedBy>
  <cp:revision>7</cp:revision>
  <dcterms:created xsi:type="dcterms:W3CDTF">2026-08-20T16:53:08Z</dcterms:created>
  <dcterms:modified xsi:type="dcterms:W3CDTF">2026-09-21T19:15:17Z</dcterms:modified>
</cp:coreProperties>
</file>