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theme/themeOverride1.xml" ContentType="application/vnd.openxmlformats-officedocument.themeOverride+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40"/>
  </p:notesMasterIdLst>
  <p:sldIdLst>
    <p:sldId id="300" r:id="rId2"/>
    <p:sldId id="301" r:id="rId3"/>
    <p:sldId id="256" r:id="rId4"/>
    <p:sldId id="264" r:id="rId5"/>
    <p:sldId id="258" r:id="rId6"/>
    <p:sldId id="257" r:id="rId7"/>
    <p:sldId id="269" r:id="rId8"/>
    <p:sldId id="270" r:id="rId9"/>
    <p:sldId id="259" r:id="rId10"/>
    <p:sldId id="272" r:id="rId11"/>
    <p:sldId id="274" r:id="rId12"/>
    <p:sldId id="273" r:id="rId13"/>
    <p:sldId id="271" r:id="rId14"/>
    <p:sldId id="260" r:id="rId15"/>
    <p:sldId id="261" r:id="rId16"/>
    <p:sldId id="263" r:id="rId17"/>
    <p:sldId id="278" r:id="rId18"/>
    <p:sldId id="280" r:id="rId19"/>
    <p:sldId id="276" r:id="rId20"/>
    <p:sldId id="275" r:id="rId21"/>
    <p:sldId id="296" r:id="rId22"/>
    <p:sldId id="281" r:id="rId23"/>
    <p:sldId id="283" r:id="rId24"/>
    <p:sldId id="295" r:id="rId25"/>
    <p:sldId id="293" r:id="rId26"/>
    <p:sldId id="284" r:id="rId27"/>
    <p:sldId id="285" r:id="rId28"/>
    <p:sldId id="286" r:id="rId29"/>
    <p:sldId id="287" r:id="rId30"/>
    <p:sldId id="289" r:id="rId31"/>
    <p:sldId id="265" r:id="rId32"/>
    <p:sldId id="266" r:id="rId33"/>
    <p:sldId id="288" r:id="rId34"/>
    <p:sldId id="267" r:id="rId35"/>
    <p:sldId id="290" r:id="rId36"/>
    <p:sldId id="268" r:id="rId37"/>
    <p:sldId id="299" r:id="rId38"/>
    <p:sldId id="291"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983" autoAdjust="0"/>
    <p:restoredTop sz="94660"/>
  </p:normalViewPr>
  <p:slideViewPr>
    <p:cSldViewPr snapToGrid="0">
      <p:cViewPr varScale="1">
        <p:scale>
          <a:sx n="65" d="100"/>
          <a:sy n="65" d="100"/>
        </p:scale>
        <p:origin x="-228" y="-114"/>
      </p:cViewPr>
      <p:guideLst>
        <p:guide orient="horz" pos="2160"/>
        <p:guide pos="3840"/>
      </p:guideLst>
    </p:cSldViewPr>
  </p:slideViewPr>
  <p:notesTextViewPr>
    <p:cViewPr>
      <p:scale>
        <a:sx n="75" d="100"/>
        <a:sy n="75" d="100"/>
      </p:scale>
      <p:origin x="0" y="0"/>
    </p:cViewPr>
  </p:notesTextViewPr>
  <p:sorterViewPr>
    <p:cViewPr varScale="1">
      <p:scale>
        <a:sx n="100" d="100"/>
        <a:sy n="100" d="100"/>
      </p:scale>
      <p:origin x="0" y="-1352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08BD42-26BD-47D1-A1AA-68EEBE84D548}" type="datetimeFigureOut">
              <a:rPr lang="en-US" smtClean="0"/>
              <a:pPr/>
              <a:t>03/01/17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51181B-5D19-4EF3-AFBF-C1255D7A8BCE}" type="slidenum">
              <a:rPr lang="en-US" smtClean="0"/>
              <a:pPr/>
              <a:t>‹#›</a:t>
            </a:fld>
            <a:endParaRPr lang="en-US"/>
          </a:p>
        </p:txBody>
      </p:sp>
    </p:spTree>
    <p:extLst>
      <p:ext uri="{BB962C8B-B14F-4D97-AF65-F5344CB8AC3E}">
        <p14:creationId xmlns:p14="http://schemas.microsoft.com/office/powerpoint/2010/main" xmlns="" val="3082222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White</a:t>
            </a:r>
            <a:r>
              <a:rPr lang="en-US" baseline="0" dirty="0" smtClean="0"/>
              <a:t> Rabbit: I bet you didn’t EXPECT that to be the first thing out of my mouth….Not going to explain just yet….want to keep you on the edge of your seats or just in your seats….  </a:t>
            </a:r>
          </a:p>
          <a:p>
            <a:r>
              <a:rPr lang="en-US" baseline="0" dirty="0" smtClean="0"/>
              <a:t>Talk about the Negative Ones first, then the positive: The Don’ts first, then the Do’s.</a:t>
            </a:r>
          </a:p>
          <a:p>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5</a:t>
            </a:fld>
            <a:endParaRPr lang="en-US"/>
          </a:p>
        </p:txBody>
      </p:sp>
    </p:spTree>
    <p:extLst>
      <p:ext uri="{BB962C8B-B14F-4D97-AF65-F5344CB8AC3E}">
        <p14:creationId xmlns:p14="http://schemas.microsoft.com/office/powerpoint/2010/main" xmlns="" val="16145694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Gospel:  born</a:t>
            </a:r>
            <a:r>
              <a:rPr lang="en-US" baseline="0" dirty="0" smtClean="0"/>
              <a:t> with a tendency to do wrong….ignore or rebel against God.  God who made us, parent and couldn’t stand the separation between us-so he sent his Son, Jesus Christ to pay for our sin debt to bridge the separation between us and God.  All we have to do is tell God yes we want that relationship with him, open </a:t>
            </a:r>
            <a:r>
              <a:rPr lang="en-US" baseline="0" dirty="0" err="1" smtClean="0"/>
              <a:t>ourself</a:t>
            </a:r>
            <a:r>
              <a:rPr lang="en-US" baseline="0" dirty="0" smtClean="0"/>
              <a:t> up to beginning a relationship with God our father.   Every person needs to make that choice-Can’t choose for our kids…</a:t>
            </a:r>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20</a:t>
            </a:fld>
            <a:endParaRPr lang="en-US"/>
          </a:p>
        </p:txBody>
      </p:sp>
    </p:spTree>
    <p:extLst>
      <p:ext uri="{BB962C8B-B14F-4D97-AF65-F5344CB8AC3E}">
        <p14:creationId xmlns:p14="http://schemas.microsoft.com/office/powerpoint/2010/main" xmlns="" val="5578701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22</a:t>
            </a:fld>
            <a:endParaRPr lang="en-US"/>
          </a:p>
        </p:txBody>
      </p:sp>
    </p:spTree>
    <p:extLst>
      <p:ext uri="{BB962C8B-B14F-4D97-AF65-F5344CB8AC3E}">
        <p14:creationId xmlns:p14="http://schemas.microsoft.com/office/powerpoint/2010/main" xmlns="" val="19579896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23</a:t>
            </a:fld>
            <a:endParaRPr lang="en-US"/>
          </a:p>
        </p:txBody>
      </p:sp>
    </p:spTree>
    <p:extLst>
      <p:ext uri="{BB962C8B-B14F-4D97-AF65-F5344CB8AC3E}">
        <p14:creationId xmlns:p14="http://schemas.microsoft.com/office/powerpoint/2010/main" xmlns="" val="2915398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less</a:t>
            </a:r>
            <a:r>
              <a:rPr lang="en-US" baseline="0" dirty="0" smtClean="0"/>
              <a:t> personal disappointment of expectation;</a:t>
            </a:r>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26</a:t>
            </a:fld>
            <a:endParaRPr lang="en-US"/>
          </a:p>
        </p:txBody>
      </p:sp>
    </p:spTree>
    <p:extLst>
      <p:ext uri="{BB962C8B-B14F-4D97-AF65-F5344CB8AC3E}">
        <p14:creationId xmlns:p14="http://schemas.microsoft.com/office/powerpoint/2010/main" xmlns="" val="819033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Security</a:t>
            </a:r>
            <a:r>
              <a:rPr lang="en-US" baseline="0" dirty="0" smtClean="0"/>
              <a:t> in the expected…..security encourages good risk taking….</a:t>
            </a:r>
          </a:p>
          <a:p>
            <a:r>
              <a:rPr lang="en-US" baseline="0" dirty="0" smtClean="0"/>
              <a:t>Identity: Israelites:  Maintained their identity as a people for thousands of years and despite being scattered…..God chose them but maybe also God used their rituals and festivals:  To teach, Esther</a:t>
            </a:r>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28</a:t>
            </a:fld>
            <a:endParaRPr lang="en-US"/>
          </a:p>
        </p:txBody>
      </p:sp>
    </p:spTree>
    <p:extLst>
      <p:ext uri="{BB962C8B-B14F-4D97-AF65-F5344CB8AC3E}">
        <p14:creationId xmlns:p14="http://schemas.microsoft.com/office/powerpoint/2010/main" xmlns="" val="24816642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Security</a:t>
            </a:r>
            <a:r>
              <a:rPr lang="en-US" baseline="0" dirty="0" smtClean="0"/>
              <a:t> in the expected…..security encourages good risk taking….</a:t>
            </a:r>
          </a:p>
          <a:p>
            <a:r>
              <a:rPr lang="en-US" baseline="0" dirty="0" smtClean="0"/>
              <a:t>Identity: Israelites:  Maintained their identity as a people for thousands of years and despite being scattered…..God chose them but maybe also God used their rituals and festivals:  To teach</a:t>
            </a:r>
            <a:r>
              <a:rPr lang="en-US" baseline="0" smtClean="0"/>
              <a:t>, Esther</a:t>
            </a:r>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29</a:t>
            </a:fld>
            <a:endParaRPr lang="en-US"/>
          </a:p>
        </p:txBody>
      </p:sp>
    </p:spTree>
    <p:extLst>
      <p:ext uri="{BB962C8B-B14F-4D97-AF65-F5344CB8AC3E}">
        <p14:creationId xmlns:p14="http://schemas.microsoft.com/office/powerpoint/2010/main" xmlns="" val="13551459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31</a:t>
            </a:fld>
            <a:endParaRPr lang="en-US"/>
          </a:p>
        </p:txBody>
      </p:sp>
    </p:spTree>
    <p:extLst>
      <p:ext uri="{BB962C8B-B14F-4D97-AF65-F5344CB8AC3E}">
        <p14:creationId xmlns:p14="http://schemas.microsoft.com/office/powerpoint/2010/main" xmlns="" val="112529070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Sports</a:t>
            </a:r>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33</a:t>
            </a:fld>
            <a:endParaRPr lang="en-US"/>
          </a:p>
        </p:txBody>
      </p:sp>
    </p:spTree>
    <p:extLst>
      <p:ext uri="{BB962C8B-B14F-4D97-AF65-F5344CB8AC3E}">
        <p14:creationId xmlns:p14="http://schemas.microsoft.com/office/powerpoint/2010/main" xmlns="" val="741368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Impossible to completely eliminate them: But to recognize them and evaluate them for their veracity-are</a:t>
            </a:r>
            <a:r>
              <a:rPr lang="en-US" baseline="0" dirty="0" smtClean="0"/>
              <a:t> </a:t>
            </a:r>
            <a:r>
              <a:rPr lang="en-US" baseline="0" smtClean="0"/>
              <a:t>these true or not?</a:t>
            </a:r>
            <a:endParaRPr lang="en-US"/>
          </a:p>
        </p:txBody>
      </p:sp>
      <p:sp>
        <p:nvSpPr>
          <p:cNvPr id="4" name="Slide Number Placeholder 3"/>
          <p:cNvSpPr>
            <a:spLocks noGrp="1"/>
          </p:cNvSpPr>
          <p:nvPr>
            <p:ph type="sldNum" sz="quarter" idx="10"/>
          </p:nvPr>
        </p:nvSpPr>
        <p:spPr/>
        <p:txBody>
          <a:bodyPr/>
          <a:lstStyle/>
          <a:p>
            <a:fld id="{EC51181B-5D19-4EF3-AFBF-C1255D7A8BCE}" type="slidenum">
              <a:rPr lang="en-US" smtClean="0"/>
              <a:pPr/>
              <a:t>6</a:t>
            </a:fld>
            <a:endParaRPr lang="en-US"/>
          </a:p>
        </p:txBody>
      </p:sp>
    </p:spTree>
    <p:extLst>
      <p:ext uri="{BB962C8B-B14F-4D97-AF65-F5344CB8AC3E}">
        <p14:creationId xmlns:p14="http://schemas.microsoft.com/office/powerpoint/2010/main" xmlns="" val="3756105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Recurrent: Sunrise….</a:t>
            </a:r>
          </a:p>
          <a:p>
            <a:r>
              <a:rPr lang="en-US" dirty="0" smtClean="0"/>
              <a:t>Promises:</a:t>
            </a:r>
            <a:r>
              <a:rPr lang="en-US" baseline="0" dirty="0" smtClean="0"/>
              <a:t>  what someone says they will </a:t>
            </a:r>
            <a:r>
              <a:rPr lang="en-US" baseline="0" dirty="0" err="1" smtClean="0"/>
              <a:t>do..will</a:t>
            </a:r>
            <a:r>
              <a:rPr lang="en-US" baseline="0" dirty="0" smtClean="0"/>
              <a:t> expect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Family taught-expressed, clear, obvious.</a:t>
            </a:r>
          </a:p>
          <a:p>
            <a:endParaRPr lang="en-US" baseline="0" dirty="0" smtClean="0"/>
          </a:p>
          <a:p>
            <a:r>
              <a:rPr lang="en-US" dirty="0" smtClean="0"/>
              <a:t>Family</a:t>
            </a:r>
            <a:r>
              <a:rPr lang="en-US" baseline="0" dirty="0" smtClean="0"/>
              <a:t> caught-Less on the surface, may not be able to discern easily, may have to be uprooted or may come out later like when you are married to someone with different family expectations….</a:t>
            </a:r>
          </a:p>
          <a:p>
            <a:r>
              <a:rPr lang="en-US" baseline="0" dirty="0" smtClean="0"/>
              <a:t>Culture:  Enough to eat….Importance of being on time….American 2pm </a:t>
            </a:r>
            <a:r>
              <a:rPr lang="en-US" baseline="0" dirty="0" err="1" smtClean="0"/>
              <a:t>appt</a:t>
            </a:r>
            <a:r>
              <a:rPr lang="en-US" baseline="0" dirty="0" smtClean="0"/>
              <a:t> means you’ll be there…other cultures…means 2pm or as soon as I can get there</a:t>
            </a:r>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9</a:t>
            </a:fld>
            <a:endParaRPr lang="en-US"/>
          </a:p>
        </p:txBody>
      </p:sp>
    </p:spTree>
    <p:extLst>
      <p:ext uri="{BB962C8B-B14F-4D97-AF65-F5344CB8AC3E}">
        <p14:creationId xmlns:p14="http://schemas.microsoft.com/office/powerpoint/2010/main" xmlns="" val="744717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Could discuss</a:t>
            </a:r>
            <a:r>
              <a:rPr lang="en-US" baseline="0" dirty="0" smtClean="0"/>
              <a:t> expectations children have of themselves….Big topic…beyond the scope</a:t>
            </a:r>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14</a:t>
            </a:fld>
            <a:endParaRPr lang="en-US"/>
          </a:p>
        </p:txBody>
      </p:sp>
    </p:spTree>
    <p:extLst>
      <p:ext uri="{BB962C8B-B14F-4D97-AF65-F5344CB8AC3E}">
        <p14:creationId xmlns:p14="http://schemas.microsoft.com/office/powerpoint/2010/main" xmlns="" val="295636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all good desires</a:t>
            </a:r>
            <a:r>
              <a:rPr lang="en-US" baseline="0" dirty="0" smtClean="0"/>
              <a:t> for our children.  Especially for Christian parents who have come to know Jesus Christ and enjoy a personal relationship with God.  It can become the most important desire.  Not something we can control.  Understand that according to the Bible, all of us, each individual is born separated from God.  God couldn’t stand the separation like any parent. He did what he could to heal the separation. He sent his own Son to die in our place, the punishment we deserve for rebelling against God, sinning.  Provided a way through his Son and asks each of us to receive that gift, that provision. He offers us the choice of that relationship…He won’t force it-We and every individual has to choose. So does each one of our children.  When we experience the joy and all the benefits of a relationship with God-can become our greatest desire for them…BUT WE CAN”T FORCE IT.</a:t>
            </a:r>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15</a:t>
            </a:fld>
            <a:endParaRPr lang="en-US"/>
          </a:p>
        </p:txBody>
      </p:sp>
    </p:spTree>
    <p:extLst>
      <p:ext uri="{BB962C8B-B14F-4D97-AF65-F5344CB8AC3E}">
        <p14:creationId xmlns:p14="http://schemas.microsoft.com/office/powerpoint/2010/main" xmlns="" val="26766613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Extreme example:  IMG Academy:  30 buildings,  90,000 dollars high school tuition:</a:t>
            </a:r>
            <a:r>
              <a:rPr lang="en-US" baseline="0" dirty="0" smtClean="0"/>
              <a:t> 6 flags of famous people who made it big.  SPORTS: Soccer- coach created the expectation if give them opportunity to play travel soccer then will get a college scholarship….</a:t>
            </a:r>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16</a:t>
            </a:fld>
            <a:endParaRPr lang="en-US"/>
          </a:p>
        </p:txBody>
      </p:sp>
    </p:spTree>
    <p:extLst>
      <p:ext uri="{BB962C8B-B14F-4D97-AF65-F5344CB8AC3E}">
        <p14:creationId xmlns:p14="http://schemas.microsoft.com/office/powerpoint/2010/main" xmlns="" val="687927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17</a:t>
            </a:fld>
            <a:endParaRPr lang="en-US"/>
          </a:p>
        </p:txBody>
      </p:sp>
    </p:spTree>
    <p:extLst>
      <p:ext uri="{BB962C8B-B14F-4D97-AF65-F5344CB8AC3E}">
        <p14:creationId xmlns:p14="http://schemas.microsoft.com/office/powerpoint/2010/main" xmlns="" val="1970192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Preschooler won’t spill milk, or will stop wriggling in </a:t>
            </a:r>
            <a:r>
              <a:rPr lang="en-US" dirty="0" err="1" smtClean="0"/>
              <a:t>chair,nnLaundry</a:t>
            </a:r>
            <a:r>
              <a:rPr lang="en-US" baseline="0" dirty="0" smtClean="0"/>
              <a:t> until can reach the machine, Megan tying shoe…..Impossible to satisfy expectations end up as hurtful messages for children who receive them…p 61</a:t>
            </a:r>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18</a:t>
            </a:fld>
            <a:endParaRPr lang="en-US"/>
          </a:p>
        </p:txBody>
      </p:sp>
    </p:spTree>
    <p:extLst>
      <p:ext uri="{BB962C8B-B14F-4D97-AF65-F5344CB8AC3E}">
        <p14:creationId xmlns:p14="http://schemas.microsoft.com/office/powerpoint/2010/main" xmlns="" val="38760272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Gospel:  born</a:t>
            </a:r>
            <a:r>
              <a:rPr lang="en-US" baseline="0" dirty="0" smtClean="0"/>
              <a:t> with a tendency to do wrong….ignore or rebel against God.  God who made us, parent and couldn’t stand the separation between us-so he sent his Son, Jesus Christ to pay for our sin debt to bridge the separation between us and God.  All we have to do is tell God yes we want that relationship with him, open </a:t>
            </a:r>
            <a:r>
              <a:rPr lang="en-US" baseline="0" dirty="0" err="1" smtClean="0"/>
              <a:t>ourself</a:t>
            </a:r>
            <a:r>
              <a:rPr lang="en-US" baseline="0" dirty="0" smtClean="0"/>
              <a:t> up to beginning a relationship with God our father.   Every person needs to make that choice-Can’t choose for our kids…</a:t>
            </a:r>
            <a:endParaRPr lang="en-US" dirty="0"/>
          </a:p>
        </p:txBody>
      </p:sp>
      <p:sp>
        <p:nvSpPr>
          <p:cNvPr id="4" name="Slide Number Placeholder 3"/>
          <p:cNvSpPr>
            <a:spLocks noGrp="1"/>
          </p:cNvSpPr>
          <p:nvPr>
            <p:ph type="sldNum" sz="quarter" idx="10"/>
          </p:nvPr>
        </p:nvSpPr>
        <p:spPr/>
        <p:txBody>
          <a:bodyPr/>
          <a:lstStyle/>
          <a:p>
            <a:fld id="{EC51181B-5D19-4EF3-AFBF-C1255D7A8BCE}" type="slidenum">
              <a:rPr lang="en-US" smtClean="0"/>
              <a:pPr/>
              <a:t>19</a:t>
            </a:fld>
            <a:endParaRPr lang="en-US"/>
          </a:p>
        </p:txBody>
      </p:sp>
    </p:spTree>
    <p:extLst>
      <p:ext uri="{BB962C8B-B14F-4D97-AF65-F5344CB8AC3E}">
        <p14:creationId xmlns:p14="http://schemas.microsoft.com/office/powerpoint/2010/main" xmlns="" val="21890829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ECD19FB2-3AAB-4D03-B13A-2960828C78E3}" type="datetimeFigureOut">
              <a:rPr lang="en-US" dirty="0"/>
              <a:pPr/>
              <a:t>03/01/17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0C674-7DFC-42FE-B9CD-82963CDB1557}" type="datetimeFigureOut">
              <a:rPr lang="en-US" dirty="0"/>
              <a:pPr/>
              <a:t>03/01/17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76456F-F47D-4F25-8053-2A695DA0CA7D}" type="datetimeFigureOut">
              <a:rPr lang="en-US" dirty="0"/>
              <a:pPr/>
              <a:t>03/01/17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6C7379-69CC-4837-9905-BEBA22830C8A}" type="datetimeFigureOut">
              <a:rPr lang="en-US" dirty="0"/>
              <a:pPr/>
              <a:t>03/01/17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smtClean="0"/>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9EB8B7E-8AEE-4F10-BFEE-C999AD004D36}" type="datetimeFigureOut">
              <a:rPr lang="en-US" dirty="0"/>
              <a:pPr/>
              <a:t>03/01/17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8668F3F9-58BC-440B-B37B-805B9055EF92}" type="datetimeFigureOut">
              <a:rPr lang="en-US" dirty="0"/>
              <a:pPr/>
              <a:t>03/01/17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0D5A53AF-48EA-489D-8260-9DCAB666386A}" type="datetimeFigureOut">
              <a:rPr lang="en-US" dirty="0"/>
              <a:pPr/>
              <a:t>03/01/17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ED02AE-B9A4-47BD-AF8E-97E16144138B}" type="datetimeFigureOut">
              <a:rPr lang="en-US" dirty="0"/>
              <a:pPr/>
              <a:t>03/01/17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0FD78B-DB02-4362-BCDC-98A55456977C}" type="datetimeFigureOut">
              <a:rPr lang="en-US" dirty="0"/>
              <a:pPr/>
              <a:t>03/01/17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9916976-5D93-46E4-A98A-FAD63E4D0EA8}" type="datetimeFigureOut">
              <a:rPr lang="en-US" dirty="0"/>
              <a:pPr/>
              <a:t>03/01/17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smtClean="0"/>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F39F4F5-F4D2-4D2A-AB60-88D37ADCB869}" type="datetimeFigureOut">
              <a:rPr lang="en-US" dirty="0"/>
              <a:pPr/>
              <a:t>03/01/17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23BC6CE-6D1E-47E5-8859-F31AC5380EB2}" type="datetimeFigureOut">
              <a:rPr lang="en-US" dirty="0"/>
              <a:pPr/>
              <a:t>03/01/17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smtClean="0"/>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B4E7C4-4DA4-404D-9965-B13F2DD7D8BF}" type="datetimeFigureOut">
              <a:rPr lang="en-US" dirty="0"/>
              <a:pPr/>
              <a:t>03/01/17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76FB7AA-4A53-424F-AD41-70827B6504BA}" type="datetimeFigureOut">
              <a:rPr lang="en-US" dirty="0"/>
              <a:pPr/>
              <a:t>03/01/17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884882-FB12-4BC8-9960-9AD8104D7FAE}" type="datetimeFigureOut">
              <a:rPr lang="en-US" dirty="0"/>
              <a:pPr/>
              <a:t>03/01/17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7D1BD23-6E54-4D9D-AD88-A2813C73CC25}" type="datetimeFigureOut">
              <a:rPr lang="en-US" dirty="0"/>
              <a:pPr/>
              <a:t>03/01/17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1A834-4F3C-4AF9-9C74-05EC35A0F292}" type="datetimeFigureOut">
              <a:rPr lang="en-US" dirty="0"/>
              <a:pPr/>
              <a:t>03/01/17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51CF1133-3259-4C45-BABA-5B62D9C6F78D}" type="datetimeFigureOut">
              <a:rPr lang="en-US" dirty="0"/>
              <a:pPr/>
              <a:t>03/01/17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1.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theartofsimple.net/family-traditions-10-ideas-to-get-you-started/"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Welcome to the </a:t>
            </a:r>
            <a:br>
              <a:rPr lang="en-US" dirty="0" smtClean="0"/>
            </a:br>
            <a:r>
              <a:rPr lang="en-US" dirty="0" smtClean="0"/>
              <a:t>Xenos Parenting Meeting</a:t>
            </a:r>
            <a:endParaRPr lang="en-US" dirty="0"/>
          </a:p>
        </p:txBody>
      </p:sp>
      <p:sp>
        <p:nvSpPr>
          <p:cNvPr id="3" name="Content Placeholder 2"/>
          <p:cNvSpPr>
            <a:spLocks noGrp="1"/>
          </p:cNvSpPr>
          <p:nvPr>
            <p:ph idx="1"/>
          </p:nvPr>
        </p:nvSpPr>
        <p:spPr/>
        <p:txBody>
          <a:bodyPr>
            <a:normAutofit/>
          </a:bodyPr>
          <a:lstStyle/>
          <a:p>
            <a:pPr>
              <a:buNone/>
            </a:pPr>
            <a:endParaRPr lang="en-US" sz="4800" dirty="0" smtClean="0"/>
          </a:p>
          <a:p>
            <a:pPr>
              <a:buNone/>
            </a:pPr>
            <a:r>
              <a:rPr lang="en-US" sz="4800" dirty="0" smtClean="0"/>
              <a:t>For past teachings: xenos.org/parenting</a:t>
            </a:r>
          </a:p>
          <a:p>
            <a:pPr>
              <a:buNone/>
            </a:pPr>
            <a:endParaRPr lang="en-US" sz="4800" dirty="0" smtClean="0"/>
          </a:p>
          <a:p>
            <a:pPr>
              <a:buNone/>
            </a:pPr>
            <a:endParaRPr 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6188" y="174057"/>
            <a:ext cx="10515600" cy="1325563"/>
          </a:xfrm>
        </p:spPr>
        <p:txBody>
          <a:bodyPr>
            <a:normAutofit fontScale="90000"/>
          </a:bodyPr>
          <a:lstStyle/>
          <a:p>
            <a:r>
              <a:rPr lang="en-US" dirty="0" smtClean="0"/>
              <a:t>Wrong Expectations: What’s the harm?</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2540000" y="1690688"/>
            <a:ext cx="6894286" cy="4492398"/>
          </a:xfrm>
        </p:spPr>
      </p:pic>
    </p:spTree>
    <p:extLst>
      <p:ext uri="{BB962C8B-B14F-4D97-AF65-F5344CB8AC3E}">
        <p14:creationId xmlns:p14="http://schemas.microsoft.com/office/powerpoint/2010/main" xmlns="" val="4139696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Wrong Expectations: What’s the harm?</a:t>
            </a:r>
            <a:endParaRPr lang="en-US" dirty="0"/>
          </a:p>
        </p:txBody>
      </p:sp>
      <p:sp>
        <p:nvSpPr>
          <p:cNvPr id="3" name="Content Placeholder 2"/>
          <p:cNvSpPr>
            <a:spLocks noGrp="1"/>
          </p:cNvSpPr>
          <p:nvPr>
            <p:ph idx="1"/>
          </p:nvPr>
        </p:nvSpPr>
        <p:spPr/>
        <p:txBody>
          <a:bodyPr/>
          <a:lstStyle/>
          <a:p>
            <a:r>
              <a:rPr lang="en-US" dirty="0" smtClean="0"/>
              <a:t>Can communicate incompetence-if too high an expectation</a:t>
            </a:r>
          </a:p>
          <a:p>
            <a:endParaRPr lang="en-US" dirty="0"/>
          </a:p>
          <a:p>
            <a:r>
              <a:rPr lang="en-US" dirty="0" smtClean="0"/>
              <a:t>Restrict freedom where there is freedom</a:t>
            </a:r>
          </a:p>
          <a:p>
            <a:endParaRPr lang="en-US" dirty="0"/>
          </a:p>
          <a:p>
            <a:endParaRPr lang="en-US" dirty="0"/>
          </a:p>
        </p:txBody>
      </p:sp>
    </p:spTree>
    <p:extLst>
      <p:ext uri="{BB962C8B-B14F-4D97-AF65-F5344CB8AC3E}">
        <p14:creationId xmlns:p14="http://schemas.microsoft.com/office/powerpoint/2010/main" xmlns="" val="1161653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538514" y="914400"/>
            <a:ext cx="9550400" cy="5486399"/>
          </a:xfrm>
          <a:prstGeom prst="rect">
            <a:avLst/>
          </a:prstGeom>
        </p:spPr>
      </p:pic>
    </p:spTree>
    <p:extLst>
      <p:ext uri="{BB962C8B-B14F-4D97-AF65-F5344CB8AC3E}">
        <p14:creationId xmlns:p14="http://schemas.microsoft.com/office/powerpoint/2010/main" xmlns="" val="2528311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Wrong Expectations: What’s the harm?</a:t>
            </a:r>
            <a:endParaRPr lang="en-US" dirty="0"/>
          </a:p>
        </p:txBody>
      </p:sp>
      <p:sp>
        <p:nvSpPr>
          <p:cNvPr id="3" name="Content Placeholder 2"/>
          <p:cNvSpPr>
            <a:spLocks noGrp="1"/>
          </p:cNvSpPr>
          <p:nvPr>
            <p:ph idx="1"/>
          </p:nvPr>
        </p:nvSpPr>
        <p:spPr/>
        <p:txBody>
          <a:bodyPr/>
          <a:lstStyle/>
          <a:p>
            <a:r>
              <a:rPr lang="en-US" dirty="0" smtClean="0"/>
              <a:t>Can communicate incompetence-if too high an expectation</a:t>
            </a:r>
          </a:p>
          <a:p>
            <a:r>
              <a:rPr lang="en-US" dirty="0" smtClean="0"/>
              <a:t>Restrict </a:t>
            </a:r>
            <a:r>
              <a:rPr lang="en-US" dirty="0"/>
              <a:t>freedom where there is </a:t>
            </a:r>
            <a:r>
              <a:rPr lang="en-US" dirty="0" smtClean="0"/>
              <a:t>freedom</a:t>
            </a:r>
          </a:p>
          <a:p>
            <a:endParaRPr lang="en-US" dirty="0"/>
          </a:p>
          <a:p>
            <a:r>
              <a:rPr lang="en-US" dirty="0" smtClean="0"/>
              <a:t>Crush joy in relationship as fail to meet my demands</a:t>
            </a:r>
          </a:p>
          <a:p>
            <a:endParaRPr lang="en-US" dirty="0"/>
          </a:p>
          <a:p>
            <a:r>
              <a:rPr lang="en-US" dirty="0" smtClean="0"/>
              <a:t>Could create in child attempt to please parent rather than God</a:t>
            </a:r>
          </a:p>
          <a:p>
            <a:endParaRPr lang="en-US" dirty="0"/>
          </a:p>
          <a:p>
            <a:r>
              <a:rPr lang="en-US" dirty="0" smtClean="0"/>
              <a:t>Communicate disappointment instead of delight</a:t>
            </a:r>
          </a:p>
          <a:p>
            <a:pPr marL="0" indent="0">
              <a:buNone/>
            </a:pPr>
            <a:endParaRPr lang="en-US" dirty="0" smtClean="0"/>
          </a:p>
          <a:p>
            <a:endParaRPr lang="en-US" dirty="0"/>
          </a:p>
        </p:txBody>
      </p:sp>
    </p:spTree>
    <p:extLst>
      <p:ext uri="{BB962C8B-B14F-4D97-AF65-F5344CB8AC3E}">
        <p14:creationId xmlns:p14="http://schemas.microsoft.com/office/powerpoint/2010/main" xmlns="" val="228837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in Parent/Child relationship </a:t>
            </a:r>
            <a:endParaRPr lang="en-US" dirty="0"/>
          </a:p>
        </p:txBody>
      </p:sp>
      <p:sp>
        <p:nvSpPr>
          <p:cNvPr id="3" name="Content Placeholder 2"/>
          <p:cNvSpPr>
            <a:spLocks noGrp="1"/>
          </p:cNvSpPr>
          <p:nvPr>
            <p:ph idx="1"/>
          </p:nvPr>
        </p:nvSpPr>
        <p:spPr/>
        <p:txBody>
          <a:bodyPr/>
          <a:lstStyle/>
          <a:p>
            <a:r>
              <a:rPr lang="en-US" dirty="0" smtClean="0"/>
              <a:t>Wrong or Too High Expectations Parents Have of Themselves</a:t>
            </a:r>
          </a:p>
          <a:p>
            <a:endParaRPr lang="en-US" dirty="0"/>
          </a:p>
          <a:p>
            <a:endParaRPr lang="en-US" dirty="0" smtClean="0"/>
          </a:p>
          <a:p>
            <a:r>
              <a:rPr lang="en-US" dirty="0" smtClean="0"/>
              <a:t>Parents Have of Children</a:t>
            </a:r>
          </a:p>
          <a:p>
            <a:endParaRPr lang="en-US" dirty="0"/>
          </a:p>
          <a:p>
            <a:endParaRPr lang="en-US" dirty="0" smtClean="0"/>
          </a:p>
          <a:p>
            <a:r>
              <a:rPr lang="en-US" dirty="0" smtClean="0"/>
              <a:t>Expectations Parents may unintentionally be creating in</a:t>
            </a:r>
            <a:r>
              <a:rPr lang="en-US" dirty="0"/>
              <a:t> </a:t>
            </a:r>
            <a:r>
              <a:rPr lang="en-US" dirty="0" smtClean="0"/>
              <a:t>children</a:t>
            </a:r>
            <a:endParaRPr lang="en-US" dirty="0"/>
          </a:p>
          <a:p>
            <a:endParaRPr lang="en-US" dirty="0" smtClean="0"/>
          </a:p>
        </p:txBody>
      </p:sp>
    </p:spTree>
    <p:extLst>
      <p:ext uri="{BB962C8B-B14F-4D97-AF65-F5344CB8AC3E}">
        <p14:creationId xmlns:p14="http://schemas.microsoft.com/office/powerpoint/2010/main" xmlns="" val="875526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Parents Have of Themselves</a:t>
            </a:r>
            <a:endParaRPr lang="en-US" dirty="0"/>
          </a:p>
        </p:txBody>
      </p:sp>
      <p:sp>
        <p:nvSpPr>
          <p:cNvPr id="3" name="Content Placeholder 2"/>
          <p:cNvSpPr>
            <a:spLocks noGrp="1"/>
          </p:cNvSpPr>
          <p:nvPr>
            <p:ph idx="1"/>
          </p:nvPr>
        </p:nvSpPr>
        <p:spPr/>
        <p:txBody>
          <a:bodyPr/>
          <a:lstStyle/>
          <a:p>
            <a:r>
              <a:rPr lang="en-US" dirty="0" smtClean="0"/>
              <a:t>Wrong thinking:  </a:t>
            </a:r>
            <a:r>
              <a:rPr lang="en-US" b="1" dirty="0" smtClean="0"/>
              <a:t>“If I parent my children well or correctly, they will….turn out all right”</a:t>
            </a:r>
          </a:p>
          <a:p>
            <a:endParaRPr lang="en-US" dirty="0" smtClean="0"/>
          </a:p>
          <a:p>
            <a:endParaRPr lang="en-US" dirty="0"/>
          </a:p>
          <a:p>
            <a:pPr lvl="1"/>
            <a:r>
              <a:rPr lang="en-US" dirty="0" smtClean="0"/>
              <a:t>…..</a:t>
            </a:r>
            <a:r>
              <a:rPr lang="en-US" sz="2800" dirty="0" smtClean="0"/>
              <a:t>want to follow Jesus</a:t>
            </a:r>
            <a:r>
              <a:rPr lang="en-US" dirty="0" smtClean="0"/>
              <a:t>”</a:t>
            </a:r>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xmlns="" val="337627953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Parents have of themselves</a:t>
            </a:r>
            <a:endParaRPr lang="en-US" dirty="0"/>
          </a:p>
        </p:txBody>
      </p:sp>
      <p:sp>
        <p:nvSpPr>
          <p:cNvPr id="3" name="Content Placeholder 2"/>
          <p:cNvSpPr>
            <a:spLocks noGrp="1"/>
          </p:cNvSpPr>
          <p:nvPr>
            <p:ph idx="1"/>
          </p:nvPr>
        </p:nvSpPr>
        <p:spPr/>
        <p:txBody>
          <a:bodyPr/>
          <a:lstStyle/>
          <a:p>
            <a:r>
              <a:rPr lang="en-US" dirty="0" smtClean="0"/>
              <a:t>If I parent well… give my child the right advantages or opportunities </a:t>
            </a:r>
            <a:r>
              <a:rPr lang="en-US" dirty="0"/>
              <a:t>m</a:t>
            </a:r>
            <a:r>
              <a:rPr lang="en-US" dirty="0" smtClean="0"/>
              <a:t>y child will be happy,  or will succeed….in sports, music, art, academics…: </a:t>
            </a:r>
          </a:p>
          <a:p>
            <a:endParaRPr lang="en-US" dirty="0" smtClean="0"/>
          </a:p>
          <a:p>
            <a:r>
              <a:rPr lang="en-US" dirty="0" smtClean="0"/>
              <a:t>….taking too much control onto ourselves</a:t>
            </a:r>
          </a:p>
          <a:p>
            <a:endParaRPr lang="en-US" dirty="0"/>
          </a:p>
          <a:p>
            <a:endParaRPr lang="en-US" dirty="0" smtClean="0"/>
          </a:p>
          <a:p>
            <a:r>
              <a:rPr lang="en-US" dirty="0" smtClean="0"/>
              <a:t>Often getting my identity…taking from my child…</a:t>
            </a:r>
          </a:p>
          <a:p>
            <a:endParaRPr lang="en-US" dirty="0" smtClean="0"/>
          </a:p>
          <a:p>
            <a:endParaRPr lang="en-US" dirty="0"/>
          </a:p>
          <a:p>
            <a:pPr marL="0" indent="0">
              <a:buNone/>
            </a:pPr>
            <a:endParaRPr lang="en-US" dirty="0" smtClean="0"/>
          </a:p>
        </p:txBody>
      </p:sp>
    </p:spTree>
    <p:extLst>
      <p:ext uri="{BB962C8B-B14F-4D97-AF65-F5344CB8AC3E}">
        <p14:creationId xmlns:p14="http://schemas.microsoft.com/office/powerpoint/2010/main" xmlns="" val="6706590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Parents have of themselves</a:t>
            </a:r>
            <a:endParaRPr lang="en-US" dirty="0"/>
          </a:p>
        </p:txBody>
      </p:sp>
      <p:sp>
        <p:nvSpPr>
          <p:cNvPr id="3" name="Content Placeholder 2"/>
          <p:cNvSpPr>
            <a:spLocks noGrp="1"/>
          </p:cNvSpPr>
          <p:nvPr>
            <p:ph idx="1"/>
          </p:nvPr>
        </p:nvSpPr>
        <p:spPr/>
        <p:txBody>
          <a:bodyPr>
            <a:normAutofit/>
          </a:bodyPr>
          <a:lstStyle/>
          <a:p>
            <a:r>
              <a:rPr lang="en-US" dirty="0" smtClean="0"/>
              <a:t>I can parent perfectly or without mistakes….or create perfect children</a:t>
            </a:r>
          </a:p>
          <a:p>
            <a:endParaRPr lang="en-US" dirty="0"/>
          </a:p>
          <a:p>
            <a:endParaRPr lang="en-US" dirty="0" smtClean="0"/>
          </a:p>
          <a:p>
            <a:r>
              <a:rPr lang="en-US" dirty="0" smtClean="0"/>
              <a:t>Can’t teach or coach the sin completely out of our children</a:t>
            </a:r>
          </a:p>
          <a:p>
            <a:endParaRPr lang="en-US" dirty="0"/>
          </a:p>
          <a:p>
            <a:r>
              <a:rPr lang="en-US" dirty="0"/>
              <a:t>Prov. 22:6: Train a child in the way he should go and when he is old he will not turn from it</a:t>
            </a:r>
            <a:r>
              <a:rPr lang="en-US" dirty="0" smtClean="0"/>
              <a:t>….</a:t>
            </a:r>
          </a:p>
        </p:txBody>
      </p:sp>
    </p:spTree>
    <p:extLst>
      <p:ext uri="{BB962C8B-B14F-4D97-AF65-F5344CB8AC3E}">
        <p14:creationId xmlns:p14="http://schemas.microsoft.com/office/powerpoint/2010/main" xmlns="" val="2194656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Parents Have of Children</a:t>
            </a:r>
            <a:endParaRPr lang="en-US" dirty="0"/>
          </a:p>
        </p:txBody>
      </p:sp>
      <p:sp>
        <p:nvSpPr>
          <p:cNvPr id="3" name="Content Placeholder 2"/>
          <p:cNvSpPr>
            <a:spLocks noGrp="1"/>
          </p:cNvSpPr>
          <p:nvPr>
            <p:ph idx="1"/>
          </p:nvPr>
        </p:nvSpPr>
        <p:spPr/>
        <p:txBody>
          <a:bodyPr>
            <a:normAutofit/>
          </a:bodyPr>
          <a:lstStyle/>
          <a:p>
            <a:r>
              <a:rPr lang="en-US" dirty="0" smtClean="0"/>
              <a:t>Unrealistic Developmental Expectations: </a:t>
            </a:r>
          </a:p>
          <a:p>
            <a:endParaRPr lang="en-US" dirty="0"/>
          </a:p>
          <a:p>
            <a:r>
              <a:rPr lang="en-US" dirty="0" smtClean="0"/>
              <a:t>An area of study called child development (that is, the normal progression of physical, mental, emotional changes that occur as children grow) has confirmed that children develop in predictable ways at predictable times. Parents who do not understand normal child development often hurt their child unintentionally. This contributes to unnecessary and undeserved shame in the child. </a:t>
            </a:r>
            <a:r>
              <a:rPr lang="en-US" i="1" dirty="0" smtClean="0"/>
              <a:t>Hurt People Hurt People</a:t>
            </a:r>
            <a:r>
              <a:rPr lang="en-US" dirty="0" smtClean="0"/>
              <a:t>, p 50 Dr. Sandra D. Wilson</a:t>
            </a:r>
          </a:p>
          <a:p>
            <a:endParaRPr lang="en-US" dirty="0"/>
          </a:p>
          <a:p>
            <a:pPr lvl="1"/>
            <a:endParaRPr lang="en-US" dirty="0"/>
          </a:p>
        </p:txBody>
      </p:sp>
    </p:spTree>
    <p:extLst>
      <p:ext uri="{BB962C8B-B14F-4D97-AF65-F5344CB8AC3E}">
        <p14:creationId xmlns:p14="http://schemas.microsoft.com/office/powerpoint/2010/main" xmlns="" val="463076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Parents have of children</a:t>
            </a:r>
            <a:endParaRPr lang="en-US" dirty="0"/>
          </a:p>
        </p:txBody>
      </p:sp>
      <p:sp>
        <p:nvSpPr>
          <p:cNvPr id="3" name="Content Placeholder 2"/>
          <p:cNvSpPr>
            <a:spLocks noGrp="1"/>
          </p:cNvSpPr>
          <p:nvPr>
            <p:ph idx="1"/>
          </p:nvPr>
        </p:nvSpPr>
        <p:spPr/>
        <p:txBody>
          <a:bodyPr>
            <a:normAutofit/>
          </a:bodyPr>
          <a:lstStyle/>
          <a:p>
            <a:r>
              <a:rPr lang="en-US" dirty="0" smtClean="0"/>
              <a:t>My child will be interested in…  …whatever I am interested in</a:t>
            </a:r>
          </a:p>
          <a:p>
            <a:r>
              <a:rPr lang="en-US" dirty="0" smtClean="0"/>
              <a:t>My child will be successful in…sports, academics, music, art…</a:t>
            </a:r>
          </a:p>
          <a:p>
            <a:endParaRPr lang="en-US" dirty="0"/>
          </a:p>
          <a:p>
            <a:r>
              <a:rPr lang="en-US" dirty="0" smtClean="0"/>
              <a:t>Discover and Celebrate God’s unique design…</a:t>
            </a:r>
          </a:p>
          <a:p>
            <a:endParaRPr lang="en-US" dirty="0"/>
          </a:p>
          <a:p>
            <a:r>
              <a:rPr lang="en-US" dirty="0" smtClean="0"/>
              <a:t>Prov</a:t>
            </a:r>
            <a:r>
              <a:rPr lang="en-US" dirty="0"/>
              <a:t>. 22:6: Train a child in the way he should go and when he is old he will not turn from it….Not a promise or guarantee but more a call for parents to educate and nurture the child’s uniqueness </a:t>
            </a:r>
          </a:p>
          <a:p>
            <a:endParaRPr lang="en-US" dirty="0" smtClean="0"/>
          </a:p>
        </p:txBody>
      </p:sp>
    </p:spTree>
    <p:extLst>
      <p:ext uri="{BB962C8B-B14F-4D97-AF65-F5344CB8AC3E}">
        <p14:creationId xmlns:p14="http://schemas.microsoft.com/office/powerpoint/2010/main" xmlns="" val="21849137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Special Evening Parenting Meeting</a:t>
            </a:r>
            <a:endParaRPr lang="en-US" dirty="0"/>
          </a:p>
        </p:txBody>
      </p:sp>
      <p:sp>
        <p:nvSpPr>
          <p:cNvPr id="3" name="Content Placeholder 2"/>
          <p:cNvSpPr>
            <a:spLocks noGrp="1"/>
          </p:cNvSpPr>
          <p:nvPr>
            <p:ph idx="1"/>
          </p:nvPr>
        </p:nvSpPr>
        <p:spPr/>
        <p:txBody>
          <a:bodyPr/>
          <a:lstStyle/>
          <a:p>
            <a:pPr>
              <a:buNone/>
            </a:pPr>
            <a:endParaRPr lang="en-US" sz="5400" dirty="0" smtClean="0"/>
          </a:p>
          <a:p>
            <a:pPr>
              <a:buNone/>
            </a:pPr>
            <a:r>
              <a:rPr lang="en-US" sz="5400" dirty="0" smtClean="0"/>
              <a:t>Wednesday, March 22 7:00pm</a:t>
            </a:r>
          </a:p>
          <a:p>
            <a:pPr>
              <a:buNone/>
            </a:pPr>
            <a:endParaRPr lang="en-US" sz="5400" dirty="0" smtClean="0"/>
          </a:p>
          <a:p>
            <a:pPr>
              <a:buNone/>
            </a:pPr>
            <a:r>
              <a:rPr lang="en-US" sz="5400" dirty="0" smtClean="0"/>
              <a:t>Appropriate Forms of Touch</a:t>
            </a:r>
          </a:p>
          <a:p>
            <a:pPr>
              <a:buNone/>
            </a:pPr>
            <a:r>
              <a:rPr lang="en-US" sz="5400" dirty="0" smtClean="0"/>
              <a:t>	Bev DeLashmutt</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Parents have of children</a:t>
            </a:r>
            <a:endParaRPr lang="en-US" dirty="0"/>
          </a:p>
        </p:txBody>
      </p:sp>
      <p:sp>
        <p:nvSpPr>
          <p:cNvPr id="3" name="Content Placeholder 2"/>
          <p:cNvSpPr>
            <a:spLocks noGrp="1"/>
          </p:cNvSpPr>
          <p:nvPr>
            <p:ph idx="1"/>
          </p:nvPr>
        </p:nvSpPr>
        <p:spPr/>
        <p:txBody>
          <a:bodyPr/>
          <a:lstStyle/>
          <a:p>
            <a:endParaRPr lang="en-US" dirty="0" smtClean="0"/>
          </a:p>
          <a:p>
            <a:r>
              <a:rPr lang="en-US" dirty="0" smtClean="0"/>
              <a:t>“The answer is for parent to love their children equally and not have the same expectations for all the children. One child may be good with technical things, while another may be good at academics. Each has his or her unique gifting, and parents need to look for those gifts and encourage them.”  </a:t>
            </a:r>
          </a:p>
          <a:p>
            <a:r>
              <a:rPr lang="en-US" dirty="0" smtClean="0"/>
              <a:t>Ch. 11: Fun, Traditions and Security for Children from The Family Life of a Christian Leader, 167, </a:t>
            </a:r>
          </a:p>
          <a:p>
            <a:pPr lvl="8"/>
            <a:r>
              <a:rPr lang="en-US" dirty="0" err="1" smtClean="0"/>
              <a:t>Ajith</a:t>
            </a:r>
            <a:r>
              <a:rPr lang="en-US" dirty="0" smtClean="0"/>
              <a:t> Fernando</a:t>
            </a:r>
          </a:p>
          <a:p>
            <a:endParaRPr lang="en-US" dirty="0" smtClean="0"/>
          </a:p>
        </p:txBody>
      </p:sp>
    </p:spTree>
    <p:extLst>
      <p:ext uri="{BB962C8B-B14F-4D97-AF65-F5344CB8AC3E}">
        <p14:creationId xmlns:p14="http://schemas.microsoft.com/office/powerpoint/2010/main" xmlns="" val="27688203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Parents have of children</a:t>
            </a:r>
            <a:endParaRPr lang="en-US" dirty="0"/>
          </a:p>
        </p:txBody>
      </p:sp>
      <p:sp>
        <p:nvSpPr>
          <p:cNvPr id="3" name="Content Placeholder 2"/>
          <p:cNvSpPr>
            <a:spLocks noGrp="1"/>
          </p:cNvSpPr>
          <p:nvPr>
            <p:ph idx="1"/>
          </p:nvPr>
        </p:nvSpPr>
        <p:spPr/>
        <p:txBody>
          <a:bodyPr/>
          <a:lstStyle/>
          <a:p>
            <a:r>
              <a:rPr lang="en-US" dirty="0" smtClean="0"/>
              <a:t>My child should want a relationship with me</a:t>
            </a:r>
          </a:p>
          <a:p>
            <a:endParaRPr lang="en-US" dirty="0" smtClean="0"/>
          </a:p>
          <a:p>
            <a:endParaRPr lang="en-US" dirty="0"/>
          </a:p>
          <a:p>
            <a:r>
              <a:rPr lang="en-US" dirty="0" smtClean="0"/>
              <a:t>My child should relate with me in the way I expect</a:t>
            </a:r>
          </a:p>
          <a:p>
            <a:endParaRPr lang="en-US" dirty="0"/>
          </a:p>
          <a:p>
            <a:endParaRPr lang="en-US" dirty="0"/>
          </a:p>
          <a:p>
            <a:r>
              <a:rPr lang="en-US" dirty="0" smtClean="0"/>
              <a:t>My child will behave perfectly, never disobey, speak disrespectfully</a:t>
            </a:r>
          </a:p>
          <a:p>
            <a:endParaRPr lang="en-US" dirty="0"/>
          </a:p>
        </p:txBody>
      </p:sp>
    </p:spTree>
    <p:extLst>
      <p:ext uri="{BB962C8B-B14F-4D97-AF65-F5344CB8AC3E}">
        <p14:creationId xmlns:p14="http://schemas.microsoft.com/office/powerpoint/2010/main" xmlns="" val="18992793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Parents Have of Children</a:t>
            </a:r>
            <a:endParaRPr lang="en-US" dirty="0"/>
          </a:p>
        </p:txBody>
      </p:sp>
      <p:sp>
        <p:nvSpPr>
          <p:cNvPr id="3" name="Content Placeholder 2"/>
          <p:cNvSpPr>
            <a:spLocks noGrp="1"/>
          </p:cNvSpPr>
          <p:nvPr>
            <p:ph idx="1"/>
          </p:nvPr>
        </p:nvSpPr>
        <p:spPr/>
        <p:txBody>
          <a:bodyPr>
            <a:normAutofit/>
          </a:bodyPr>
          <a:lstStyle/>
          <a:p>
            <a:r>
              <a:rPr lang="en-US" dirty="0" smtClean="0"/>
              <a:t>What about obedience?  </a:t>
            </a:r>
          </a:p>
          <a:p>
            <a:r>
              <a:rPr lang="en-US" dirty="0" smtClean="0"/>
              <a:t>Eph. 6:1 Children, obey your parents in the Lord for this is right</a:t>
            </a:r>
            <a:endParaRPr lang="en-US" dirty="0"/>
          </a:p>
          <a:p>
            <a:r>
              <a:rPr lang="en-US" dirty="0" smtClean="0"/>
              <a:t>Eph. 6:2 Do not exasperate your children. Bring them up in the instruction and discipline of the Lord. </a:t>
            </a:r>
          </a:p>
          <a:p>
            <a:endParaRPr lang="en-US" dirty="0" smtClean="0"/>
          </a:p>
          <a:p>
            <a:r>
              <a:rPr lang="en-US" dirty="0" smtClean="0"/>
              <a:t>Teach them to obey or suffer a consequence. Young children are supposed to learn to obey their parents SO THAT they can learn to follow and obey God. </a:t>
            </a:r>
            <a:endParaRPr lang="en-US" dirty="0"/>
          </a:p>
          <a:p>
            <a:pPr lvl="1"/>
            <a:endParaRPr lang="en-US" dirty="0"/>
          </a:p>
        </p:txBody>
      </p:sp>
    </p:spTree>
    <p:extLst>
      <p:ext uri="{BB962C8B-B14F-4D97-AF65-F5344CB8AC3E}">
        <p14:creationId xmlns:p14="http://schemas.microsoft.com/office/powerpoint/2010/main" xmlns="" val="17992115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Parents Have of Children</a:t>
            </a:r>
            <a:endParaRPr lang="en-US" dirty="0"/>
          </a:p>
        </p:txBody>
      </p:sp>
      <p:sp>
        <p:nvSpPr>
          <p:cNvPr id="3" name="Content Placeholder 2"/>
          <p:cNvSpPr>
            <a:spLocks noGrp="1"/>
          </p:cNvSpPr>
          <p:nvPr>
            <p:ph idx="1"/>
          </p:nvPr>
        </p:nvSpPr>
        <p:spPr/>
        <p:txBody>
          <a:bodyPr>
            <a:normAutofit/>
          </a:bodyPr>
          <a:lstStyle/>
          <a:p>
            <a:endParaRPr lang="en-US" dirty="0" smtClean="0"/>
          </a:p>
          <a:p>
            <a:endParaRPr lang="en-US" dirty="0"/>
          </a:p>
          <a:p>
            <a:r>
              <a:rPr lang="en-US" dirty="0" smtClean="0"/>
              <a:t>Realistic expectation:  If we don’t live according to the design of God-we will suffer-there will be negative consequences.</a:t>
            </a:r>
          </a:p>
          <a:p>
            <a:endParaRPr lang="en-US" dirty="0"/>
          </a:p>
          <a:p>
            <a:endParaRPr lang="en-US" dirty="0"/>
          </a:p>
        </p:txBody>
      </p:sp>
    </p:spTree>
    <p:extLst>
      <p:ext uri="{BB962C8B-B14F-4D97-AF65-F5344CB8AC3E}">
        <p14:creationId xmlns:p14="http://schemas.microsoft.com/office/powerpoint/2010/main" xmlns="" val="216624568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we may create in children</a:t>
            </a:r>
            <a:endParaRPr lang="en-US" dirty="0"/>
          </a:p>
        </p:txBody>
      </p:sp>
      <p:sp>
        <p:nvSpPr>
          <p:cNvPr id="3" name="Content Placeholder 2"/>
          <p:cNvSpPr>
            <a:spLocks noGrp="1"/>
          </p:cNvSpPr>
          <p:nvPr>
            <p:ph idx="1"/>
          </p:nvPr>
        </p:nvSpPr>
        <p:spPr/>
        <p:txBody>
          <a:bodyPr/>
          <a:lstStyle/>
          <a:p>
            <a:r>
              <a:rPr lang="en-US" dirty="0" smtClean="0"/>
              <a:t>If you give your child a lot of stuff, or nice stuff, or every time they ask….may come to expect/demand stuff</a:t>
            </a:r>
            <a:endParaRPr lang="en-US" dirty="0"/>
          </a:p>
          <a:p>
            <a:r>
              <a:rPr lang="en-US" dirty="0" smtClean="0"/>
              <a:t>If you always entertain your child, might look to you for entertainment</a:t>
            </a:r>
          </a:p>
          <a:p>
            <a:pPr marL="0" indent="0">
              <a:buNone/>
            </a:pPr>
            <a:endParaRPr lang="en-US" dirty="0"/>
          </a:p>
          <a:p>
            <a:r>
              <a:rPr lang="en-US" dirty="0" smtClean="0"/>
              <a:t>If you always bail your child out , will come to expect/demand it</a:t>
            </a:r>
          </a:p>
          <a:p>
            <a:endParaRPr lang="en-US" dirty="0"/>
          </a:p>
          <a:p>
            <a:r>
              <a:rPr lang="en-US" dirty="0" smtClean="0"/>
              <a:t>Raising Grateful Kids in an Entitled World, Kristin Welch</a:t>
            </a:r>
            <a:endParaRPr lang="en-US" dirty="0"/>
          </a:p>
        </p:txBody>
      </p:sp>
    </p:spTree>
    <p:extLst>
      <p:ext uri="{BB962C8B-B14F-4D97-AF65-F5344CB8AC3E}">
        <p14:creationId xmlns:p14="http://schemas.microsoft.com/office/powerpoint/2010/main" xmlns="" val="42314194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Good Expectations</a:t>
            </a:r>
            <a:endParaRPr lang="en-US" dirty="0"/>
          </a:p>
        </p:txBody>
      </p:sp>
      <p:sp>
        <p:nvSpPr>
          <p:cNvPr id="3" name="Content Placeholder 2"/>
          <p:cNvSpPr>
            <a:spLocks noGrp="1"/>
          </p:cNvSpPr>
          <p:nvPr>
            <p:ph idx="1"/>
          </p:nvPr>
        </p:nvSpPr>
        <p:spPr/>
        <p:txBody>
          <a:bodyPr>
            <a:normAutofit/>
          </a:bodyPr>
          <a:lstStyle/>
          <a:p>
            <a:r>
              <a:rPr lang="en-US" sz="3600" b="1" dirty="0" smtClean="0"/>
              <a:t>Discipline</a:t>
            </a:r>
            <a:r>
              <a:rPr lang="en-US" b="1" dirty="0" smtClean="0"/>
              <a:t>:</a:t>
            </a:r>
            <a:r>
              <a:rPr lang="en-US" dirty="0" smtClean="0"/>
              <a:t>  Consistent, logically….If you do …..this will be the consequence….thoughtful principles based on God’s ways</a:t>
            </a:r>
          </a:p>
          <a:p>
            <a:endParaRPr lang="en-US" dirty="0" smtClean="0"/>
          </a:p>
          <a:p>
            <a:r>
              <a:rPr lang="en-US" dirty="0" smtClean="0"/>
              <a:t>Clearly communicate expectations for obedience:</a:t>
            </a:r>
          </a:p>
          <a:p>
            <a:endParaRPr lang="en-US" dirty="0"/>
          </a:p>
          <a:p>
            <a:pPr marL="0" indent="0">
              <a:buNone/>
            </a:pPr>
            <a:r>
              <a:rPr lang="en-US" dirty="0" smtClean="0"/>
              <a:t>Older children can discuss the expectations, the principles behind them  and the consequence</a:t>
            </a:r>
            <a:endParaRPr lang="en-US" dirty="0"/>
          </a:p>
        </p:txBody>
      </p:sp>
    </p:spTree>
    <p:extLst>
      <p:ext uri="{BB962C8B-B14F-4D97-AF65-F5344CB8AC3E}">
        <p14:creationId xmlns:p14="http://schemas.microsoft.com/office/powerpoint/2010/main" xmlns="" val="29946323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Good Expectations</a:t>
            </a:r>
            <a:endParaRPr lang="en-US" dirty="0"/>
          </a:p>
        </p:txBody>
      </p:sp>
      <p:sp>
        <p:nvSpPr>
          <p:cNvPr id="3" name="Content Placeholder 2"/>
          <p:cNvSpPr>
            <a:spLocks noGrp="1"/>
          </p:cNvSpPr>
          <p:nvPr>
            <p:ph idx="1"/>
          </p:nvPr>
        </p:nvSpPr>
        <p:spPr/>
        <p:txBody>
          <a:bodyPr>
            <a:normAutofit/>
          </a:bodyPr>
          <a:lstStyle/>
          <a:p>
            <a:r>
              <a:rPr lang="en-US" sz="3600" b="1" dirty="0" smtClean="0"/>
              <a:t>Discipline</a:t>
            </a:r>
            <a:r>
              <a:rPr lang="en-US" b="1" dirty="0" smtClean="0"/>
              <a:t>:</a:t>
            </a:r>
            <a:r>
              <a:rPr lang="en-US" dirty="0" smtClean="0"/>
              <a:t>  </a:t>
            </a:r>
          </a:p>
          <a:p>
            <a:endParaRPr lang="en-US" dirty="0"/>
          </a:p>
          <a:p>
            <a:r>
              <a:rPr lang="en-US" dirty="0" smtClean="0"/>
              <a:t>Takes work! To follow through and be consistent</a:t>
            </a:r>
          </a:p>
          <a:p>
            <a:endParaRPr lang="en-US" dirty="0"/>
          </a:p>
          <a:p>
            <a:endParaRPr lang="en-US" dirty="0" smtClean="0"/>
          </a:p>
          <a:p>
            <a:r>
              <a:rPr lang="en-US" dirty="0" smtClean="0"/>
              <a:t>Creating security for the child!  Establishing a God-based principle</a:t>
            </a:r>
            <a:endParaRPr lang="en-US" dirty="0"/>
          </a:p>
        </p:txBody>
      </p:sp>
    </p:spTree>
    <p:extLst>
      <p:ext uri="{BB962C8B-B14F-4D97-AF65-F5344CB8AC3E}">
        <p14:creationId xmlns:p14="http://schemas.microsoft.com/office/powerpoint/2010/main" xmlns="" val="20609884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Good Expectations</a:t>
            </a:r>
            <a:endParaRPr lang="en-US" dirty="0"/>
          </a:p>
        </p:txBody>
      </p:sp>
      <p:sp>
        <p:nvSpPr>
          <p:cNvPr id="3" name="Content Placeholder 2"/>
          <p:cNvSpPr>
            <a:spLocks noGrp="1"/>
          </p:cNvSpPr>
          <p:nvPr>
            <p:ph idx="1"/>
          </p:nvPr>
        </p:nvSpPr>
        <p:spPr/>
        <p:txBody>
          <a:bodyPr>
            <a:normAutofit/>
          </a:bodyPr>
          <a:lstStyle/>
          <a:p>
            <a:r>
              <a:rPr lang="en-US" sz="3600" b="1" dirty="0" smtClean="0"/>
              <a:t>PROMISES</a:t>
            </a:r>
            <a:r>
              <a:rPr lang="en-US" b="1" dirty="0" smtClean="0"/>
              <a:t>:</a:t>
            </a:r>
            <a:r>
              <a:rPr lang="en-US" dirty="0" smtClean="0"/>
              <a:t>  As much as possible, keep your promises to your children-don’t make them too quickly</a:t>
            </a:r>
          </a:p>
          <a:p>
            <a:endParaRPr lang="en-US" dirty="0"/>
          </a:p>
          <a:p>
            <a:endParaRPr lang="en-US" dirty="0" smtClean="0"/>
          </a:p>
          <a:p>
            <a:r>
              <a:rPr lang="en-US" dirty="0" smtClean="0"/>
              <a:t>Creates an expectation of trustworthiness in relationship </a:t>
            </a:r>
            <a:endParaRPr lang="en-US" dirty="0"/>
          </a:p>
        </p:txBody>
      </p:sp>
    </p:spTree>
    <p:extLst>
      <p:ext uri="{BB962C8B-B14F-4D97-AF65-F5344CB8AC3E}">
        <p14:creationId xmlns:p14="http://schemas.microsoft.com/office/powerpoint/2010/main" xmlns="" val="8914262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Good Expectations</a:t>
            </a:r>
            <a:endParaRPr lang="en-US" dirty="0"/>
          </a:p>
        </p:txBody>
      </p:sp>
      <p:sp>
        <p:nvSpPr>
          <p:cNvPr id="3" name="Content Placeholder 2"/>
          <p:cNvSpPr>
            <a:spLocks noGrp="1"/>
          </p:cNvSpPr>
          <p:nvPr>
            <p:ph idx="1"/>
          </p:nvPr>
        </p:nvSpPr>
        <p:spPr/>
        <p:txBody>
          <a:bodyPr>
            <a:normAutofit/>
          </a:bodyPr>
          <a:lstStyle/>
          <a:p>
            <a:r>
              <a:rPr lang="en-US" sz="3600" b="1" dirty="0" smtClean="0"/>
              <a:t>Traditions</a:t>
            </a:r>
            <a:r>
              <a:rPr lang="en-US" b="1" dirty="0" smtClean="0"/>
              <a:t>:</a:t>
            </a:r>
            <a:r>
              <a:rPr lang="en-US" dirty="0" smtClean="0"/>
              <a:t>  </a:t>
            </a:r>
          </a:p>
          <a:p>
            <a:endParaRPr lang="en-US" dirty="0" smtClean="0"/>
          </a:p>
          <a:p>
            <a:endParaRPr lang="en-US" dirty="0"/>
          </a:p>
          <a:p>
            <a:r>
              <a:rPr lang="en-US" dirty="0" smtClean="0"/>
              <a:t>Repeated events, activities….creates security</a:t>
            </a:r>
          </a:p>
          <a:p>
            <a:endParaRPr lang="en-US" dirty="0"/>
          </a:p>
          <a:p>
            <a:r>
              <a:rPr lang="en-US" dirty="0" smtClean="0"/>
              <a:t>Creates a sense of identity in the child: I belong </a:t>
            </a:r>
            <a:endParaRPr lang="en-US" dirty="0"/>
          </a:p>
        </p:txBody>
      </p:sp>
    </p:spTree>
    <p:extLst>
      <p:ext uri="{BB962C8B-B14F-4D97-AF65-F5344CB8AC3E}">
        <p14:creationId xmlns:p14="http://schemas.microsoft.com/office/powerpoint/2010/main" xmlns="" val="34643896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Good Expectations</a:t>
            </a:r>
            <a:endParaRPr lang="en-US" dirty="0"/>
          </a:p>
        </p:txBody>
      </p:sp>
      <p:sp>
        <p:nvSpPr>
          <p:cNvPr id="3" name="Content Placeholder 2"/>
          <p:cNvSpPr>
            <a:spLocks noGrp="1"/>
          </p:cNvSpPr>
          <p:nvPr>
            <p:ph idx="1"/>
          </p:nvPr>
        </p:nvSpPr>
        <p:spPr/>
        <p:txBody>
          <a:bodyPr>
            <a:normAutofit/>
          </a:bodyPr>
          <a:lstStyle/>
          <a:p>
            <a:r>
              <a:rPr lang="en-US" sz="3600" b="1" dirty="0" smtClean="0"/>
              <a:t>Traditions</a:t>
            </a:r>
            <a:r>
              <a:rPr lang="en-US" b="1" dirty="0" smtClean="0"/>
              <a:t>:</a:t>
            </a:r>
            <a:r>
              <a:rPr lang="en-US" dirty="0" smtClean="0"/>
              <a:t>  to teach and Fun</a:t>
            </a:r>
          </a:p>
          <a:p>
            <a:endParaRPr lang="en-US" dirty="0" smtClean="0"/>
          </a:p>
          <a:p>
            <a:r>
              <a:rPr lang="en-US" dirty="0" smtClean="0"/>
              <a:t>FUN:  “When children and youth grow up enjoying clean and healthy fun at home, they will not be as vulnerable to the lure of sinful fun that will soon hit them with great force.” 153, Family Life of a Christian Leader</a:t>
            </a:r>
          </a:p>
          <a:p>
            <a:endParaRPr lang="en-US" dirty="0"/>
          </a:p>
          <a:p>
            <a:r>
              <a:rPr lang="en-US" dirty="0" smtClean="0"/>
              <a:t>Israel</a:t>
            </a:r>
            <a:endParaRPr lang="en-US" dirty="0"/>
          </a:p>
        </p:txBody>
      </p:sp>
    </p:spTree>
    <p:extLst>
      <p:ext uri="{BB962C8B-B14F-4D97-AF65-F5344CB8AC3E}">
        <p14:creationId xmlns:p14="http://schemas.microsoft.com/office/powerpoint/2010/main" xmlns="" val="294846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Expectations</a:t>
            </a:r>
            <a:br>
              <a:rPr lang="en-US" dirty="0" smtClean="0"/>
            </a:br>
            <a:endParaRPr lang="en-US" dirty="0"/>
          </a:p>
        </p:txBody>
      </p:sp>
      <p:sp>
        <p:nvSpPr>
          <p:cNvPr id="3" name="Subtitle 2"/>
          <p:cNvSpPr>
            <a:spLocks noGrp="1"/>
          </p:cNvSpPr>
          <p:nvPr>
            <p:ph type="subTitle" idx="1"/>
          </p:nvPr>
        </p:nvSpPr>
        <p:spPr/>
        <p:txBody>
          <a:bodyPr/>
          <a:lstStyle/>
          <a:p>
            <a:r>
              <a:rPr lang="en-US" dirty="0" smtClean="0"/>
              <a:t>Do’s and Don’ts</a:t>
            </a:r>
            <a:endParaRPr lang="en-US" dirty="0"/>
          </a:p>
        </p:txBody>
      </p:sp>
    </p:spTree>
    <p:extLst>
      <p:ext uri="{BB962C8B-B14F-4D97-AF65-F5344CB8AC3E}">
        <p14:creationId xmlns:p14="http://schemas.microsoft.com/office/powerpoint/2010/main" xmlns="" val="27084896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Good Expectations</a:t>
            </a:r>
            <a:endParaRPr lang="en-US" dirty="0"/>
          </a:p>
        </p:txBody>
      </p:sp>
      <p:sp>
        <p:nvSpPr>
          <p:cNvPr id="3" name="Content Placeholder 2"/>
          <p:cNvSpPr>
            <a:spLocks noGrp="1"/>
          </p:cNvSpPr>
          <p:nvPr>
            <p:ph idx="1"/>
          </p:nvPr>
        </p:nvSpPr>
        <p:spPr/>
        <p:txBody>
          <a:bodyPr>
            <a:normAutofit/>
          </a:bodyPr>
          <a:lstStyle/>
          <a:p>
            <a:r>
              <a:rPr lang="en-US" sz="3600" dirty="0" smtClean="0"/>
              <a:t>Israel</a:t>
            </a:r>
            <a:r>
              <a:rPr lang="en-US" dirty="0" smtClean="0"/>
              <a:t>: Private feasts: Wedding, Weaning of a Child, Visit of a Guest, Beginning of Harvest, Birthdays </a:t>
            </a:r>
          </a:p>
          <a:p>
            <a:r>
              <a:rPr lang="en-US" dirty="0" smtClean="0"/>
              <a:t>Communal Feasts:  Sabbath, New Moon Festivals, Three Annual feasts: Passover-God rescued them. </a:t>
            </a:r>
          </a:p>
          <a:p>
            <a:pPr marL="0" indent="0">
              <a:buNone/>
            </a:pPr>
            <a:r>
              <a:rPr lang="en-US" dirty="0" smtClean="0"/>
              <a:t>Joshua: create memorials to remember God’s faithfulness: create a rock garden write on ways God has provided, supernatural </a:t>
            </a:r>
          </a:p>
          <a:p>
            <a:pPr marL="0" indent="0">
              <a:buNone/>
            </a:pPr>
            <a:r>
              <a:rPr lang="en-US" dirty="0" smtClean="0"/>
              <a:t>p 137 Family Life..</a:t>
            </a:r>
          </a:p>
          <a:p>
            <a:endParaRPr lang="en-US" dirty="0"/>
          </a:p>
          <a:p>
            <a:r>
              <a:rPr lang="en-US" dirty="0" smtClean="0"/>
              <a:t>Esther: Purim-Annual feast to Celebrate God’s rescue  Esther 9:27</a:t>
            </a:r>
          </a:p>
          <a:p>
            <a:endParaRPr lang="en-US" dirty="0"/>
          </a:p>
          <a:p>
            <a:endParaRPr lang="en-US" dirty="0"/>
          </a:p>
        </p:txBody>
      </p:sp>
    </p:spTree>
    <p:extLst>
      <p:ext uri="{BB962C8B-B14F-4D97-AF65-F5344CB8AC3E}">
        <p14:creationId xmlns:p14="http://schemas.microsoft.com/office/powerpoint/2010/main" xmlns="" val="29270824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Ideas to create traditions</a:t>
            </a:r>
            <a:endParaRPr lang="en-US" dirty="0"/>
          </a:p>
        </p:txBody>
      </p:sp>
      <p:sp>
        <p:nvSpPr>
          <p:cNvPr id="3" name="Content Placeholder 2"/>
          <p:cNvSpPr>
            <a:spLocks noGrp="1"/>
          </p:cNvSpPr>
          <p:nvPr>
            <p:ph idx="1"/>
          </p:nvPr>
        </p:nvSpPr>
        <p:spPr/>
        <p:txBody>
          <a:bodyPr>
            <a:normAutofit/>
          </a:bodyPr>
          <a:lstStyle/>
          <a:p>
            <a:r>
              <a:rPr lang="en-US" b="1" dirty="0" smtClean="0"/>
              <a:t>Daily</a:t>
            </a:r>
            <a:r>
              <a:rPr lang="en-US" dirty="0" smtClean="0"/>
              <a:t>: Dinner together, bedtime routines-bible story, daddy story, secret family handshake-wedding day</a:t>
            </a:r>
          </a:p>
          <a:p>
            <a:endParaRPr lang="en-US" dirty="0" smtClean="0"/>
          </a:p>
          <a:p>
            <a:r>
              <a:rPr lang="en-US" b="1" dirty="0" smtClean="0"/>
              <a:t>Weekly or Monthly</a:t>
            </a:r>
            <a:r>
              <a:rPr lang="en-US" dirty="0" smtClean="0"/>
              <a:t>:  Family devotions-Family Nights Tool chest: 12 books,-Fun Turn off technology Tuesday, Monday-Rice and Beans, </a:t>
            </a:r>
          </a:p>
          <a:p>
            <a:r>
              <a:rPr lang="en-US" b="1" dirty="0" smtClean="0"/>
              <a:t>Monthly</a:t>
            </a:r>
            <a:r>
              <a:rPr lang="en-US" dirty="0" smtClean="0"/>
              <a:t>: “White Rabbit”-1</a:t>
            </a:r>
            <a:r>
              <a:rPr lang="en-US" baseline="30000" dirty="0" smtClean="0"/>
              <a:t>st</a:t>
            </a:r>
            <a:r>
              <a:rPr lang="en-US" dirty="0" smtClean="0"/>
              <a:t> day of the month, Rubber Band on the wrist-snap yourself every time complain, Family HUG-chased by parents</a:t>
            </a:r>
          </a:p>
        </p:txBody>
      </p:sp>
    </p:spTree>
    <p:extLst>
      <p:ext uri="{BB962C8B-B14F-4D97-AF65-F5344CB8AC3E}">
        <p14:creationId xmlns:p14="http://schemas.microsoft.com/office/powerpoint/2010/main" xmlns="" val="42219932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 to create traditions</a:t>
            </a:r>
            <a:endParaRPr lang="en-US" dirty="0"/>
          </a:p>
        </p:txBody>
      </p:sp>
      <p:sp>
        <p:nvSpPr>
          <p:cNvPr id="3" name="Content Placeholder 2"/>
          <p:cNvSpPr>
            <a:spLocks noGrp="1"/>
          </p:cNvSpPr>
          <p:nvPr>
            <p:ph idx="1"/>
          </p:nvPr>
        </p:nvSpPr>
        <p:spPr/>
        <p:txBody>
          <a:bodyPr>
            <a:normAutofit/>
          </a:bodyPr>
          <a:lstStyle/>
          <a:p>
            <a:r>
              <a:rPr lang="en-US" b="1" dirty="0" smtClean="0"/>
              <a:t>Seasonal/Annual</a:t>
            </a:r>
            <a:r>
              <a:rPr lang="en-US" dirty="0" smtClean="0"/>
              <a:t>: </a:t>
            </a:r>
          </a:p>
          <a:p>
            <a:endParaRPr lang="en-US" dirty="0" smtClean="0"/>
          </a:p>
          <a:p>
            <a:r>
              <a:rPr lang="en-US" dirty="0" smtClean="0"/>
              <a:t>Anniversary of Day turned to Christ-Celebrate-tell the story</a:t>
            </a:r>
          </a:p>
          <a:p>
            <a:endParaRPr lang="en-US" dirty="0"/>
          </a:p>
          <a:p>
            <a:endParaRPr lang="en-US" dirty="0" smtClean="0"/>
          </a:p>
          <a:p>
            <a:r>
              <a:rPr lang="en-US" dirty="0" smtClean="0"/>
              <a:t>Birthdays-</a:t>
            </a:r>
            <a:r>
              <a:rPr lang="en-US" dirty="0" err="1" smtClean="0"/>
              <a:t>Mordita</a:t>
            </a:r>
            <a:r>
              <a:rPr lang="en-US" dirty="0" smtClean="0"/>
              <a:t>? Bite the cake, Tell the story of their birth</a:t>
            </a:r>
          </a:p>
        </p:txBody>
      </p:sp>
    </p:spTree>
    <p:extLst>
      <p:ext uri="{BB962C8B-B14F-4D97-AF65-F5344CB8AC3E}">
        <p14:creationId xmlns:p14="http://schemas.microsoft.com/office/powerpoint/2010/main" xmlns="" val="16433779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 to create traditions</a:t>
            </a:r>
            <a:endParaRPr lang="en-US" dirty="0"/>
          </a:p>
        </p:txBody>
      </p:sp>
      <p:sp>
        <p:nvSpPr>
          <p:cNvPr id="3" name="Content Placeholder 2"/>
          <p:cNvSpPr>
            <a:spLocks noGrp="1"/>
          </p:cNvSpPr>
          <p:nvPr>
            <p:ph idx="1"/>
          </p:nvPr>
        </p:nvSpPr>
        <p:spPr/>
        <p:txBody>
          <a:bodyPr>
            <a:normAutofit/>
          </a:bodyPr>
          <a:lstStyle/>
          <a:p>
            <a:r>
              <a:rPr lang="en-US" b="1" dirty="0" smtClean="0"/>
              <a:t>Seasonal/Annual</a:t>
            </a:r>
            <a:r>
              <a:rPr lang="en-US" dirty="0" smtClean="0"/>
              <a:t>: </a:t>
            </a:r>
          </a:p>
          <a:p>
            <a:r>
              <a:rPr lang="en-US" b="1" dirty="0" smtClean="0"/>
              <a:t>Holidays</a:t>
            </a:r>
            <a:r>
              <a:rPr lang="en-US" dirty="0" smtClean="0"/>
              <a:t>: upside down Christmas tree, ugliest Christmas tree-only kids decorate. Easter: hunt for baskets, scavenger hunt that starts at an empty tomb-book-Is Easter just for bunnies?  Frozen Fever…followed a string to find their Easter baskets</a:t>
            </a:r>
          </a:p>
          <a:p>
            <a:endParaRPr lang="en-US" dirty="0" smtClean="0"/>
          </a:p>
          <a:p>
            <a:r>
              <a:rPr lang="en-US" dirty="0" smtClean="0"/>
              <a:t>  FAT BOWL: with other families in our home groups</a:t>
            </a:r>
          </a:p>
          <a:p>
            <a:r>
              <a:rPr lang="en-US" dirty="0" smtClean="0"/>
              <a:t>Outdoors: Mushroom hunting-in spring, Frog gigging, arrowhead hunting, gather buckeyes, paw </a:t>
            </a:r>
            <a:r>
              <a:rPr lang="en-US" dirty="0" err="1" smtClean="0"/>
              <a:t>paw</a:t>
            </a:r>
            <a:r>
              <a:rPr lang="en-US" dirty="0" smtClean="0"/>
              <a:t> hunting</a:t>
            </a:r>
          </a:p>
          <a:p>
            <a:endParaRPr lang="en-US" dirty="0"/>
          </a:p>
        </p:txBody>
      </p:sp>
    </p:spTree>
    <p:extLst>
      <p:ext uri="{BB962C8B-B14F-4D97-AF65-F5344CB8AC3E}">
        <p14:creationId xmlns:p14="http://schemas.microsoft.com/office/powerpoint/2010/main" xmlns="" val="205122404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 to create tradition</a:t>
            </a:r>
            <a:endParaRPr lang="en-US" dirty="0"/>
          </a:p>
        </p:txBody>
      </p:sp>
      <p:sp>
        <p:nvSpPr>
          <p:cNvPr id="3" name="Content Placeholder 2"/>
          <p:cNvSpPr>
            <a:spLocks noGrp="1"/>
          </p:cNvSpPr>
          <p:nvPr>
            <p:ph idx="1"/>
          </p:nvPr>
        </p:nvSpPr>
        <p:spPr/>
        <p:txBody>
          <a:bodyPr/>
          <a:lstStyle/>
          <a:p>
            <a:r>
              <a:rPr lang="en-US" b="1" dirty="0" smtClean="0"/>
              <a:t>Seasonal/Annual:</a:t>
            </a:r>
            <a:r>
              <a:rPr lang="en-US" dirty="0" smtClean="0"/>
              <a:t> </a:t>
            </a:r>
          </a:p>
          <a:p>
            <a:endParaRPr lang="en-US" dirty="0" smtClean="0"/>
          </a:p>
          <a:p>
            <a:r>
              <a:rPr lang="en-US" dirty="0" smtClean="0"/>
              <a:t>Turn off technology week: No </a:t>
            </a:r>
            <a:r>
              <a:rPr lang="en-US" dirty="0" err="1" smtClean="0"/>
              <a:t>tv</a:t>
            </a:r>
            <a:r>
              <a:rPr lang="en-US" dirty="0" smtClean="0"/>
              <a:t>, nothing….hard but by the end of the week-end of April…playing together, thinking creatively….  “I’m bored”  “I’ve got something for you to do”</a:t>
            </a:r>
          </a:p>
          <a:p>
            <a:endParaRPr lang="en-US" dirty="0"/>
          </a:p>
          <a:p>
            <a:r>
              <a:rPr lang="en-US" dirty="0" smtClean="0"/>
              <a:t>Vacations, Camping for a weekend-read top 5 memories…Rent a Camp for  a weekend</a:t>
            </a:r>
          </a:p>
          <a:p>
            <a:endParaRPr lang="en-US" dirty="0"/>
          </a:p>
          <a:p>
            <a:endParaRPr lang="en-US" dirty="0"/>
          </a:p>
        </p:txBody>
      </p:sp>
    </p:spTree>
    <p:extLst>
      <p:ext uri="{BB962C8B-B14F-4D97-AF65-F5344CB8AC3E}">
        <p14:creationId xmlns:p14="http://schemas.microsoft.com/office/powerpoint/2010/main" xmlns="" val="85071056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lnSpcReduction="10000"/>
          </a:bodyPr>
          <a:lstStyle/>
          <a:p>
            <a:r>
              <a:rPr lang="en-US" dirty="0" smtClean="0"/>
              <a:t>Read/Learn God’s Word-Discuss how it applies with others.</a:t>
            </a:r>
          </a:p>
          <a:p>
            <a:r>
              <a:rPr lang="en-US" dirty="0" smtClean="0"/>
              <a:t>Be </a:t>
            </a:r>
            <a:r>
              <a:rPr lang="en-US" dirty="0"/>
              <a:t>thoughtful, pray for awareness of negative </a:t>
            </a:r>
            <a:r>
              <a:rPr lang="en-US" dirty="0" smtClean="0"/>
              <a:t>expectations of self and children</a:t>
            </a:r>
            <a:endParaRPr lang="en-US" dirty="0"/>
          </a:p>
          <a:p>
            <a:endParaRPr lang="en-US" dirty="0"/>
          </a:p>
          <a:p>
            <a:r>
              <a:rPr lang="en-US" dirty="0" smtClean="0"/>
              <a:t>What we repeatedly do and say will create expectations:  </a:t>
            </a:r>
          </a:p>
          <a:p>
            <a:endParaRPr lang="en-US" dirty="0"/>
          </a:p>
          <a:p>
            <a:r>
              <a:rPr lang="en-US" dirty="0" smtClean="0"/>
              <a:t>Watch for expectations we may be creating in our children</a:t>
            </a:r>
          </a:p>
          <a:p>
            <a:endParaRPr lang="en-US" dirty="0"/>
          </a:p>
          <a:p>
            <a:r>
              <a:rPr lang="en-US" dirty="0" smtClean="0"/>
              <a:t>Be intentional with the good expectations</a:t>
            </a:r>
            <a:endParaRPr lang="en-US" dirty="0"/>
          </a:p>
          <a:p>
            <a:endParaRPr lang="en-US" dirty="0"/>
          </a:p>
        </p:txBody>
      </p:sp>
    </p:spTree>
    <p:extLst>
      <p:ext uri="{BB962C8B-B14F-4D97-AF65-F5344CB8AC3E}">
        <p14:creationId xmlns:p14="http://schemas.microsoft.com/office/powerpoint/2010/main" xmlns="" val="31392054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Ideas to create traditions</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www.keeperofthehome.org</a:t>
            </a:r>
            <a:r>
              <a:rPr lang="en-US" dirty="0"/>
              <a:t> </a:t>
            </a:r>
            <a:r>
              <a:rPr lang="en-US" dirty="0" smtClean="0">
                <a:hlinkClick r:id="rId2"/>
              </a:rPr>
              <a:t>http</a:t>
            </a:r>
            <a:r>
              <a:rPr lang="en-US" dirty="0">
                <a:hlinkClick r:id="rId2"/>
              </a:rPr>
              <a:t>://theartofsimple.net/family-traditions-10-ideas-to-get-you-started</a:t>
            </a:r>
            <a:r>
              <a:rPr lang="en-US" dirty="0" smtClean="0">
                <a:hlinkClick r:id="rId2"/>
              </a:rPr>
              <a:t>/</a:t>
            </a:r>
            <a:endParaRPr lang="en-US" dirty="0" smtClean="0"/>
          </a:p>
          <a:p>
            <a:r>
              <a:rPr lang="en-US" dirty="0"/>
              <a:t>http://www.artofmanliness.com/2013/10/16/60-family-tradition-ideas/</a:t>
            </a:r>
            <a:endParaRPr lang="en-US" dirty="0" smtClean="0"/>
          </a:p>
          <a:p>
            <a:pPr marL="0" indent="0">
              <a:buNone/>
            </a:pPr>
            <a:endParaRPr lang="en-US" dirty="0"/>
          </a:p>
          <a:p>
            <a:pPr fontAlgn="ctr"/>
            <a:r>
              <a:rPr lang="en-US" dirty="0"/>
              <a:t>www.mommypotamus.com/family-tradition-ideas/</a:t>
            </a:r>
          </a:p>
          <a:p>
            <a:pPr fontAlgn="ctr"/>
            <a:r>
              <a:rPr lang="en-US" dirty="0"/>
              <a:t>www.parents.com › ... › Traditions › 14 Fun Family Traditions to Start Today</a:t>
            </a:r>
          </a:p>
          <a:p>
            <a:r>
              <a:rPr lang="en-US" dirty="0"/>
              <a:t>http://teachmama.com/26-cool-new-family-traditions-start-new-year/</a:t>
            </a:r>
            <a:br>
              <a:rPr lang="en-US" dirty="0"/>
            </a:br>
            <a:r>
              <a:rPr lang="en-US" dirty="0"/>
              <a:t/>
            </a:r>
            <a:br>
              <a:rPr lang="en-US" dirty="0"/>
            </a:br>
            <a:endParaRPr lang="en-US" dirty="0"/>
          </a:p>
        </p:txBody>
      </p:sp>
    </p:spTree>
    <p:extLst>
      <p:ext uri="{BB962C8B-B14F-4D97-AF65-F5344CB8AC3E}">
        <p14:creationId xmlns:p14="http://schemas.microsoft.com/office/powerpoint/2010/main" xmlns="" val="29166599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xmlns="" val="20002495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to discuss</a:t>
            </a:r>
            <a:endParaRPr lang="en-US" dirty="0"/>
          </a:p>
        </p:txBody>
      </p:sp>
      <p:sp>
        <p:nvSpPr>
          <p:cNvPr id="3" name="Content Placeholder 2"/>
          <p:cNvSpPr>
            <a:spLocks noGrp="1"/>
          </p:cNvSpPr>
          <p:nvPr>
            <p:ph idx="1"/>
          </p:nvPr>
        </p:nvSpPr>
        <p:spPr/>
        <p:txBody>
          <a:bodyPr>
            <a:normAutofit lnSpcReduction="10000"/>
          </a:bodyPr>
          <a:lstStyle/>
          <a:p>
            <a:r>
              <a:rPr lang="en-US" dirty="0" smtClean="0"/>
              <a:t>What negative expectations do you realize you might have </a:t>
            </a:r>
          </a:p>
          <a:p>
            <a:pPr lvl="1"/>
            <a:r>
              <a:rPr lang="en-US" dirty="0" smtClean="0"/>
              <a:t>Of yourself?</a:t>
            </a:r>
          </a:p>
          <a:p>
            <a:pPr lvl="1"/>
            <a:endParaRPr lang="en-US" dirty="0" smtClean="0"/>
          </a:p>
          <a:p>
            <a:pPr lvl="1"/>
            <a:r>
              <a:rPr lang="en-US" dirty="0" smtClean="0"/>
              <a:t>Of your kids?</a:t>
            </a:r>
          </a:p>
          <a:p>
            <a:pPr marL="457200" lvl="1" indent="0">
              <a:buNone/>
            </a:pPr>
            <a:endParaRPr lang="en-US" dirty="0"/>
          </a:p>
          <a:p>
            <a:pPr marL="457200" lvl="1" indent="0">
              <a:buNone/>
            </a:pPr>
            <a:r>
              <a:rPr lang="en-US" dirty="0" smtClean="0"/>
              <a:t>What expectations might you be unknowingly creating in children?</a:t>
            </a:r>
          </a:p>
          <a:p>
            <a:pPr lvl="1"/>
            <a:endParaRPr lang="en-US" dirty="0" smtClean="0"/>
          </a:p>
          <a:p>
            <a:pPr marL="457200" lvl="1" indent="0">
              <a:buNone/>
            </a:pPr>
            <a:r>
              <a:rPr lang="en-US" dirty="0" smtClean="0"/>
              <a:t>What books or resources for  discerning child development?</a:t>
            </a:r>
          </a:p>
          <a:p>
            <a:pPr marL="457200" lvl="1" indent="0">
              <a:buNone/>
            </a:pPr>
            <a:endParaRPr lang="en-US" dirty="0"/>
          </a:p>
          <a:p>
            <a:pPr marL="457200" lvl="1" indent="0">
              <a:buNone/>
            </a:pPr>
            <a:endParaRPr lang="en-US" dirty="0" smtClean="0"/>
          </a:p>
          <a:p>
            <a:pPr lvl="1"/>
            <a:r>
              <a:rPr lang="en-US" dirty="0" smtClean="0"/>
              <a:t>What are some ideas for family traditions?  </a:t>
            </a:r>
          </a:p>
          <a:p>
            <a:pPr lvl="1"/>
            <a:endParaRPr lang="en-US" dirty="0" smtClean="0"/>
          </a:p>
        </p:txBody>
      </p:sp>
    </p:spTree>
    <p:extLst>
      <p:ext uri="{BB962C8B-B14F-4D97-AF65-F5344CB8AC3E}">
        <p14:creationId xmlns:p14="http://schemas.microsoft.com/office/powerpoint/2010/main" xmlns="" val="7945151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2221262" y="0"/>
            <a:ext cx="7749476" cy="6858000"/>
          </a:xfrm>
          <a:prstGeom prst="rect">
            <a:avLst/>
          </a:prstGeom>
        </p:spPr>
      </p:pic>
    </p:spTree>
    <p:extLst>
      <p:ext uri="{BB962C8B-B14F-4D97-AF65-F5344CB8AC3E}">
        <p14:creationId xmlns:p14="http://schemas.microsoft.com/office/powerpoint/2010/main" xmlns="" val="33197254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 Introduction</a:t>
            </a:r>
            <a:endParaRPr lang="en-US" dirty="0"/>
          </a:p>
        </p:txBody>
      </p:sp>
      <p:sp>
        <p:nvSpPr>
          <p:cNvPr id="3" name="Content Placeholder 2"/>
          <p:cNvSpPr>
            <a:spLocks noGrp="1"/>
          </p:cNvSpPr>
          <p:nvPr>
            <p:ph idx="1"/>
          </p:nvPr>
        </p:nvSpPr>
        <p:spPr/>
        <p:txBody>
          <a:bodyPr>
            <a:normAutofit/>
          </a:bodyPr>
          <a:lstStyle/>
          <a:p>
            <a:r>
              <a:rPr lang="en-US" dirty="0" smtClean="0"/>
              <a:t>Manage expectations:</a:t>
            </a:r>
          </a:p>
          <a:p>
            <a:endParaRPr lang="en-US" dirty="0" smtClean="0"/>
          </a:p>
          <a:p>
            <a:r>
              <a:rPr lang="en-US" dirty="0" smtClean="0"/>
              <a:t>Goal:  Become more mindful/thoughtful about the negative expectations we may have of ourselves, our children or may be unintentionally creating in our kids </a:t>
            </a:r>
          </a:p>
          <a:p>
            <a:pPr marL="0" indent="0">
              <a:buNone/>
            </a:pPr>
            <a:endParaRPr lang="en-US" dirty="0" smtClean="0"/>
          </a:p>
          <a:p>
            <a:endParaRPr lang="en-US" dirty="0"/>
          </a:p>
          <a:p>
            <a:r>
              <a:rPr lang="en-US" dirty="0" smtClean="0"/>
              <a:t>Become intentional to create positive expectations.</a:t>
            </a:r>
            <a:endParaRPr lang="en-US" dirty="0"/>
          </a:p>
          <a:p>
            <a:pPr marL="0" indent="0">
              <a:buNone/>
            </a:pPr>
            <a:endParaRPr lang="en-US" dirty="0" smtClean="0"/>
          </a:p>
          <a:p>
            <a:endParaRPr lang="en-US" dirty="0" smtClean="0"/>
          </a:p>
        </p:txBody>
      </p:sp>
    </p:spTree>
    <p:extLst>
      <p:ext uri="{BB962C8B-B14F-4D97-AF65-F5344CB8AC3E}">
        <p14:creationId xmlns:p14="http://schemas.microsoft.com/office/powerpoint/2010/main" xmlns="" val="250858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 What do we mean?</a:t>
            </a:r>
            <a:endParaRPr lang="en-US" dirty="0"/>
          </a:p>
        </p:txBody>
      </p:sp>
      <p:sp>
        <p:nvSpPr>
          <p:cNvPr id="3" name="Content Placeholder 2"/>
          <p:cNvSpPr>
            <a:spLocks noGrp="1"/>
          </p:cNvSpPr>
          <p:nvPr>
            <p:ph idx="1"/>
          </p:nvPr>
        </p:nvSpPr>
        <p:spPr/>
        <p:txBody>
          <a:bodyPr>
            <a:normAutofit/>
          </a:bodyPr>
          <a:lstStyle/>
          <a:p>
            <a:r>
              <a:rPr lang="en-US" dirty="0" smtClean="0"/>
              <a:t>Two ways to understand this word: </a:t>
            </a:r>
          </a:p>
          <a:p>
            <a:pPr marL="0" indent="0">
              <a:buNone/>
            </a:pPr>
            <a:r>
              <a:rPr lang="en-US" dirty="0" smtClean="0"/>
              <a:t>	Anticipation:  Expectant mother</a:t>
            </a:r>
          </a:p>
          <a:p>
            <a:pPr marL="0" indent="0">
              <a:buNone/>
            </a:pPr>
            <a:endParaRPr lang="en-US" dirty="0"/>
          </a:p>
          <a:p>
            <a:pPr marL="0" indent="0">
              <a:buNone/>
            </a:pPr>
            <a:r>
              <a:rPr lang="en-US" dirty="0"/>
              <a:t>	</a:t>
            </a:r>
            <a:r>
              <a:rPr lang="en-US" dirty="0" smtClean="0"/>
              <a:t>Wrong thinking sometimes contains an element of  demand</a:t>
            </a:r>
          </a:p>
          <a:p>
            <a:pPr marL="0" indent="0">
              <a:buNone/>
            </a:pPr>
            <a:r>
              <a:rPr lang="en-US" dirty="0"/>
              <a:t>	</a:t>
            </a:r>
            <a:r>
              <a:rPr lang="en-US" dirty="0" smtClean="0"/>
              <a:t>	</a:t>
            </a:r>
          </a:p>
          <a:p>
            <a:pPr marL="0" indent="0">
              <a:buNone/>
            </a:pPr>
            <a:r>
              <a:rPr lang="en-US" dirty="0" smtClean="0"/>
              <a:t>“There is a way that </a:t>
            </a:r>
            <a:r>
              <a:rPr lang="en-US" i="1" dirty="0" smtClean="0"/>
              <a:t>seems right, </a:t>
            </a:r>
            <a:r>
              <a:rPr lang="en-US" dirty="0" smtClean="0"/>
              <a:t>but in the end it leads to destruction.”  Proverbs 14:12, 16:25</a:t>
            </a:r>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xmlns="" val="29727357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Expectations: What do we mean?</a:t>
            </a:r>
            <a:endParaRPr lang="en-US" dirty="0"/>
          </a:p>
        </p:txBody>
      </p:sp>
      <p:sp>
        <p:nvSpPr>
          <p:cNvPr id="3" name="Content Placeholder 2"/>
          <p:cNvSpPr>
            <a:spLocks noGrp="1"/>
          </p:cNvSpPr>
          <p:nvPr>
            <p:ph idx="1"/>
          </p:nvPr>
        </p:nvSpPr>
        <p:spPr/>
        <p:txBody>
          <a:bodyPr>
            <a:normAutofit/>
          </a:bodyPr>
          <a:lstStyle/>
          <a:p>
            <a:r>
              <a:rPr lang="en-US" dirty="0" smtClean="0"/>
              <a:t>Thoughts that are wrong:  Not true or consistent with reality as God has revealed– Example: </a:t>
            </a:r>
            <a:r>
              <a:rPr lang="en-US" dirty="0"/>
              <a:t>K</a:t>
            </a:r>
            <a:r>
              <a:rPr lang="en-US" dirty="0" smtClean="0"/>
              <a:t>ids are basically good</a:t>
            </a:r>
          </a:p>
          <a:p>
            <a:endParaRPr lang="en-US" dirty="0"/>
          </a:p>
          <a:p>
            <a:r>
              <a:rPr lang="en-US" dirty="0" smtClean="0"/>
              <a:t>Wrong in the sense of an unrealistic expectation-</a:t>
            </a:r>
          </a:p>
          <a:p>
            <a:endParaRPr lang="en-US" dirty="0" smtClean="0"/>
          </a:p>
          <a:p>
            <a:pPr marL="0" indent="0">
              <a:buNone/>
            </a:pPr>
            <a:endParaRPr lang="en-US" dirty="0"/>
          </a:p>
          <a:p>
            <a:r>
              <a:rPr lang="en-US" dirty="0" smtClean="0"/>
              <a:t>Wrong in the sense of unnatural to the child-</a:t>
            </a:r>
            <a:endParaRPr lang="en-US" dirty="0"/>
          </a:p>
        </p:txBody>
      </p:sp>
    </p:spTree>
    <p:extLst>
      <p:ext uri="{BB962C8B-B14F-4D97-AF65-F5344CB8AC3E}">
        <p14:creationId xmlns:p14="http://schemas.microsoft.com/office/powerpoint/2010/main" xmlns="" val="624530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Expectations: How do we know?</a:t>
            </a:r>
            <a:endParaRPr lang="en-US" dirty="0"/>
          </a:p>
        </p:txBody>
      </p:sp>
      <p:sp>
        <p:nvSpPr>
          <p:cNvPr id="3" name="Content Placeholder 2"/>
          <p:cNvSpPr>
            <a:spLocks noGrp="1"/>
          </p:cNvSpPr>
          <p:nvPr>
            <p:ph idx="1"/>
          </p:nvPr>
        </p:nvSpPr>
        <p:spPr/>
        <p:txBody>
          <a:bodyPr>
            <a:normAutofit lnSpcReduction="10000"/>
          </a:bodyPr>
          <a:lstStyle/>
          <a:p>
            <a:r>
              <a:rPr lang="en-US" dirty="0" smtClean="0"/>
              <a:t>Emotions: Disappointment, Anger, Sadness, anxious, excited</a:t>
            </a:r>
          </a:p>
          <a:p>
            <a:endParaRPr lang="en-US" dirty="0"/>
          </a:p>
          <a:p>
            <a:r>
              <a:rPr lang="en-US" dirty="0" smtClean="0"/>
              <a:t>Speech: You should….</a:t>
            </a:r>
          </a:p>
          <a:p>
            <a:endParaRPr lang="en-US" dirty="0"/>
          </a:p>
          <a:p>
            <a:r>
              <a:rPr lang="en-US" dirty="0" smtClean="0"/>
              <a:t>Thoughts</a:t>
            </a:r>
          </a:p>
          <a:p>
            <a:endParaRPr lang="en-US" dirty="0"/>
          </a:p>
          <a:p>
            <a:r>
              <a:rPr lang="en-US" dirty="0" smtClean="0"/>
              <a:t>Behavior: </a:t>
            </a:r>
          </a:p>
          <a:p>
            <a:endParaRPr lang="en-US" dirty="0" smtClean="0"/>
          </a:p>
          <a:p>
            <a:r>
              <a:rPr lang="en-US" dirty="0" smtClean="0"/>
              <a:t>God’s word/Spirit/Others</a:t>
            </a:r>
            <a:endParaRPr lang="en-US" dirty="0"/>
          </a:p>
        </p:txBody>
      </p:sp>
    </p:spTree>
    <p:extLst>
      <p:ext uri="{BB962C8B-B14F-4D97-AF65-F5344CB8AC3E}">
        <p14:creationId xmlns:p14="http://schemas.microsoft.com/office/powerpoint/2010/main" xmlns="" val="19563175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Expectations: Where do they come from?</a:t>
            </a:r>
            <a:endParaRPr lang="en-US" dirty="0"/>
          </a:p>
        </p:txBody>
      </p:sp>
      <p:sp>
        <p:nvSpPr>
          <p:cNvPr id="3" name="Content Placeholder 2"/>
          <p:cNvSpPr>
            <a:spLocks noGrp="1"/>
          </p:cNvSpPr>
          <p:nvPr>
            <p:ph idx="1"/>
          </p:nvPr>
        </p:nvSpPr>
        <p:spPr/>
        <p:txBody>
          <a:bodyPr/>
          <a:lstStyle/>
          <a:p>
            <a:r>
              <a:rPr lang="en-US" dirty="0" smtClean="0"/>
              <a:t>Recurrent Events: </a:t>
            </a:r>
          </a:p>
          <a:p>
            <a:endParaRPr lang="en-US" dirty="0"/>
          </a:p>
          <a:p>
            <a:r>
              <a:rPr lang="en-US" dirty="0" smtClean="0"/>
              <a:t>Promises:</a:t>
            </a:r>
          </a:p>
          <a:p>
            <a:endParaRPr lang="en-US" dirty="0"/>
          </a:p>
          <a:p>
            <a:r>
              <a:rPr lang="en-US" dirty="0" smtClean="0"/>
              <a:t>Family taught or caught </a:t>
            </a:r>
          </a:p>
          <a:p>
            <a:endParaRPr lang="en-US" dirty="0"/>
          </a:p>
          <a:p>
            <a:r>
              <a:rPr lang="en-US" dirty="0" smtClean="0"/>
              <a:t>Culture</a:t>
            </a:r>
          </a:p>
        </p:txBody>
      </p:sp>
    </p:spTree>
    <p:extLst>
      <p:ext uri="{BB962C8B-B14F-4D97-AF65-F5344CB8AC3E}">
        <p14:creationId xmlns:p14="http://schemas.microsoft.com/office/powerpoint/2010/main" xmlns="" val="234838992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Depth" id="{7BEAFC2A-325C-49C4-AC08-2B765DA903F9}" vid="{1735E755-43E6-43AA-ABA2-C989ECC79AF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themeOverride>
</file>

<file path=docProps/app.xml><?xml version="1.0" encoding="utf-8"?>
<Properties xmlns="http://schemas.openxmlformats.org/officeDocument/2006/extended-properties" xmlns:vt="http://schemas.openxmlformats.org/officeDocument/2006/docPropsVTypes">
  <Template/>
  <TotalTime>625</TotalTime>
  <Words>2183</Words>
  <Application>Microsoft Office PowerPoint</Application>
  <PresentationFormat>Custom</PresentationFormat>
  <Paragraphs>264</Paragraphs>
  <Slides>38</Slides>
  <Notes>17</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Depth</vt:lpstr>
      <vt:lpstr>Welcome to the  Xenos Parenting Meeting</vt:lpstr>
      <vt:lpstr>Special Evening Parenting Meeting</vt:lpstr>
      <vt:lpstr>Expectations </vt:lpstr>
      <vt:lpstr>Slide 4</vt:lpstr>
      <vt:lpstr>Expectations: Introduction</vt:lpstr>
      <vt:lpstr>Expectations: What do we mean?</vt:lpstr>
      <vt:lpstr>Expectations: What do we mean?</vt:lpstr>
      <vt:lpstr>Expectations: How do we know?</vt:lpstr>
      <vt:lpstr>Expectations: Where do they come from?</vt:lpstr>
      <vt:lpstr>Wrong Expectations: What’s the harm?</vt:lpstr>
      <vt:lpstr>Wrong Expectations: What’s the harm?</vt:lpstr>
      <vt:lpstr>Slide 12</vt:lpstr>
      <vt:lpstr>Wrong Expectations: What’s the harm?</vt:lpstr>
      <vt:lpstr>Expectations in Parent/Child relationship </vt:lpstr>
      <vt:lpstr>Expectations Parents Have of Themselves</vt:lpstr>
      <vt:lpstr>Expectations Parents have of themselves</vt:lpstr>
      <vt:lpstr>Expectations Parents have of themselves</vt:lpstr>
      <vt:lpstr>Expectations Parents Have of Children</vt:lpstr>
      <vt:lpstr>Expectations Parents have of children</vt:lpstr>
      <vt:lpstr>Expectations Parents have of children</vt:lpstr>
      <vt:lpstr>Expectations Parents have of children</vt:lpstr>
      <vt:lpstr>Expectations Parents Have of Children</vt:lpstr>
      <vt:lpstr>Expectations Parents Have of Children</vt:lpstr>
      <vt:lpstr>Expectations we may create in children</vt:lpstr>
      <vt:lpstr>Creating Good Expectations</vt:lpstr>
      <vt:lpstr>Creating Good Expectations</vt:lpstr>
      <vt:lpstr>Creating Good Expectations</vt:lpstr>
      <vt:lpstr>Creating Good Expectations</vt:lpstr>
      <vt:lpstr>Creating Good Expectations</vt:lpstr>
      <vt:lpstr>Creating Good Expectations</vt:lpstr>
      <vt:lpstr>Some Ideas to create traditions</vt:lpstr>
      <vt:lpstr>Ideas to create traditions</vt:lpstr>
      <vt:lpstr>Ideas to create traditions</vt:lpstr>
      <vt:lpstr>Ideas to create tradition</vt:lpstr>
      <vt:lpstr>Conclusion</vt:lpstr>
      <vt:lpstr>Ideas to create traditions</vt:lpstr>
      <vt:lpstr>Questions?</vt:lpstr>
      <vt:lpstr>Questions to discuss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Expectations</dc:title>
  <dc:creator>Kirk Deken</dc:creator>
  <cp:lastModifiedBy>soundroom1</cp:lastModifiedBy>
  <cp:revision>55</cp:revision>
  <dcterms:created xsi:type="dcterms:W3CDTF">2017-02-11T21:17:05Z</dcterms:created>
  <dcterms:modified xsi:type="dcterms:W3CDTF">2017-03-01T14:21:40Z</dcterms:modified>
</cp:coreProperties>
</file>