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Lst>
  <p:sldIdLst>
    <p:sldId id="256" r:id="rId2"/>
    <p:sldId id="338" r:id="rId3"/>
    <p:sldId id="258" r:id="rId4"/>
    <p:sldId id="259" r:id="rId5"/>
    <p:sldId id="260" r:id="rId6"/>
    <p:sldId id="261" r:id="rId7"/>
    <p:sldId id="262" r:id="rId8"/>
    <p:sldId id="263" r:id="rId9"/>
    <p:sldId id="264" r:id="rId10"/>
    <p:sldId id="265" r:id="rId11"/>
    <p:sldId id="266" r:id="rId12"/>
    <p:sldId id="342" r:id="rId13"/>
    <p:sldId id="267" r:id="rId14"/>
    <p:sldId id="268" r:id="rId15"/>
    <p:sldId id="343"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39" r:id="rId53"/>
    <p:sldId id="340"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41"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6BED8C-DFEA-4893-AAB6-290CDA97553C}"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48F9F-68EC-435C-86EA-A0A6404E2E5B}" type="slidenum">
              <a:rPr lang="en-US" smtClean="0"/>
              <a:t>‹#›</a:t>
            </a:fld>
            <a:endParaRPr lang="en-US"/>
          </a:p>
        </p:txBody>
      </p:sp>
    </p:spTree>
    <p:extLst>
      <p:ext uri="{BB962C8B-B14F-4D97-AF65-F5344CB8AC3E}">
        <p14:creationId xmlns:p14="http://schemas.microsoft.com/office/powerpoint/2010/main" val="1937615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6BED8C-DFEA-4893-AAB6-290CDA97553C}" type="datetimeFigureOut">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E48F9F-68EC-435C-86EA-A0A6404E2E5B}" type="slidenum">
              <a:rPr lang="en-US" smtClean="0"/>
              <a:t>‹#›</a:t>
            </a:fld>
            <a:endParaRPr lang="en-US"/>
          </a:p>
        </p:txBody>
      </p:sp>
    </p:spTree>
    <p:extLst>
      <p:ext uri="{BB962C8B-B14F-4D97-AF65-F5344CB8AC3E}">
        <p14:creationId xmlns:p14="http://schemas.microsoft.com/office/powerpoint/2010/main" val="1585010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6BED8C-DFEA-4893-AAB6-290CDA97553C}" type="datetimeFigureOut">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E48F9F-68EC-435C-86EA-A0A6404E2E5B}" type="slidenum">
              <a:rPr lang="en-US" smtClean="0"/>
              <a:t>‹#›</a:t>
            </a:fld>
            <a:endParaRPr lang="en-US"/>
          </a:p>
        </p:txBody>
      </p:sp>
    </p:spTree>
    <p:extLst>
      <p:ext uri="{BB962C8B-B14F-4D97-AF65-F5344CB8AC3E}">
        <p14:creationId xmlns:p14="http://schemas.microsoft.com/office/powerpoint/2010/main" val="1136671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6BED8C-DFEA-4893-AAB6-290CDA97553C}"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48F9F-68EC-435C-86EA-A0A6404E2E5B}" type="slidenum">
              <a:rPr lang="en-US" smtClean="0"/>
              <a:t>‹#›</a:t>
            </a:fld>
            <a:endParaRPr lang="en-US"/>
          </a:p>
        </p:txBody>
      </p:sp>
    </p:spTree>
    <p:extLst>
      <p:ext uri="{BB962C8B-B14F-4D97-AF65-F5344CB8AC3E}">
        <p14:creationId xmlns:p14="http://schemas.microsoft.com/office/powerpoint/2010/main" val="21366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6BED8C-DFEA-4893-AAB6-290CDA97553C}"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48F9F-68EC-435C-86EA-A0A6404E2E5B}" type="slidenum">
              <a:rPr lang="en-US" smtClean="0"/>
              <a:t>‹#›</a:t>
            </a:fld>
            <a:endParaRPr lang="en-US"/>
          </a:p>
        </p:txBody>
      </p:sp>
    </p:spTree>
    <p:extLst>
      <p:ext uri="{BB962C8B-B14F-4D97-AF65-F5344CB8AC3E}">
        <p14:creationId xmlns:p14="http://schemas.microsoft.com/office/powerpoint/2010/main" val="3875358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6C6BED8C-DFEA-4893-AAB6-290CDA97553C}" type="datetimeFigureOut">
              <a:rPr lang="en-US" smtClean="0"/>
              <a:t>11/11/2022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6E48F9F-68EC-435C-86EA-A0A6404E2E5B}" type="slidenum">
              <a:rPr lang="en-US" smtClean="0"/>
              <a:t>‹#›</a:t>
            </a:fld>
            <a:endParaRPr lang="en-US"/>
          </a:p>
        </p:txBody>
      </p:sp>
    </p:spTree>
    <p:extLst>
      <p:ext uri="{BB962C8B-B14F-4D97-AF65-F5344CB8AC3E}">
        <p14:creationId xmlns:p14="http://schemas.microsoft.com/office/powerpoint/2010/main" val="111038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6C6BED8C-DFEA-4893-AAB6-290CDA97553C}" type="datetimeFigureOut">
              <a:rPr lang="en-US" smtClean="0"/>
              <a:t>11/11/2022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26E48F9F-68EC-435C-86EA-A0A6404E2E5B}" type="slidenum">
              <a:rPr lang="en-US" smtClean="0"/>
              <a:t>‹#›</a:t>
            </a:fld>
            <a:endParaRPr lang="en-US"/>
          </a:p>
        </p:txBody>
      </p:sp>
    </p:spTree>
    <p:extLst>
      <p:ext uri="{BB962C8B-B14F-4D97-AF65-F5344CB8AC3E}">
        <p14:creationId xmlns:p14="http://schemas.microsoft.com/office/powerpoint/2010/main" val="3303223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6C6BED8C-DFEA-4893-AAB6-290CDA97553C}" type="datetimeFigureOut">
              <a:rPr lang="en-US" smtClean="0"/>
              <a:t>11/11/2022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26E48F9F-68EC-435C-86EA-A0A6404E2E5B}" type="slidenum">
              <a:rPr lang="en-US" smtClean="0"/>
              <a:t>‹#›</a:t>
            </a:fld>
            <a:endParaRPr lang="en-US"/>
          </a:p>
        </p:txBody>
      </p:sp>
    </p:spTree>
    <p:extLst>
      <p:ext uri="{BB962C8B-B14F-4D97-AF65-F5344CB8AC3E}">
        <p14:creationId xmlns:p14="http://schemas.microsoft.com/office/powerpoint/2010/main" val="3359190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C6BED8C-DFEA-4893-AAB6-290CDA97553C}"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E48F9F-68EC-435C-86EA-A0A6404E2E5B}" type="slidenum">
              <a:rPr lang="en-US" smtClean="0"/>
              <a:t>‹#›</a:t>
            </a:fld>
            <a:endParaRPr lang="en-US"/>
          </a:p>
        </p:txBody>
      </p:sp>
    </p:spTree>
    <p:extLst>
      <p:ext uri="{BB962C8B-B14F-4D97-AF65-F5344CB8AC3E}">
        <p14:creationId xmlns:p14="http://schemas.microsoft.com/office/powerpoint/2010/main" val="1464942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6C6BED8C-DFEA-4893-AAB6-290CDA97553C}" type="datetimeFigureOut">
              <a:rPr lang="en-US" smtClean="0"/>
              <a:t>11/11/2022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6E48F9F-68EC-435C-86EA-A0A6404E2E5B}" type="slidenum">
              <a:rPr lang="en-US" smtClean="0"/>
              <a:t>‹#›</a:t>
            </a:fld>
            <a:endParaRPr lang="en-US"/>
          </a:p>
        </p:txBody>
      </p:sp>
    </p:spTree>
    <p:extLst>
      <p:ext uri="{BB962C8B-B14F-4D97-AF65-F5344CB8AC3E}">
        <p14:creationId xmlns:p14="http://schemas.microsoft.com/office/powerpoint/2010/main" val="383182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50000"/>
              <a:lumOff val="5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6C6BED8C-DFEA-4893-AAB6-290CDA97553C}" type="datetimeFigureOut">
              <a:rPr lang="en-US" smtClean="0"/>
              <a:t>11/11/2022</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26E48F9F-68EC-435C-86EA-A0A6404E2E5B}" type="slidenum">
              <a:rPr lang="en-US" smtClean="0"/>
              <a:t>‹#›</a:t>
            </a:fld>
            <a:endParaRPr lang="en-US"/>
          </a:p>
        </p:txBody>
      </p:sp>
    </p:spTree>
    <p:extLst>
      <p:ext uri="{BB962C8B-B14F-4D97-AF65-F5344CB8AC3E}">
        <p14:creationId xmlns:p14="http://schemas.microsoft.com/office/powerpoint/2010/main" val="196831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fld id="{6C6BED8C-DFEA-4893-AAB6-290CDA97553C}" type="datetimeFigureOut">
              <a:rPr lang="en-US" smtClean="0"/>
              <a:t>11/11/2022</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26E48F9F-68EC-435C-86EA-A0A6404E2E5B}" type="slidenum">
              <a:rPr lang="en-US" smtClean="0"/>
              <a:t>‹#›</a:t>
            </a:fld>
            <a:endParaRPr lang="en-US"/>
          </a:p>
        </p:txBody>
      </p:sp>
    </p:spTree>
    <p:extLst>
      <p:ext uri="{BB962C8B-B14F-4D97-AF65-F5344CB8AC3E}">
        <p14:creationId xmlns:p14="http://schemas.microsoft.com/office/powerpoint/2010/main" val="3983129141"/>
      </p:ext>
    </p:extLst>
  </p:cSld>
  <p:clrMap bg1="dk1" tx1="lt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E205-906C-4775-8A92-2380037A5417}"/>
              </a:ext>
            </a:extLst>
          </p:cNvPr>
          <p:cNvSpPr>
            <a:spLocks noGrp="1"/>
          </p:cNvSpPr>
          <p:nvPr>
            <p:ph type="ctrTitle"/>
          </p:nvPr>
        </p:nvSpPr>
        <p:spPr/>
        <p:txBody>
          <a:bodyPr/>
          <a:lstStyle/>
          <a:p>
            <a:r>
              <a:rPr lang="en-US" dirty="0"/>
              <a:t>Boundaries</a:t>
            </a:r>
          </a:p>
        </p:txBody>
      </p:sp>
      <p:sp>
        <p:nvSpPr>
          <p:cNvPr id="3" name="Subtitle 2">
            <a:extLst>
              <a:ext uri="{FF2B5EF4-FFF2-40B4-BE49-F238E27FC236}">
                <a16:creationId xmlns:a16="http://schemas.microsoft.com/office/drawing/2014/main" id="{D3E3BEE0-D2CC-4FFE-A5E5-47E9B41BDE66}"/>
              </a:ext>
            </a:extLst>
          </p:cNvPr>
          <p:cNvSpPr>
            <a:spLocks noGrp="1"/>
          </p:cNvSpPr>
          <p:nvPr>
            <p:ph type="subTitle" idx="1"/>
          </p:nvPr>
        </p:nvSpPr>
        <p:spPr/>
        <p:txBody>
          <a:bodyPr>
            <a:noAutofit/>
          </a:bodyPr>
          <a:lstStyle/>
          <a:p>
            <a:r>
              <a:rPr lang="en-US" sz="3600" dirty="0"/>
              <a:t>When to Say Yes and How to Say No to Take Control of Your Life</a:t>
            </a:r>
          </a:p>
        </p:txBody>
      </p:sp>
    </p:spTree>
    <p:extLst>
      <p:ext uri="{BB962C8B-B14F-4D97-AF65-F5344CB8AC3E}">
        <p14:creationId xmlns:p14="http://schemas.microsoft.com/office/powerpoint/2010/main" val="3628382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B94-F38D-45FD-B65F-789C6021CA75}"/>
              </a:ext>
            </a:extLst>
          </p:cNvPr>
          <p:cNvSpPr>
            <a:spLocks noGrp="1"/>
          </p:cNvSpPr>
          <p:nvPr>
            <p:ph type="title"/>
          </p:nvPr>
        </p:nvSpPr>
        <p:spPr/>
        <p:txBody>
          <a:bodyPr>
            <a:normAutofit/>
          </a:bodyPr>
          <a:lstStyle/>
          <a:p>
            <a:pPr algn="ctr"/>
            <a:r>
              <a:rPr lang="en-US" sz="4000" dirty="0"/>
              <a:t>Responsible to </a:t>
            </a:r>
            <a:r>
              <a:rPr lang="en-US" sz="4000" u="sng" dirty="0"/>
              <a:t>vs</a:t>
            </a:r>
            <a:r>
              <a:rPr lang="en-US" sz="4000" dirty="0"/>
              <a:t> for</a:t>
            </a:r>
          </a:p>
        </p:txBody>
      </p:sp>
      <p:sp>
        <p:nvSpPr>
          <p:cNvPr id="3" name="Content Placeholder 2">
            <a:extLst>
              <a:ext uri="{FF2B5EF4-FFF2-40B4-BE49-F238E27FC236}">
                <a16:creationId xmlns:a16="http://schemas.microsoft.com/office/drawing/2014/main" id="{3B8AE84D-E8B1-4078-B531-5C45F8FFD95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20012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B94-F38D-45FD-B65F-789C6021CA75}"/>
              </a:ext>
            </a:extLst>
          </p:cNvPr>
          <p:cNvSpPr>
            <a:spLocks noGrp="1"/>
          </p:cNvSpPr>
          <p:nvPr>
            <p:ph type="title"/>
          </p:nvPr>
        </p:nvSpPr>
        <p:spPr/>
        <p:txBody>
          <a:bodyPr>
            <a:normAutofit/>
          </a:bodyPr>
          <a:lstStyle/>
          <a:p>
            <a:pPr algn="ctr"/>
            <a:r>
              <a:rPr lang="en-US" sz="4000" dirty="0"/>
              <a:t>Responsible to </a:t>
            </a:r>
            <a:r>
              <a:rPr lang="en-US" sz="4000" u="sng" dirty="0"/>
              <a:t>vs</a:t>
            </a:r>
            <a:r>
              <a:rPr lang="en-US" sz="4000" dirty="0"/>
              <a:t> for</a:t>
            </a:r>
          </a:p>
        </p:txBody>
      </p:sp>
      <p:sp>
        <p:nvSpPr>
          <p:cNvPr id="3" name="Content Placeholder 2">
            <a:extLst>
              <a:ext uri="{FF2B5EF4-FFF2-40B4-BE49-F238E27FC236}">
                <a16:creationId xmlns:a16="http://schemas.microsoft.com/office/drawing/2014/main" id="{3B8AE84D-E8B1-4078-B531-5C45F8FFD958}"/>
              </a:ext>
            </a:extLst>
          </p:cNvPr>
          <p:cNvSpPr>
            <a:spLocks noGrp="1"/>
          </p:cNvSpPr>
          <p:nvPr>
            <p:ph idx="1"/>
          </p:nvPr>
        </p:nvSpPr>
        <p:spPr/>
        <p:txBody>
          <a:bodyPr>
            <a:normAutofit/>
          </a:bodyPr>
          <a:lstStyle/>
          <a:p>
            <a:pPr marL="0" indent="0">
              <a:buNone/>
            </a:pPr>
            <a:r>
              <a:rPr lang="en-US" sz="3600" b="1" baseline="30000" dirty="0"/>
              <a:t>2 </a:t>
            </a:r>
            <a:r>
              <a:rPr lang="en-US" sz="3600" dirty="0"/>
              <a:t>Carry each other’s burdens, and in this way you will fulfill the law of Christ… </a:t>
            </a:r>
            <a:r>
              <a:rPr lang="en-US" sz="3600" b="1" baseline="30000" dirty="0"/>
              <a:t>5 </a:t>
            </a:r>
            <a:r>
              <a:rPr lang="en-US" sz="3600" dirty="0"/>
              <a:t>for each one should carry their own load.              </a:t>
            </a:r>
            <a:r>
              <a:rPr lang="en-US" sz="3600" b="1" dirty="0">
                <a:effectLst>
                  <a:outerShdw blurRad="38100" dist="38100" dir="2700000" algn="tl">
                    <a:srgbClr val="000000">
                      <a:alpha val="43137"/>
                    </a:srgbClr>
                  </a:outerShdw>
                </a:effectLst>
              </a:rPr>
              <a:t>Galatians 6:2,5</a:t>
            </a:r>
          </a:p>
        </p:txBody>
      </p:sp>
    </p:spTree>
    <p:extLst>
      <p:ext uri="{BB962C8B-B14F-4D97-AF65-F5344CB8AC3E}">
        <p14:creationId xmlns:p14="http://schemas.microsoft.com/office/powerpoint/2010/main" val="1255656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B94-F38D-45FD-B65F-789C6021CA75}"/>
              </a:ext>
            </a:extLst>
          </p:cNvPr>
          <p:cNvSpPr>
            <a:spLocks noGrp="1"/>
          </p:cNvSpPr>
          <p:nvPr>
            <p:ph type="title"/>
          </p:nvPr>
        </p:nvSpPr>
        <p:spPr/>
        <p:txBody>
          <a:bodyPr>
            <a:normAutofit/>
          </a:bodyPr>
          <a:lstStyle/>
          <a:p>
            <a:pPr algn="ctr"/>
            <a:r>
              <a:rPr lang="en-US" sz="4000" dirty="0"/>
              <a:t>Responsible to </a:t>
            </a:r>
            <a:r>
              <a:rPr lang="en-US" sz="4000" u="sng" dirty="0"/>
              <a:t>vs</a:t>
            </a:r>
            <a:r>
              <a:rPr lang="en-US" sz="4000" dirty="0"/>
              <a:t> for</a:t>
            </a:r>
          </a:p>
        </p:txBody>
      </p:sp>
      <p:sp>
        <p:nvSpPr>
          <p:cNvPr id="3" name="Content Placeholder 2">
            <a:extLst>
              <a:ext uri="{FF2B5EF4-FFF2-40B4-BE49-F238E27FC236}">
                <a16:creationId xmlns:a16="http://schemas.microsoft.com/office/drawing/2014/main" id="{3B8AE84D-E8B1-4078-B531-5C45F8FFD958}"/>
              </a:ext>
            </a:extLst>
          </p:cNvPr>
          <p:cNvSpPr>
            <a:spLocks noGrp="1"/>
          </p:cNvSpPr>
          <p:nvPr>
            <p:ph idx="1"/>
          </p:nvPr>
        </p:nvSpPr>
        <p:spPr/>
        <p:txBody>
          <a:bodyPr>
            <a:normAutofit/>
          </a:bodyPr>
          <a:lstStyle/>
          <a:p>
            <a:pPr marL="0" indent="0">
              <a:buNone/>
            </a:pPr>
            <a:r>
              <a:rPr lang="en-US" sz="3600" b="1" baseline="30000" dirty="0"/>
              <a:t>2 </a:t>
            </a:r>
            <a:r>
              <a:rPr lang="en-US" sz="3600" dirty="0"/>
              <a:t>Carry each other’s burdens, and in this way you will fulfill the law of Christ… </a:t>
            </a:r>
            <a:r>
              <a:rPr lang="en-US" sz="3600" b="1" baseline="30000" dirty="0"/>
              <a:t>5 </a:t>
            </a:r>
            <a:r>
              <a:rPr lang="en-US" sz="3600" dirty="0"/>
              <a:t>for each one should carry their own load.              </a:t>
            </a:r>
            <a:r>
              <a:rPr lang="en-US" sz="3600" b="1" dirty="0">
                <a:effectLst>
                  <a:outerShdw blurRad="38100" dist="38100" dir="2700000" algn="tl">
                    <a:srgbClr val="000000">
                      <a:alpha val="43137"/>
                    </a:srgbClr>
                  </a:outerShdw>
                </a:effectLst>
              </a:rPr>
              <a:t>Galatians 6:2,5</a:t>
            </a:r>
          </a:p>
        </p:txBody>
      </p:sp>
      <p:pic>
        <p:nvPicPr>
          <p:cNvPr id="5" name="Picture 4">
            <a:extLst>
              <a:ext uri="{FF2B5EF4-FFF2-40B4-BE49-F238E27FC236}">
                <a16:creationId xmlns:a16="http://schemas.microsoft.com/office/drawing/2014/main" id="{92BD3560-BC4A-40C8-A8B7-35C9F7494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22" y="1514665"/>
            <a:ext cx="5729288" cy="3819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D865C82-8C6E-46EA-AABF-6FCE734AD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075" y="452627"/>
            <a:ext cx="3962400"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9058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B94-F38D-45FD-B65F-789C6021CA75}"/>
              </a:ext>
            </a:extLst>
          </p:cNvPr>
          <p:cNvSpPr>
            <a:spLocks noGrp="1"/>
          </p:cNvSpPr>
          <p:nvPr>
            <p:ph type="title"/>
          </p:nvPr>
        </p:nvSpPr>
        <p:spPr/>
        <p:txBody>
          <a:bodyPr>
            <a:normAutofit/>
          </a:bodyPr>
          <a:lstStyle/>
          <a:p>
            <a:pPr algn="ctr"/>
            <a:r>
              <a:rPr lang="en-US" sz="4000" dirty="0"/>
              <a:t>Responsible to </a:t>
            </a:r>
            <a:r>
              <a:rPr lang="en-US" sz="4000" u="sng" dirty="0"/>
              <a:t>vs</a:t>
            </a:r>
            <a:r>
              <a:rPr lang="en-US" sz="4000" dirty="0"/>
              <a:t> for</a:t>
            </a:r>
          </a:p>
        </p:txBody>
      </p:sp>
      <p:sp>
        <p:nvSpPr>
          <p:cNvPr id="3" name="Content Placeholder 2">
            <a:extLst>
              <a:ext uri="{FF2B5EF4-FFF2-40B4-BE49-F238E27FC236}">
                <a16:creationId xmlns:a16="http://schemas.microsoft.com/office/drawing/2014/main" id="{3B8AE84D-E8B1-4078-B531-5C45F8FFD958}"/>
              </a:ext>
            </a:extLst>
          </p:cNvPr>
          <p:cNvSpPr>
            <a:spLocks noGrp="1"/>
          </p:cNvSpPr>
          <p:nvPr>
            <p:ph idx="1"/>
          </p:nvPr>
        </p:nvSpPr>
        <p:spPr/>
        <p:txBody>
          <a:bodyPr>
            <a:normAutofit/>
          </a:bodyPr>
          <a:lstStyle/>
          <a:p>
            <a:pPr marL="0" indent="0">
              <a:buNone/>
            </a:pPr>
            <a:r>
              <a:rPr lang="en-US" sz="3600" b="1" baseline="30000" dirty="0"/>
              <a:t>2 </a:t>
            </a:r>
            <a:r>
              <a:rPr lang="en-US" sz="3600" dirty="0"/>
              <a:t>Carry each other’s burdens, and in this way you will fulfill the law of Christ… </a:t>
            </a:r>
            <a:r>
              <a:rPr lang="en-US" sz="3600" b="1" baseline="30000" dirty="0"/>
              <a:t>5 </a:t>
            </a:r>
            <a:r>
              <a:rPr lang="en-US" sz="3600" dirty="0"/>
              <a:t>for each one should carry their own load.              </a:t>
            </a:r>
            <a:r>
              <a:rPr lang="en-US" sz="3600" b="1" dirty="0">
                <a:effectLst>
                  <a:outerShdw blurRad="38100" dist="38100" dir="2700000" algn="tl">
                    <a:srgbClr val="000000">
                      <a:alpha val="43137"/>
                    </a:srgbClr>
                  </a:outerShdw>
                </a:effectLst>
              </a:rPr>
              <a:t>Galatians 6:2,5</a:t>
            </a:r>
          </a:p>
        </p:txBody>
      </p:sp>
      <p:sp>
        <p:nvSpPr>
          <p:cNvPr id="4" name="TextBox 3">
            <a:extLst>
              <a:ext uri="{FF2B5EF4-FFF2-40B4-BE49-F238E27FC236}">
                <a16:creationId xmlns:a16="http://schemas.microsoft.com/office/drawing/2014/main" id="{78DEA6B4-DF83-4088-A7B3-0F200364AC22}"/>
              </a:ext>
            </a:extLst>
          </p:cNvPr>
          <p:cNvSpPr txBox="1"/>
          <p:nvPr/>
        </p:nvSpPr>
        <p:spPr>
          <a:xfrm>
            <a:off x="1390650" y="4397276"/>
            <a:ext cx="9410700" cy="2308324"/>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600" dirty="0"/>
              <a:t>“Problems arise when people act as if their ‘boulders’ are daily loads and refuse to help, or as if their ‘daily loads’ are boulders they shouldn’t have to carry.” p33</a:t>
            </a:r>
          </a:p>
        </p:txBody>
      </p:sp>
    </p:spTree>
    <p:extLst>
      <p:ext uri="{BB962C8B-B14F-4D97-AF65-F5344CB8AC3E}">
        <p14:creationId xmlns:p14="http://schemas.microsoft.com/office/powerpoint/2010/main" val="4019456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B94-F38D-45FD-B65F-789C6021CA75}"/>
              </a:ext>
            </a:extLst>
          </p:cNvPr>
          <p:cNvSpPr>
            <a:spLocks noGrp="1"/>
          </p:cNvSpPr>
          <p:nvPr>
            <p:ph type="title"/>
          </p:nvPr>
        </p:nvSpPr>
        <p:spPr/>
        <p:txBody>
          <a:bodyPr>
            <a:normAutofit/>
          </a:bodyPr>
          <a:lstStyle/>
          <a:p>
            <a:pPr algn="ctr"/>
            <a:r>
              <a:rPr lang="en-US" sz="4000" dirty="0"/>
              <a:t>Let in the good and keep out the bad</a:t>
            </a:r>
          </a:p>
        </p:txBody>
      </p:sp>
      <p:pic>
        <p:nvPicPr>
          <p:cNvPr id="5" name="Content Placeholder 4">
            <a:extLst>
              <a:ext uri="{FF2B5EF4-FFF2-40B4-BE49-F238E27FC236}">
                <a16:creationId xmlns:a16="http://schemas.microsoft.com/office/drawing/2014/main" id="{61352E85-4C08-4F55-BA43-4B66ED204E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8738" y="986084"/>
            <a:ext cx="7315200" cy="4876307"/>
          </a:xfrm>
        </p:spPr>
      </p:pic>
    </p:spTree>
    <p:extLst>
      <p:ext uri="{BB962C8B-B14F-4D97-AF65-F5344CB8AC3E}">
        <p14:creationId xmlns:p14="http://schemas.microsoft.com/office/powerpoint/2010/main" val="1292376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B94-F38D-45FD-B65F-789C6021CA75}"/>
              </a:ext>
            </a:extLst>
          </p:cNvPr>
          <p:cNvSpPr>
            <a:spLocks noGrp="1"/>
          </p:cNvSpPr>
          <p:nvPr>
            <p:ph type="title"/>
          </p:nvPr>
        </p:nvSpPr>
        <p:spPr/>
        <p:txBody>
          <a:bodyPr>
            <a:normAutofit/>
          </a:bodyPr>
          <a:lstStyle/>
          <a:p>
            <a:pPr algn="ctr"/>
            <a:r>
              <a:rPr lang="en-US" sz="4000" dirty="0"/>
              <a:t>Let in the good and keep out the bad</a:t>
            </a:r>
          </a:p>
        </p:txBody>
      </p:sp>
      <p:pic>
        <p:nvPicPr>
          <p:cNvPr id="4" name="Picture 3">
            <a:extLst>
              <a:ext uri="{FF2B5EF4-FFF2-40B4-BE49-F238E27FC236}">
                <a16:creationId xmlns:a16="http://schemas.microsoft.com/office/drawing/2014/main" id="{C12F3737-8D29-474A-A061-E901EE2DB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743" y="58928"/>
            <a:ext cx="5048250" cy="6731000"/>
          </a:xfrm>
          <a:prstGeom prst="rect">
            <a:avLst/>
          </a:prstGeom>
          <a:effectLst>
            <a:outerShdw blurRad="63500" sx="102000" sy="102000" algn="ctr" rotWithShape="0">
              <a:prstClr val="black">
                <a:alpha val="40000"/>
              </a:prstClr>
            </a:outerShdw>
          </a:effectLst>
        </p:spPr>
      </p:pic>
      <p:sp>
        <p:nvSpPr>
          <p:cNvPr id="7" name="Content Placeholder 6">
            <a:extLst>
              <a:ext uri="{FF2B5EF4-FFF2-40B4-BE49-F238E27FC236}">
                <a16:creationId xmlns:a16="http://schemas.microsoft.com/office/drawing/2014/main" id="{F6295189-2972-4647-A7F4-EB3CE9B4E2F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810160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BAD4-9570-437C-B4CD-0121FADBC2EE}"/>
              </a:ext>
            </a:extLst>
          </p:cNvPr>
          <p:cNvSpPr>
            <a:spLocks noGrp="1"/>
          </p:cNvSpPr>
          <p:nvPr>
            <p:ph type="title"/>
          </p:nvPr>
        </p:nvSpPr>
        <p:spPr/>
        <p:txBody>
          <a:bodyPr>
            <a:normAutofit/>
          </a:bodyPr>
          <a:lstStyle/>
          <a:p>
            <a:pPr algn="ctr"/>
            <a:r>
              <a:rPr lang="en-US" sz="4000" dirty="0"/>
              <a:t>Basic forms of boundaries</a:t>
            </a:r>
          </a:p>
        </p:txBody>
      </p:sp>
      <p:sp>
        <p:nvSpPr>
          <p:cNvPr id="3" name="Content Placeholder 2">
            <a:extLst>
              <a:ext uri="{FF2B5EF4-FFF2-40B4-BE49-F238E27FC236}">
                <a16:creationId xmlns:a16="http://schemas.microsoft.com/office/drawing/2014/main" id="{20514168-047F-43CE-AFE5-64A1DE00276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2398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BAD4-9570-437C-B4CD-0121FADBC2EE}"/>
              </a:ext>
            </a:extLst>
          </p:cNvPr>
          <p:cNvSpPr>
            <a:spLocks noGrp="1"/>
          </p:cNvSpPr>
          <p:nvPr>
            <p:ph type="title"/>
          </p:nvPr>
        </p:nvSpPr>
        <p:spPr/>
        <p:txBody>
          <a:bodyPr>
            <a:normAutofit/>
          </a:bodyPr>
          <a:lstStyle/>
          <a:p>
            <a:pPr algn="ctr"/>
            <a:r>
              <a:rPr lang="en-US" sz="4000" dirty="0"/>
              <a:t>Basic forms of boundaries</a:t>
            </a:r>
          </a:p>
        </p:txBody>
      </p:sp>
      <p:sp>
        <p:nvSpPr>
          <p:cNvPr id="3" name="Content Placeholder 2">
            <a:extLst>
              <a:ext uri="{FF2B5EF4-FFF2-40B4-BE49-F238E27FC236}">
                <a16:creationId xmlns:a16="http://schemas.microsoft.com/office/drawing/2014/main" id="{20514168-047F-43CE-AFE5-64A1DE002764}"/>
              </a:ext>
            </a:extLst>
          </p:cNvPr>
          <p:cNvSpPr>
            <a:spLocks noGrp="1"/>
          </p:cNvSpPr>
          <p:nvPr>
            <p:ph idx="1"/>
          </p:nvPr>
        </p:nvSpPr>
        <p:spPr/>
        <p:txBody>
          <a:bodyPr>
            <a:normAutofit/>
          </a:bodyPr>
          <a:lstStyle/>
          <a:p>
            <a:r>
              <a:rPr lang="en-US" sz="3200" dirty="0"/>
              <a:t>Skin</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502594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BAD4-9570-437C-B4CD-0121FADBC2EE}"/>
              </a:ext>
            </a:extLst>
          </p:cNvPr>
          <p:cNvSpPr>
            <a:spLocks noGrp="1"/>
          </p:cNvSpPr>
          <p:nvPr>
            <p:ph type="title"/>
          </p:nvPr>
        </p:nvSpPr>
        <p:spPr/>
        <p:txBody>
          <a:bodyPr>
            <a:normAutofit/>
          </a:bodyPr>
          <a:lstStyle/>
          <a:p>
            <a:pPr algn="ctr"/>
            <a:r>
              <a:rPr lang="en-US" sz="4000" dirty="0"/>
              <a:t>Basic forms of boundaries</a:t>
            </a:r>
          </a:p>
        </p:txBody>
      </p:sp>
      <p:sp>
        <p:nvSpPr>
          <p:cNvPr id="3" name="Content Placeholder 2">
            <a:extLst>
              <a:ext uri="{FF2B5EF4-FFF2-40B4-BE49-F238E27FC236}">
                <a16:creationId xmlns:a16="http://schemas.microsoft.com/office/drawing/2014/main" id="{20514168-047F-43CE-AFE5-64A1DE002764}"/>
              </a:ext>
            </a:extLst>
          </p:cNvPr>
          <p:cNvSpPr>
            <a:spLocks noGrp="1"/>
          </p:cNvSpPr>
          <p:nvPr>
            <p:ph idx="1"/>
          </p:nvPr>
        </p:nvSpPr>
        <p:spPr/>
        <p:txBody>
          <a:bodyPr>
            <a:normAutofit/>
          </a:bodyPr>
          <a:lstStyle/>
          <a:p>
            <a:r>
              <a:rPr lang="en-US" sz="3200" dirty="0"/>
              <a:t>Skin</a:t>
            </a:r>
          </a:p>
          <a:p>
            <a:r>
              <a:rPr lang="en-US" sz="3200" dirty="0"/>
              <a:t>Words</a:t>
            </a:r>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3215014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BAD4-9570-437C-B4CD-0121FADBC2EE}"/>
              </a:ext>
            </a:extLst>
          </p:cNvPr>
          <p:cNvSpPr>
            <a:spLocks noGrp="1"/>
          </p:cNvSpPr>
          <p:nvPr>
            <p:ph type="title"/>
          </p:nvPr>
        </p:nvSpPr>
        <p:spPr/>
        <p:txBody>
          <a:bodyPr>
            <a:normAutofit/>
          </a:bodyPr>
          <a:lstStyle/>
          <a:p>
            <a:pPr algn="ctr"/>
            <a:r>
              <a:rPr lang="en-US" sz="4000" dirty="0"/>
              <a:t>Basic forms of boundaries</a:t>
            </a:r>
          </a:p>
        </p:txBody>
      </p:sp>
      <p:sp>
        <p:nvSpPr>
          <p:cNvPr id="3" name="Content Placeholder 2">
            <a:extLst>
              <a:ext uri="{FF2B5EF4-FFF2-40B4-BE49-F238E27FC236}">
                <a16:creationId xmlns:a16="http://schemas.microsoft.com/office/drawing/2014/main" id="{20514168-047F-43CE-AFE5-64A1DE002764}"/>
              </a:ext>
            </a:extLst>
          </p:cNvPr>
          <p:cNvSpPr>
            <a:spLocks noGrp="1"/>
          </p:cNvSpPr>
          <p:nvPr>
            <p:ph idx="1"/>
          </p:nvPr>
        </p:nvSpPr>
        <p:spPr/>
        <p:txBody>
          <a:bodyPr>
            <a:normAutofit/>
          </a:bodyPr>
          <a:lstStyle/>
          <a:p>
            <a:r>
              <a:rPr lang="en-US" sz="3200" dirty="0"/>
              <a:t>Skin</a:t>
            </a:r>
          </a:p>
          <a:p>
            <a:r>
              <a:rPr lang="en-US" sz="3200" dirty="0"/>
              <a:t>Words</a:t>
            </a:r>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4" name="TextBox 3">
            <a:extLst>
              <a:ext uri="{FF2B5EF4-FFF2-40B4-BE49-F238E27FC236}">
                <a16:creationId xmlns:a16="http://schemas.microsoft.com/office/drawing/2014/main" id="{0091BBEF-9190-409D-BAB2-68D1F7C36925}"/>
              </a:ext>
            </a:extLst>
          </p:cNvPr>
          <p:cNvSpPr txBox="1"/>
          <p:nvPr/>
        </p:nvSpPr>
        <p:spPr>
          <a:xfrm>
            <a:off x="3869268" y="2568428"/>
            <a:ext cx="6200775" cy="3416320"/>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600" dirty="0"/>
              <a:t>“The most basic boundary-setting word is no… Your words also define your property line for others as you communicate your feelings, intentions, or dislikes.” p36</a:t>
            </a:r>
          </a:p>
        </p:txBody>
      </p:sp>
    </p:spTree>
    <p:extLst>
      <p:ext uri="{BB962C8B-B14F-4D97-AF65-F5344CB8AC3E}">
        <p14:creationId xmlns:p14="http://schemas.microsoft.com/office/powerpoint/2010/main" val="1569047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FBEE53-318D-455A-8477-E9C863B09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509587"/>
            <a:ext cx="10287000" cy="5838825"/>
          </a:xfrm>
          <a:prstGeom prst="rect">
            <a:avLst/>
          </a:prstGeom>
        </p:spPr>
      </p:pic>
    </p:spTree>
    <p:extLst>
      <p:ext uri="{BB962C8B-B14F-4D97-AF65-F5344CB8AC3E}">
        <p14:creationId xmlns:p14="http://schemas.microsoft.com/office/powerpoint/2010/main" val="936662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BAD4-9570-437C-B4CD-0121FADBC2EE}"/>
              </a:ext>
            </a:extLst>
          </p:cNvPr>
          <p:cNvSpPr>
            <a:spLocks noGrp="1"/>
          </p:cNvSpPr>
          <p:nvPr>
            <p:ph type="title"/>
          </p:nvPr>
        </p:nvSpPr>
        <p:spPr/>
        <p:txBody>
          <a:bodyPr>
            <a:normAutofit/>
          </a:bodyPr>
          <a:lstStyle/>
          <a:p>
            <a:pPr algn="ctr"/>
            <a:r>
              <a:rPr lang="en-US" sz="4000" dirty="0"/>
              <a:t>Basic forms of boundaries</a:t>
            </a:r>
          </a:p>
        </p:txBody>
      </p:sp>
      <p:sp>
        <p:nvSpPr>
          <p:cNvPr id="3" name="Content Placeholder 2">
            <a:extLst>
              <a:ext uri="{FF2B5EF4-FFF2-40B4-BE49-F238E27FC236}">
                <a16:creationId xmlns:a16="http://schemas.microsoft.com/office/drawing/2014/main" id="{20514168-047F-43CE-AFE5-64A1DE002764}"/>
              </a:ext>
            </a:extLst>
          </p:cNvPr>
          <p:cNvSpPr>
            <a:spLocks noGrp="1"/>
          </p:cNvSpPr>
          <p:nvPr>
            <p:ph idx="1"/>
          </p:nvPr>
        </p:nvSpPr>
        <p:spPr/>
        <p:txBody>
          <a:bodyPr>
            <a:normAutofit/>
          </a:bodyPr>
          <a:lstStyle/>
          <a:p>
            <a:r>
              <a:rPr lang="en-US" sz="3200" dirty="0"/>
              <a:t>Skin</a:t>
            </a:r>
          </a:p>
          <a:p>
            <a:r>
              <a:rPr lang="en-US" sz="3200" dirty="0"/>
              <a:t>Words</a:t>
            </a:r>
          </a:p>
          <a:p>
            <a:r>
              <a:rPr lang="en-US" sz="3200" dirty="0"/>
              <a:t>Geographical distance</a:t>
            </a:r>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2889392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BAD4-9570-437C-B4CD-0121FADBC2EE}"/>
              </a:ext>
            </a:extLst>
          </p:cNvPr>
          <p:cNvSpPr>
            <a:spLocks noGrp="1"/>
          </p:cNvSpPr>
          <p:nvPr>
            <p:ph type="title"/>
          </p:nvPr>
        </p:nvSpPr>
        <p:spPr/>
        <p:txBody>
          <a:bodyPr>
            <a:normAutofit/>
          </a:bodyPr>
          <a:lstStyle/>
          <a:p>
            <a:pPr algn="ctr"/>
            <a:r>
              <a:rPr lang="en-US" sz="4000" dirty="0"/>
              <a:t>Basic forms of boundaries</a:t>
            </a:r>
          </a:p>
        </p:txBody>
      </p:sp>
      <p:sp>
        <p:nvSpPr>
          <p:cNvPr id="3" name="Content Placeholder 2">
            <a:extLst>
              <a:ext uri="{FF2B5EF4-FFF2-40B4-BE49-F238E27FC236}">
                <a16:creationId xmlns:a16="http://schemas.microsoft.com/office/drawing/2014/main" id="{20514168-047F-43CE-AFE5-64A1DE002764}"/>
              </a:ext>
            </a:extLst>
          </p:cNvPr>
          <p:cNvSpPr>
            <a:spLocks noGrp="1"/>
          </p:cNvSpPr>
          <p:nvPr>
            <p:ph idx="1"/>
          </p:nvPr>
        </p:nvSpPr>
        <p:spPr/>
        <p:txBody>
          <a:bodyPr>
            <a:normAutofit/>
          </a:bodyPr>
          <a:lstStyle/>
          <a:p>
            <a:r>
              <a:rPr lang="en-US" sz="3200" dirty="0"/>
              <a:t>Skin</a:t>
            </a:r>
          </a:p>
          <a:p>
            <a:r>
              <a:rPr lang="en-US" sz="3200" dirty="0"/>
              <a:t>Words</a:t>
            </a:r>
          </a:p>
          <a:p>
            <a:r>
              <a:rPr lang="en-US" sz="3200" dirty="0"/>
              <a:t>Geographical distance</a:t>
            </a:r>
          </a:p>
          <a:p>
            <a:r>
              <a:rPr lang="en-US" sz="3200" dirty="0"/>
              <a:t>Time</a:t>
            </a:r>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593228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BAD4-9570-437C-B4CD-0121FADBC2EE}"/>
              </a:ext>
            </a:extLst>
          </p:cNvPr>
          <p:cNvSpPr>
            <a:spLocks noGrp="1"/>
          </p:cNvSpPr>
          <p:nvPr>
            <p:ph type="title"/>
          </p:nvPr>
        </p:nvSpPr>
        <p:spPr/>
        <p:txBody>
          <a:bodyPr>
            <a:normAutofit/>
          </a:bodyPr>
          <a:lstStyle/>
          <a:p>
            <a:pPr algn="ctr"/>
            <a:r>
              <a:rPr lang="en-US" sz="4000" dirty="0"/>
              <a:t>Basic forms of boundaries</a:t>
            </a:r>
          </a:p>
        </p:txBody>
      </p:sp>
      <p:sp>
        <p:nvSpPr>
          <p:cNvPr id="3" name="Content Placeholder 2">
            <a:extLst>
              <a:ext uri="{FF2B5EF4-FFF2-40B4-BE49-F238E27FC236}">
                <a16:creationId xmlns:a16="http://schemas.microsoft.com/office/drawing/2014/main" id="{20514168-047F-43CE-AFE5-64A1DE002764}"/>
              </a:ext>
            </a:extLst>
          </p:cNvPr>
          <p:cNvSpPr>
            <a:spLocks noGrp="1"/>
          </p:cNvSpPr>
          <p:nvPr>
            <p:ph idx="1"/>
          </p:nvPr>
        </p:nvSpPr>
        <p:spPr/>
        <p:txBody>
          <a:bodyPr>
            <a:normAutofit/>
          </a:bodyPr>
          <a:lstStyle/>
          <a:p>
            <a:r>
              <a:rPr lang="en-US" sz="3200" dirty="0"/>
              <a:t>Skin</a:t>
            </a:r>
          </a:p>
          <a:p>
            <a:r>
              <a:rPr lang="en-US" sz="3200" dirty="0"/>
              <a:t>Words</a:t>
            </a:r>
          </a:p>
          <a:p>
            <a:r>
              <a:rPr lang="en-US" sz="3200" dirty="0"/>
              <a:t>Geographical distance</a:t>
            </a:r>
          </a:p>
          <a:p>
            <a:r>
              <a:rPr lang="en-US" sz="3200" dirty="0"/>
              <a:t>Time</a:t>
            </a:r>
          </a:p>
          <a:p>
            <a:r>
              <a:rPr lang="en-US" sz="3200" dirty="0"/>
              <a:t>Emotional distance</a:t>
            </a:r>
          </a:p>
          <a:p>
            <a:endParaRPr lang="en-US" sz="3200" dirty="0"/>
          </a:p>
          <a:p>
            <a:endParaRPr lang="en-US" sz="3200" dirty="0"/>
          </a:p>
          <a:p>
            <a:endParaRPr lang="en-US" sz="3200" dirty="0"/>
          </a:p>
        </p:txBody>
      </p:sp>
    </p:spTree>
    <p:extLst>
      <p:ext uri="{BB962C8B-B14F-4D97-AF65-F5344CB8AC3E}">
        <p14:creationId xmlns:p14="http://schemas.microsoft.com/office/powerpoint/2010/main" val="400218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BAD4-9570-437C-B4CD-0121FADBC2EE}"/>
              </a:ext>
            </a:extLst>
          </p:cNvPr>
          <p:cNvSpPr>
            <a:spLocks noGrp="1"/>
          </p:cNvSpPr>
          <p:nvPr>
            <p:ph type="title"/>
          </p:nvPr>
        </p:nvSpPr>
        <p:spPr/>
        <p:txBody>
          <a:bodyPr>
            <a:normAutofit/>
          </a:bodyPr>
          <a:lstStyle/>
          <a:p>
            <a:pPr algn="ctr"/>
            <a:r>
              <a:rPr lang="en-US" sz="4000" dirty="0"/>
              <a:t>Basic forms of boundaries</a:t>
            </a:r>
          </a:p>
        </p:txBody>
      </p:sp>
      <p:sp>
        <p:nvSpPr>
          <p:cNvPr id="3" name="Content Placeholder 2">
            <a:extLst>
              <a:ext uri="{FF2B5EF4-FFF2-40B4-BE49-F238E27FC236}">
                <a16:creationId xmlns:a16="http://schemas.microsoft.com/office/drawing/2014/main" id="{20514168-047F-43CE-AFE5-64A1DE002764}"/>
              </a:ext>
            </a:extLst>
          </p:cNvPr>
          <p:cNvSpPr>
            <a:spLocks noGrp="1"/>
          </p:cNvSpPr>
          <p:nvPr>
            <p:ph idx="1"/>
          </p:nvPr>
        </p:nvSpPr>
        <p:spPr/>
        <p:txBody>
          <a:bodyPr>
            <a:normAutofit/>
          </a:bodyPr>
          <a:lstStyle/>
          <a:p>
            <a:r>
              <a:rPr lang="en-US" sz="3200" dirty="0"/>
              <a:t>Skin</a:t>
            </a:r>
          </a:p>
          <a:p>
            <a:r>
              <a:rPr lang="en-US" sz="3200" dirty="0"/>
              <a:t>Words</a:t>
            </a:r>
          </a:p>
          <a:p>
            <a:r>
              <a:rPr lang="en-US" sz="3200" dirty="0"/>
              <a:t>Geographical distance</a:t>
            </a:r>
          </a:p>
          <a:p>
            <a:r>
              <a:rPr lang="en-US" sz="3200" dirty="0"/>
              <a:t>Time</a:t>
            </a:r>
          </a:p>
          <a:p>
            <a:r>
              <a:rPr lang="en-US" sz="3200" dirty="0"/>
              <a:t>Emotional distance</a:t>
            </a:r>
          </a:p>
          <a:p>
            <a:endParaRPr lang="en-US" sz="3200" dirty="0"/>
          </a:p>
          <a:p>
            <a:endParaRPr lang="en-US" sz="3200" dirty="0"/>
          </a:p>
          <a:p>
            <a:endParaRPr lang="en-US" sz="3200" dirty="0"/>
          </a:p>
        </p:txBody>
      </p:sp>
      <p:sp>
        <p:nvSpPr>
          <p:cNvPr id="4" name="TextBox 3">
            <a:extLst>
              <a:ext uri="{FF2B5EF4-FFF2-40B4-BE49-F238E27FC236}">
                <a16:creationId xmlns:a16="http://schemas.microsoft.com/office/drawing/2014/main" id="{45B11EDE-A85F-4416-B2DF-554A3E2F4812}"/>
              </a:ext>
            </a:extLst>
          </p:cNvPr>
          <p:cNvSpPr txBox="1"/>
          <p:nvPr/>
        </p:nvSpPr>
        <p:spPr>
          <a:xfrm>
            <a:off x="6096000" y="3886200"/>
            <a:ext cx="4695825" cy="2308324"/>
          </a:xfrm>
          <a:prstGeom prst="rect">
            <a:avLst/>
          </a:prstGeom>
          <a:noFill/>
        </p:spPr>
        <p:txBody>
          <a:bodyPr wrap="square" rtlCol="0">
            <a:spAutoFit/>
          </a:bodyPr>
          <a:lstStyle/>
          <a:p>
            <a:r>
              <a:rPr lang="en-US" sz="3600" dirty="0"/>
              <a:t>But Jesus would not entrust himself to them, for he knew all people.             </a:t>
            </a:r>
            <a:r>
              <a:rPr lang="en-US" sz="3600" b="1" dirty="0">
                <a:effectLst>
                  <a:outerShdw blurRad="38100" dist="38100" dir="2700000" algn="tl">
                    <a:srgbClr val="000000">
                      <a:alpha val="43137"/>
                    </a:srgbClr>
                  </a:outerShdw>
                </a:effectLst>
              </a:rPr>
              <a:t>John 2:24</a:t>
            </a:r>
          </a:p>
        </p:txBody>
      </p:sp>
    </p:spTree>
    <p:extLst>
      <p:ext uri="{BB962C8B-B14F-4D97-AF65-F5344CB8AC3E}">
        <p14:creationId xmlns:p14="http://schemas.microsoft.com/office/powerpoint/2010/main" val="4098323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BAD4-9570-437C-B4CD-0121FADBC2EE}"/>
              </a:ext>
            </a:extLst>
          </p:cNvPr>
          <p:cNvSpPr>
            <a:spLocks noGrp="1"/>
          </p:cNvSpPr>
          <p:nvPr>
            <p:ph type="title"/>
          </p:nvPr>
        </p:nvSpPr>
        <p:spPr/>
        <p:txBody>
          <a:bodyPr>
            <a:normAutofit/>
          </a:bodyPr>
          <a:lstStyle/>
          <a:p>
            <a:pPr algn="ctr"/>
            <a:r>
              <a:rPr lang="en-US" sz="4000" dirty="0"/>
              <a:t>Basic forms of boundaries</a:t>
            </a:r>
          </a:p>
        </p:txBody>
      </p:sp>
      <p:sp>
        <p:nvSpPr>
          <p:cNvPr id="3" name="Content Placeholder 2">
            <a:extLst>
              <a:ext uri="{FF2B5EF4-FFF2-40B4-BE49-F238E27FC236}">
                <a16:creationId xmlns:a16="http://schemas.microsoft.com/office/drawing/2014/main" id="{20514168-047F-43CE-AFE5-64A1DE002764}"/>
              </a:ext>
            </a:extLst>
          </p:cNvPr>
          <p:cNvSpPr>
            <a:spLocks noGrp="1"/>
          </p:cNvSpPr>
          <p:nvPr>
            <p:ph idx="1"/>
          </p:nvPr>
        </p:nvSpPr>
        <p:spPr/>
        <p:txBody>
          <a:bodyPr>
            <a:normAutofit/>
          </a:bodyPr>
          <a:lstStyle/>
          <a:p>
            <a:r>
              <a:rPr lang="en-US" sz="3200" dirty="0"/>
              <a:t>Skin</a:t>
            </a:r>
          </a:p>
          <a:p>
            <a:r>
              <a:rPr lang="en-US" sz="3200" dirty="0"/>
              <a:t>Words</a:t>
            </a:r>
          </a:p>
          <a:p>
            <a:r>
              <a:rPr lang="en-US" sz="3200" dirty="0"/>
              <a:t>Geographical distance</a:t>
            </a:r>
          </a:p>
          <a:p>
            <a:r>
              <a:rPr lang="en-US" sz="3200" dirty="0"/>
              <a:t>Time</a:t>
            </a:r>
          </a:p>
          <a:p>
            <a:r>
              <a:rPr lang="en-US" sz="3200" dirty="0"/>
              <a:t>Emotional distance</a:t>
            </a:r>
          </a:p>
          <a:p>
            <a:r>
              <a:rPr lang="en-US" sz="3200" dirty="0"/>
              <a:t>Other people</a:t>
            </a:r>
          </a:p>
          <a:p>
            <a:endParaRPr lang="en-US" sz="3200" dirty="0"/>
          </a:p>
          <a:p>
            <a:endParaRPr lang="en-US" sz="3200" dirty="0"/>
          </a:p>
        </p:txBody>
      </p:sp>
    </p:spTree>
    <p:extLst>
      <p:ext uri="{BB962C8B-B14F-4D97-AF65-F5344CB8AC3E}">
        <p14:creationId xmlns:p14="http://schemas.microsoft.com/office/powerpoint/2010/main" val="2977273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BAD4-9570-437C-B4CD-0121FADBC2EE}"/>
              </a:ext>
            </a:extLst>
          </p:cNvPr>
          <p:cNvSpPr>
            <a:spLocks noGrp="1"/>
          </p:cNvSpPr>
          <p:nvPr>
            <p:ph type="title"/>
          </p:nvPr>
        </p:nvSpPr>
        <p:spPr/>
        <p:txBody>
          <a:bodyPr>
            <a:normAutofit/>
          </a:bodyPr>
          <a:lstStyle/>
          <a:p>
            <a:pPr algn="ctr"/>
            <a:r>
              <a:rPr lang="en-US" sz="4000" dirty="0"/>
              <a:t>Basic forms of boundaries</a:t>
            </a:r>
          </a:p>
        </p:txBody>
      </p:sp>
      <p:sp>
        <p:nvSpPr>
          <p:cNvPr id="3" name="Content Placeholder 2">
            <a:extLst>
              <a:ext uri="{FF2B5EF4-FFF2-40B4-BE49-F238E27FC236}">
                <a16:creationId xmlns:a16="http://schemas.microsoft.com/office/drawing/2014/main" id="{20514168-047F-43CE-AFE5-64A1DE002764}"/>
              </a:ext>
            </a:extLst>
          </p:cNvPr>
          <p:cNvSpPr>
            <a:spLocks noGrp="1"/>
          </p:cNvSpPr>
          <p:nvPr>
            <p:ph idx="1"/>
          </p:nvPr>
        </p:nvSpPr>
        <p:spPr/>
        <p:txBody>
          <a:bodyPr>
            <a:normAutofit/>
          </a:bodyPr>
          <a:lstStyle/>
          <a:p>
            <a:r>
              <a:rPr lang="en-US" sz="3200" dirty="0"/>
              <a:t>Skin</a:t>
            </a:r>
          </a:p>
          <a:p>
            <a:r>
              <a:rPr lang="en-US" sz="3200" dirty="0"/>
              <a:t>Words</a:t>
            </a:r>
          </a:p>
          <a:p>
            <a:r>
              <a:rPr lang="en-US" sz="3200" dirty="0"/>
              <a:t>Geographical distance</a:t>
            </a:r>
          </a:p>
          <a:p>
            <a:r>
              <a:rPr lang="en-US" sz="3200" dirty="0"/>
              <a:t>Time</a:t>
            </a:r>
          </a:p>
          <a:p>
            <a:r>
              <a:rPr lang="en-US" sz="3200" dirty="0"/>
              <a:t>Emotional distance</a:t>
            </a:r>
          </a:p>
          <a:p>
            <a:r>
              <a:rPr lang="en-US" sz="3200" dirty="0"/>
              <a:t>Other people</a:t>
            </a:r>
          </a:p>
          <a:p>
            <a:r>
              <a:rPr lang="en-US" sz="3200" dirty="0"/>
              <a:t>Consequences</a:t>
            </a:r>
          </a:p>
          <a:p>
            <a:endParaRPr lang="en-US" sz="3200" dirty="0"/>
          </a:p>
        </p:txBody>
      </p:sp>
    </p:spTree>
    <p:extLst>
      <p:ext uri="{BB962C8B-B14F-4D97-AF65-F5344CB8AC3E}">
        <p14:creationId xmlns:p14="http://schemas.microsoft.com/office/powerpoint/2010/main" val="3606295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BAD4-9570-437C-B4CD-0121FADBC2EE}"/>
              </a:ext>
            </a:extLst>
          </p:cNvPr>
          <p:cNvSpPr>
            <a:spLocks noGrp="1"/>
          </p:cNvSpPr>
          <p:nvPr>
            <p:ph type="title"/>
          </p:nvPr>
        </p:nvSpPr>
        <p:spPr/>
        <p:txBody>
          <a:bodyPr>
            <a:normAutofit/>
          </a:bodyPr>
          <a:lstStyle/>
          <a:p>
            <a:pPr algn="ctr"/>
            <a:r>
              <a:rPr lang="en-US" sz="4000" dirty="0"/>
              <a:t>Basic forms of boundaries</a:t>
            </a:r>
          </a:p>
        </p:txBody>
      </p:sp>
      <p:sp>
        <p:nvSpPr>
          <p:cNvPr id="3" name="Content Placeholder 2">
            <a:extLst>
              <a:ext uri="{FF2B5EF4-FFF2-40B4-BE49-F238E27FC236}">
                <a16:creationId xmlns:a16="http://schemas.microsoft.com/office/drawing/2014/main" id="{20514168-047F-43CE-AFE5-64A1DE002764}"/>
              </a:ext>
            </a:extLst>
          </p:cNvPr>
          <p:cNvSpPr>
            <a:spLocks noGrp="1"/>
          </p:cNvSpPr>
          <p:nvPr>
            <p:ph idx="1"/>
          </p:nvPr>
        </p:nvSpPr>
        <p:spPr/>
        <p:txBody>
          <a:bodyPr>
            <a:normAutofit/>
          </a:bodyPr>
          <a:lstStyle/>
          <a:p>
            <a:r>
              <a:rPr lang="en-US" sz="3200" dirty="0">
                <a:solidFill>
                  <a:schemeClr val="accent6"/>
                </a:solidFill>
              </a:rPr>
              <a:t>Skin</a:t>
            </a:r>
          </a:p>
          <a:p>
            <a:r>
              <a:rPr lang="en-US" sz="3200" dirty="0">
                <a:solidFill>
                  <a:schemeClr val="accent6"/>
                </a:solidFill>
              </a:rPr>
              <a:t>Words</a:t>
            </a:r>
          </a:p>
          <a:p>
            <a:r>
              <a:rPr lang="en-US" sz="3200" dirty="0">
                <a:solidFill>
                  <a:schemeClr val="accent6"/>
                </a:solidFill>
              </a:rPr>
              <a:t>Geographical distance</a:t>
            </a:r>
          </a:p>
          <a:p>
            <a:r>
              <a:rPr lang="en-US" sz="3200" dirty="0"/>
              <a:t>Time</a:t>
            </a:r>
          </a:p>
          <a:p>
            <a:r>
              <a:rPr lang="en-US" sz="3200" dirty="0"/>
              <a:t>Emotional distance</a:t>
            </a:r>
          </a:p>
          <a:p>
            <a:r>
              <a:rPr lang="en-US" sz="3200" dirty="0"/>
              <a:t>Other people</a:t>
            </a:r>
          </a:p>
          <a:p>
            <a:r>
              <a:rPr lang="en-US" sz="3200" dirty="0"/>
              <a:t>Consequences</a:t>
            </a:r>
          </a:p>
          <a:p>
            <a:endParaRPr lang="en-US" sz="3200" dirty="0"/>
          </a:p>
        </p:txBody>
      </p:sp>
      <p:sp>
        <p:nvSpPr>
          <p:cNvPr id="4" name="TextBox 3">
            <a:extLst>
              <a:ext uri="{FF2B5EF4-FFF2-40B4-BE49-F238E27FC236}">
                <a16:creationId xmlns:a16="http://schemas.microsoft.com/office/drawing/2014/main" id="{9B72A075-EDBC-4EF8-B54C-FD078984FFC3}"/>
              </a:ext>
            </a:extLst>
          </p:cNvPr>
          <p:cNvSpPr txBox="1"/>
          <p:nvPr/>
        </p:nvSpPr>
        <p:spPr>
          <a:xfrm>
            <a:off x="490537" y="2393376"/>
            <a:ext cx="11210925" cy="2062103"/>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200" dirty="0"/>
              <a:t>“They let people know the seriousness of the trespass and the seriousness of our respect for ourselves. This teaches them that our commitment to living according to helpful values is something we hold dear and will fight to protect and guard.” p40</a:t>
            </a:r>
          </a:p>
        </p:txBody>
      </p:sp>
    </p:spTree>
    <p:extLst>
      <p:ext uri="{BB962C8B-B14F-4D97-AF65-F5344CB8AC3E}">
        <p14:creationId xmlns:p14="http://schemas.microsoft.com/office/powerpoint/2010/main" val="1006410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BAD4-9570-437C-B4CD-0121FADBC2EE}"/>
              </a:ext>
            </a:extLst>
          </p:cNvPr>
          <p:cNvSpPr>
            <a:spLocks noGrp="1"/>
          </p:cNvSpPr>
          <p:nvPr>
            <p:ph type="title"/>
          </p:nvPr>
        </p:nvSpPr>
        <p:spPr/>
        <p:txBody>
          <a:bodyPr>
            <a:normAutofit/>
          </a:bodyPr>
          <a:lstStyle/>
          <a:p>
            <a:pPr algn="ctr"/>
            <a:r>
              <a:rPr lang="en-US" sz="4000" dirty="0"/>
              <a:t>Basic forms of boundaries</a:t>
            </a:r>
          </a:p>
        </p:txBody>
      </p:sp>
      <p:sp>
        <p:nvSpPr>
          <p:cNvPr id="3" name="Content Placeholder 2">
            <a:extLst>
              <a:ext uri="{FF2B5EF4-FFF2-40B4-BE49-F238E27FC236}">
                <a16:creationId xmlns:a16="http://schemas.microsoft.com/office/drawing/2014/main" id="{20514168-047F-43CE-AFE5-64A1DE002764}"/>
              </a:ext>
            </a:extLst>
          </p:cNvPr>
          <p:cNvSpPr>
            <a:spLocks noGrp="1"/>
          </p:cNvSpPr>
          <p:nvPr>
            <p:ph idx="1"/>
          </p:nvPr>
        </p:nvSpPr>
        <p:spPr/>
        <p:txBody>
          <a:bodyPr>
            <a:normAutofit/>
          </a:bodyPr>
          <a:lstStyle/>
          <a:p>
            <a:r>
              <a:rPr lang="en-US" sz="3200" dirty="0"/>
              <a:t>Skin</a:t>
            </a:r>
          </a:p>
          <a:p>
            <a:r>
              <a:rPr lang="en-US" sz="3200" dirty="0"/>
              <a:t>Words</a:t>
            </a:r>
          </a:p>
          <a:p>
            <a:r>
              <a:rPr lang="en-US" sz="3200" dirty="0"/>
              <a:t>Geographical distance</a:t>
            </a:r>
          </a:p>
          <a:p>
            <a:r>
              <a:rPr lang="en-US" sz="3200" dirty="0"/>
              <a:t>Time</a:t>
            </a:r>
          </a:p>
          <a:p>
            <a:r>
              <a:rPr lang="en-US" sz="3200" dirty="0"/>
              <a:t>Emotional distance</a:t>
            </a:r>
          </a:p>
          <a:p>
            <a:r>
              <a:rPr lang="en-US" sz="3200" dirty="0"/>
              <a:t>Other people</a:t>
            </a:r>
          </a:p>
          <a:p>
            <a:r>
              <a:rPr lang="en-US" sz="3200" dirty="0"/>
              <a:t>Consequences</a:t>
            </a:r>
          </a:p>
          <a:p>
            <a:endParaRPr lang="en-US" sz="3200" dirty="0"/>
          </a:p>
        </p:txBody>
      </p:sp>
    </p:spTree>
    <p:extLst>
      <p:ext uri="{BB962C8B-B14F-4D97-AF65-F5344CB8AC3E}">
        <p14:creationId xmlns:p14="http://schemas.microsoft.com/office/powerpoint/2010/main" val="2337532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57619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4" name="Content Placeholder 3">
            <a:extLst>
              <a:ext uri="{FF2B5EF4-FFF2-40B4-BE49-F238E27FC236}">
                <a16:creationId xmlns:a16="http://schemas.microsoft.com/office/drawing/2014/main" id="{37B61E7A-14BC-4626-8120-5DC47E6FBC99}"/>
              </a:ext>
            </a:extLst>
          </p:cNvPr>
          <p:cNvSpPr txBox="1">
            <a:spLocks noGrp="1"/>
          </p:cNvSpPr>
          <p:nvPr>
            <p:ph idx="1"/>
          </p:nvPr>
        </p:nvSpPr>
        <p:spPr>
          <a:xfrm>
            <a:off x="3868738" y="2630174"/>
            <a:ext cx="7315200" cy="1588127"/>
          </a:xfrm>
          <a:prstGeom prst="rect">
            <a:avLst/>
          </a:prstGeom>
          <a:noFill/>
          <a:ln>
            <a:solidFill>
              <a:schemeClr val="accent1"/>
            </a:solidFill>
          </a:ln>
        </p:spPr>
        <p:txBody>
          <a:bodyPr wrap="square" rtlCol="0">
            <a:spAutoFit/>
          </a:bodyPr>
          <a:lstStyle/>
          <a:p>
            <a:pPr marL="0" indent="0">
              <a:buNone/>
            </a:pPr>
            <a:r>
              <a:rPr lang="en-US" sz="3600" i="1" dirty="0">
                <a:solidFill>
                  <a:schemeClr val="accent3"/>
                </a:solidFill>
              </a:rPr>
              <a:t>How could knowing what you are to own and take responsibility for give you freedom? </a:t>
            </a:r>
            <a:endParaRPr lang="en-US" sz="3600" dirty="0">
              <a:solidFill>
                <a:schemeClr val="accent3"/>
              </a:solidFill>
            </a:endParaRPr>
          </a:p>
        </p:txBody>
      </p:sp>
    </p:spTree>
    <p:extLst>
      <p:ext uri="{BB962C8B-B14F-4D97-AF65-F5344CB8AC3E}">
        <p14:creationId xmlns:p14="http://schemas.microsoft.com/office/powerpoint/2010/main" val="4147960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00E0-26FC-4E79-A435-30A74BBC7BEE}"/>
              </a:ext>
            </a:extLst>
          </p:cNvPr>
          <p:cNvSpPr>
            <a:spLocks noGrp="1"/>
          </p:cNvSpPr>
          <p:nvPr>
            <p:ph type="title"/>
          </p:nvPr>
        </p:nvSpPr>
        <p:spPr/>
        <p:txBody>
          <a:bodyPr>
            <a:normAutofit/>
          </a:bodyPr>
          <a:lstStyle/>
          <a:p>
            <a:pPr algn="ctr"/>
            <a:r>
              <a:rPr lang="en-US" sz="4000" dirty="0"/>
              <a:t>Premise</a:t>
            </a:r>
          </a:p>
        </p:txBody>
      </p:sp>
      <p:sp>
        <p:nvSpPr>
          <p:cNvPr id="3" name="Content Placeholder 2">
            <a:extLst>
              <a:ext uri="{FF2B5EF4-FFF2-40B4-BE49-F238E27FC236}">
                <a16:creationId xmlns:a16="http://schemas.microsoft.com/office/drawing/2014/main" id="{102C6B18-E326-48CA-BE9C-420594718000}"/>
              </a:ext>
            </a:extLst>
          </p:cNvPr>
          <p:cNvSpPr>
            <a:spLocks noGrp="1"/>
          </p:cNvSpPr>
          <p:nvPr>
            <p:ph idx="1"/>
          </p:nvPr>
        </p:nvSpPr>
        <p:spPr/>
        <p:txBody>
          <a:bodyPr>
            <a:normAutofit/>
          </a:bodyPr>
          <a:lstStyle/>
          <a:p>
            <a:endParaRPr lang="en-US" sz="3600" dirty="0"/>
          </a:p>
          <a:p>
            <a:r>
              <a:rPr lang="en-US" sz="3600" dirty="0"/>
              <a:t>Being a human is confusing</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1965562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1982554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r>
              <a:rPr lang="en-US" sz="3200" dirty="0"/>
              <a:t>Attitudes and beliefs</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2093633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r>
              <a:rPr lang="en-US" sz="3200" dirty="0"/>
              <a:t>Attitudes and beliefs</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C948F0C9-1273-4F0F-9D4F-A30B6DB2EA16}"/>
              </a:ext>
            </a:extLst>
          </p:cNvPr>
          <p:cNvSpPr txBox="1"/>
          <p:nvPr/>
        </p:nvSpPr>
        <p:spPr>
          <a:xfrm>
            <a:off x="3869268" y="2298649"/>
            <a:ext cx="6353175" cy="2308324"/>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600" dirty="0"/>
              <a:t>“Attitudes have to do with your orientation toward something… Beliefs are anything that you accept as true.” p42</a:t>
            </a:r>
          </a:p>
        </p:txBody>
      </p:sp>
    </p:spTree>
    <p:extLst>
      <p:ext uri="{BB962C8B-B14F-4D97-AF65-F5344CB8AC3E}">
        <p14:creationId xmlns:p14="http://schemas.microsoft.com/office/powerpoint/2010/main" val="4019920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r>
              <a:rPr lang="en-US" sz="3200" dirty="0"/>
              <a:t>Attitudes and beliefs</a:t>
            </a:r>
          </a:p>
          <a:p>
            <a:r>
              <a:rPr lang="en-US" sz="3200" dirty="0"/>
              <a:t>Behaviors</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600153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r>
              <a:rPr lang="en-US" sz="3200" dirty="0"/>
              <a:t>Attitudes and beliefs</a:t>
            </a:r>
          </a:p>
          <a:p>
            <a:r>
              <a:rPr lang="en-US" sz="3200" dirty="0"/>
              <a:t>Behaviors</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D4811353-1F43-469E-867C-2F6218008C52}"/>
              </a:ext>
            </a:extLst>
          </p:cNvPr>
          <p:cNvSpPr txBox="1"/>
          <p:nvPr/>
        </p:nvSpPr>
        <p:spPr>
          <a:xfrm>
            <a:off x="3581400" y="2298649"/>
            <a:ext cx="7400925" cy="2308324"/>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600" dirty="0"/>
              <a:t>“Parenting with love and limits, with warmth and consequences, produces confident children who have a sense of control over their lives.” p43</a:t>
            </a:r>
          </a:p>
        </p:txBody>
      </p:sp>
    </p:spTree>
    <p:extLst>
      <p:ext uri="{BB962C8B-B14F-4D97-AF65-F5344CB8AC3E}">
        <p14:creationId xmlns:p14="http://schemas.microsoft.com/office/powerpoint/2010/main" val="95822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r>
              <a:rPr lang="en-US" sz="3200" dirty="0"/>
              <a:t>Attitudes and beliefs</a:t>
            </a:r>
          </a:p>
          <a:p>
            <a:r>
              <a:rPr lang="en-US" sz="3200" dirty="0"/>
              <a:t>Behaviors</a:t>
            </a:r>
          </a:p>
          <a:p>
            <a:r>
              <a:rPr lang="en-US" sz="3200" dirty="0"/>
              <a:t>Choices</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203829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r>
              <a:rPr lang="en-US" sz="3200" dirty="0"/>
              <a:t>Attitudes and beliefs</a:t>
            </a:r>
          </a:p>
          <a:p>
            <a:r>
              <a:rPr lang="en-US" sz="3200" dirty="0"/>
              <a:t>Behaviors</a:t>
            </a:r>
          </a:p>
          <a:p>
            <a:r>
              <a:rPr lang="en-US" sz="3200" dirty="0"/>
              <a:t>Choices</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E5ADEEE7-DB25-4874-8948-7FC31E21451D}"/>
              </a:ext>
            </a:extLst>
          </p:cNvPr>
          <p:cNvSpPr txBox="1"/>
          <p:nvPr/>
        </p:nvSpPr>
        <p:spPr>
          <a:xfrm>
            <a:off x="3581400" y="3452811"/>
            <a:ext cx="7591425" cy="1754326"/>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600" dirty="0"/>
              <a:t>“We need to realize that we are in control of our choices, no matter how we feel.” p43-44</a:t>
            </a:r>
          </a:p>
        </p:txBody>
      </p:sp>
    </p:spTree>
    <p:extLst>
      <p:ext uri="{BB962C8B-B14F-4D97-AF65-F5344CB8AC3E}">
        <p14:creationId xmlns:p14="http://schemas.microsoft.com/office/powerpoint/2010/main" val="824415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r>
              <a:rPr lang="en-US" sz="3200" dirty="0"/>
              <a:t>Attitudes and beliefs</a:t>
            </a:r>
          </a:p>
          <a:p>
            <a:r>
              <a:rPr lang="en-US" sz="3200" dirty="0"/>
              <a:t>Behaviors</a:t>
            </a:r>
          </a:p>
          <a:p>
            <a:r>
              <a:rPr lang="en-US" sz="3200" dirty="0"/>
              <a:t>Choices</a:t>
            </a:r>
          </a:p>
          <a:p>
            <a:endParaRPr lang="en-US" sz="3200" dirty="0"/>
          </a:p>
          <a:p>
            <a:endParaRPr lang="en-US" sz="3200" dirty="0"/>
          </a:p>
          <a:p>
            <a:endParaRPr lang="en-US" sz="3200" dirty="0"/>
          </a:p>
          <a:p>
            <a:endParaRPr lang="en-US" sz="3200" dirty="0"/>
          </a:p>
          <a:p>
            <a:pPr marL="0" indent="0">
              <a:buNone/>
            </a:pPr>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E5ADEEE7-DB25-4874-8948-7FC31E21451D}"/>
              </a:ext>
            </a:extLst>
          </p:cNvPr>
          <p:cNvSpPr txBox="1"/>
          <p:nvPr/>
        </p:nvSpPr>
        <p:spPr>
          <a:xfrm>
            <a:off x="3581400" y="3452811"/>
            <a:ext cx="7591425" cy="1754326"/>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600" dirty="0"/>
              <a:t>“We need to realize that we are in control of our choices, no matter how we feel.” p43-44</a:t>
            </a:r>
          </a:p>
        </p:txBody>
      </p:sp>
      <p:sp>
        <p:nvSpPr>
          <p:cNvPr id="5" name="TextBox 4">
            <a:extLst>
              <a:ext uri="{FF2B5EF4-FFF2-40B4-BE49-F238E27FC236}">
                <a16:creationId xmlns:a16="http://schemas.microsoft.com/office/drawing/2014/main" id="{85063879-B5CE-4944-896B-12250ED8F08F}"/>
              </a:ext>
            </a:extLst>
          </p:cNvPr>
          <p:cNvSpPr txBox="1"/>
          <p:nvPr/>
        </p:nvSpPr>
        <p:spPr>
          <a:xfrm>
            <a:off x="1285875" y="5554534"/>
            <a:ext cx="9486900" cy="954107"/>
          </a:xfrm>
          <a:prstGeom prst="rect">
            <a:avLst/>
          </a:prstGeom>
          <a:solidFill>
            <a:schemeClr val="bg1"/>
          </a:solidFill>
        </p:spPr>
        <p:txBody>
          <a:bodyPr wrap="square" rtlCol="0">
            <a:spAutoFit/>
          </a:bodyPr>
          <a:lstStyle/>
          <a:p>
            <a:r>
              <a:rPr lang="en-US" sz="2800" dirty="0"/>
              <a:t>But if serving the Lord seems undesirable to you, then choose for yourselves this day whom you will serve.             </a:t>
            </a:r>
            <a:r>
              <a:rPr lang="en-US" sz="2800" b="1" dirty="0">
                <a:effectLst>
                  <a:outerShdw blurRad="38100" dist="38100" dir="2700000" algn="tl">
                    <a:srgbClr val="000000">
                      <a:alpha val="43137"/>
                    </a:srgbClr>
                  </a:outerShdw>
                </a:effectLst>
              </a:rPr>
              <a:t>Joshua 24:15</a:t>
            </a:r>
          </a:p>
        </p:txBody>
      </p:sp>
    </p:spTree>
    <p:extLst>
      <p:ext uri="{BB962C8B-B14F-4D97-AF65-F5344CB8AC3E}">
        <p14:creationId xmlns:p14="http://schemas.microsoft.com/office/powerpoint/2010/main" val="503682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r>
              <a:rPr lang="en-US" sz="3200" dirty="0"/>
              <a:t>Attitudes and beliefs</a:t>
            </a:r>
          </a:p>
          <a:p>
            <a:r>
              <a:rPr lang="en-US" sz="3200" dirty="0"/>
              <a:t>Behaviors</a:t>
            </a:r>
          </a:p>
          <a:p>
            <a:r>
              <a:rPr lang="en-US" sz="3200" dirty="0"/>
              <a:t>Choices</a:t>
            </a:r>
          </a:p>
          <a:p>
            <a:r>
              <a:rPr lang="en-US" sz="3200" dirty="0"/>
              <a:t>Values</a:t>
            </a:r>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2704681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r>
              <a:rPr lang="en-US" sz="3200" dirty="0"/>
              <a:t>Attitudes and beliefs</a:t>
            </a:r>
          </a:p>
          <a:p>
            <a:r>
              <a:rPr lang="en-US" sz="3200" dirty="0"/>
              <a:t>Behaviors</a:t>
            </a:r>
          </a:p>
          <a:p>
            <a:r>
              <a:rPr lang="en-US" sz="3200" dirty="0"/>
              <a:t>Choices</a:t>
            </a:r>
          </a:p>
          <a:p>
            <a:r>
              <a:rPr lang="en-US" sz="3200" dirty="0"/>
              <a:t>Values</a:t>
            </a:r>
          </a:p>
          <a:p>
            <a:r>
              <a:rPr lang="en-US" sz="3200" dirty="0"/>
              <a:t>Limits</a:t>
            </a:r>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2916161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00E0-26FC-4E79-A435-30A74BBC7BEE}"/>
              </a:ext>
            </a:extLst>
          </p:cNvPr>
          <p:cNvSpPr>
            <a:spLocks noGrp="1"/>
          </p:cNvSpPr>
          <p:nvPr>
            <p:ph type="title"/>
          </p:nvPr>
        </p:nvSpPr>
        <p:spPr/>
        <p:txBody>
          <a:bodyPr>
            <a:normAutofit/>
          </a:bodyPr>
          <a:lstStyle/>
          <a:p>
            <a:pPr algn="ctr"/>
            <a:r>
              <a:rPr lang="en-US" sz="4000" dirty="0"/>
              <a:t>Premise</a:t>
            </a:r>
          </a:p>
        </p:txBody>
      </p:sp>
      <p:sp>
        <p:nvSpPr>
          <p:cNvPr id="3" name="Content Placeholder 2">
            <a:extLst>
              <a:ext uri="{FF2B5EF4-FFF2-40B4-BE49-F238E27FC236}">
                <a16:creationId xmlns:a16="http://schemas.microsoft.com/office/drawing/2014/main" id="{102C6B18-E326-48CA-BE9C-420594718000}"/>
              </a:ext>
            </a:extLst>
          </p:cNvPr>
          <p:cNvSpPr>
            <a:spLocks noGrp="1"/>
          </p:cNvSpPr>
          <p:nvPr>
            <p:ph idx="1"/>
          </p:nvPr>
        </p:nvSpPr>
        <p:spPr/>
        <p:txBody>
          <a:bodyPr>
            <a:normAutofit/>
          </a:bodyPr>
          <a:lstStyle/>
          <a:p>
            <a:endParaRPr lang="en-US" sz="3600" dirty="0"/>
          </a:p>
          <a:p>
            <a:r>
              <a:rPr lang="en-US" sz="3600" dirty="0"/>
              <a:t>Being a human is confusing</a:t>
            </a:r>
          </a:p>
          <a:p>
            <a:r>
              <a:rPr lang="en-US" sz="3600" dirty="0"/>
              <a:t>Relationships are confusing</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453988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r>
              <a:rPr lang="en-US" sz="3200" dirty="0"/>
              <a:t>Attitudes and beliefs</a:t>
            </a:r>
          </a:p>
          <a:p>
            <a:r>
              <a:rPr lang="en-US" sz="3200" dirty="0"/>
              <a:t>Behaviors</a:t>
            </a:r>
          </a:p>
          <a:p>
            <a:r>
              <a:rPr lang="en-US" sz="3200" dirty="0"/>
              <a:t>Choices</a:t>
            </a:r>
          </a:p>
          <a:p>
            <a:r>
              <a:rPr lang="en-US" sz="3200" dirty="0"/>
              <a:t>Values</a:t>
            </a:r>
          </a:p>
          <a:p>
            <a:r>
              <a:rPr lang="en-US" sz="3200" dirty="0"/>
              <a:t>Limits</a:t>
            </a:r>
          </a:p>
          <a:p>
            <a:endParaRPr lang="en-US" sz="3200" dirty="0"/>
          </a:p>
          <a:p>
            <a:endParaRPr lang="en-US" sz="3200" dirty="0"/>
          </a:p>
          <a:p>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F5A14622-17A0-4AC8-9329-0DC023029034}"/>
              </a:ext>
            </a:extLst>
          </p:cNvPr>
          <p:cNvSpPr txBox="1"/>
          <p:nvPr/>
        </p:nvSpPr>
        <p:spPr>
          <a:xfrm>
            <a:off x="5524500" y="1123837"/>
            <a:ext cx="6210300" cy="4524315"/>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200" dirty="0"/>
              <a:t>“This is the component that we most often hear about when we talk about boundaries. In reality, setting limits on others is a misnomer. We can’t do that. What we can do is set limits on our own exposure to people who are behaving poorly; we can’t change them or make them behave right…</a:t>
            </a:r>
          </a:p>
        </p:txBody>
      </p:sp>
    </p:spTree>
    <p:extLst>
      <p:ext uri="{BB962C8B-B14F-4D97-AF65-F5344CB8AC3E}">
        <p14:creationId xmlns:p14="http://schemas.microsoft.com/office/powerpoint/2010/main" val="3014575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r>
              <a:rPr lang="en-US" sz="3200" dirty="0"/>
              <a:t>Attitudes and beliefs</a:t>
            </a:r>
          </a:p>
          <a:p>
            <a:r>
              <a:rPr lang="en-US" sz="3200" dirty="0"/>
              <a:t>Behaviors</a:t>
            </a:r>
          </a:p>
          <a:p>
            <a:r>
              <a:rPr lang="en-US" sz="3200" dirty="0"/>
              <a:t>Choices</a:t>
            </a:r>
          </a:p>
          <a:p>
            <a:r>
              <a:rPr lang="en-US" sz="3200" dirty="0"/>
              <a:t>Values</a:t>
            </a:r>
          </a:p>
          <a:p>
            <a:r>
              <a:rPr lang="en-US" sz="3200" dirty="0"/>
              <a:t>Limits</a:t>
            </a:r>
          </a:p>
          <a:p>
            <a:endParaRPr lang="en-US" sz="3200" dirty="0"/>
          </a:p>
          <a:p>
            <a:endParaRPr lang="en-US" sz="3200" dirty="0"/>
          </a:p>
          <a:p>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F5A14622-17A0-4AC8-9329-0DC023029034}"/>
              </a:ext>
            </a:extLst>
          </p:cNvPr>
          <p:cNvSpPr txBox="1"/>
          <p:nvPr/>
        </p:nvSpPr>
        <p:spPr>
          <a:xfrm>
            <a:off x="5562600" y="2381250"/>
            <a:ext cx="6210300" cy="3046988"/>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200" dirty="0"/>
              <a:t>… [We also need to set internal limits] - We need to have spaces inside ourselves where we can have a feeling, an impulse, or a desire without acting it out… We need to be able to say no to ourselves.” p45</a:t>
            </a:r>
            <a:endParaRPr lang="en-US" sz="4400" dirty="0"/>
          </a:p>
        </p:txBody>
      </p:sp>
    </p:spTree>
    <p:extLst>
      <p:ext uri="{BB962C8B-B14F-4D97-AF65-F5344CB8AC3E}">
        <p14:creationId xmlns:p14="http://schemas.microsoft.com/office/powerpoint/2010/main" val="3603665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r>
              <a:rPr lang="en-US" sz="3200" dirty="0"/>
              <a:t>Attitudes and beliefs</a:t>
            </a:r>
          </a:p>
          <a:p>
            <a:r>
              <a:rPr lang="en-US" sz="3200" dirty="0"/>
              <a:t>Behaviors</a:t>
            </a:r>
          </a:p>
          <a:p>
            <a:r>
              <a:rPr lang="en-US" sz="3200" dirty="0"/>
              <a:t>Choices</a:t>
            </a:r>
          </a:p>
          <a:p>
            <a:r>
              <a:rPr lang="en-US" sz="3200" dirty="0"/>
              <a:t>Values</a:t>
            </a:r>
          </a:p>
          <a:p>
            <a:r>
              <a:rPr lang="en-US" sz="3200" dirty="0"/>
              <a:t>Limits</a:t>
            </a:r>
          </a:p>
          <a:p>
            <a:r>
              <a:rPr lang="en-US" sz="3200" dirty="0"/>
              <a:t>Resources and gifts</a:t>
            </a:r>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3959517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r>
              <a:rPr lang="en-US" sz="3200" dirty="0"/>
              <a:t>Attitudes and beliefs</a:t>
            </a:r>
          </a:p>
          <a:p>
            <a:r>
              <a:rPr lang="en-US" sz="3200" dirty="0"/>
              <a:t>Behaviors</a:t>
            </a:r>
          </a:p>
          <a:p>
            <a:r>
              <a:rPr lang="en-US" sz="3200" dirty="0"/>
              <a:t>Choices</a:t>
            </a:r>
          </a:p>
          <a:p>
            <a:r>
              <a:rPr lang="en-US" sz="3200" dirty="0"/>
              <a:t>Values</a:t>
            </a:r>
          </a:p>
          <a:p>
            <a:r>
              <a:rPr lang="en-US" sz="3200" dirty="0"/>
              <a:t>Limits</a:t>
            </a:r>
          </a:p>
          <a:p>
            <a:r>
              <a:rPr lang="en-US" sz="3200" dirty="0"/>
              <a:t>Resources and gifts</a:t>
            </a:r>
          </a:p>
          <a:p>
            <a:r>
              <a:rPr lang="en-US" sz="3200" dirty="0"/>
              <a:t>Thoughts</a:t>
            </a:r>
          </a:p>
          <a:p>
            <a:endParaRPr lang="en-US" sz="3200" dirty="0"/>
          </a:p>
          <a:p>
            <a:endParaRPr lang="en-US" sz="3200" dirty="0"/>
          </a:p>
          <a:p>
            <a:endParaRPr lang="en-US" sz="3200" dirty="0"/>
          </a:p>
        </p:txBody>
      </p:sp>
    </p:spTree>
    <p:extLst>
      <p:ext uri="{BB962C8B-B14F-4D97-AF65-F5344CB8AC3E}">
        <p14:creationId xmlns:p14="http://schemas.microsoft.com/office/powerpoint/2010/main" val="1551438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r>
              <a:rPr lang="en-US" sz="3200" dirty="0"/>
              <a:t>Attitudes and beliefs</a:t>
            </a:r>
          </a:p>
          <a:p>
            <a:r>
              <a:rPr lang="en-US" sz="3200" dirty="0"/>
              <a:t>Behaviors</a:t>
            </a:r>
          </a:p>
          <a:p>
            <a:r>
              <a:rPr lang="en-US" sz="3200" dirty="0"/>
              <a:t>Choices</a:t>
            </a:r>
          </a:p>
          <a:p>
            <a:r>
              <a:rPr lang="en-US" sz="3200" dirty="0"/>
              <a:t>Values</a:t>
            </a:r>
          </a:p>
          <a:p>
            <a:r>
              <a:rPr lang="en-US" sz="3200" dirty="0"/>
              <a:t>Limits</a:t>
            </a:r>
          </a:p>
          <a:p>
            <a:r>
              <a:rPr lang="en-US" sz="3200" dirty="0"/>
              <a:t>Resources and gifts</a:t>
            </a:r>
          </a:p>
          <a:p>
            <a:r>
              <a:rPr lang="en-US" sz="3200" dirty="0"/>
              <a:t>Thoughts</a:t>
            </a:r>
          </a:p>
          <a:p>
            <a:r>
              <a:rPr lang="en-US" sz="3200" dirty="0"/>
              <a:t>Desires</a:t>
            </a:r>
          </a:p>
          <a:p>
            <a:endParaRPr lang="en-US" sz="3200" dirty="0"/>
          </a:p>
          <a:p>
            <a:endParaRPr lang="en-US" sz="3200" dirty="0"/>
          </a:p>
        </p:txBody>
      </p:sp>
    </p:spTree>
    <p:extLst>
      <p:ext uri="{BB962C8B-B14F-4D97-AF65-F5344CB8AC3E}">
        <p14:creationId xmlns:p14="http://schemas.microsoft.com/office/powerpoint/2010/main" val="2030826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Feelings</a:t>
            </a:r>
          </a:p>
          <a:p>
            <a:r>
              <a:rPr lang="en-US" sz="3200" dirty="0"/>
              <a:t>Attitudes and beliefs</a:t>
            </a:r>
          </a:p>
          <a:p>
            <a:r>
              <a:rPr lang="en-US" sz="3200" dirty="0"/>
              <a:t>Behaviors</a:t>
            </a:r>
          </a:p>
          <a:p>
            <a:r>
              <a:rPr lang="en-US" sz="3200" dirty="0"/>
              <a:t>Choices</a:t>
            </a:r>
          </a:p>
          <a:p>
            <a:r>
              <a:rPr lang="en-US" sz="3200" dirty="0"/>
              <a:t>Values</a:t>
            </a:r>
          </a:p>
          <a:p>
            <a:r>
              <a:rPr lang="en-US" sz="3200" dirty="0"/>
              <a:t>Limits</a:t>
            </a:r>
          </a:p>
          <a:p>
            <a:r>
              <a:rPr lang="en-US" sz="3200" dirty="0"/>
              <a:t>Resources and gifts</a:t>
            </a:r>
          </a:p>
          <a:p>
            <a:r>
              <a:rPr lang="en-US" sz="3200" dirty="0"/>
              <a:t>Thoughts</a:t>
            </a:r>
          </a:p>
          <a:p>
            <a:r>
              <a:rPr lang="en-US" sz="3200" dirty="0"/>
              <a:t>Desires</a:t>
            </a:r>
          </a:p>
          <a:p>
            <a:endParaRPr lang="en-US" sz="3200" dirty="0"/>
          </a:p>
          <a:p>
            <a:endParaRPr lang="en-US" sz="3200" dirty="0"/>
          </a:p>
        </p:txBody>
      </p:sp>
      <p:sp>
        <p:nvSpPr>
          <p:cNvPr id="3" name="TextBox 2">
            <a:extLst>
              <a:ext uri="{FF2B5EF4-FFF2-40B4-BE49-F238E27FC236}">
                <a16:creationId xmlns:a16="http://schemas.microsoft.com/office/drawing/2014/main" id="{4946F00A-12E9-4FAD-870A-D99C036E4165}"/>
              </a:ext>
            </a:extLst>
          </p:cNvPr>
          <p:cNvSpPr txBox="1"/>
          <p:nvPr/>
        </p:nvSpPr>
        <p:spPr>
          <a:xfrm>
            <a:off x="7820025" y="1436874"/>
            <a:ext cx="3543300" cy="4031873"/>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200" dirty="0"/>
              <a:t>“We often do not actively seek our desires from God, and those desires are mixed up with things that we do not really need.” p48</a:t>
            </a:r>
          </a:p>
        </p:txBody>
      </p:sp>
    </p:spTree>
    <p:extLst>
      <p:ext uri="{BB962C8B-B14F-4D97-AF65-F5344CB8AC3E}">
        <p14:creationId xmlns:p14="http://schemas.microsoft.com/office/powerpoint/2010/main" val="1233964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lnSpcReduction="10000"/>
          </a:bodyPr>
          <a:lstStyle/>
          <a:p>
            <a:endParaRPr lang="en-US" sz="3200" dirty="0"/>
          </a:p>
          <a:p>
            <a:r>
              <a:rPr lang="en-US" sz="3200" dirty="0"/>
              <a:t>Feelings</a:t>
            </a:r>
          </a:p>
          <a:p>
            <a:r>
              <a:rPr lang="en-US" sz="3200" dirty="0"/>
              <a:t>Attitudes and beliefs</a:t>
            </a:r>
          </a:p>
          <a:p>
            <a:r>
              <a:rPr lang="en-US" sz="3200" dirty="0"/>
              <a:t>Behaviors</a:t>
            </a:r>
          </a:p>
          <a:p>
            <a:r>
              <a:rPr lang="en-US" sz="3200" dirty="0"/>
              <a:t>Choices</a:t>
            </a:r>
          </a:p>
          <a:p>
            <a:r>
              <a:rPr lang="en-US" sz="3200" dirty="0"/>
              <a:t>Values</a:t>
            </a:r>
          </a:p>
          <a:p>
            <a:r>
              <a:rPr lang="en-US" sz="3200" dirty="0"/>
              <a:t>Limits</a:t>
            </a:r>
          </a:p>
          <a:p>
            <a:r>
              <a:rPr lang="en-US" sz="3200" dirty="0"/>
              <a:t>Resources and gifts</a:t>
            </a:r>
          </a:p>
          <a:p>
            <a:r>
              <a:rPr lang="en-US" sz="3200" dirty="0"/>
              <a:t>Thoughts</a:t>
            </a:r>
          </a:p>
          <a:p>
            <a:r>
              <a:rPr lang="en-US" sz="3200" dirty="0"/>
              <a:t>Desires</a:t>
            </a:r>
          </a:p>
          <a:p>
            <a:r>
              <a:rPr lang="en-US" sz="3200" dirty="0"/>
              <a:t>Love</a:t>
            </a:r>
          </a:p>
          <a:p>
            <a:endParaRPr lang="en-US" sz="3200" dirty="0"/>
          </a:p>
        </p:txBody>
      </p:sp>
    </p:spTree>
    <p:extLst>
      <p:ext uri="{BB962C8B-B14F-4D97-AF65-F5344CB8AC3E}">
        <p14:creationId xmlns:p14="http://schemas.microsoft.com/office/powerpoint/2010/main" val="4172768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505200" cy="4601183"/>
          </a:xfrm>
        </p:spPr>
        <p:txBody>
          <a:bodyPr>
            <a:normAutofit/>
          </a:bodyPr>
          <a:lstStyle/>
          <a:p>
            <a:r>
              <a:rPr lang="en-US" sz="4000" dirty="0"/>
              <a:t>What are my responsibilities?</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lnSpcReduction="10000"/>
          </a:bodyPr>
          <a:lstStyle/>
          <a:p>
            <a:endParaRPr lang="en-US" sz="3200" dirty="0"/>
          </a:p>
          <a:p>
            <a:r>
              <a:rPr lang="en-US" sz="3200" dirty="0"/>
              <a:t>Feelings</a:t>
            </a:r>
          </a:p>
          <a:p>
            <a:r>
              <a:rPr lang="en-US" sz="3200" dirty="0"/>
              <a:t>Attitudes and beliefs</a:t>
            </a:r>
          </a:p>
          <a:p>
            <a:r>
              <a:rPr lang="en-US" sz="3200" dirty="0"/>
              <a:t>Behaviors</a:t>
            </a:r>
          </a:p>
          <a:p>
            <a:r>
              <a:rPr lang="en-US" sz="3200" dirty="0"/>
              <a:t>Choices</a:t>
            </a:r>
          </a:p>
          <a:p>
            <a:r>
              <a:rPr lang="en-US" sz="3200" dirty="0"/>
              <a:t>Values</a:t>
            </a:r>
          </a:p>
          <a:p>
            <a:r>
              <a:rPr lang="en-US" sz="3200" dirty="0"/>
              <a:t>Limits</a:t>
            </a:r>
          </a:p>
          <a:p>
            <a:r>
              <a:rPr lang="en-US" sz="3200" dirty="0"/>
              <a:t>Resources and gifts</a:t>
            </a:r>
          </a:p>
          <a:p>
            <a:r>
              <a:rPr lang="en-US" sz="3200" dirty="0"/>
              <a:t>Thoughts</a:t>
            </a:r>
          </a:p>
          <a:p>
            <a:r>
              <a:rPr lang="en-US" sz="3200" dirty="0"/>
              <a:t>Desires</a:t>
            </a:r>
          </a:p>
          <a:p>
            <a:r>
              <a:rPr lang="en-US" sz="3200" dirty="0"/>
              <a:t>Love</a:t>
            </a:r>
          </a:p>
          <a:p>
            <a:endParaRPr lang="en-US" sz="3200" dirty="0"/>
          </a:p>
        </p:txBody>
      </p:sp>
      <p:sp>
        <p:nvSpPr>
          <p:cNvPr id="4" name="Content Placeholder 3">
            <a:extLst>
              <a:ext uri="{FF2B5EF4-FFF2-40B4-BE49-F238E27FC236}">
                <a16:creationId xmlns:a16="http://schemas.microsoft.com/office/drawing/2014/main" id="{1A16667D-A0A5-46F5-A1E5-0E2D66B1B47F}"/>
              </a:ext>
            </a:extLst>
          </p:cNvPr>
          <p:cNvSpPr txBox="1">
            <a:spLocks/>
          </p:cNvSpPr>
          <p:nvPr/>
        </p:nvSpPr>
        <p:spPr>
          <a:xfrm>
            <a:off x="7639050" y="2380875"/>
            <a:ext cx="3544888" cy="2086725"/>
          </a:xfrm>
          <a:prstGeom prst="rect">
            <a:avLst/>
          </a:prstGeom>
          <a:noFill/>
          <a:ln>
            <a:solidFill>
              <a:schemeClr val="accent1"/>
            </a:solidFill>
          </a:ln>
        </p:spPr>
        <p:txBody>
          <a:bodyPr vert="horz" wrap="square" lIns="91440" tIns="45720" rIns="91440" bIns="45720" rtlCol="0" anchor="ctr">
            <a:sp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buFont typeface="Wingdings 2" pitchFamily="18" charset="2"/>
              <a:buNone/>
            </a:pPr>
            <a:r>
              <a:rPr lang="en-US" sz="3600" i="1" dirty="0">
                <a:solidFill>
                  <a:schemeClr val="accent3"/>
                </a:solidFill>
              </a:rPr>
              <a:t>What’s the difference between influence and control?</a:t>
            </a:r>
            <a:endParaRPr lang="en-US" sz="3600" dirty="0">
              <a:solidFill>
                <a:schemeClr val="accent3"/>
              </a:solidFill>
            </a:endParaRPr>
          </a:p>
        </p:txBody>
      </p:sp>
    </p:spTree>
    <p:extLst>
      <p:ext uri="{BB962C8B-B14F-4D97-AF65-F5344CB8AC3E}">
        <p14:creationId xmlns:p14="http://schemas.microsoft.com/office/powerpoint/2010/main" val="2511631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977218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1908494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00E0-26FC-4E79-A435-30A74BBC7BEE}"/>
              </a:ext>
            </a:extLst>
          </p:cNvPr>
          <p:cNvSpPr>
            <a:spLocks noGrp="1"/>
          </p:cNvSpPr>
          <p:nvPr>
            <p:ph type="title"/>
          </p:nvPr>
        </p:nvSpPr>
        <p:spPr/>
        <p:txBody>
          <a:bodyPr>
            <a:normAutofit/>
          </a:bodyPr>
          <a:lstStyle/>
          <a:p>
            <a:pPr algn="ctr"/>
            <a:r>
              <a:rPr lang="en-US" sz="4000" dirty="0"/>
              <a:t>Premise</a:t>
            </a:r>
          </a:p>
        </p:txBody>
      </p:sp>
      <p:sp>
        <p:nvSpPr>
          <p:cNvPr id="3" name="Content Placeholder 2">
            <a:extLst>
              <a:ext uri="{FF2B5EF4-FFF2-40B4-BE49-F238E27FC236}">
                <a16:creationId xmlns:a16="http://schemas.microsoft.com/office/drawing/2014/main" id="{102C6B18-E326-48CA-BE9C-420594718000}"/>
              </a:ext>
            </a:extLst>
          </p:cNvPr>
          <p:cNvSpPr>
            <a:spLocks noGrp="1"/>
          </p:cNvSpPr>
          <p:nvPr>
            <p:ph idx="1"/>
          </p:nvPr>
        </p:nvSpPr>
        <p:spPr/>
        <p:txBody>
          <a:bodyPr>
            <a:normAutofit/>
          </a:bodyPr>
          <a:lstStyle/>
          <a:p>
            <a:endParaRPr lang="en-US" sz="3600" dirty="0"/>
          </a:p>
          <a:p>
            <a:r>
              <a:rPr lang="en-US" sz="3600" dirty="0"/>
              <a:t>Being a human is confusing</a:t>
            </a:r>
          </a:p>
          <a:p>
            <a:r>
              <a:rPr lang="en-US" sz="3600" dirty="0"/>
              <a:t>Relationships are confusing</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4" name="TextBox 3">
            <a:extLst>
              <a:ext uri="{FF2B5EF4-FFF2-40B4-BE49-F238E27FC236}">
                <a16:creationId xmlns:a16="http://schemas.microsoft.com/office/drawing/2014/main" id="{C10FB12E-9E5B-4F2F-8D52-288EEEE069C8}"/>
              </a:ext>
            </a:extLst>
          </p:cNvPr>
          <p:cNvSpPr txBox="1"/>
          <p:nvPr/>
        </p:nvSpPr>
        <p:spPr>
          <a:xfrm rot="21211332">
            <a:off x="3869268" y="2676525"/>
            <a:ext cx="4836582" cy="584775"/>
          </a:xfrm>
          <a:prstGeom prst="rect">
            <a:avLst/>
          </a:prstGeom>
          <a:noFill/>
        </p:spPr>
        <p:txBody>
          <a:bodyPr wrap="square" rtlCol="0">
            <a:spAutoFit/>
          </a:bodyPr>
          <a:lstStyle/>
          <a:p>
            <a:r>
              <a:rPr lang="en-US" sz="3200" dirty="0"/>
              <a:t>who’s responsible for what?</a:t>
            </a:r>
          </a:p>
        </p:txBody>
      </p:sp>
      <p:sp>
        <p:nvSpPr>
          <p:cNvPr id="5" name="TextBox 4">
            <a:extLst>
              <a:ext uri="{FF2B5EF4-FFF2-40B4-BE49-F238E27FC236}">
                <a16:creationId xmlns:a16="http://schemas.microsoft.com/office/drawing/2014/main" id="{4C70E038-A748-4E0F-A817-974DA36B1FCB}"/>
              </a:ext>
            </a:extLst>
          </p:cNvPr>
          <p:cNvSpPr txBox="1"/>
          <p:nvPr/>
        </p:nvSpPr>
        <p:spPr>
          <a:xfrm rot="454989">
            <a:off x="6745817" y="3533776"/>
            <a:ext cx="5257800" cy="584775"/>
          </a:xfrm>
          <a:prstGeom prst="rect">
            <a:avLst/>
          </a:prstGeom>
          <a:noFill/>
        </p:spPr>
        <p:txBody>
          <a:bodyPr wrap="square" rtlCol="0">
            <a:spAutoFit/>
          </a:bodyPr>
          <a:lstStyle/>
          <a:p>
            <a:r>
              <a:rPr lang="en-US" sz="3200" dirty="0"/>
              <a:t>how come I can’t control you?</a:t>
            </a:r>
          </a:p>
        </p:txBody>
      </p:sp>
      <p:sp>
        <p:nvSpPr>
          <p:cNvPr id="6" name="TextBox 5">
            <a:extLst>
              <a:ext uri="{FF2B5EF4-FFF2-40B4-BE49-F238E27FC236}">
                <a16:creationId xmlns:a16="http://schemas.microsoft.com/office/drawing/2014/main" id="{69900F09-05D5-4E38-8026-3E5977DFD56B}"/>
              </a:ext>
            </a:extLst>
          </p:cNvPr>
          <p:cNvSpPr txBox="1"/>
          <p:nvPr/>
        </p:nvSpPr>
        <p:spPr>
          <a:xfrm>
            <a:off x="4533899" y="4316107"/>
            <a:ext cx="5648325" cy="1077218"/>
          </a:xfrm>
          <a:prstGeom prst="rect">
            <a:avLst/>
          </a:prstGeom>
          <a:noFill/>
        </p:spPr>
        <p:txBody>
          <a:bodyPr wrap="square" rtlCol="0">
            <a:spAutoFit/>
          </a:bodyPr>
          <a:lstStyle/>
          <a:p>
            <a:r>
              <a:rPr lang="en-US" sz="3200" dirty="0"/>
              <a:t>how’s come I keep doing things that I don’t really want to do?</a:t>
            </a:r>
          </a:p>
        </p:txBody>
      </p:sp>
    </p:spTree>
    <p:extLst>
      <p:ext uri="{BB962C8B-B14F-4D97-AF65-F5344CB8AC3E}">
        <p14:creationId xmlns:p14="http://schemas.microsoft.com/office/powerpoint/2010/main" val="1175743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D79779FB-7A98-4FA5-9FE3-6A35E9B819EA}"/>
              </a:ext>
            </a:extLst>
          </p:cNvPr>
          <p:cNvSpPr txBox="1"/>
          <p:nvPr/>
        </p:nvSpPr>
        <p:spPr>
          <a:xfrm>
            <a:off x="4964643" y="2575648"/>
            <a:ext cx="5124450" cy="1754326"/>
          </a:xfrm>
          <a:prstGeom prst="rect">
            <a:avLst/>
          </a:prstGeom>
          <a:noFill/>
        </p:spPr>
        <p:txBody>
          <a:bodyPr wrap="square" rtlCol="0">
            <a:spAutoFit/>
          </a:bodyPr>
          <a:lstStyle/>
          <a:p>
            <a:r>
              <a:rPr lang="en-US" sz="3600" dirty="0"/>
              <a:t>…for whatever a person sows, this he will also reap.               </a:t>
            </a:r>
            <a:r>
              <a:rPr lang="en-US" sz="3600" b="1" dirty="0">
                <a:effectLst>
                  <a:outerShdw blurRad="38100" dist="38100" dir="2700000" algn="tl">
                    <a:srgbClr val="000000">
                      <a:alpha val="43137"/>
                    </a:srgbClr>
                  </a:outerShdw>
                </a:effectLst>
              </a:rPr>
              <a:t>Galatians 6:7</a:t>
            </a:r>
          </a:p>
        </p:txBody>
      </p:sp>
    </p:spTree>
    <p:extLst>
      <p:ext uri="{BB962C8B-B14F-4D97-AF65-F5344CB8AC3E}">
        <p14:creationId xmlns:p14="http://schemas.microsoft.com/office/powerpoint/2010/main" val="1597015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D79779FB-7A98-4FA5-9FE3-6A35E9B819EA}"/>
              </a:ext>
            </a:extLst>
          </p:cNvPr>
          <p:cNvSpPr txBox="1"/>
          <p:nvPr/>
        </p:nvSpPr>
        <p:spPr>
          <a:xfrm>
            <a:off x="3869267" y="1423123"/>
            <a:ext cx="7315199" cy="3046988"/>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200" dirty="0"/>
              <a:t>“... people can interfere with the law of Cause and Effect by stepping in and rescuing irresponsible people. Rescuing a person from natural consequences of his behavior enables him to continue in irresponsible behavior.” p. 87</a:t>
            </a:r>
            <a:endParaRPr lang="en-US" sz="5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35697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D79779FB-7A98-4FA5-9FE3-6A35E9B819EA}"/>
              </a:ext>
            </a:extLst>
          </p:cNvPr>
          <p:cNvSpPr txBox="1"/>
          <p:nvPr/>
        </p:nvSpPr>
        <p:spPr>
          <a:xfrm>
            <a:off x="3869267" y="1423123"/>
            <a:ext cx="7315199" cy="3046988"/>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200" dirty="0"/>
              <a:t>“... people can interfere with the law of Cause and Effect by stepping in and rescuing irresponsible people. Rescuing a person from natural consequences of his behavior enables him to continue in irresponsible behavior.” p. 87</a:t>
            </a:r>
            <a:endParaRPr lang="en-US" sz="5400" b="1"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DD7BB10-4F4A-4B03-97BF-9C9E63432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854" y="111918"/>
            <a:ext cx="6489943" cy="6634164"/>
          </a:xfrm>
          <a:prstGeom prst="rect">
            <a:avLst/>
          </a:prstGeom>
        </p:spPr>
      </p:pic>
    </p:spTree>
    <p:extLst>
      <p:ext uri="{BB962C8B-B14F-4D97-AF65-F5344CB8AC3E}">
        <p14:creationId xmlns:p14="http://schemas.microsoft.com/office/powerpoint/2010/main" val="329489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D79779FB-7A98-4FA5-9FE3-6A35E9B819EA}"/>
              </a:ext>
            </a:extLst>
          </p:cNvPr>
          <p:cNvSpPr txBox="1"/>
          <p:nvPr/>
        </p:nvSpPr>
        <p:spPr>
          <a:xfrm>
            <a:off x="3869267" y="1423123"/>
            <a:ext cx="7315199" cy="3046988"/>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200" dirty="0"/>
              <a:t>“... people can interfere with the law of Cause and Effect by stepping in and rescuing irresponsible people. Rescuing a person from natural consequences of his behavior enables him to continue in irresponsible behavior.” p. 87</a:t>
            </a:r>
            <a:endParaRPr lang="en-US" sz="5400" b="1"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DD7BB10-4F4A-4B03-97BF-9C9E63432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854" y="111918"/>
            <a:ext cx="6489943" cy="6634164"/>
          </a:xfrm>
          <a:prstGeom prst="rect">
            <a:avLst/>
          </a:prstGeom>
        </p:spPr>
      </p:pic>
      <p:sp>
        <p:nvSpPr>
          <p:cNvPr id="7" name="Arrow: Right 6">
            <a:extLst>
              <a:ext uri="{FF2B5EF4-FFF2-40B4-BE49-F238E27FC236}">
                <a16:creationId xmlns:a16="http://schemas.microsoft.com/office/drawing/2014/main" id="{FD1E7BE9-D001-481F-B572-F596527816BB}"/>
              </a:ext>
            </a:extLst>
          </p:cNvPr>
          <p:cNvSpPr/>
          <p:nvPr/>
        </p:nvSpPr>
        <p:spPr>
          <a:xfrm rot="20390643">
            <a:off x="679570" y="3783595"/>
            <a:ext cx="4856716" cy="1748346"/>
          </a:xfrm>
          <a:prstGeom prst="rightArrow">
            <a:avLst/>
          </a:prstGeom>
          <a:solidFill>
            <a:schemeClr val="bg1">
              <a:lumMod val="95000"/>
              <a:lumOff val="5000"/>
            </a:scheme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F02112C-2C51-4C6D-A5CE-3E486FE16AC0}"/>
              </a:ext>
            </a:extLst>
          </p:cNvPr>
          <p:cNvSpPr txBox="1"/>
          <p:nvPr/>
        </p:nvSpPr>
        <p:spPr>
          <a:xfrm rot="20380239">
            <a:off x="819150" y="4412743"/>
            <a:ext cx="3990975" cy="707886"/>
          </a:xfrm>
          <a:prstGeom prst="rect">
            <a:avLst/>
          </a:prstGeom>
          <a:noFill/>
        </p:spPr>
        <p:txBody>
          <a:bodyPr wrap="square" rtlCol="0">
            <a:spAutoFit/>
          </a:bodyPr>
          <a:lstStyle/>
          <a:p>
            <a:r>
              <a:rPr lang="en-US" sz="4000" dirty="0">
                <a:solidFill>
                  <a:srgbClr val="FF0000"/>
                </a:solidFill>
              </a:rPr>
              <a:t>CODEPENDENT</a:t>
            </a:r>
          </a:p>
        </p:txBody>
      </p:sp>
    </p:spTree>
    <p:extLst>
      <p:ext uri="{BB962C8B-B14F-4D97-AF65-F5344CB8AC3E}">
        <p14:creationId xmlns:p14="http://schemas.microsoft.com/office/powerpoint/2010/main" val="19500117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28386469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85E8EBC0-2DBD-4B28-ACFF-90127C9E6B0A}"/>
              </a:ext>
            </a:extLst>
          </p:cNvPr>
          <p:cNvSpPr txBox="1"/>
          <p:nvPr/>
        </p:nvSpPr>
        <p:spPr>
          <a:xfrm>
            <a:off x="3738036" y="2678032"/>
            <a:ext cx="7446432" cy="3046988"/>
          </a:xfrm>
          <a:prstGeom prst="rect">
            <a:avLst/>
          </a:prstGeom>
          <a:noFill/>
        </p:spPr>
        <p:txBody>
          <a:bodyPr wrap="square" rtlCol="0">
            <a:spAutoFit/>
          </a:bodyPr>
          <a:lstStyle/>
          <a:p>
            <a:r>
              <a:rPr lang="en-US" sz="3200" dirty="0"/>
              <a:t>Rather, use your freedom to serve one another in love; that’s how freedom grows. For everything we know about God’s Word is summed up in a single sentence: Love others as you love yourself. That’s an act of true freedom.                       </a:t>
            </a:r>
            <a:r>
              <a:rPr lang="en-US" sz="3200" b="1" dirty="0">
                <a:effectLst>
                  <a:outerShdw blurRad="38100" dist="38100" dir="2700000" algn="tl">
                    <a:srgbClr val="000000">
                      <a:alpha val="43137"/>
                    </a:srgbClr>
                  </a:outerShdw>
                </a:effectLst>
              </a:rPr>
              <a:t>Galatians 5:13-14</a:t>
            </a:r>
          </a:p>
        </p:txBody>
      </p:sp>
    </p:spTree>
    <p:extLst>
      <p:ext uri="{BB962C8B-B14F-4D97-AF65-F5344CB8AC3E}">
        <p14:creationId xmlns:p14="http://schemas.microsoft.com/office/powerpoint/2010/main" val="4189844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pPr lvl="1"/>
            <a:r>
              <a:rPr lang="en-US" sz="3000" dirty="0"/>
              <a:t>Sometimes giving, sometimes setting limits</a:t>
            </a:r>
          </a:p>
          <a:p>
            <a:endParaRPr lang="en-US" sz="3200" dirty="0"/>
          </a:p>
          <a:p>
            <a:endParaRPr lang="en-US" sz="3200" dirty="0"/>
          </a:p>
          <a:p>
            <a:endParaRPr lang="en-US" sz="3200" dirty="0"/>
          </a:p>
          <a:p>
            <a:endParaRPr lang="en-US" sz="3200" dirty="0"/>
          </a:p>
          <a:p>
            <a:endParaRPr lang="en-US" sz="3200" dirty="0"/>
          </a:p>
          <a:p>
            <a:pPr marL="0" indent="0">
              <a:buNone/>
            </a:pPr>
            <a:endParaRPr lang="en-US" sz="3200" dirty="0"/>
          </a:p>
          <a:p>
            <a:endParaRPr lang="en-US" sz="3200" dirty="0"/>
          </a:p>
        </p:txBody>
      </p:sp>
      <p:sp>
        <p:nvSpPr>
          <p:cNvPr id="3" name="TextBox 2">
            <a:extLst>
              <a:ext uri="{FF2B5EF4-FFF2-40B4-BE49-F238E27FC236}">
                <a16:creationId xmlns:a16="http://schemas.microsoft.com/office/drawing/2014/main" id="{85E8EBC0-2DBD-4B28-ACFF-90127C9E6B0A}"/>
              </a:ext>
            </a:extLst>
          </p:cNvPr>
          <p:cNvSpPr txBox="1"/>
          <p:nvPr/>
        </p:nvSpPr>
        <p:spPr>
          <a:xfrm>
            <a:off x="3738036" y="2678032"/>
            <a:ext cx="7446432" cy="3046988"/>
          </a:xfrm>
          <a:prstGeom prst="rect">
            <a:avLst/>
          </a:prstGeom>
          <a:noFill/>
        </p:spPr>
        <p:txBody>
          <a:bodyPr wrap="square" rtlCol="0">
            <a:spAutoFit/>
          </a:bodyPr>
          <a:lstStyle/>
          <a:p>
            <a:r>
              <a:rPr lang="en-US" sz="3200" dirty="0">
                <a:solidFill>
                  <a:schemeClr val="accent6"/>
                </a:solidFill>
              </a:rPr>
              <a:t>Rather, use your freedom to serve one another in love; that’s how freedom grows. For everything we know about God’s Word is summed up in a single sentence: Love others as you love yourself. That’s an act of true freedom.                       </a:t>
            </a:r>
            <a:r>
              <a:rPr lang="en-US" sz="3200" b="1" dirty="0">
                <a:solidFill>
                  <a:schemeClr val="accent6"/>
                </a:solidFill>
                <a:effectLst>
                  <a:outerShdw blurRad="38100" dist="38100" dir="2700000" algn="tl">
                    <a:srgbClr val="000000">
                      <a:alpha val="43137"/>
                    </a:srgbClr>
                  </a:outerShdw>
                </a:effectLst>
              </a:rPr>
              <a:t>Galatians 5:13-14</a:t>
            </a:r>
          </a:p>
        </p:txBody>
      </p:sp>
    </p:spTree>
    <p:extLst>
      <p:ext uri="{BB962C8B-B14F-4D97-AF65-F5344CB8AC3E}">
        <p14:creationId xmlns:p14="http://schemas.microsoft.com/office/powerpoint/2010/main" val="2880610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r>
              <a:rPr lang="en-US" sz="3200" dirty="0"/>
              <a:t>Power</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804160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r>
              <a:rPr lang="en-US" sz="3200" dirty="0"/>
              <a:t>Power</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EAA9F3FF-8183-40D5-8EDB-4D4E87C4803A}"/>
              </a:ext>
            </a:extLst>
          </p:cNvPr>
          <p:cNvSpPr txBox="1"/>
          <p:nvPr/>
        </p:nvSpPr>
        <p:spPr>
          <a:xfrm>
            <a:off x="3869268" y="2393376"/>
            <a:ext cx="7315200" cy="2062103"/>
          </a:xfrm>
          <a:prstGeom prst="rect">
            <a:avLst/>
          </a:prstGeom>
          <a:solidFill>
            <a:schemeClr val="bg1">
              <a:lumMod val="95000"/>
              <a:lumOff val="5000"/>
            </a:schemeClr>
          </a:solidFill>
        </p:spPr>
        <p:txBody>
          <a:bodyPr wrap="square" rtlCol="0">
            <a:spAutoFit/>
          </a:bodyPr>
          <a:lstStyle/>
          <a:p>
            <a:r>
              <a:rPr lang="en-US" sz="3200" dirty="0"/>
              <a:t>God, grant me the serenity to accept the things I cannot change, courage to change the things I can, and wisdom to know the difference.                                </a:t>
            </a:r>
            <a:r>
              <a:rPr lang="en-US" sz="3200" b="1" dirty="0">
                <a:effectLst>
                  <a:outerShdw blurRad="38100" dist="38100" dir="2700000" algn="tl">
                    <a:srgbClr val="000000">
                      <a:alpha val="43137"/>
                    </a:srgbClr>
                  </a:outerShdw>
                </a:effectLst>
              </a:rPr>
              <a:t>Serenity Prayer</a:t>
            </a:r>
          </a:p>
        </p:txBody>
      </p:sp>
    </p:spTree>
    <p:extLst>
      <p:ext uri="{BB962C8B-B14F-4D97-AF65-F5344CB8AC3E}">
        <p14:creationId xmlns:p14="http://schemas.microsoft.com/office/powerpoint/2010/main" val="2675400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r>
              <a:rPr lang="en-US" sz="3200" dirty="0"/>
              <a:t>Power</a:t>
            </a:r>
          </a:p>
          <a:p>
            <a:r>
              <a:rPr lang="en-US" sz="3200" dirty="0"/>
              <a:t>Respect</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2432079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600E0-26FC-4E79-A435-30A74BBC7BEE}"/>
              </a:ext>
            </a:extLst>
          </p:cNvPr>
          <p:cNvSpPr>
            <a:spLocks noGrp="1"/>
          </p:cNvSpPr>
          <p:nvPr>
            <p:ph type="title"/>
          </p:nvPr>
        </p:nvSpPr>
        <p:spPr/>
        <p:txBody>
          <a:bodyPr>
            <a:normAutofit/>
          </a:bodyPr>
          <a:lstStyle/>
          <a:p>
            <a:pPr algn="ctr"/>
            <a:r>
              <a:rPr lang="en-US" sz="4000" dirty="0"/>
              <a:t>Premise</a:t>
            </a:r>
          </a:p>
        </p:txBody>
      </p:sp>
      <p:sp>
        <p:nvSpPr>
          <p:cNvPr id="3" name="Content Placeholder 2">
            <a:extLst>
              <a:ext uri="{FF2B5EF4-FFF2-40B4-BE49-F238E27FC236}">
                <a16:creationId xmlns:a16="http://schemas.microsoft.com/office/drawing/2014/main" id="{102C6B18-E326-48CA-BE9C-420594718000}"/>
              </a:ext>
            </a:extLst>
          </p:cNvPr>
          <p:cNvSpPr>
            <a:spLocks noGrp="1"/>
          </p:cNvSpPr>
          <p:nvPr>
            <p:ph idx="1"/>
          </p:nvPr>
        </p:nvSpPr>
        <p:spPr/>
        <p:txBody>
          <a:bodyPr>
            <a:normAutofit/>
          </a:bodyPr>
          <a:lstStyle/>
          <a:p>
            <a:endParaRPr lang="en-US" sz="3600" dirty="0"/>
          </a:p>
          <a:p>
            <a:r>
              <a:rPr lang="en-US" sz="3600" dirty="0"/>
              <a:t>Being a human is confusing</a:t>
            </a:r>
          </a:p>
          <a:p>
            <a:r>
              <a:rPr lang="en-US" sz="3600" dirty="0"/>
              <a:t>Relationships are confusing</a:t>
            </a:r>
          </a:p>
          <a:p>
            <a:endParaRPr lang="en-US" sz="3200" dirty="0"/>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4" name="TextBox 3">
            <a:extLst>
              <a:ext uri="{FF2B5EF4-FFF2-40B4-BE49-F238E27FC236}">
                <a16:creationId xmlns:a16="http://schemas.microsoft.com/office/drawing/2014/main" id="{C10FB12E-9E5B-4F2F-8D52-288EEEE069C8}"/>
              </a:ext>
            </a:extLst>
          </p:cNvPr>
          <p:cNvSpPr txBox="1"/>
          <p:nvPr/>
        </p:nvSpPr>
        <p:spPr>
          <a:xfrm rot="21211332">
            <a:off x="3869268" y="2676525"/>
            <a:ext cx="4836582" cy="584775"/>
          </a:xfrm>
          <a:prstGeom prst="rect">
            <a:avLst/>
          </a:prstGeom>
          <a:noFill/>
        </p:spPr>
        <p:txBody>
          <a:bodyPr wrap="square" rtlCol="0">
            <a:spAutoFit/>
          </a:bodyPr>
          <a:lstStyle/>
          <a:p>
            <a:r>
              <a:rPr lang="en-US" sz="3200" dirty="0">
                <a:solidFill>
                  <a:schemeClr val="bg1">
                    <a:lumMod val="65000"/>
                    <a:lumOff val="35000"/>
                  </a:schemeClr>
                </a:solidFill>
              </a:rPr>
              <a:t>who’s responsible for what?</a:t>
            </a:r>
          </a:p>
        </p:txBody>
      </p:sp>
      <p:sp>
        <p:nvSpPr>
          <p:cNvPr id="5" name="TextBox 4">
            <a:extLst>
              <a:ext uri="{FF2B5EF4-FFF2-40B4-BE49-F238E27FC236}">
                <a16:creationId xmlns:a16="http://schemas.microsoft.com/office/drawing/2014/main" id="{4C70E038-A748-4E0F-A817-974DA36B1FCB}"/>
              </a:ext>
            </a:extLst>
          </p:cNvPr>
          <p:cNvSpPr txBox="1"/>
          <p:nvPr/>
        </p:nvSpPr>
        <p:spPr>
          <a:xfrm rot="454989">
            <a:off x="6745817" y="3533776"/>
            <a:ext cx="5257800" cy="584775"/>
          </a:xfrm>
          <a:prstGeom prst="rect">
            <a:avLst/>
          </a:prstGeom>
          <a:noFill/>
        </p:spPr>
        <p:txBody>
          <a:bodyPr wrap="square" rtlCol="0">
            <a:spAutoFit/>
          </a:bodyPr>
          <a:lstStyle/>
          <a:p>
            <a:r>
              <a:rPr lang="en-US" sz="3200" dirty="0">
                <a:solidFill>
                  <a:schemeClr val="bg1">
                    <a:lumMod val="65000"/>
                    <a:lumOff val="35000"/>
                  </a:schemeClr>
                </a:solidFill>
              </a:rPr>
              <a:t>how come I can’t control you?</a:t>
            </a:r>
          </a:p>
        </p:txBody>
      </p:sp>
      <p:sp>
        <p:nvSpPr>
          <p:cNvPr id="6" name="TextBox 5">
            <a:extLst>
              <a:ext uri="{FF2B5EF4-FFF2-40B4-BE49-F238E27FC236}">
                <a16:creationId xmlns:a16="http://schemas.microsoft.com/office/drawing/2014/main" id="{69900F09-05D5-4E38-8026-3E5977DFD56B}"/>
              </a:ext>
            </a:extLst>
          </p:cNvPr>
          <p:cNvSpPr txBox="1"/>
          <p:nvPr/>
        </p:nvSpPr>
        <p:spPr>
          <a:xfrm>
            <a:off x="4533899" y="4316107"/>
            <a:ext cx="5648325" cy="1077218"/>
          </a:xfrm>
          <a:prstGeom prst="rect">
            <a:avLst/>
          </a:prstGeom>
          <a:noFill/>
        </p:spPr>
        <p:txBody>
          <a:bodyPr wrap="square" rtlCol="0">
            <a:spAutoFit/>
          </a:bodyPr>
          <a:lstStyle/>
          <a:p>
            <a:r>
              <a:rPr lang="en-US" sz="3200" dirty="0">
                <a:solidFill>
                  <a:schemeClr val="bg1">
                    <a:lumMod val="65000"/>
                    <a:lumOff val="35000"/>
                  </a:schemeClr>
                </a:solidFill>
              </a:rPr>
              <a:t>how’s come I keep doing things that I don’t really want to do?</a:t>
            </a:r>
          </a:p>
        </p:txBody>
      </p:sp>
      <p:sp>
        <p:nvSpPr>
          <p:cNvPr id="7" name="TextBox 6">
            <a:extLst>
              <a:ext uri="{FF2B5EF4-FFF2-40B4-BE49-F238E27FC236}">
                <a16:creationId xmlns:a16="http://schemas.microsoft.com/office/drawing/2014/main" id="{A1B363B9-EBD7-422B-9BB7-11AB8512FB72}"/>
              </a:ext>
            </a:extLst>
          </p:cNvPr>
          <p:cNvSpPr txBox="1"/>
          <p:nvPr/>
        </p:nvSpPr>
        <p:spPr>
          <a:xfrm>
            <a:off x="3978497" y="2929217"/>
            <a:ext cx="4618123" cy="1200329"/>
          </a:xfrm>
          <a:prstGeom prst="rect">
            <a:avLst/>
          </a:prstGeom>
          <a:solidFill>
            <a:schemeClr val="accent6"/>
          </a:solidFill>
          <a:ln>
            <a:solidFill>
              <a:schemeClr val="tx1">
                <a:lumMod val="95000"/>
              </a:schemeClr>
            </a:solidFill>
          </a:ln>
        </p:spPr>
        <p:txBody>
          <a:bodyPr wrap="square" rtlCol="0">
            <a:spAutoFit/>
          </a:bodyPr>
          <a:lstStyle/>
          <a:p>
            <a:r>
              <a:rPr lang="en-US" sz="7200" dirty="0"/>
              <a:t>Boundaries</a:t>
            </a:r>
          </a:p>
        </p:txBody>
      </p:sp>
    </p:spTree>
    <p:extLst>
      <p:ext uri="{BB962C8B-B14F-4D97-AF65-F5344CB8AC3E}">
        <p14:creationId xmlns:p14="http://schemas.microsoft.com/office/powerpoint/2010/main" val="11834914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r>
              <a:rPr lang="en-US" sz="3200" dirty="0"/>
              <a:t>Power</a:t>
            </a:r>
          </a:p>
          <a:p>
            <a:r>
              <a:rPr lang="en-US" sz="3200" dirty="0"/>
              <a:t>Respect</a:t>
            </a:r>
          </a:p>
          <a:p>
            <a:pPr lvl="1"/>
            <a:r>
              <a:rPr lang="en-US" sz="3000" dirty="0"/>
              <a:t>The Golden Rule</a:t>
            </a:r>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8094626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r>
              <a:rPr lang="en-US" sz="3200" dirty="0"/>
              <a:t>Power</a:t>
            </a:r>
          </a:p>
          <a:p>
            <a:r>
              <a:rPr lang="en-US" sz="3200" dirty="0"/>
              <a:t>Respect</a:t>
            </a:r>
          </a:p>
          <a:p>
            <a:pPr lvl="1"/>
            <a:r>
              <a:rPr lang="en-US" sz="3000" dirty="0"/>
              <a:t>The Golden Rule</a:t>
            </a:r>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01C35E1C-CA67-41F6-A2E7-0219B4BDAB62}"/>
              </a:ext>
            </a:extLst>
          </p:cNvPr>
          <p:cNvSpPr txBox="1"/>
          <p:nvPr/>
        </p:nvSpPr>
        <p:spPr>
          <a:xfrm>
            <a:off x="3734859" y="3626346"/>
            <a:ext cx="7584018" cy="2677656"/>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800" dirty="0"/>
              <a:t> “Our real concern with others should not be, ‘Are they doing what I would do or what I want them to do?’ but “Are they really making a free choice?’ When we accept others’ freedom, we don’t get angry, feel guilty, or withdraw our love when they set boundaries with us.” p.92</a:t>
            </a:r>
          </a:p>
        </p:txBody>
      </p:sp>
    </p:spTree>
    <p:extLst>
      <p:ext uri="{BB962C8B-B14F-4D97-AF65-F5344CB8AC3E}">
        <p14:creationId xmlns:p14="http://schemas.microsoft.com/office/powerpoint/2010/main" val="25591054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r>
              <a:rPr lang="en-US" sz="3200" dirty="0"/>
              <a:t>Power</a:t>
            </a:r>
          </a:p>
          <a:p>
            <a:r>
              <a:rPr lang="en-US" sz="3200" dirty="0"/>
              <a:t>Respect</a:t>
            </a:r>
          </a:p>
          <a:p>
            <a:r>
              <a:rPr lang="en-US" sz="3200" dirty="0"/>
              <a:t>Motivation</a:t>
            </a:r>
          </a:p>
          <a:p>
            <a:endParaRPr lang="en-US" sz="3200" dirty="0"/>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23307642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r>
              <a:rPr lang="en-US" sz="3200" dirty="0"/>
              <a:t>Power</a:t>
            </a:r>
          </a:p>
          <a:p>
            <a:r>
              <a:rPr lang="en-US" sz="3200" dirty="0"/>
              <a:t>Respect</a:t>
            </a:r>
          </a:p>
          <a:p>
            <a:r>
              <a:rPr lang="en-US" sz="3200" dirty="0"/>
              <a:t>Motivation</a:t>
            </a:r>
          </a:p>
          <a:p>
            <a:endParaRPr lang="en-US" sz="3200" dirty="0"/>
          </a:p>
          <a:p>
            <a:endParaRPr lang="en-US" sz="3200" dirty="0"/>
          </a:p>
          <a:p>
            <a:endParaRPr lang="en-US" sz="3200" dirty="0"/>
          </a:p>
          <a:p>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98920B94-A5CF-4009-942F-888A7C1FE29C}"/>
              </a:ext>
            </a:extLst>
          </p:cNvPr>
          <p:cNvSpPr txBox="1"/>
          <p:nvPr/>
        </p:nvSpPr>
        <p:spPr>
          <a:xfrm>
            <a:off x="3701521" y="4086225"/>
            <a:ext cx="7650693" cy="2062103"/>
          </a:xfrm>
          <a:prstGeom prst="rect">
            <a:avLst/>
          </a:prstGeom>
          <a:noFill/>
        </p:spPr>
        <p:txBody>
          <a:bodyPr wrap="square" rtlCol="0">
            <a:spAutoFit/>
          </a:bodyPr>
          <a:lstStyle/>
          <a:p>
            <a:r>
              <a:rPr lang="en-US" sz="3200" dirty="0"/>
              <a:t>Each of you should give what you have decided in your heart to give, not reluctantly or under compulsion, for God loves a cheerful giver.                          </a:t>
            </a:r>
            <a:r>
              <a:rPr lang="en-US" sz="3200" b="1" dirty="0">
                <a:effectLst>
                  <a:outerShdw blurRad="38100" dist="38100" dir="2700000" algn="tl">
                    <a:srgbClr val="000000">
                      <a:alpha val="43137"/>
                    </a:srgbClr>
                  </a:outerShdw>
                </a:effectLst>
              </a:rPr>
              <a:t>2 Corinthians 9:7</a:t>
            </a:r>
          </a:p>
        </p:txBody>
      </p:sp>
    </p:spTree>
    <p:extLst>
      <p:ext uri="{BB962C8B-B14F-4D97-AF65-F5344CB8AC3E}">
        <p14:creationId xmlns:p14="http://schemas.microsoft.com/office/powerpoint/2010/main" val="31931292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r>
              <a:rPr lang="en-US" sz="3200" dirty="0"/>
              <a:t>Power</a:t>
            </a:r>
          </a:p>
          <a:p>
            <a:r>
              <a:rPr lang="en-US" sz="3200" dirty="0"/>
              <a:t>Respect</a:t>
            </a:r>
          </a:p>
          <a:p>
            <a:r>
              <a:rPr lang="en-US" sz="3200" dirty="0"/>
              <a:t>Motivation</a:t>
            </a:r>
          </a:p>
          <a:p>
            <a:r>
              <a:rPr lang="en-US" sz="3200" dirty="0"/>
              <a:t>Evaluation</a:t>
            </a:r>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26778300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r>
              <a:rPr lang="en-US" sz="3200" dirty="0"/>
              <a:t>Power</a:t>
            </a:r>
          </a:p>
          <a:p>
            <a:r>
              <a:rPr lang="en-US" sz="3200" dirty="0"/>
              <a:t>Respect</a:t>
            </a:r>
          </a:p>
          <a:p>
            <a:r>
              <a:rPr lang="en-US" sz="3200" dirty="0"/>
              <a:t>Motivation</a:t>
            </a:r>
          </a:p>
          <a:p>
            <a:r>
              <a:rPr lang="en-US" sz="3200" dirty="0"/>
              <a:t>Evaluation</a:t>
            </a:r>
          </a:p>
          <a:p>
            <a:endParaRPr lang="en-US" sz="3200" dirty="0"/>
          </a:p>
          <a:p>
            <a:endParaRPr lang="en-US" sz="3200" dirty="0"/>
          </a:p>
          <a:p>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0EDE8207-8BC6-49AB-AA8B-D34F83DEC281}"/>
              </a:ext>
            </a:extLst>
          </p:cNvPr>
          <p:cNvSpPr txBox="1"/>
          <p:nvPr/>
        </p:nvSpPr>
        <p:spPr>
          <a:xfrm>
            <a:off x="6877051" y="2270266"/>
            <a:ext cx="4307418" cy="230832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w="38100">
            <a:solidFill>
              <a:schemeClr val="bg1">
                <a:lumMod val="95000"/>
                <a:lumOff val="5000"/>
              </a:schemeClr>
            </a:solidFill>
          </a:ln>
        </p:spPr>
        <p:txBody>
          <a:bodyPr wrap="square" rtlCol="0">
            <a:spAutoFit/>
          </a:bodyPr>
          <a:lstStyle/>
          <a:p>
            <a:r>
              <a:rPr lang="en-US" sz="3600" dirty="0">
                <a:solidFill>
                  <a:schemeClr val="bg1"/>
                </a:solidFill>
              </a:rPr>
              <a:t>“Do the right thing – not necessarily the thing that feels right.”</a:t>
            </a:r>
          </a:p>
        </p:txBody>
      </p:sp>
    </p:spTree>
    <p:extLst>
      <p:ext uri="{BB962C8B-B14F-4D97-AF65-F5344CB8AC3E}">
        <p14:creationId xmlns:p14="http://schemas.microsoft.com/office/powerpoint/2010/main" val="42444391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r>
              <a:rPr lang="en-US" sz="3200" dirty="0"/>
              <a:t>Power</a:t>
            </a:r>
          </a:p>
          <a:p>
            <a:r>
              <a:rPr lang="en-US" sz="3200" dirty="0"/>
              <a:t>Respect</a:t>
            </a:r>
          </a:p>
          <a:p>
            <a:r>
              <a:rPr lang="en-US" sz="3200" dirty="0"/>
              <a:t>Motivation</a:t>
            </a:r>
          </a:p>
          <a:p>
            <a:r>
              <a:rPr lang="en-US" sz="3200" dirty="0"/>
              <a:t>Evaluation</a:t>
            </a:r>
          </a:p>
          <a:p>
            <a:endParaRPr lang="en-US" sz="3200" dirty="0"/>
          </a:p>
          <a:p>
            <a:endParaRPr lang="en-US" sz="3200" dirty="0"/>
          </a:p>
          <a:p>
            <a:endParaRPr lang="en-US" sz="3200" dirty="0"/>
          </a:p>
          <a:p>
            <a:endParaRPr lang="en-US" sz="3200" dirty="0"/>
          </a:p>
          <a:p>
            <a:endParaRPr lang="en-US" sz="3200" dirty="0"/>
          </a:p>
        </p:txBody>
      </p:sp>
      <p:sp>
        <p:nvSpPr>
          <p:cNvPr id="3" name="TextBox 2">
            <a:extLst>
              <a:ext uri="{FF2B5EF4-FFF2-40B4-BE49-F238E27FC236}">
                <a16:creationId xmlns:a16="http://schemas.microsoft.com/office/drawing/2014/main" id="{0EDE8207-8BC6-49AB-AA8B-D34F83DEC281}"/>
              </a:ext>
            </a:extLst>
          </p:cNvPr>
          <p:cNvSpPr txBox="1"/>
          <p:nvPr/>
        </p:nvSpPr>
        <p:spPr>
          <a:xfrm>
            <a:off x="6877051" y="2270266"/>
            <a:ext cx="4307418" cy="230832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ln w="38100">
            <a:solidFill>
              <a:schemeClr val="bg1">
                <a:lumMod val="95000"/>
                <a:lumOff val="5000"/>
              </a:schemeClr>
            </a:solidFill>
          </a:ln>
        </p:spPr>
        <p:txBody>
          <a:bodyPr wrap="square" rtlCol="0">
            <a:spAutoFit/>
          </a:bodyPr>
          <a:lstStyle/>
          <a:p>
            <a:r>
              <a:rPr lang="en-US" sz="3600" dirty="0">
                <a:solidFill>
                  <a:schemeClr val="bg1"/>
                </a:solidFill>
              </a:rPr>
              <a:t>“Do the right thing – not necessarily the thing that feels right.”</a:t>
            </a:r>
          </a:p>
        </p:txBody>
      </p:sp>
      <p:pic>
        <p:nvPicPr>
          <p:cNvPr id="5" name="Picture 4">
            <a:extLst>
              <a:ext uri="{FF2B5EF4-FFF2-40B4-BE49-F238E27FC236}">
                <a16:creationId xmlns:a16="http://schemas.microsoft.com/office/drawing/2014/main" id="{EDD28C27-9951-427D-B335-6D7A35681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47840"/>
            <a:ext cx="6479158" cy="6353175"/>
          </a:xfrm>
          <a:prstGeom prst="rect">
            <a:avLst/>
          </a:prstGeom>
        </p:spPr>
      </p:pic>
      <p:sp>
        <p:nvSpPr>
          <p:cNvPr id="8" name="Rectangle 7">
            <a:extLst>
              <a:ext uri="{FF2B5EF4-FFF2-40B4-BE49-F238E27FC236}">
                <a16:creationId xmlns:a16="http://schemas.microsoft.com/office/drawing/2014/main" id="{0110DDEA-6ABF-4F48-BE97-B1319996D6D2}"/>
              </a:ext>
            </a:extLst>
          </p:cNvPr>
          <p:cNvSpPr/>
          <p:nvPr/>
        </p:nvSpPr>
        <p:spPr>
          <a:xfrm>
            <a:off x="1095375" y="1123837"/>
            <a:ext cx="4381500" cy="419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13349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r>
              <a:rPr lang="en-US" sz="3200" dirty="0"/>
              <a:t>Power</a:t>
            </a:r>
          </a:p>
          <a:p>
            <a:r>
              <a:rPr lang="en-US" sz="3200" dirty="0"/>
              <a:t>Respect</a:t>
            </a:r>
          </a:p>
          <a:p>
            <a:r>
              <a:rPr lang="en-US" sz="3200" dirty="0"/>
              <a:t>Motivation</a:t>
            </a:r>
          </a:p>
          <a:p>
            <a:r>
              <a:rPr lang="en-US" sz="3200" dirty="0"/>
              <a:t>Evaluation</a:t>
            </a:r>
          </a:p>
          <a:p>
            <a:r>
              <a:rPr lang="en-US" sz="3200" dirty="0"/>
              <a:t>Proactivity</a:t>
            </a:r>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12143003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r>
              <a:rPr lang="en-US" sz="3200" dirty="0"/>
              <a:t>Power</a:t>
            </a:r>
          </a:p>
          <a:p>
            <a:r>
              <a:rPr lang="en-US" sz="3200" dirty="0"/>
              <a:t>Respect</a:t>
            </a:r>
          </a:p>
          <a:p>
            <a:r>
              <a:rPr lang="en-US" sz="3200" dirty="0"/>
              <a:t>Motivation</a:t>
            </a:r>
          </a:p>
          <a:p>
            <a:r>
              <a:rPr lang="en-US" sz="3200" dirty="0"/>
              <a:t>Evaluation</a:t>
            </a:r>
          </a:p>
          <a:p>
            <a:r>
              <a:rPr lang="en-US" sz="3200" dirty="0"/>
              <a:t>Proactivity</a:t>
            </a:r>
          </a:p>
          <a:p>
            <a:r>
              <a:rPr lang="en-US" sz="3200" dirty="0"/>
              <a:t>Envy</a:t>
            </a:r>
          </a:p>
          <a:p>
            <a:pPr marL="0" indent="0">
              <a:buNone/>
            </a:pPr>
            <a:endParaRPr lang="en-US" sz="3200" dirty="0"/>
          </a:p>
          <a:p>
            <a:endParaRPr lang="en-US" sz="3200" dirty="0"/>
          </a:p>
          <a:p>
            <a:endParaRPr lang="en-US" sz="3200" dirty="0"/>
          </a:p>
        </p:txBody>
      </p:sp>
    </p:spTree>
    <p:extLst>
      <p:ext uri="{BB962C8B-B14F-4D97-AF65-F5344CB8AC3E}">
        <p14:creationId xmlns:p14="http://schemas.microsoft.com/office/powerpoint/2010/main" val="33831913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r>
              <a:rPr lang="en-US" sz="3200" dirty="0"/>
              <a:t>Power</a:t>
            </a:r>
          </a:p>
          <a:p>
            <a:r>
              <a:rPr lang="en-US" sz="3200" dirty="0"/>
              <a:t>Respect</a:t>
            </a:r>
          </a:p>
          <a:p>
            <a:r>
              <a:rPr lang="en-US" sz="3200" dirty="0"/>
              <a:t>Motivation</a:t>
            </a:r>
          </a:p>
          <a:p>
            <a:r>
              <a:rPr lang="en-US" sz="3200" dirty="0"/>
              <a:t>Evaluation</a:t>
            </a:r>
          </a:p>
          <a:p>
            <a:r>
              <a:rPr lang="en-US" sz="3200" dirty="0"/>
              <a:t>Proactivity</a:t>
            </a:r>
          </a:p>
          <a:p>
            <a:r>
              <a:rPr lang="en-US" sz="3200" dirty="0"/>
              <a:t>Envy</a:t>
            </a:r>
          </a:p>
          <a:p>
            <a:r>
              <a:rPr lang="en-US" sz="3200" dirty="0"/>
              <a:t>Activity</a:t>
            </a:r>
          </a:p>
          <a:p>
            <a:endParaRPr lang="en-US" sz="3200" dirty="0"/>
          </a:p>
          <a:p>
            <a:endParaRPr lang="en-US" sz="3200" dirty="0"/>
          </a:p>
        </p:txBody>
      </p:sp>
    </p:spTree>
    <p:extLst>
      <p:ext uri="{BB962C8B-B14F-4D97-AF65-F5344CB8AC3E}">
        <p14:creationId xmlns:p14="http://schemas.microsoft.com/office/powerpoint/2010/main" val="4170367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6830E4-17EF-410F-BF85-86E37E403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1525" y="1047750"/>
            <a:ext cx="3028950" cy="4762500"/>
          </a:xfrm>
          <a:prstGeom prst="rect">
            <a:avLst/>
          </a:prstGeom>
        </p:spPr>
      </p:pic>
      <p:sp>
        <p:nvSpPr>
          <p:cNvPr id="14" name="TextBox 13">
            <a:extLst>
              <a:ext uri="{FF2B5EF4-FFF2-40B4-BE49-F238E27FC236}">
                <a16:creationId xmlns:a16="http://schemas.microsoft.com/office/drawing/2014/main" id="{3A611406-5471-41B6-94E8-F603511E1B15}"/>
              </a:ext>
            </a:extLst>
          </p:cNvPr>
          <p:cNvSpPr txBox="1"/>
          <p:nvPr/>
        </p:nvSpPr>
        <p:spPr>
          <a:xfrm>
            <a:off x="2181225" y="6029325"/>
            <a:ext cx="7829550" cy="461665"/>
          </a:xfrm>
          <a:prstGeom prst="rect">
            <a:avLst/>
          </a:prstGeom>
          <a:noFill/>
        </p:spPr>
        <p:txBody>
          <a:bodyPr wrap="square" rtlCol="0">
            <a:spAutoFit/>
          </a:bodyPr>
          <a:lstStyle/>
          <a:p>
            <a:r>
              <a:rPr lang="en-US" sz="2400" dirty="0"/>
              <a:t>Cloud, H., &amp; Townsend, J. S. (2017). </a:t>
            </a:r>
            <a:r>
              <a:rPr lang="en-US" sz="2400" i="1" dirty="0"/>
              <a:t>Boundaries</a:t>
            </a:r>
            <a:r>
              <a:rPr lang="en-US" sz="2400" dirty="0"/>
              <a:t>. Zondervan. </a:t>
            </a:r>
            <a:endParaRPr lang="en-US" sz="2400" dirty="0">
              <a:effectLst/>
            </a:endParaRPr>
          </a:p>
        </p:txBody>
      </p:sp>
    </p:spTree>
    <p:extLst>
      <p:ext uri="{BB962C8B-B14F-4D97-AF65-F5344CB8AC3E}">
        <p14:creationId xmlns:p14="http://schemas.microsoft.com/office/powerpoint/2010/main" val="2527287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a:bodyPr>
          <a:lstStyle/>
          <a:p>
            <a:endParaRPr lang="en-US" sz="3200" dirty="0"/>
          </a:p>
          <a:p>
            <a:r>
              <a:rPr lang="en-US" sz="3200" dirty="0"/>
              <a:t>Cause and effect</a:t>
            </a:r>
          </a:p>
          <a:p>
            <a:r>
              <a:rPr lang="en-US" sz="3200" dirty="0"/>
              <a:t>Responsibility</a:t>
            </a:r>
          </a:p>
          <a:p>
            <a:r>
              <a:rPr lang="en-US" sz="3200" dirty="0"/>
              <a:t>Power</a:t>
            </a:r>
          </a:p>
          <a:p>
            <a:r>
              <a:rPr lang="en-US" sz="3200" dirty="0"/>
              <a:t>Respect</a:t>
            </a:r>
          </a:p>
          <a:p>
            <a:r>
              <a:rPr lang="en-US" sz="3200" dirty="0"/>
              <a:t>Motivation</a:t>
            </a:r>
          </a:p>
          <a:p>
            <a:r>
              <a:rPr lang="en-US" sz="3200" dirty="0"/>
              <a:t>Evaluation</a:t>
            </a:r>
          </a:p>
          <a:p>
            <a:r>
              <a:rPr lang="en-US" sz="3200" dirty="0"/>
              <a:t>Proactivity</a:t>
            </a:r>
          </a:p>
          <a:p>
            <a:r>
              <a:rPr lang="en-US" sz="3200" dirty="0"/>
              <a:t>Envy</a:t>
            </a:r>
          </a:p>
          <a:p>
            <a:r>
              <a:rPr lang="en-US" sz="3200" dirty="0"/>
              <a:t>Activity</a:t>
            </a:r>
          </a:p>
          <a:p>
            <a:endParaRPr lang="en-US" sz="3200" dirty="0"/>
          </a:p>
          <a:p>
            <a:endParaRPr lang="en-US" sz="3200" dirty="0"/>
          </a:p>
        </p:txBody>
      </p:sp>
      <p:sp>
        <p:nvSpPr>
          <p:cNvPr id="3" name="TextBox 2">
            <a:extLst>
              <a:ext uri="{FF2B5EF4-FFF2-40B4-BE49-F238E27FC236}">
                <a16:creationId xmlns:a16="http://schemas.microsoft.com/office/drawing/2014/main" id="{D6ACE2EB-87F2-4C8D-99B1-2C478B8525A7}"/>
              </a:ext>
            </a:extLst>
          </p:cNvPr>
          <p:cNvSpPr txBox="1"/>
          <p:nvPr/>
        </p:nvSpPr>
        <p:spPr>
          <a:xfrm>
            <a:off x="6372225" y="2575648"/>
            <a:ext cx="4812243" cy="1754326"/>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600" dirty="0"/>
              <a:t>“[what] God rebukes is not trying and failing, but failing to try.” p 101</a:t>
            </a:r>
          </a:p>
        </p:txBody>
      </p:sp>
    </p:spTree>
    <p:extLst>
      <p:ext uri="{BB962C8B-B14F-4D97-AF65-F5344CB8AC3E}">
        <p14:creationId xmlns:p14="http://schemas.microsoft.com/office/powerpoint/2010/main" val="15865879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lnSpcReduction="10000"/>
          </a:bodyPr>
          <a:lstStyle/>
          <a:p>
            <a:endParaRPr lang="en-US" sz="3200" dirty="0"/>
          </a:p>
          <a:p>
            <a:r>
              <a:rPr lang="en-US" sz="3200" dirty="0"/>
              <a:t>Cause and effect</a:t>
            </a:r>
          </a:p>
          <a:p>
            <a:r>
              <a:rPr lang="en-US" sz="3200" dirty="0"/>
              <a:t>Responsibility</a:t>
            </a:r>
          </a:p>
          <a:p>
            <a:r>
              <a:rPr lang="en-US" sz="3200" dirty="0"/>
              <a:t>Power</a:t>
            </a:r>
          </a:p>
          <a:p>
            <a:r>
              <a:rPr lang="en-US" sz="3200" dirty="0"/>
              <a:t>Respect</a:t>
            </a:r>
          </a:p>
          <a:p>
            <a:r>
              <a:rPr lang="en-US" sz="3200" dirty="0"/>
              <a:t>Motivation</a:t>
            </a:r>
          </a:p>
          <a:p>
            <a:r>
              <a:rPr lang="en-US" sz="3200" dirty="0"/>
              <a:t>Evaluation</a:t>
            </a:r>
          </a:p>
          <a:p>
            <a:r>
              <a:rPr lang="en-US" sz="3200" dirty="0"/>
              <a:t>Proactivity</a:t>
            </a:r>
          </a:p>
          <a:p>
            <a:r>
              <a:rPr lang="en-US" sz="3200" dirty="0"/>
              <a:t>Envy</a:t>
            </a:r>
          </a:p>
          <a:p>
            <a:r>
              <a:rPr lang="en-US" sz="3200" dirty="0"/>
              <a:t>Activity</a:t>
            </a:r>
          </a:p>
          <a:p>
            <a:r>
              <a:rPr lang="en-US" sz="3200" dirty="0"/>
              <a:t>Exposure</a:t>
            </a:r>
          </a:p>
          <a:p>
            <a:endParaRPr lang="en-US" sz="3200" dirty="0"/>
          </a:p>
        </p:txBody>
      </p:sp>
    </p:spTree>
    <p:extLst>
      <p:ext uri="{BB962C8B-B14F-4D97-AF65-F5344CB8AC3E}">
        <p14:creationId xmlns:p14="http://schemas.microsoft.com/office/powerpoint/2010/main" val="31351661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597E-537E-42D5-80BC-E9A5363A3056}"/>
              </a:ext>
            </a:extLst>
          </p:cNvPr>
          <p:cNvSpPr>
            <a:spLocks noGrp="1"/>
          </p:cNvSpPr>
          <p:nvPr>
            <p:ph type="title"/>
          </p:nvPr>
        </p:nvSpPr>
        <p:spPr>
          <a:xfrm>
            <a:off x="76200" y="1123837"/>
            <a:ext cx="3124200" cy="4601183"/>
          </a:xfrm>
        </p:spPr>
        <p:txBody>
          <a:bodyPr>
            <a:normAutofit/>
          </a:bodyPr>
          <a:lstStyle/>
          <a:p>
            <a:r>
              <a:rPr lang="en-US" sz="4000" dirty="0"/>
              <a:t>Reality Check</a:t>
            </a:r>
          </a:p>
        </p:txBody>
      </p:sp>
      <p:sp>
        <p:nvSpPr>
          <p:cNvPr id="6" name="Content Placeholder 5">
            <a:extLst>
              <a:ext uri="{FF2B5EF4-FFF2-40B4-BE49-F238E27FC236}">
                <a16:creationId xmlns:a16="http://schemas.microsoft.com/office/drawing/2014/main" id="{C04F3375-6D21-44BF-B7F4-39699DDD7351}"/>
              </a:ext>
            </a:extLst>
          </p:cNvPr>
          <p:cNvSpPr>
            <a:spLocks noGrp="1"/>
          </p:cNvSpPr>
          <p:nvPr>
            <p:ph idx="1"/>
          </p:nvPr>
        </p:nvSpPr>
        <p:spPr>
          <a:xfrm>
            <a:off x="3869268" y="323849"/>
            <a:ext cx="7315200" cy="6257925"/>
          </a:xfrm>
        </p:spPr>
        <p:txBody>
          <a:bodyPr>
            <a:normAutofit lnSpcReduction="10000"/>
          </a:bodyPr>
          <a:lstStyle/>
          <a:p>
            <a:endParaRPr lang="en-US" sz="3200" dirty="0"/>
          </a:p>
          <a:p>
            <a:r>
              <a:rPr lang="en-US" sz="3200" dirty="0"/>
              <a:t>Cause and effect</a:t>
            </a:r>
          </a:p>
          <a:p>
            <a:r>
              <a:rPr lang="en-US" sz="3200" dirty="0"/>
              <a:t>Responsibility</a:t>
            </a:r>
          </a:p>
          <a:p>
            <a:r>
              <a:rPr lang="en-US" sz="3200" dirty="0"/>
              <a:t>Power</a:t>
            </a:r>
          </a:p>
          <a:p>
            <a:r>
              <a:rPr lang="en-US" sz="3200" dirty="0"/>
              <a:t>Respect</a:t>
            </a:r>
          </a:p>
          <a:p>
            <a:r>
              <a:rPr lang="en-US" sz="3200" dirty="0"/>
              <a:t>Motivation</a:t>
            </a:r>
          </a:p>
          <a:p>
            <a:r>
              <a:rPr lang="en-US" sz="3200" dirty="0"/>
              <a:t>Evaluation</a:t>
            </a:r>
          </a:p>
          <a:p>
            <a:r>
              <a:rPr lang="en-US" sz="3200" dirty="0"/>
              <a:t>Proactivity</a:t>
            </a:r>
          </a:p>
          <a:p>
            <a:r>
              <a:rPr lang="en-US" sz="3200" dirty="0"/>
              <a:t>Envy</a:t>
            </a:r>
          </a:p>
          <a:p>
            <a:r>
              <a:rPr lang="en-US" sz="3200" dirty="0"/>
              <a:t>Activity</a:t>
            </a:r>
          </a:p>
          <a:p>
            <a:r>
              <a:rPr lang="en-US" sz="3200" dirty="0"/>
              <a:t>Exposure</a:t>
            </a:r>
          </a:p>
          <a:p>
            <a:endParaRPr lang="en-US" sz="3200" dirty="0"/>
          </a:p>
        </p:txBody>
      </p:sp>
      <p:sp>
        <p:nvSpPr>
          <p:cNvPr id="4" name="Content Placeholder 3">
            <a:extLst>
              <a:ext uri="{FF2B5EF4-FFF2-40B4-BE49-F238E27FC236}">
                <a16:creationId xmlns:a16="http://schemas.microsoft.com/office/drawing/2014/main" id="{7578B84B-06F8-452D-B846-71F357ADE842}"/>
              </a:ext>
            </a:extLst>
          </p:cNvPr>
          <p:cNvSpPr txBox="1">
            <a:spLocks/>
          </p:cNvSpPr>
          <p:nvPr/>
        </p:nvSpPr>
        <p:spPr>
          <a:xfrm>
            <a:off x="7639050" y="2131576"/>
            <a:ext cx="3544888" cy="2585323"/>
          </a:xfrm>
          <a:prstGeom prst="rect">
            <a:avLst/>
          </a:prstGeom>
          <a:noFill/>
          <a:ln>
            <a:solidFill>
              <a:schemeClr val="accent1"/>
            </a:solidFill>
          </a:ln>
        </p:spPr>
        <p:txBody>
          <a:bodyPr vert="horz" wrap="square" lIns="91440" tIns="45720" rIns="91440" bIns="45720" rtlCol="0" anchor="ctr">
            <a:sp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a:lstStyle>
          <a:p>
            <a:pPr marL="0" indent="0">
              <a:buFont typeface="Wingdings 2" pitchFamily="18" charset="2"/>
              <a:buNone/>
            </a:pPr>
            <a:r>
              <a:rPr lang="en-US" sz="3600" i="1" dirty="0">
                <a:solidFill>
                  <a:schemeClr val="accent3"/>
                </a:solidFill>
              </a:rPr>
              <a:t>Why is it hard to accept these concepts? Where do we get into trouble here?</a:t>
            </a:r>
            <a:endParaRPr lang="en-US" sz="3600" dirty="0">
              <a:solidFill>
                <a:schemeClr val="accent3"/>
              </a:solidFill>
            </a:endParaRPr>
          </a:p>
        </p:txBody>
      </p:sp>
    </p:spTree>
    <p:extLst>
      <p:ext uri="{BB962C8B-B14F-4D97-AF65-F5344CB8AC3E}">
        <p14:creationId xmlns:p14="http://schemas.microsoft.com/office/powerpoint/2010/main" val="34099905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EF52-49ED-46D3-8027-59853770B00E}"/>
              </a:ext>
            </a:extLst>
          </p:cNvPr>
          <p:cNvSpPr>
            <a:spLocks noGrp="1"/>
          </p:cNvSpPr>
          <p:nvPr>
            <p:ph type="title"/>
          </p:nvPr>
        </p:nvSpPr>
        <p:spPr/>
        <p:txBody>
          <a:bodyPr>
            <a:normAutofit/>
          </a:bodyPr>
          <a:lstStyle/>
          <a:p>
            <a:pPr algn="ctr"/>
            <a:r>
              <a:rPr lang="en-US" sz="4000" dirty="0"/>
              <a:t>Boundary Problems</a:t>
            </a:r>
          </a:p>
        </p:txBody>
      </p:sp>
      <p:sp>
        <p:nvSpPr>
          <p:cNvPr id="3" name="Content Placeholder 2">
            <a:extLst>
              <a:ext uri="{FF2B5EF4-FFF2-40B4-BE49-F238E27FC236}">
                <a16:creationId xmlns:a16="http://schemas.microsoft.com/office/drawing/2014/main" id="{3F6D3CF0-C0C8-4177-9FF4-7742428B193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743991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EF52-49ED-46D3-8027-59853770B00E}"/>
              </a:ext>
            </a:extLst>
          </p:cNvPr>
          <p:cNvSpPr>
            <a:spLocks noGrp="1"/>
          </p:cNvSpPr>
          <p:nvPr>
            <p:ph type="title"/>
          </p:nvPr>
        </p:nvSpPr>
        <p:spPr/>
        <p:txBody>
          <a:bodyPr>
            <a:normAutofit/>
          </a:bodyPr>
          <a:lstStyle/>
          <a:p>
            <a:pPr algn="ctr"/>
            <a:r>
              <a:rPr lang="en-US" sz="4000" dirty="0"/>
              <a:t>Boundary Problems</a:t>
            </a:r>
          </a:p>
        </p:txBody>
      </p:sp>
      <p:sp>
        <p:nvSpPr>
          <p:cNvPr id="3" name="Content Placeholder 2">
            <a:extLst>
              <a:ext uri="{FF2B5EF4-FFF2-40B4-BE49-F238E27FC236}">
                <a16:creationId xmlns:a16="http://schemas.microsoft.com/office/drawing/2014/main" id="{3F6D3CF0-C0C8-4177-9FF4-7742428B1931}"/>
              </a:ext>
            </a:extLst>
          </p:cNvPr>
          <p:cNvSpPr>
            <a:spLocks noGrp="1"/>
          </p:cNvSpPr>
          <p:nvPr>
            <p:ph idx="1"/>
          </p:nvPr>
        </p:nvSpPr>
        <p:spPr/>
        <p:txBody>
          <a:bodyPr/>
          <a:lstStyle/>
          <a:p>
            <a:r>
              <a:rPr lang="en-US" sz="3600" dirty="0" err="1"/>
              <a:t>Compliants</a:t>
            </a:r>
            <a:r>
              <a:rPr lang="en-US" sz="3600" dirty="0"/>
              <a:t> – saying yes to the bad</a:t>
            </a:r>
          </a:p>
          <a:p>
            <a:endParaRPr lang="en-US" sz="3600" dirty="0"/>
          </a:p>
          <a:p>
            <a:endParaRPr lang="en-US" sz="3600" dirty="0"/>
          </a:p>
          <a:p>
            <a:endParaRPr lang="en-US" sz="3600" dirty="0"/>
          </a:p>
          <a:p>
            <a:endParaRPr lang="en-US" sz="3600" dirty="0"/>
          </a:p>
          <a:p>
            <a:endParaRPr lang="en-US" sz="3600" dirty="0"/>
          </a:p>
          <a:p>
            <a:endParaRPr lang="en-US" dirty="0"/>
          </a:p>
        </p:txBody>
      </p:sp>
    </p:spTree>
    <p:extLst>
      <p:ext uri="{BB962C8B-B14F-4D97-AF65-F5344CB8AC3E}">
        <p14:creationId xmlns:p14="http://schemas.microsoft.com/office/powerpoint/2010/main" val="18021813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EF52-49ED-46D3-8027-59853770B00E}"/>
              </a:ext>
            </a:extLst>
          </p:cNvPr>
          <p:cNvSpPr>
            <a:spLocks noGrp="1"/>
          </p:cNvSpPr>
          <p:nvPr>
            <p:ph type="title"/>
          </p:nvPr>
        </p:nvSpPr>
        <p:spPr/>
        <p:txBody>
          <a:bodyPr>
            <a:normAutofit/>
          </a:bodyPr>
          <a:lstStyle/>
          <a:p>
            <a:pPr algn="ctr"/>
            <a:r>
              <a:rPr lang="en-US" sz="4000" dirty="0"/>
              <a:t>Boundary Problems</a:t>
            </a:r>
          </a:p>
        </p:txBody>
      </p:sp>
      <p:sp>
        <p:nvSpPr>
          <p:cNvPr id="3" name="Content Placeholder 2">
            <a:extLst>
              <a:ext uri="{FF2B5EF4-FFF2-40B4-BE49-F238E27FC236}">
                <a16:creationId xmlns:a16="http://schemas.microsoft.com/office/drawing/2014/main" id="{3F6D3CF0-C0C8-4177-9FF4-7742428B1931}"/>
              </a:ext>
            </a:extLst>
          </p:cNvPr>
          <p:cNvSpPr>
            <a:spLocks noGrp="1"/>
          </p:cNvSpPr>
          <p:nvPr>
            <p:ph idx="1"/>
          </p:nvPr>
        </p:nvSpPr>
        <p:spPr/>
        <p:txBody>
          <a:bodyPr/>
          <a:lstStyle/>
          <a:p>
            <a:r>
              <a:rPr lang="en-US" sz="3600" dirty="0" err="1"/>
              <a:t>Compliants</a:t>
            </a:r>
            <a:endParaRPr lang="en-US" sz="3600" dirty="0"/>
          </a:p>
          <a:p>
            <a:endParaRPr lang="en-US" sz="3600" dirty="0"/>
          </a:p>
          <a:p>
            <a:endParaRPr lang="en-US" sz="3600" dirty="0"/>
          </a:p>
          <a:p>
            <a:endParaRPr lang="en-US" sz="3600" dirty="0"/>
          </a:p>
          <a:p>
            <a:endParaRPr lang="en-US" sz="3600" dirty="0"/>
          </a:p>
          <a:p>
            <a:endParaRPr lang="en-US" sz="3600" dirty="0"/>
          </a:p>
          <a:p>
            <a:endParaRPr lang="en-US" dirty="0"/>
          </a:p>
        </p:txBody>
      </p:sp>
      <p:sp>
        <p:nvSpPr>
          <p:cNvPr id="4" name="TextBox 3">
            <a:extLst>
              <a:ext uri="{FF2B5EF4-FFF2-40B4-BE49-F238E27FC236}">
                <a16:creationId xmlns:a16="http://schemas.microsoft.com/office/drawing/2014/main" id="{15C2C748-31E2-4685-B82C-D0FEC55C4427}"/>
              </a:ext>
            </a:extLst>
          </p:cNvPr>
          <p:cNvSpPr txBox="1"/>
          <p:nvPr/>
        </p:nvSpPr>
        <p:spPr>
          <a:xfrm>
            <a:off x="6696074" y="1583543"/>
            <a:ext cx="4371975" cy="4401205"/>
          </a:xfrm>
          <a:prstGeom prst="rect">
            <a:avLst/>
          </a:prstGeom>
          <a:blipFill>
            <a:blip r:embed="rId2"/>
            <a:tile tx="0" ty="0" sx="100000" sy="100000" flip="none" algn="tl"/>
          </a:blipFill>
        </p:spPr>
        <p:txBody>
          <a:bodyPr wrap="square" rtlCol="0">
            <a:spAutoFit/>
          </a:bodyPr>
          <a:lstStyle/>
          <a:p>
            <a:pPr marL="457200" indent="-457200" fontAlgn="base">
              <a:buFont typeface="Arial" panose="020B0604020202020204" pitchFamily="34" charset="0"/>
              <a:buChar char="•"/>
            </a:pPr>
            <a:r>
              <a:rPr lang="en-US" sz="2800" dirty="0">
                <a:solidFill>
                  <a:schemeClr val="bg1"/>
                </a:solidFill>
              </a:rPr>
              <a:t>No</a:t>
            </a:r>
          </a:p>
          <a:p>
            <a:pPr marL="457200" indent="-457200" fontAlgn="base">
              <a:buFont typeface="Arial" panose="020B0604020202020204" pitchFamily="34" charset="0"/>
              <a:buChar char="•"/>
            </a:pPr>
            <a:r>
              <a:rPr lang="en-US" sz="2800" dirty="0">
                <a:solidFill>
                  <a:schemeClr val="bg1"/>
                </a:solidFill>
              </a:rPr>
              <a:t>I disagree</a:t>
            </a:r>
          </a:p>
          <a:p>
            <a:pPr marL="457200" indent="-457200" fontAlgn="base">
              <a:buFont typeface="Arial" panose="020B0604020202020204" pitchFamily="34" charset="0"/>
              <a:buChar char="•"/>
            </a:pPr>
            <a:r>
              <a:rPr lang="en-US" sz="2800" dirty="0">
                <a:solidFill>
                  <a:schemeClr val="bg1"/>
                </a:solidFill>
              </a:rPr>
              <a:t>I will not</a:t>
            </a:r>
          </a:p>
          <a:p>
            <a:pPr marL="457200" indent="-457200" fontAlgn="base">
              <a:buFont typeface="Arial" panose="020B0604020202020204" pitchFamily="34" charset="0"/>
              <a:buChar char="•"/>
            </a:pPr>
            <a:r>
              <a:rPr lang="en-US" sz="2800" dirty="0">
                <a:solidFill>
                  <a:schemeClr val="bg1"/>
                </a:solidFill>
              </a:rPr>
              <a:t>I choose not to</a:t>
            </a:r>
          </a:p>
          <a:p>
            <a:pPr marL="457200" indent="-457200" fontAlgn="base">
              <a:buFont typeface="Arial" panose="020B0604020202020204" pitchFamily="34" charset="0"/>
              <a:buChar char="•"/>
            </a:pPr>
            <a:r>
              <a:rPr lang="en-US" sz="2800" dirty="0">
                <a:solidFill>
                  <a:schemeClr val="bg1"/>
                </a:solidFill>
              </a:rPr>
              <a:t>Stop that</a:t>
            </a:r>
          </a:p>
          <a:p>
            <a:pPr marL="457200" indent="-457200" fontAlgn="base">
              <a:buFont typeface="Arial" panose="020B0604020202020204" pitchFamily="34" charset="0"/>
              <a:buChar char="•"/>
            </a:pPr>
            <a:r>
              <a:rPr lang="en-US" sz="2800" dirty="0">
                <a:solidFill>
                  <a:schemeClr val="bg1"/>
                </a:solidFill>
              </a:rPr>
              <a:t>It hurts</a:t>
            </a:r>
          </a:p>
          <a:p>
            <a:pPr marL="457200" indent="-457200" fontAlgn="base">
              <a:buFont typeface="Arial" panose="020B0604020202020204" pitchFamily="34" charset="0"/>
              <a:buChar char="•"/>
            </a:pPr>
            <a:r>
              <a:rPr lang="en-US" sz="2800" dirty="0">
                <a:solidFill>
                  <a:schemeClr val="bg1"/>
                </a:solidFill>
              </a:rPr>
              <a:t>It’s wrong</a:t>
            </a:r>
          </a:p>
          <a:p>
            <a:pPr marL="457200" indent="-457200" fontAlgn="base">
              <a:buFont typeface="Arial" panose="020B0604020202020204" pitchFamily="34" charset="0"/>
              <a:buChar char="•"/>
            </a:pPr>
            <a:r>
              <a:rPr lang="en-US" sz="2800" dirty="0">
                <a:solidFill>
                  <a:schemeClr val="bg1"/>
                </a:solidFill>
              </a:rPr>
              <a:t>That’s bad</a:t>
            </a:r>
          </a:p>
          <a:p>
            <a:pPr marL="457200" indent="-457200" fontAlgn="base">
              <a:buFont typeface="Arial" panose="020B0604020202020204" pitchFamily="34" charset="0"/>
              <a:buChar char="•"/>
            </a:pPr>
            <a:r>
              <a:rPr lang="en-US" sz="2800" dirty="0">
                <a:solidFill>
                  <a:schemeClr val="bg1"/>
                </a:solidFill>
              </a:rPr>
              <a:t>I don’t like it when you touch me there</a:t>
            </a:r>
          </a:p>
        </p:txBody>
      </p:sp>
    </p:spTree>
    <p:extLst>
      <p:ext uri="{BB962C8B-B14F-4D97-AF65-F5344CB8AC3E}">
        <p14:creationId xmlns:p14="http://schemas.microsoft.com/office/powerpoint/2010/main" val="20965275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EF52-49ED-46D3-8027-59853770B00E}"/>
              </a:ext>
            </a:extLst>
          </p:cNvPr>
          <p:cNvSpPr>
            <a:spLocks noGrp="1"/>
          </p:cNvSpPr>
          <p:nvPr>
            <p:ph type="title"/>
          </p:nvPr>
        </p:nvSpPr>
        <p:spPr/>
        <p:txBody>
          <a:bodyPr>
            <a:normAutofit/>
          </a:bodyPr>
          <a:lstStyle/>
          <a:p>
            <a:pPr algn="ctr"/>
            <a:r>
              <a:rPr lang="en-US" sz="4000" dirty="0"/>
              <a:t>Boundary Problems</a:t>
            </a:r>
          </a:p>
        </p:txBody>
      </p:sp>
      <p:sp>
        <p:nvSpPr>
          <p:cNvPr id="3" name="Content Placeholder 2">
            <a:extLst>
              <a:ext uri="{FF2B5EF4-FFF2-40B4-BE49-F238E27FC236}">
                <a16:creationId xmlns:a16="http://schemas.microsoft.com/office/drawing/2014/main" id="{3F6D3CF0-C0C8-4177-9FF4-7742428B1931}"/>
              </a:ext>
            </a:extLst>
          </p:cNvPr>
          <p:cNvSpPr>
            <a:spLocks noGrp="1"/>
          </p:cNvSpPr>
          <p:nvPr>
            <p:ph idx="1"/>
          </p:nvPr>
        </p:nvSpPr>
        <p:spPr/>
        <p:txBody>
          <a:bodyPr/>
          <a:lstStyle/>
          <a:p>
            <a:r>
              <a:rPr lang="en-US" sz="3600" dirty="0" err="1"/>
              <a:t>Compliants</a:t>
            </a:r>
            <a:endParaRPr lang="en-US" sz="3600" dirty="0"/>
          </a:p>
          <a:p>
            <a:endParaRPr lang="en-US" sz="3600" dirty="0"/>
          </a:p>
          <a:p>
            <a:endParaRPr lang="en-US" sz="3600" dirty="0"/>
          </a:p>
          <a:p>
            <a:endParaRPr lang="en-US" sz="3600" dirty="0"/>
          </a:p>
          <a:p>
            <a:endParaRPr lang="en-US" sz="3600" dirty="0"/>
          </a:p>
          <a:p>
            <a:endParaRPr lang="en-US" sz="3600" dirty="0"/>
          </a:p>
          <a:p>
            <a:endParaRPr lang="en-US" dirty="0"/>
          </a:p>
        </p:txBody>
      </p:sp>
      <p:sp>
        <p:nvSpPr>
          <p:cNvPr id="4" name="TextBox 3">
            <a:extLst>
              <a:ext uri="{FF2B5EF4-FFF2-40B4-BE49-F238E27FC236}">
                <a16:creationId xmlns:a16="http://schemas.microsoft.com/office/drawing/2014/main" id="{15C2C748-31E2-4685-B82C-D0FEC55C4427}"/>
              </a:ext>
            </a:extLst>
          </p:cNvPr>
          <p:cNvSpPr txBox="1"/>
          <p:nvPr/>
        </p:nvSpPr>
        <p:spPr>
          <a:xfrm>
            <a:off x="6648449" y="366623"/>
            <a:ext cx="4895851" cy="6124754"/>
          </a:xfrm>
          <a:prstGeom prst="rect">
            <a:avLst/>
          </a:prstGeom>
          <a:blipFill>
            <a:blip r:embed="rId2"/>
            <a:tile tx="0" ty="0" sx="100000" sy="100000" flip="none" algn="tl"/>
          </a:blipFill>
        </p:spPr>
        <p:txBody>
          <a:bodyPr wrap="square" rtlCol="0">
            <a:spAutoFit/>
          </a:bodyPr>
          <a:lstStyle/>
          <a:p>
            <a:pPr marL="457200" indent="-457200" fontAlgn="base">
              <a:buFont typeface="Arial" panose="020B0604020202020204" pitchFamily="34" charset="0"/>
              <a:buChar char="•"/>
            </a:pPr>
            <a:r>
              <a:rPr lang="en-US" sz="2800" dirty="0">
                <a:solidFill>
                  <a:schemeClr val="bg1"/>
                </a:solidFill>
              </a:rPr>
              <a:t>Fear of hurting the other person’s feelings</a:t>
            </a:r>
          </a:p>
          <a:p>
            <a:pPr marL="457200" indent="-457200" fontAlgn="base">
              <a:buFont typeface="Arial" panose="020B0604020202020204" pitchFamily="34" charset="0"/>
              <a:buChar char="•"/>
            </a:pPr>
            <a:r>
              <a:rPr lang="en-US" sz="2800" dirty="0">
                <a:solidFill>
                  <a:schemeClr val="bg1"/>
                </a:solidFill>
              </a:rPr>
              <a:t>Fear of abandonment and separateness</a:t>
            </a:r>
          </a:p>
          <a:p>
            <a:pPr marL="457200" indent="-457200" fontAlgn="base">
              <a:buFont typeface="Arial" panose="020B0604020202020204" pitchFamily="34" charset="0"/>
              <a:buChar char="•"/>
            </a:pPr>
            <a:r>
              <a:rPr lang="en-US" sz="2800" dirty="0">
                <a:solidFill>
                  <a:schemeClr val="bg1"/>
                </a:solidFill>
              </a:rPr>
              <a:t>A wish to be totally dependent on another</a:t>
            </a:r>
          </a:p>
          <a:p>
            <a:pPr marL="457200" indent="-457200" fontAlgn="base">
              <a:buFont typeface="Arial" panose="020B0604020202020204" pitchFamily="34" charset="0"/>
              <a:buChar char="•"/>
            </a:pPr>
            <a:r>
              <a:rPr lang="en-US" sz="2800" dirty="0">
                <a:solidFill>
                  <a:schemeClr val="bg1"/>
                </a:solidFill>
              </a:rPr>
              <a:t>Fear of someone else’s anger</a:t>
            </a:r>
          </a:p>
          <a:p>
            <a:pPr marL="457200" indent="-457200" fontAlgn="base">
              <a:buFont typeface="Arial" panose="020B0604020202020204" pitchFamily="34" charset="0"/>
              <a:buChar char="•"/>
            </a:pPr>
            <a:r>
              <a:rPr lang="en-US" sz="2800" dirty="0">
                <a:solidFill>
                  <a:schemeClr val="bg1"/>
                </a:solidFill>
              </a:rPr>
              <a:t>Fear of punishment</a:t>
            </a:r>
          </a:p>
          <a:p>
            <a:pPr marL="457200" indent="-457200" fontAlgn="base">
              <a:buFont typeface="Arial" panose="020B0604020202020204" pitchFamily="34" charset="0"/>
              <a:buChar char="•"/>
            </a:pPr>
            <a:r>
              <a:rPr lang="en-US" sz="2800" dirty="0">
                <a:solidFill>
                  <a:schemeClr val="bg1"/>
                </a:solidFill>
              </a:rPr>
              <a:t>Fear of being shamed</a:t>
            </a:r>
          </a:p>
          <a:p>
            <a:pPr marL="457200" indent="-457200" fontAlgn="base">
              <a:buFont typeface="Arial" panose="020B0604020202020204" pitchFamily="34" charset="0"/>
              <a:buChar char="•"/>
            </a:pPr>
            <a:r>
              <a:rPr lang="en-US" sz="2800" dirty="0">
                <a:solidFill>
                  <a:schemeClr val="bg1"/>
                </a:solidFill>
              </a:rPr>
              <a:t>Fear of being seen as bad or selfish</a:t>
            </a:r>
          </a:p>
          <a:p>
            <a:pPr marL="457200" indent="-457200" fontAlgn="base">
              <a:buFont typeface="Arial" panose="020B0604020202020204" pitchFamily="34" charset="0"/>
              <a:buChar char="•"/>
            </a:pPr>
            <a:r>
              <a:rPr lang="en-US" sz="2800" dirty="0">
                <a:solidFill>
                  <a:schemeClr val="bg1"/>
                </a:solidFill>
              </a:rPr>
              <a:t>Fear of being unspiritual</a:t>
            </a:r>
          </a:p>
          <a:p>
            <a:pPr marL="457200" indent="-457200" fontAlgn="base">
              <a:buFont typeface="Arial" panose="020B0604020202020204" pitchFamily="34" charset="0"/>
              <a:buChar char="•"/>
            </a:pPr>
            <a:r>
              <a:rPr lang="en-US" sz="2800" dirty="0">
                <a:solidFill>
                  <a:schemeClr val="bg1"/>
                </a:solidFill>
              </a:rPr>
              <a:t>Fear of one’s </a:t>
            </a:r>
            <a:r>
              <a:rPr lang="en-US" sz="2800" dirty="0" err="1">
                <a:solidFill>
                  <a:schemeClr val="bg1"/>
                </a:solidFill>
              </a:rPr>
              <a:t>overstrict</a:t>
            </a:r>
            <a:r>
              <a:rPr lang="en-US" sz="2800" dirty="0">
                <a:solidFill>
                  <a:schemeClr val="bg1"/>
                </a:solidFill>
              </a:rPr>
              <a:t>, critical conscience</a:t>
            </a:r>
          </a:p>
        </p:txBody>
      </p:sp>
    </p:spTree>
    <p:extLst>
      <p:ext uri="{BB962C8B-B14F-4D97-AF65-F5344CB8AC3E}">
        <p14:creationId xmlns:p14="http://schemas.microsoft.com/office/powerpoint/2010/main" val="731731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EF52-49ED-46D3-8027-59853770B00E}"/>
              </a:ext>
            </a:extLst>
          </p:cNvPr>
          <p:cNvSpPr>
            <a:spLocks noGrp="1"/>
          </p:cNvSpPr>
          <p:nvPr>
            <p:ph type="title"/>
          </p:nvPr>
        </p:nvSpPr>
        <p:spPr/>
        <p:txBody>
          <a:bodyPr>
            <a:normAutofit/>
          </a:bodyPr>
          <a:lstStyle/>
          <a:p>
            <a:pPr algn="ctr"/>
            <a:r>
              <a:rPr lang="en-US" sz="4000" dirty="0"/>
              <a:t>Boundary Problems</a:t>
            </a:r>
          </a:p>
        </p:txBody>
      </p:sp>
      <p:sp>
        <p:nvSpPr>
          <p:cNvPr id="3" name="Content Placeholder 2">
            <a:extLst>
              <a:ext uri="{FF2B5EF4-FFF2-40B4-BE49-F238E27FC236}">
                <a16:creationId xmlns:a16="http://schemas.microsoft.com/office/drawing/2014/main" id="{3F6D3CF0-C0C8-4177-9FF4-7742428B1931}"/>
              </a:ext>
            </a:extLst>
          </p:cNvPr>
          <p:cNvSpPr>
            <a:spLocks noGrp="1"/>
          </p:cNvSpPr>
          <p:nvPr>
            <p:ph idx="1"/>
          </p:nvPr>
        </p:nvSpPr>
        <p:spPr/>
        <p:txBody>
          <a:bodyPr/>
          <a:lstStyle/>
          <a:p>
            <a:r>
              <a:rPr lang="en-US" sz="3600" dirty="0" err="1"/>
              <a:t>Compliants</a:t>
            </a:r>
            <a:endParaRPr lang="en-US" sz="3600" dirty="0"/>
          </a:p>
          <a:p>
            <a:endParaRPr lang="en-US" sz="3600" dirty="0"/>
          </a:p>
          <a:p>
            <a:endParaRPr lang="en-US" sz="3600" dirty="0"/>
          </a:p>
          <a:p>
            <a:endParaRPr lang="en-US" sz="3600" dirty="0"/>
          </a:p>
          <a:p>
            <a:endParaRPr lang="en-US" sz="3600" dirty="0"/>
          </a:p>
          <a:p>
            <a:endParaRPr lang="en-US" sz="3600" dirty="0"/>
          </a:p>
          <a:p>
            <a:endParaRPr lang="en-US" dirty="0"/>
          </a:p>
        </p:txBody>
      </p:sp>
      <p:sp>
        <p:nvSpPr>
          <p:cNvPr id="4" name="TextBox 3">
            <a:extLst>
              <a:ext uri="{FF2B5EF4-FFF2-40B4-BE49-F238E27FC236}">
                <a16:creationId xmlns:a16="http://schemas.microsoft.com/office/drawing/2014/main" id="{9097C8A2-B1CC-4281-8863-7B0986588DA9}"/>
              </a:ext>
            </a:extLst>
          </p:cNvPr>
          <p:cNvSpPr txBox="1"/>
          <p:nvPr/>
        </p:nvSpPr>
        <p:spPr>
          <a:xfrm>
            <a:off x="3069168" y="1949727"/>
            <a:ext cx="8115300" cy="4031873"/>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200" dirty="0"/>
              <a:t>“Matthew 9:13 says that God desires ‘compassion, and not sacrifice.’ In other words, God wants us to be compliant from the inside out (compassionate), not compliant on the outside and resentful on the inside (sacrificial). Complaints take on too many responsibilities and set too few boundaries, not by choice, but because they are afraid.” p. 53,54</a:t>
            </a:r>
          </a:p>
        </p:txBody>
      </p:sp>
    </p:spTree>
    <p:extLst>
      <p:ext uri="{BB962C8B-B14F-4D97-AF65-F5344CB8AC3E}">
        <p14:creationId xmlns:p14="http://schemas.microsoft.com/office/powerpoint/2010/main" val="23843118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EF52-49ED-46D3-8027-59853770B00E}"/>
              </a:ext>
            </a:extLst>
          </p:cNvPr>
          <p:cNvSpPr>
            <a:spLocks noGrp="1"/>
          </p:cNvSpPr>
          <p:nvPr>
            <p:ph type="title"/>
          </p:nvPr>
        </p:nvSpPr>
        <p:spPr/>
        <p:txBody>
          <a:bodyPr>
            <a:normAutofit/>
          </a:bodyPr>
          <a:lstStyle/>
          <a:p>
            <a:pPr algn="ctr"/>
            <a:r>
              <a:rPr lang="en-US" sz="4000" dirty="0"/>
              <a:t>Boundary Problems</a:t>
            </a:r>
          </a:p>
        </p:txBody>
      </p:sp>
      <p:sp>
        <p:nvSpPr>
          <p:cNvPr id="3" name="Content Placeholder 2">
            <a:extLst>
              <a:ext uri="{FF2B5EF4-FFF2-40B4-BE49-F238E27FC236}">
                <a16:creationId xmlns:a16="http://schemas.microsoft.com/office/drawing/2014/main" id="{3F6D3CF0-C0C8-4177-9FF4-7742428B1931}"/>
              </a:ext>
            </a:extLst>
          </p:cNvPr>
          <p:cNvSpPr>
            <a:spLocks noGrp="1"/>
          </p:cNvSpPr>
          <p:nvPr>
            <p:ph idx="1"/>
          </p:nvPr>
        </p:nvSpPr>
        <p:spPr/>
        <p:txBody>
          <a:bodyPr/>
          <a:lstStyle/>
          <a:p>
            <a:r>
              <a:rPr lang="en-US" sz="3600" dirty="0" err="1"/>
              <a:t>Compliants</a:t>
            </a:r>
            <a:r>
              <a:rPr lang="en-US" sz="3600" dirty="0"/>
              <a:t> – saying yes to the bad</a:t>
            </a:r>
          </a:p>
          <a:p>
            <a:endParaRPr lang="en-US" sz="3600" dirty="0"/>
          </a:p>
          <a:p>
            <a:r>
              <a:rPr lang="en-US" sz="3600" dirty="0"/>
              <a:t>Avoidants – saying no to the good</a:t>
            </a:r>
          </a:p>
          <a:p>
            <a:endParaRPr lang="en-US" sz="3600" dirty="0"/>
          </a:p>
          <a:p>
            <a:endParaRPr lang="en-US" sz="3600" dirty="0"/>
          </a:p>
          <a:p>
            <a:endParaRPr lang="en-US" sz="3600" dirty="0"/>
          </a:p>
          <a:p>
            <a:endParaRPr lang="en-US" dirty="0"/>
          </a:p>
        </p:txBody>
      </p:sp>
    </p:spTree>
    <p:extLst>
      <p:ext uri="{BB962C8B-B14F-4D97-AF65-F5344CB8AC3E}">
        <p14:creationId xmlns:p14="http://schemas.microsoft.com/office/powerpoint/2010/main" val="38639946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EF52-49ED-46D3-8027-59853770B00E}"/>
              </a:ext>
            </a:extLst>
          </p:cNvPr>
          <p:cNvSpPr>
            <a:spLocks noGrp="1"/>
          </p:cNvSpPr>
          <p:nvPr>
            <p:ph type="title"/>
          </p:nvPr>
        </p:nvSpPr>
        <p:spPr/>
        <p:txBody>
          <a:bodyPr>
            <a:normAutofit/>
          </a:bodyPr>
          <a:lstStyle/>
          <a:p>
            <a:pPr algn="ctr"/>
            <a:r>
              <a:rPr lang="en-US" sz="4000" dirty="0"/>
              <a:t>Boundary Problems</a:t>
            </a:r>
          </a:p>
        </p:txBody>
      </p:sp>
      <p:sp>
        <p:nvSpPr>
          <p:cNvPr id="3" name="Content Placeholder 2">
            <a:extLst>
              <a:ext uri="{FF2B5EF4-FFF2-40B4-BE49-F238E27FC236}">
                <a16:creationId xmlns:a16="http://schemas.microsoft.com/office/drawing/2014/main" id="{3F6D3CF0-C0C8-4177-9FF4-7742428B1931}"/>
              </a:ext>
            </a:extLst>
          </p:cNvPr>
          <p:cNvSpPr>
            <a:spLocks noGrp="1"/>
          </p:cNvSpPr>
          <p:nvPr>
            <p:ph idx="1"/>
          </p:nvPr>
        </p:nvSpPr>
        <p:spPr/>
        <p:txBody>
          <a:bodyPr/>
          <a:lstStyle/>
          <a:p>
            <a:r>
              <a:rPr lang="en-US" sz="3600" dirty="0" err="1"/>
              <a:t>Compliants</a:t>
            </a:r>
            <a:endParaRPr lang="en-US" sz="3600" dirty="0"/>
          </a:p>
          <a:p>
            <a:endParaRPr lang="en-US" sz="3600" dirty="0"/>
          </a:p>
          <a:p>
            <a:r>
              <a:rPr lang="en-US" sz="3600" dirty="0"/>
              <a:t>Avoidants</a:t>
            </a:r>
          </a:p>
          <a:p>
            <a:endParaRPr lang="en-US" sz="3600" dirty="0"/>
          </a:p>
          <a:p>
            <a:endParaRPr lang="en-US" sz="3600" dirty="0"/>
          </a:p>
          <a:p>
            <a:endParaRPr lang="en-US" sz="3600" dirty="0"/>
          </a:p>
          <a:p>
            <a:endParaRPr lang="en-US" dirty="0"/>
          </a:p>
        </p:txBody>
      </p:sp>
      <p:sp>
        <p:nvSpPr>
          <p:cNvPr id="4" name="TextBox 3">
            <a:extLst>
              <a:ext uri="{FF2B5EF4-FFF2-40B4-BE49-F238E27FC236}">
                <a16:creationId xmlns:a16="http://schemas.microsoft.com/office/drawing/2014/main" id="{82C59A6C-ED1E-4313-B897-BA6C24C99CC4}"/>
              </a:ext>
            </a:extLst>
          </p:cNvPr>
          <p:cNvSpPr txBox="1"/>
          <p:nvPr/>
        </p:nvSpPr>
        <p:spPr>
          <a:xfrm>
            <a:off x="3612093" y="3648075"/>
            <a:ext cx="7829550" cy="2554545"/>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200" dirty="0"/>
              <a:t>“Their boundaries become walls and no one touches them… The avoidant person often experiences their problems and legitimate wants as something bad, destructive, or shameful.”p54,55</a:t>
            </a:r>
          </a:p>
        </p:txBody>
      </p:sp>
    </p:spTree>
    <p:extLst>
      <p:ext uri="{BB962C8B-B14F-4D97-AF65-F5344CB8AC3E}">
        <p14:creationId xmlns:p14="http://schemas.microsoft.com/office/powerpoint/2010/main" val="483015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8E7EA-61AA-4A3F-84BE-58E253B9C169}"/>
              </a:ext>
            </a:extLst>
          </p:cNvPr>
          <p:cNvSpPr>
            <a:spLocks noGrp="1"/>
          </p:cNvSpPr>
          <p:nvPr>
            <p:ph type="title"/>
          </p:nvPr>
        </p:nvSpPr>
        <p:spPr/>
        <p:txBody>
          <a:bodyPr>
            <a:normAutofit/>
          </a:bodyPr>
          <a:lstStyle/>
          <a:p>
            <a:pPr algn="ctr"/>
            <a:r>
              <a:rPr lang="en-US" sz="4000" dirty="0"/>
              <a:t>What does a boundary look like?</a:t>
            </a:r>
          </a:p>
        </p:txBody>
      </p:sp>
      <p:pic>
        <p:nvPicPr>
          <p:cNvPr id="5" name="Content Placeholder 4">
            <a:extLst>
              <a:ext uri="{FF2B5EF4-FFF2-40B4-BE49-F238E27FC236}">
                <a16:creationId xmlns:a16="http://schemas.microsoft.com/office/drawing/2014/main" id="{D5A3BF05-BFBF-4B3A-8498-ADFDB09AA0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8738" y="982595"/>
            <a:ext cx="7315200" cy="4883285"/>
          </a:xfrm>
        </p:spPr>
      </p:pic>
    </p:spTree>
    <p:extLst>
      <p:ext uri="{BB962C8B-B14F-4D97-AF65-F5344CB8AC3E}">
        <p14:creationId xmlns:p14="http://schemas.microsoft.com/office/powerpoint/2010/main" val="6310906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EF52-49ED-46D3-8027-59853770B00E}"/>
              </a:ext>
            </a:extLst>
          </p:cNvPr>
          <p:cNvSpPr>
            <a:spLocks noGrp="1"/>
          </p:cNvSpPr>
          <p:nvPr>
            <p:ph type="title"/>
          </p:nvPr>
        </p:nvSpPr>
        <p:spPr/>
        <p:txBody>
          <a:bodyPr>
            <a:normAutofit/>
          </a:bodyPr>
          <a:lstStyle/>
          <a:p>
            <a:pPr algn="ctr"/>
            <a:r>
              <a:rPr lang="en-US" sz="4000" dirty="0"/>
              <a:t>Boundary Problems</a:t>
            </a:r>
          </a:p>
        </p:txBody>
      </p:sp>
      <p:sp>
        <p:nvSpPr>
          <p:cNvPr id="3" name="Content Placeholder 2">
            <a:extLst>
              <a:ext uri="{FF2B5EF4-FFF2-40B4-BE49-F238E27FC236}">
                <a16:creationId xmlns:a16="http://schemas.microsoft.com/office/drawing/2014/main" id="{3F6D3CF0-C0C8-4177-9FF4-7742428B1931}"/>
              </a:ext>
            </a:extLst>
          </p:cNvPr>
          <p:cNvSpPr>
            <a:spLocks noGrp="1"/>
          </p:cNvSpPr>
          <p:nvPr>
            <p:ph idx="1"/>
          </p:nvPr>
        </p:nvSpPr>
        <p:spPr/>
        <p:txBody>
          <a:bodyPr/>
          <a:lstStyle/>
          <a:p>
            <a:r>
              <a:rPr lang="en-US" sz="3600" dirty="0" err="1"/>
              <a:t>Compliants</a:t>
            </a:r>
            <a:r>
              <a:rPr lang="en-US" sz="3600" dirty="0"/>
              <a:t> – saying yes to the bad</a:t>
            </a:r>
          </a:p>
          <a:p>
            <a:endParaRPr lang="en-US" sz="3600" dirty="0"/>
          </a:p>
          <a:p>
            <a:r>
              <a:rPr lang="en-US" sz="3600" dirty="0"/>
              <a:t>Avoidants – saying no to the good</a:t>
            </a:r>
          </a:p>
          <a:p>
            <a:endParaRPr lang="en-US" sz="3600" dirty="0"/>
          </a:p>
          <a:p>
            <a:r>
              <a:rPr lang="en-US" sz="3600" dirty="0"/>
              <a:t>Controllers – not respecting others</a:t>
            </a:r>
          </a:p>
          <a:p>
            <a:endParaRPr lang="en-US" sz="3600" dirty="0"/>
          </a:p>
          <a:p>
            <a:endParaRPr lang="en-US" dirty="0"/>
          </a:p>
        </p:txBody>
      </p:sp>
    </p:spTree>
    <p:extLst>
      <p:ext uri="{BB962C8B-B14F-4D97-AF65-F5344CB8AC3E}">
        <p14:creationId xmlns:p14="http://schemas.microsoft.com/office/powerpoint/2010/main" val="30283674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EF52-49ED-46D3-8027-59853770B00E}"/>
              </a:ext>
            </a:extLst>
          </p:cNvPr>
          <p:cNvSpPr>
            <a:spLocks noGrp="1"/>
          </p:cNvSpPr>
          <p:nvPr>
            <p:ph type="title"/>
          </p:nvPr>
        </p:nvSpPr>
        <p:spPr/>
        <p:txBody>
          <a:bodyPr>
            <a:normAutofit/>
          </a:bodyPr>
          <a:lstStyle/>
          <a:p>
            <a:pPr algn="ctr"/>
            <a:r>
              <a:rPr lang="en-US" sz="4000" dirty="0"/>
              <a:t>Boundary Problems</a:t>
            </a:r>
          </a:p>
        </p:txBody>
      </p:sp>
      <p:sp>
        <p:nvSpPr>
          <p:cNvPr id="3" name="Content Placeholder 2">
            <a:extLst>
              <a:ext uri="{FF2B5EF4-FFF2-40B4-BE49-F238E27FC236}">
                <a16:creationId xmlns:a16="http://schemas.microsoft.com/office/drawing/2014/main" id="{3F6D3CF0-C0C8-4177-9FF4-7742428B1931}"/>
              </a:ext>
            </a:extLst>
          </p:cNvPr>
          <p:cNvSpPr>
            <a:spLocks noGrp="1"/>
          </p:cNvSpPr>
          <p:nvPr>
            <p:ph idx="1"/>
          </p:nvPr>
        </p:nvSpPr>
        <p:spPr/>
        <p:txBody>
          <a:bodyPr/>
          <a:lstStyle/>
          <a:p>
            <a:r>
              <a:rPr lang="en-US" sz="3600" dirty="0" err="1"/>
              <a:t>Compliants</a:t>
            </a:r>
            <a:r>
              <a:rPr lang="en-US" sz="3600" dirty="0"/>
              <a:t> – saying yes to the bad</a:t>
            </a:r>
          </a:p>
          <a:p>
            <a:endParaRPr lang="en-US" sz="3600" dirty="0"/>
          </a:p>
          <a:p>
            <a:r>
              <a:rPr lang="en-US" sz="3600" dirty="0"/>
              <a:t>Avoidants – saying no to the good</a:t>
            </a:r>
          </a:p>
          <a:p>
            <a:endParaRPr lang="en-US" sz="3600" dirty="0"/>
          </a:p>
          <a:p>
            <a:r>
              <a:rPr lang="en-US" sz="3600" dirty="0"/>
              <a:t>Controllers – not respecting others</a:t>
            </a:r>
          </a:p>
          <a:p>
            <a:endParaRPr lang="en-US" sz="3600" dirty="0"/>
          </a:p>
          <a:p>
            <a:r>
              <a:rPr lang="en-US" sz="3600" dirty="0"/>
              <a:t>Non-</a:t>
            </a:r>
            <a:r>
              <a:rPr lang="en-US" sz="3600" dirty="0" err="1"/>
              <a:t>responsives</a:t>
            </a:r>
            <a:r>
              <a:rPr lang="en-US" sz="3600" dirty="0"/>
              <a:t> – not hearing needs</a:t>
            </a:r>
          </a:p>
        </p:txBody>
      </p:sp>
    </p:spTree>
    <p:extLst>
      <p:ext uri="{BB962C8B-B14F-4D97-AF65-F5344CB8AC3E}">
        <p14:creationId xmlns:p14="http://schemas.microsoft.com/office/powerpoint/2010/main" val="15856921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EF52-49ED-46D3-8027-59853770B00E}"/>
              </a:ext>
            </a:extLst>
          </p:cNvPr>
          <p:cNvSpPr>
            <a:spLocks noGrp="1"/>
          </p:cNvSpPr>
          <p:nvPr>
            <p:ph type="title"/>
          </p:nvPr>
        </p:nvSpPr>
        <p:spPr/>
        <p:txBody>
          <a:bodyPr>
            <a:normAutofit/>
          </a:bodyPr>
          <a:lstStyle/>
          <a:p>
            <a:pPr algn="ctr"/>
            <a:r>
              <a:rPr lang="en-US" sz="4000" dirty="0"/>
              <a:t>Boundary Problems</a:t>
            </a:r>
          </a:p>
        </p:txBody>
      </p:sp>
      <p:sp>
        <p:nvSpPr>
          <p:cNvPr id="3" name="Content Placeholder 2">
            <a:extLst>
              <a:ext uri="{FF2B5EF4-FFF2-40B4-BE49-F238E27FC236}">
                <a16:creationId xmlns:a16="http://schemas.microsoft.com/office/drawing/2014/main" id="{3F6D3CF0-C0C8-4177-9FF4-7742428B1931}"/>
              </a:ext>
            </a:extLst>
          </p:cNvPr>
          <p:cNvSpPr>
            <a:spLocks noGrp="1"/>
          </p:cNvSpPr>
          <p:nvPr>
            <p:ph idx="1"/>
          </p:nvPr>
        </p:nvSpPr>
        <p:spPr/>
        <p:txBody>
          <a:bodyPr/>
          <a:lstStyle/>
          <a:p>
            <a:r>
              <a:rPr lang="en-US" sz="3600" dirty="0" err="1"/>
              <a:t>Compliants</a:t>
            </a:r>
            <a:endParaRPr lang="en-US" sz="3600" dirty="0"/>
          </a:p>
          <a:p>
            <a:endParaRPr lang="en-US" sz="3600" dirty="0"/>
          </a:p>
          <a:p>
            <a:r>
              <a:rPr lang="en-US" sz="3600" dirty="0"/>
              <a:t>Avoidants</a:t>
            </a:r>
          </a:p>
          <a:p>
            <a:endParaRPr lang="en-US" sz="3600" dirty="0"/>
          </a:p>
          <a:p>
            <a:r>
              <a:rPr lang="en-US" sz="3600" dirty="0"/>
              <a:t>Controllers</a:t>
            </a:r>
          </a:p>
          <a:p>
            <a:endParaRPr lang="en-US" sz="3600" dirty="0"/>
          </a:p>
          <a:p>
            <a:r>
              <a:rPr lang="en-US" sz="3600" dirty="0"/>
              <a:t>Non-</a:t>
            </a:r>
            <a:r>
              <a:rPr lang="en-US" sz="3600" dirty="0" err="1"/>
              <a:t>responsives</a:t>
            </a:r>
            <a:endParaRPr lang="en-US" sz="3600" dirty="0"/>
          </a:p>
        </p:txBody>
      </p:sp>
      <p:sp>
        <p:nvSpPr>
          <p:cNvPr id="4" name="TextBox 3">
            <a:extLst>
              <a:ext uri="{FF2B5EF4-FFF2-40B4-BE49-F238E27FC236}">
                <a16:creationId xmlns:a16="http://schemas.microsoft.com/office/drawing/2014/main" id="{C70FD444-56CA-43A5-B847-71B5FD180448}"/>
              </a:ext>
            </a:extLst>
          </p:cNvPr>
          <p:cNvSpPr txBox="1"/>
          <p:nvPr/>
        </p:nvSpPr>
        <p:spPr>
          <a:xfrm>
            <a:off x="7239000" y="2516487"/>
            <a:ext cx="4067175" cy="1815882"/>
          </a:xfrm>
          <a:prstGeom prst="rect">
            <a:avLst/>
          </a:prstGeom>
          <a:noFill/>
        </p:spPr>
        <p:txBody>
          <a:bodyPr wrap="square" rtlCol="0">
            <a:spAutoFit/>
          </a:bodyPr>
          <a:lstStyle/>
          <a:p>
            <a:r>
              <a:rPr lang="en-US" sz="2800" dirty="0"/>
              <a:t>Do not withhold good from those to whom it is due, when it is your power to act.            </a:t>
            </a:r>
            <a:r>
              <a:rPr lang="en-US" sz="2800" b="1" dirty="0">
                <a:effectLst>
                  <a:outerShdw blurRad="38100" dist="38100" dir="2700000" algn="tl">
                    <a:srgbClr val="000000">
                      <a:alpha val="43137"/>
                    </a:srgbClr>
                  </a:outerShdw>
                </a:effectLst>
              </a:rPr>
              <a:t>Proverbs 3:27</a:t>
            </a:r>
          </a:p>
        </p:txBody>
      </p:sp>
    </p:spTree>
    <p:extLst>
      <p:ext uri="{BB962C8B-B14F-4D97-AF65-F5344CB8AC3E}">
        <p14:creationId xmlns:p14="http://schemas.microsoft.com/office/powerpoint/2010/main" val="35874157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22B14B-2F15-48A4-83C9-E5C84243C574}"/>
              </a:ext>
            </a:extLst>
          </p:cNvPr>
          <p:cNvSpPr>
            <a:spLocks noGrp="1"/>
          </p:cNvSpPr>
          <p:nvPr>
            <p:ph type="title"/>
          </p:nvPr>
        </p:nvSpPr>
        <p:spPr/>
        <p:txBody>
          <a:bodyPr>
            <a:normAutofit/>
          </a:bodyPr>
          <a:lstStyle/>
          <a:p>
            <a:pPr algn="ctr"/>
            <a:r>
              <a:rPr lang="en-US" sz="4000" dirty="0"/>
              <a:t>Boundaries Toolbox</a:t>
            </a:r>
          </a:p>
        </p:txBody>
      </p:sp>
      <p:sp>
        <p:nvSpPr>
          <p:cNvPr id="5" name="Content Placeholder 4">
            <a:extLst>
              <a:ext uri="{FF2B5EF4-FFF2-40B4-BE49-F238E27FC236}">
                <a16:creationId xmlns:a16="http://schemas.microsoft.com/office/drawing/2014/main" id="{46685B60-07A7-4ED2-9234-0175B94EAB10}"/>
              </a:ext>
            </a:extLst>
          </p:cNvPr>
          <p:cNvSpPr>
            <a:spLocks noGrp="1"/>
          </p:cNvSpPr>
          <p:nvPr>
            <p:ph sz="half" idx="1"/>
          </p:nvPr>
        </p:nvSpPr>
        <p:spPr/>
        <p:txBody>
          <a:bodyPr/>
          <a:lstStyle/>
          <a:p>
            <a:endParaRPr lang="en-US"/>
          </a:p>
        </p:txBody>
      </p:sp>
      <p:sp>
        <p:nvSpPr>
          <p:cNvPr id="6" name="Content Placeholder 5">
            <a:extLst>
              <a:ext uri="{FF2B5EF4-FFF2-40B4-BE49-F238E27FC236}">
                <a16:creationId xmlns:a16="http://schemas.microsoft.com/office/drawing/2014/main" id="{57113546-39A2-41C4-9A49-36317791CD91}"/>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5510871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22B14B-2F15-48A4-83C9-E5C84243C574}"/>
              </a:ext>
            </a:extLst>
          </p:cNvPr>
          <p:cNvSpPr>
            <a:spLocks noGrp="1"/>
          </p:cNvSpPr>
          <p:nvPr>
            <p:ph type="title"/>
          </p:nvPr>
        </p:nvSpPr>
        <p:spPr/>
        <p:txBody>
          <a:bodyPr>
            <a:normAutofit/>
          </a:bodyPr>
          <a:lstStyle/>
          <a:p>
            <a:pPr algn="ctr"/>
            <a:r>
              <a:rPr lang="en-US" sz="4000" dirty="0"/>
              <a:t>Boundaries Toolbox</a:t>
            </a:r>
          </a:p>
        </p:txBody>
      </p:sp>
      <p:sp>
        <p:nvSpPr>
          <p:cNvPr id="5" name="Content Placeholder 4">
            <a:extLst>
              <a:ext uri="{FF2B5EF4-FFF2-40B4-BE49-F238E27FC236}">
                <a16:creationId xmlns:a16="http://schemas.microsoft.com/office/drawing/2014/main" id="{46685B60-07A7-4ED2-9234-0175B94EAB10}"/>
              </a:ext>
            </a:extLst>
          </p:cNvPr>
          <p:cNvSpPr>
            <a:spLocks noGrp="1"/>
          </p:cNvSpPr>
          <p:nvPr>
            <p:ph sz="half" idx="1"/>
          </p:nvPr>
        </p:nvSpPr>
        <p:spPr>
          <a:xfrm>
            <a:off x="3867912" y="0"/>
            <a:ext cx="3474720" cy="6858000"/>
          </a:xfrm>
          <a:solidFill>
            <a:schemeClr val="bg1">
              <a:alpha val="35000"/>
            </a:schemeClr>
          </a:solidFill>
        </p:spPr>
        <p:txBody>
          <a:bodyPr>
            <a:normAutofit fontScale="92500"/>
          </a:bodyPr>
          <a:lstStyle/>
          <a:p>
            <a:r>
              <a:rPr lang="en-US" sz="2400" b="1" dirty="0"/>
              <a:t>Do I tend toward compliance, avoidance, control, or </a:t>
            </a:r>
            <a:r>
              <a:rPr lang="en-US" sz="2400" b="1" dirty="0" err="1"/>
              <a:t>nonresponsiveness</a:t>
            </a:r>
            <a:r>
              <a:rPr lang="en-US" sz="2400" b="1" dirty="0"/>
              <a:t>?</a:t>
            </a:r>
            <a:endParaRPr lang="en-US" sz="2400" dirty="0"/>
          </a:p>
          <a:p>
            <a:r>
              <a:rPr lang="en-US" sz="2400" b="1" dirty="0"/>
              <a:t>Am I operating out of fear or freedom?</a:t>
            </a:r>
            <a:endParaRPr lang="en-US" sz="2400" dirty="0"/>
          </a:p>
          <a:p>
            <a:r>
              <a:rPr lang="en-US" sz="2400" b="1" dirty="0"/>
              <a:t>What move do I need to make to let in the good and keep out the bad?</a:t>
            </a:r>
            <a:endParaRPr lang="en-US" sz="2400" dirty="0"/>
          </a:p>
          <a:p>
            <a:r>
              <a:rPr lang="en-US" sz="2400" b="1" dirty="0"/>
              <a:t>What’s it going to cost me?</a:t>
            </a:r>
            <a:endParaRPr lang="en-US" sz="2400" dirty="0"/>
          </a:p>
          <a:p>
            <a:r>
              <a:rPr lang="en-US" sz="2400" b="1" dirty="0"/>
              <a:t>How do I feel? What do I want? What do I dislike?</a:t>
            </a:r>
            <a:endParaRPr lang="en-US" sz="2400" dirty="0"/>
          </a:p>
          <a:p>
            <a:r>
              <a:rPr lang="en-US" sz="2400" b="1" dirty="0"/>
              <a:t>Who needs to take responsibility?</a:t>
            </a:r>
            <a:endParaRPr lang="en-US" sz="2400" dirty="0"/>
          </a:p>
          <a:p>
            <a:r>
              <a:rPr lang="en-US" sz="2400" b="1" dirty="0"/>
              <a:t>To whom do I need to communicate my boundary?</a:t>
            </a:r>
            <a:endParaRPr lang="en-US" sz="2400" dirty="0"/>
          </a:p>
        </p:txBody>
      </p:sp>
      <p:sp>
        <p:nvSpPr>
          <p:cNvPr id="6" name="Content Placeholder 5">
            <a:extLst>
              <a:ext uri="{FF2B5EF4-FFF2-40B4-BE49-F238E27FC236}">
                <a16:creationId xmlns:a16="http://schemas.microsoft.com/office/drawing/2014/main" id="{57113546-39A2-41C4-9A49-36317791CD91}"/>
              </a:ext>
            </a:extLst>
          </p:cNvPr>
          <p:cNvSpPr>
            <a:spLocks noGrp="1"/>
          </p:cNvSpPr>
          <p:nvPr>
            <p:ph sz="half" idx="2"/>
          </p:nvPr>
        </p:nvSpPr>
        <p:spPr/>
        <p:txBody>
          <a:bodyPr>
            <a:normAutofit fontScale="92500"/>
          </a:bodyPr>
          <a:lstStyle/>
          <a:p>
            <a:endParaRPr lang="en-US"/>
          </a:p>
        </p:txBody>
      </p:sp>
    </p:spTree>
    <p:extLst>
      <p:ext uri="{BB962C8B-B14F-4D97-AF65-F5344CB8AC3E}">
        <p14:creationId xmlns:p14="http://schemas.microsoft.com/office/powerpoint/2010/main" val="9371278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22B14B-2F15-48A4-83C9-E5C84243C574}"/>
              </a:ext>
            </a:extLst>
          </p:cNvPr>
          <p:cNvSpPr>
            <a:spLocks noGrp="1"/>
          </p:cNvSpPr>
          <p:nvPr>
            <p:ph type="title"/>
          </p:nvPr>
        </p:nvSpPr>
        <p:spPr/>
        <p:txBody>
          <a:bodyPr>
            <a:normAutofit/>
          </a:bodyPr>
          <a:lstStyle/>
          <a:p>
            <a:pPr algn="ctr"/>
            <a:r>
              <a:rPr lang="en-US" sz="4000" dirty="0"/>
              <a:t>Boundaries Toolbox</a:t>
            </a:r>
          </a:p>
        </p:txBody>
      </p:sp>
      <p:sp>
        <p:nvSpPr>
          <p:cNvPr id="5" name="Content Placeholder 4">
            <a:extLst>
              <a:ext uri="{FF2B5EF4-FFF2-40B4-BE49-F238E27FC236}">
                <a16:creationId xmlns:a16="http://schemas.microsoft.com/office/drawing/2014/main" id="{46685B60-07A7-4ED2-9234-0175B94EAB10}"/>
              </a:ext>
            </a:extLst>
          </p:cNvPr>
          <p:cNvSpPr>
            <a:spLocks noGrp="1"/>
          </p:cNvSpPr>
          <p:nvPr>
            <p:ph sz="half" idx="1"/>
          </p:nvPr>
        </p:nvSpPr>
        <p:spPr>
          <a:xfrm>
            <a:off x="3867912" y="0"/>
            <a:ext cx="3474720" cy="6858000"/>
          </a:xfrm>
          <a:solidFill>
            <a:schemeClr val="bg1">
              <a:alpha val="35000"/>
            </a:schemeClr>
          </a:solidFill>
        </p:spPr>
        <p:txBody>
          <a:bodyPr>
            <a:normAutofit fontScale="92500"/>
          </a:bodyPr>
          <a:lstStyle/>
          <a:p>
            <a:r>
              <a:rPr lang="en-US" sz="2400" b="1" dirty="0">
                <a:solidFill>
                  <a:schemeClr val="tx1"/>
                </a:solidFill>
              </a:rPr>
              <a:t>Do I tend toward compliance, avoidance, control, or </a:t>
            </a:r>
            <a:r>
              <a:rPr lang="en-US" sz="2400" b="1" dirty="0" err="1">
                <a:solidFill>
                  <a:schemeClr val="tx1"/>
                </a:solidFill>
              </a:rPr>
              <a:t>nonresponsiveness</a:t>
            </a:r>
            <a:r>
              <a:rPr lang="en-US" sz="2400" b="1" dirty="0">
                <a:solidFill>
                  <a:schemeClr val="tx1"/>
                </a:solidFill>
              </a:rPr>
              <a:t>?</a:t>
            </a:r>
            <a:endParaRPr lang="en-US" sz="2400" dirty="0">
              <a:solidFill>
                <a:schemeClr val="tx1"/>
              </a:solidFill>
            </a:endParaRPr>
          </a:p>
          <a:p>
            <a:r>
              <a:rPr lang="en-US" sz="2400" b="1" dirty="0">
                <a:solidFill>
                  <a:schemeClr val="tx1"/>
                </a:solidFill>
              </a:rPr>
              <a:t>Am I operating out of fear or freedom?</a:t>
            </a:r>
            <a:endParaRPr lang="en-US" sz="2400" dirty="0">
              <a:solidFill>
                <a:schemeClr val="tx1"/>
              </a:solidFill>
            </a:endParaRPr>
          </a:p>
          <a:p>
            <a:r>
              <a:rPr lang="en-US" sz="2400" b="1" dirty="0">
                <a:solidFill>
                  <a:schemeClr val="tx1"/>
                </a:solidFill>
              </a:rPr>
              <a:t>What move do I need to make to let in the good and keep out the bad?</a:t>
            </a:r>
            <a:endParaRPr lang="en-US" sz="2400" dirty="0">
              <a:solidFill>
                <a:schemeClr val="tx1"/>
              </a:solidFill>
            </a:endParaRPr>
          </a:p>
          <a:p>
            <a:r>
              <a:rPr lang="en-US" sz="2400" b="1" dirty="0">
                <a:solidFill>
                  <a:schemeClr val="tx1"/>
                </a:solidFill>
              </a:rPr>
              <a:t>What’s it going to cost me?</a:t>
            </a:r>
            <a:endParaRPr lang="en-US" sz="2400" dirty="0">
              <a:solidFill>
                <a:schemeClr val="tx1"/>
              </a:solidFill>
            </a:endParaRPr>
          </a:p>
          <a:p>
            <a:r>
              <a:rPr lang="en-US" sz="2400" b="1" dirty="0">
                <a:solidFill>
                  <a:schemeClr val="tx1"/>
                </a:solidFill>
              </a:rPr>
              <a:t>How do I feel? What do I want? What do I dislike?</a:t>
            </a:r>
            <a:endParaRPr lang="en-US" sz="2400" dirty="0">
              <a:solidFill>
                <a:schemeClr val="tx1"/>
              </a:solidFill>
            </a:endParaRPr>
          </a:p>
          <a:p>
            <a:r>
              <a:rPr lang="en-US" sz="2400" b="1" dirty="0">
                <a:solidFill>
                  <a:schemeClr val="tx1"/>
                </a:solidFill>
              </a:rPr>
              <a:t>Who needs to take responsibility?</a:t>
            </a:r>
            <a:endParaRPr lang="en-US" sz="2400" dirty="0">
              <a:solidFill>
                <a:schemeClr val="tx1"/>
              </a:solidFill>
            </a:endParaRPr>
          </a:p>
          <a:p>
            <a:r>
              <a:rPr lang="en-US" sz="2400" b="1" dirty="0">
                <a:solidFill>
                  <a:schemeClr val="tx1"/>
                </a:solidFill>
              </a:rPr>
              <a:t>To whom do I need to communicate my boundary?</a:t>
            </a:r>
            <a:endParaRPr lang="en-US" sz="2400" dirty="0">
              <a:solidFill>
                <a:schemeClr val="tx1"/>
              </a:solidFill>
            </a:endParaRPr>
          </a:p>
        </p:txBody>
      </p:sp>
      <p:sp>
        <p:nvSpPr>
          <p:cNvPr id="6" name="Content Placeholder 5">
            <a:extLst>
              <a:ext uri="{FF2B5EF4-FFF2-40B4-BE49-F238E27FC236}">
                <a16:creationId xmlns:a16="http://schemas.microsoft.com/office/drawing/2014/main" id="{57113546-39A2-41C4-9A49-36317791CD91}"/>
              </a:ext>
            </a:extLst>
          </p:cNvPr>
          <p:cNvSpPr>
            <a:spLocks noGrp="1"/>
          </p:cNvSpPr>
          <p:nvPr>
            <p:ph sz="half" idx="2"/>
          </p:nvPr>
        </p:nvSpPr>
        <p:spPr>
          <a:solidFill>
            <a:schemeClr val="bg1">
              <a:alpha val="35000"/>
            </a:schemeClr>
          </a:solidFill>
        </p:spPr>
        <p:txBody>
          <a:bodyPr>
            <a:normAutofit fontScale="92500"/>
          </a:bodyPr>
          <a:lstStyle/>
          <a:p>
            <a:pPr marL="0" indent="0" algn="ctr">
              <a:buNone/>
            </a:pPr>
            <a:r>
              <a:rPr lang="en-US" sz="3000" b="1" dirty="0">
                <a:solidFill>
                  <a:schemeClr val="tx1"/>
                </a:solidFill>
              </a:rPr>
              <a:t>When boundaries aren’t respected</a:t>
            </a:r>
          </a:p>
          <a:p>
            <a:endParaRPr lang="en-US" sz="3000" b="1" dirty="0">
              <a:solidFill>
                <a:schemeClr val="tx1"/>
              </a:solidFill>
            </a:endParaRPr>
          </a:p>
          <a:p>
            <a:r>
              <a:rPr lang="en-US" sz="3000" b="1" dirty="0">
                <a:solidFill>
                  <a:schemeClr val="tx1"/>
                </a:solidFill>
              </a:rPr>
              <a:t>Look at yourself </a:t>
            </a:r>
          </a:p>
          <a:p>
            <a:r>
              <a:rPr lang="en-US" sz="3000" b="1" dirty="0">
                <a:solidFill>
                  <a:schemeClr val="tx1"/>
                </a:solidFill>
              </a:rPr>
              <a:t>Ask them</a:t>
            </a:r>
          </a:p>
          <a:p>
            <a:r>
              <a:rPr lang="en-US" sz="3000" b="1" dirty="0">
                <a:solidFill>
                  <a:schemeClr val="tx1"/>
                </a:solidFill>
              </a:rPr>
              <a:t>Grab a 3rd party</a:t>
            </a:r>
          </a:p>
        </p:txBody>
      </p:sp>
    </p:spTree>
    <p:extLst>
      <p:ext uri="{BB962C8B-B14F-4D97-AF65-F5344CB8AC3E}">
        <p14:creationId xmlns:p14="http://schemas.microsoft.com/office/powerpoint/2010/main" val="33011418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1FC8A17-55B9-49DC-91DC-D5787654FB10}"/>
              </a:ext>
            </a:extLst>
          </p:cNvPr>
          <p:cNvSpPr txBox="1"/>
          <p:nvPr/>
        </p:nvSpPr>
        <p:spPr>
          <a:xfrm>
            <a:off x="2171700" y="4295775"/>
            <a:ext cx="5724525" cy="769441"/>
          </a:xfrm>
          <a:prstGeom prst="rect">
            <a:avLst/>
          </a:prstGeom>
          <a:noFill/>
          <a:ln>
            <a:solidFill>
              <a:schemeClr val="tx2">
                <a:lumMod val="75000"/>
              </a:schemeClr>
            </a:solidFill>
          </a:ln>
        </p:spPr>
        <p:txBody>
          <a:bodyPr wrap="square" rtlCol="0">
            <a:spAutoFit/>
          </a:bodyPr>
          <a:lstStyle/>
          <a:p>
            <a:r>
              <a:rPr lang="en-US" sz="4400" dirty="0"/>
              <a:t>Questions? Comments?</a:t>
            </a:r>
          </a:p>
        </p:txBody>
      </p:sp>
    </p:spTree>
    <p:extLst>
      <p:ext uri="{BB962C8B-B14F-4D97-AF65-F5344CB8AC3E}">
        <p14:creationId xmlns:p14="http://schemas.microsoft.com/office/powerpoint/2010/main" val="1919492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8E7EA-61AA-4A3F-84BE-58E253B9C169}"/>
              </a:ext>
            </a:extLst>
          </p:cNvPr>
          <p:cNvSpPr>
            <a:spLocks noGrp="1"/>
          </p:cNvSpPr>
          <p:nvPr>
            <p:ph type="title"/>
          </p:nvPr>
        </p:nvSpPr>
        <p:spPr/>
        <p:txBody>
          <a:bodyPr>
            <a:normAutofit/>
          </a:bodyPr>
          <a:lstStyle/>
          <a:p>
            <a:pPr algn="ctr"/>
            <a:r>
              <a:rPr lang="en-US" sz="4000" dirty="0"/>
              <a:t>What does a boundary look like?</a:t>
            </a:r>
          </a:p>
        </p:txBody>
      </p:sp>
      <p:pic>
        <p:nvPicPr>
          <p:cNvPr id="5" name="Content Placeholder 4">
            <a:extLst>
              <a:ext uri="{FF2B5EF4-FFF2-40B4-BE49-F238E27FC236}">
                <a16:creationId xmlns:a16="http://schemas.microsoft.com/office/drawing/2014/main" id="{D5A3BF05-BFBF-4B3A-8498-ADFDB09AA0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8738" y="982595"/>
            <a:ext cx="7315200" cy="4883285"/>
          </a:xfrm>
        </p:spPr>
      </p:pic>
      <p:sp>
        <p:nvSpPr>
          <p:cNvPr id="3" name="TextBox 2">
            <a:extLst>
              <a:ext uri="{FF2B5EF4-FFF2-40B4-BE49-F238E27FC236}">
                <a16:creationId xmlns:a16="http://schemas.microsoft.com/office/drawing/2014/main" id="{C14D0A54-BD5D-4D1F-AF9D-AC4245B1A785}"/>
              </a:ext>
            </a:extLst>
          </p:cNvPr>
          <p:cNvSpPr txBox="1"/>
          <p:nvPr/>
        </p:nvSpPr>
        <p:spPr>
          <a:xfrm>
            <a:off x="2552700" y="5327271"/>
            <a:ext cx="7086600" cy="1077218"/>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200" dirty="0"/>
              <a:t> “Knowing what I am to own and take responsibility for gives me freedom.” p31</a:t>
            </a:r>
          </a:p>
        </p:txBody>
      </p:sp>
    </p:spTree>
    <p:extLst>
      <p:ext uri="{BB962C8B-B14F-4D97-AF65-F5344CB8AC3E}">
        <p14:creationId xmlns:p14="http://schemas.microsoft.com/office/powerpoint/2010/main" val="3988662110"/>
      </p:ext>
    </p:extLst>
  </p:cSld>
  <p:clrMapOvr>
    <a:masterClrMapping/>
  </p:clrMapOvr>
</p:sld>
</file>

<file path=ppt/theme/theme1.xml><?xml version="1.0" encoding="utf-8"?>
<a:theme xmlns:a="http://schemas.openxmlformats.org/drawingml/2006/main" name="Frame">
  <a:themeElements>
    <a:clrScheme name="Frame">
      <a:dk1>
        <a:sysClr val="windowText" lastClr="000000"/>
      </a:dk1>
      <a:lt1>
        <a:sysClr val="window" lastClr="FFFFFF"/>
      </a:lt1>
      <a:dk2>
        <a:srgbClr val="4A3F38"/>
      </a:dk2>
      <a:lt2>
        <a:srgbClr val="EEEDCB"/>
      </a:lt2>
      <a:accent1>
        <a:srgbClr val="818E9F"/>
      </a:accent1>
      <a:accent2>
        <a:srgbClr val="D26400"/>
      </a:accent2>
      <a:accent3>
        <a:srgbClr val="C3BA45"/>
      </a:accent3>
      <a:accent4>
        <a:srgbClr val="8A8552"/>
      </a:accent4>
      <a:accent5>
        <a:srgbClr val="F3B843"/>
      </a:accent5>
      <a:accent6>
        <a:srgbClr val="786C71"/>
      </a:accent6>
      <a:hlink>
        <a:srgbClr val="46A7CA"/>
      </a:hlink>
      <a:folHlink>
        <a:srgbClr val="B2B2B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docProps/app.xml><?xml version="1.0" encoding="utf-8"?>
<Properties xmlns="http://schemas.openxmlformats.org/officeDocument/2006/extended-properties" xmlns:vt="http://schemas.openxmlformats.org/officeDocument/2006/docPropsVTypes">
  <Template>TM03457475[[fn=Frame]]</Template>
  <TotalTime>10379</TotalTime>
  <Words>1966</Words>
  <Application>Microsoft Office PowerPoint</Application>
  <PresentationFormat>Widescreen</PresentationFormat>
  <Paragraphs>748</Paragraphs>
  <Slides>86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86</vt:i4>
      </vt:variant>
    </vt:vector>
  </HeadingPairs>
  <TitlesOfParts>
    <vt:vector size="90" baseType="lpstr">
      <vt:lpstr>Arial</vt:lpstr>
      <vt:lpstr>Corbel</vt:lpstr>
      <vt:lpstr>Wingdings 2</vt:lpstr>
      <vt:lpstr>Frame</vt:lpstr>
      <vt:lpstr>Boundaries</vt:lpstr>
      <vt:lpstr>PowerPoint Presentation</vt:lpstr>
      <vt:lpstr>Premise</vt:lpstr>
      <vt:lpstr>Premise</vt:lpstr>
      <vt:lpstr>Premise</vt:lpstr>
      <vt:lpstr>Premise</vt:lpstr>
      <vt:lpstr>PowerPoint Presentation</vt:lpstr>
      <vt:lpstr>What does a boundary look like?</vt:lpstr>
      <vt:lpstr>What does a boundary look like?</vt:lpstr>
      <vt:lpstr>Responsible to vs for</vt:lpstr>
      <vt:lpstr>Responsible to vs for</vt:lpstr>
      <vt:lpstr>Responsible to vs for</vt:lpstr>
      <vt:lpstr>Responsible to vs for</vt:lpstr>
      <vt:lpstr>Let in the good and keep out the bad</vt:lpstr>
      <vt:lpstr>Let in the good and keep out the bad</vt:lpstr>
      <vt:lpstr>Basic forms of boundaries</vt:lpstr>
      <vt:lpstr>Basic forms of boundaries</vt:lpstr>
      <vt:lpstr>Basic forms of boundaries</vt:lpstr>
      <vt:lpstr>Basic forms of boundaries</vt:lpstr>
      <vt:lpstr>Basic forms of boundaries</vt:lpstr>
      <vt:lpstr>Basic forms of boundaries</vt:lpstr>
      <vt:lpstr>Basic forms of boundaries</vt:lpstr>
      <vt:lpstr>Basic forms of boundaries</vt:lpstr>
      <vt:lpstr>Basic forms of boundaries</vt:lpstr>
      <vt:lpstr>Basic forms of boundaries</vt:lpstr>
      <vt:lpstr>Basic forms of boundaries</vt:lpstr>
      <vt:lpstr>Basic forms of boundaries</vt:lpstr>
      <vt:lpstr>What are my responsibilities?</vt:lpstr>
      <vt:lpstr>What are my responsibilities?</vt:lpstr>
      <vt:lpstr>What are my responsibilities?</vt:lpstr>
      <vt:lpstr>What are my responsibilities?</vt:lpstr>
      <vt:lpstr>What are my responsibilities?</vt:lpstr>
      <vt:lpstr>What are my responsibilities?</vt:lpstr>
      <vt:lpstr>What are my responsibilities?</vt:lpstr>
      <vt:lpstr>What are my responsibilities?</vt:lpstr>
      <vt:lpstr>What are my responsibilities?</vt:lpstr>
      <vt:lpstr>What are my responsibilities?</vt:lpstr>
      <vt:lpstr>What are my responsibilities?</vt:lpstr>
      <vt:lpstr>What are my responsibilities?</vt:lpstr>
      <vt:lpstr>What are my responsibilities?</vt:lpstr>
      <vt:lpstr>What are my responsibilities?</vt:lpstr>
      <vt:lpstr>What are my responsibilities?</vt:lpstr>
      <vt:lpstr>What are my responsibilities?</vt:lpstr>
      <vt:lpstr>What are my responsibilities?</vt:lpstr>
      <vt:lpstr>What are my responsibilities?</vt:lpstr>
      <vt:lpstr>What are my responsibilities?</vt:lpstr>
      <vt:lpstr>What are my responsibilities?</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Reality Check</vt:lpstr>
      <vt:lpstr>Boundary Problems</vt:lpstr>
      <vt:lpstr>Boundary Problems</vt:lpstr>
      <vt:lpstr>Boundary Problems</vt:lpstr>
      <vt:lpstr>Boundary Problems</vt:lpstr>
      <vt:lpstr>Boundary Problems</vt:lpstr>
      <vt:lpstr>Boundary Problems</vt:lpstr>
      <vt:lpstr>Boundary Problems</vt:lpstr>
      <vt:lpstr>Boundary Problems</vt:lpstr>
      <vt:lpstr>Boundary Problems</vt:lpstr>
      <vt:lpstr>Boundary Problems</vt:lpstr>
      <vt:lpstr>Boundaries Toolbox</vt:lpstr>
      <vt:lpstr>Boundaries Toolbox</vt:lpstr>
      <vt:lpstr>Boundaries Toolbox</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Boundaries</dc:title>
  <dc:creator>Abbey</dc:creator>
  <cp:lastModifiedBy>Abbey</cp:lastModifiedBy>
  <cp:revision>33</cp:revision>
  <dcterms:created xsi:type="dcterms:W3CDTF">2022-11-11T20:51:28Z</dcterms:created>
  <dcterms:modified xsi:type="dcterms:W3CDTF">2022-11-19T01:51:12Z</dcterms:modified>
</cp:coreProperties>
</file>