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2"/>
  </p:notesMasterIdLst>
  <p:sldIdLst>
    <p:sldId id="1273" r:id="rId2"/>
    <p:sldId id="7609" r:id="rId3"/>
    <p:sldId id="7432" r:id="rId4"/>
    <p:sldId id="7513" r:id="rId5"/>
    <p:sldId id="7516" r:id="rId6"/>
    <p:sldId id="7568" r:id="rId7"/>
    <p:sldId id="7517" r:id="rId8"/>
    <p:sldId id="7530" r:id="rId9"/>
    <p:sldId id="7531" r:id="rId10"/>
    <p:sldId id="7532" r:id="rId11"/>
    <p:sldId id="7533" r:id="rId12"/>
    <p:sldId id="7534" r:id="rId13"/>
    <p:sldId id="7535" r:id="rId14"/>
    <p:sldId id="7536" r:id="rId15"/>
    <p:sldId id="7590" r:id="rId16"/>
    <p:sldId id="7591" r:id="rId17"/>
    <p:sldId id="7592" r:id="rId18"/>
    <p:sldId id="7593" r:id="rId19"/>
    <p:sldId id="7594" r:id="rId20"/>
    <p:sldId id="7595" r:id="rId21"/>
    <p:sldId id="7596" r:id="rId22"/>
    <p:sldId id="7597" r:id="rId23"/>
    <p:sldId id="7598" r:id="rId24"/>
    <p:sldId id="7599" r:id="rId25"/>
    <p:sldId id="7600" r:id="rId26"/>
    <p:sldId id="7601" r:id="rId27"/>
    <p:sldId id="7603" r:id="rId28"/>
    <p:sldId id="7602" r:id="rId29"/>
    <p:sldId id="7604" r:id="rId30"/>
    <p:sldId id="7537" r:id="rId31"/>
    <p:sldId id="7538" r:id="rId32"/>
    <p:sldId id="7539" r:id="rId33"/>
    <p:sldId id="7542" r:id="rId34"/>
    <p:sldId id="7543" r:id="rId35"/>
    <p:sldId id="7544" r:id="rId36"/>
    <p:sldId id="7549" r:id="rId37"/>
    <p:sldId id="7569" r:id="rId38"/>
    <p:sldId id="7547" r:id="rId39"/>
    <p:sldId id="7570" r:id="rId40"/>
    <p:sldId id="7540" r:id="rId41"/>
    <p:sldId id="7572" r:id="rId42"/>
    <p:sldId id="7573" r:id="rId43"/>
    <p:sldId id="7574" r:id="rId44"/>
    <p:sldId id="7575" r:id="rId45"/>
    <p:sldId id="7576" r:id="rId46"/>
    <p:sldId id="7571" r:id="rId47"/>
    <p:sldId id="7582" r:id="rId48"/>
    <p:sldId id="7583" r:id="rId49"/>
    <p:sldId id="7584" r:id="rId50"/>
    <p:sldId id="7585" r:id="rId51"/>
    <p:sldId id="7586" r:id="rId52"/>
    <p:sldId id="7587" r:id="rId53"/>
    <p:sldId id="7588" r:id="rId54"/>
    <p:sldId id="7589" r:id="rId55"/>
    <p:sldId id="7581" r:id="rId56"/>
    <p:sldId id="7579" r:id="rId57"/>
    <p:sldId id="7550" r:id="rId58"/>
    <p:sldId id="7553" r:id="rId59"/>
    <p:sldId id="7552" r:id="rId60"/>
    <p:sldId id="7554" r:id="rId61"/>
    <p:sldId id="7551" r:id="rId62"/>
    <p:sldId id="7555" r:id="rId63"/>
    <p:sldId id="7580" r:id="rId64"/>
    <p:sldId id="7556" r:id="rId65"/>
    <p:sldId id="7557" r:id="rId66"/>
    <p:sldId id="7558" r:id="rId67"/>
    <p:sldId id="7559" r:id="rId68"/>
    <p:sldId id="7560" r:id="rId69"/>
    <p:sldId id="7561" r:id="rId70"/>
    <p:sldId id="7562" r:id="rId71"/>
    <p:sldId id="7563" r:id="rId72"/>
    <p:sldId id="7564" r:id="rId73"/>
    <p:sldId id="7565" r:id="rId74"/>
    <p:sldId id="7566" r:id="rId75"/>
    <p:sldId id="7567" r:id="rId76"/>
    <p:sldId id="7607" r:id="rId77"/>
    <p:sldId id="7605" r:id="rId78"/>
    <p:sldId id="7608" r:id="rId79"/>
    <p:sldId id="7606" r:id="rId80"/>
    <p:sldId id="6665" r:id="rId81"/>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9" autoAdjust="0"/>
    <p:restoredTop sz="84300" autoAdjust="0"/>
  </p:normalViewPr>
  <p:slideViewPr>
    <p:cSldViewPr>
      <p:cViewPr varScale="1">
        <p:scale>
          <a:sx n="35" d="100"/>
          <a:sy n="35" d="100"/>
        </p:scale>
        <p:origin x="510" y="54"/>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89"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813844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7798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69322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49991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1415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6105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05441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228516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t>Meagan</a:t>
            </a:r>
            <a:r>
              <a:rPr lang="en-US" baseline="0" dirty="0" smtClean="0"/>
              <a:t> Wolfe</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96093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97124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56112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4131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63845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t>Adult examples:</a:t>
            </a:r>
            <a:r>
              <a:rPr lang="en-US" baseline="0" dirty="0" smtClean="0"/>
              <a:t> chronic illnesses, dying parents, can’t get out of bed to go to work</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22437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52391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93092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28027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46029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08935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56564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problem – maybe I have an anger problem because my dad had an anger problem, and because it’s because sometimes I feel like my needs aren’t being met,</a:t>
            </a:r>
            <a:r>
              <a:rPr lang="en-US" baseline="0" dirty="0" smtClean="0"/>
              <a:t> and because…</a:t>
            </a:r>
          </a:p>
          <a:p>
            <a:r>
              <a:rPr lang="en-US" baseline="0" dirty="0" smtClean="0"/>
              <a:t>Ps 51, really</a:t>
            </a:r>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45</a:t>
            </a:fld>
            <a:endParaRPr lang="en-US" dirty="0"/>
          </a:p>
        </p:txBody>
      </p:sp>
    </p:spTree>
    <p:extLst>
      <p:ext uri="{BB962C8B-B14F-4D97-AF65-F5344CB8AC3E}">
        <p14:creationId xmlns:p14="http://schemas.microsoft.com/office/powerpoint/2010/main" val="1581281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30456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4605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4894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30639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26431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69088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15733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t>Have you ever wondered what it is that counselors</a:t>
            </a:r>
            <a:r>
              <a:rPr lang="en-US" baseline="0" dirty="0" smtClean="0"/>
              <a:t> address?  Like sitting in on a Presidential </a:t>
            </a:r>
            <a:r>
              <a:rPr lang="en-US" baseline="0" smtClean="0"/>
              <a:t>cabinet meeting?</a:t>
            </a:r>
            <a:endParaRPr lang="en-US" dirty="0" smtClean="0"/>
          </a:p>
          <a:p>
            <a:r>
              <a:rPr lang="en-US" dirty="0" smtClean="0"/>
              <a:t>This is the FIRST THING I check</a:t>
            </a:r>
          </a:p>
          <a:p>
            <a:r>
              <a:rPr lang="en-US" dirty="0" smtClean="0"/>
              <a:t>Any stories of how this helped</a:t>
            </a:r>
            <a:r>
              <a:rPr lang="en-US" baseline="0" dirty="0" smtClean="0"/>
              <a:t> a client?</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07422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8626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54382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490613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t>Transparency: this is what worldly support groups provides</a:t>
            </a:r>
          </a:p>
          <a:p>
            <a:r>
              <a:rPr lang="en-US" dirty="0" smtClean="0"/>
              <a:t>- Just</a:t>
            </a:r>
            <a:r>
              <a:rPr lang="en-US" baseline="0" dirty="0" smtClean="0"/>
              <a:t> getting things out into the light</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87806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9540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4</a:t>
            </a:fld>
            <a:endParaRPr lang="en-US" dirty="0"/>
          </a:p>
        </p:txBody>
      </p:sp>
    </p:spTree>
    <p:extLst>
      <p:ext uri="{BB962C8B-B14F-4D97-AF65-F5344CB8AC3E}">
        <p14:creationId xmlns:p14="http://schemas.microsoft.com/office/powerpoint/2010/main" val="2037086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60146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02173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46534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t>These</a:t>
            </a:r>
            <a:r>
              <a:rPr lang="en-US" baseline="0" dirty="0" smtClean="0"/>
              <a:t> also can get people to the point where they are not just a recovering victim but someone who is able to help other people – that’s the vision they need</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589150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t>Scott and I walk </a:t>
            </a:r>
            <a:r>
              <a:rPr lang="en-US" i="1" dirty="0" smtClean="0"/>
              <a:t>a lot</a:t>
            </a:r>
            <a:r>
              <a:rPr lang="en-US" i="0" dirty="0" smtClean="0"/>
              <a:t> with our disciples – it helps us,</a:t>
            </a:r>
            <a:r>
              <a:rPr lang="en-US" i="0" baseline="0" dirty="0" smtClean="0"/>
              <a:t> and we want them to develop a love for it</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28454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36125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0826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046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1684638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90198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5</a:t>
            </a:fld>
            <a:endParaRPr lang="en-US" dirty="0"/>
          </a:p>
        </p:txBody>
      </p:sp>
    </p:spTree>
    <p:extLst>
      <p:ext uri="{BB962C8B-B14F-4D97-AF65-F5344CB8AC3E}">
        <p14:creationId xmlns:p14="http://schemas.microsoft.com/office/powerpoint/2010/main" val="23164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47568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80</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171911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6</a:t>
            </a:fld>
            <a:endParaRPr lang="en-US" dirty="0"/>
          </a:p>
        </p:txBody>
      </p:sp>
    </p:spTree>
    <p:extLst>
      <p:ext uri="{BB962C8B-B14F-4D97-AF65-F5344CB8AC3E}">
        <p14:creationId xmlns:p14="http://schemas.microsoft.com/office/powerpoint/2010/main" val="260020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804B121-C697-45FA-8785-47E93EACA35E}" type="slidenum">
              <a:rPr lang="en-US" smtClean="0"/>
              <a:pPr>
                <a:defRPr/>
              </a:pPr>
              <a:t>7</a:t>
            </a:fld>
            <a:endParaRPr lang="en-US" dirty="0"/>
          </a:p>
        </p:txBody>
      </p:sp>
    </p:spTree>
    <p:extLst>
      <p:ext uri="{BB962C8B-B14F-4D97-AF65-F5344CB8AC3E}">
        <p14:creationId xmlns:p14="http://schemas.microsoft.com/office/powerpoint/2010/main" val="736402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sz="1200" b="0" i="0" kern="1200" dirty="0" smtClean="0">
                <a:solidFill>
                  <a:schemeClr val="tx1"/>
                </a:solidFill>
                <a:effectLst/>
                <a:latin typeface="Times New Roman" pitchFamily="18" charset="0"/>
                <a:ea typeface="ＭＳ Ｐゴシック" charset="-128"/>
                <a:cs typeface="+mn-cs"/>
              </a:rPr>
              <a:t>Eye Movement Desensitization and Reprocessing</a:t>
            </a:r>
          </a:p>
          <a:p>
            <a:r>
              <a:rPr lang="en-US" sz="1200" b="0" i="0" kern="1200" dirty="0" smtClean="0">
                <a:solidFill>
                  <a:schemeClr val="tx1"/>
                </a:solidFill>
                <a:effectLst/>
                <a:latin typeface="Times New Roman" pitchFamily="18" charset="0"/>
                <a:ea typeface="ＭＳ Ｐゴシック" charset="-128"/>
                <a:cs typeface="+mn-cs"/>
              </a:rPr>
              <a:t>Joke about</a:t>
            </a:r>
            <a:r>
              <a:rPr lang="en-US" sz="1200" b="0" i="0" kern="1200" baseline="0" dirty="0" smtClean="0">
                <a:solidFill>
                  <a:schemeClr val="tx1"/>
                </a:solidFill>
                <a:effectLst/>
                <a:latin typeface="Times New Roman" pitchFamily="18" charset="0"/>
                <a:ea typeface="ＭＳ Ｐゴシック" charset="-128"/>
                <a:cs typeface="+mn-cs"/>
              </a:rPr>
              <a:t> trying to do it myself?</a:t>
            </a:r>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142518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57705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0"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6"/>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2"/>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ref.ly/logosres/niv2011?ref=BibleNIV.Jn3.21&amp;off=3&amp;ctx=ll+be+exposed.%EF%BB%BFh+21%C2%A0~But+whoever+lives+by"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smtClean="0">
                <a:ea typeface="ＭＳ Ｐゴシック" pitchFamily="34" charset="-128"/>
              </a:rPr>
              <a:t>Healing in The Body of Christ</a:t>
            </a:r>
            <a:endParaRPr lang="en-US" sz="7200" dirty="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a:t>Counseling ‘versus’ the Body of Christ </a:t>
            </a:r>
            <a:endParaRPr lang="en-US" u="sng" dirty="0" smtClean="0"/>
          </a:p>
          <a:p>
            <a:pPr marL="571500" indent="-571500">
              <a:buFont typeface="Arial" panose="020B0604020202020204" pitchFamily="34" charset="0"/>
              <a:buChar char="•"/>
            </a:pPr>
            <a:r>
              <a:rPr lang="en-US" dirty="0" smtClean="0"/>
              <a:t>Surgery vs. healthy living</a:t>
            </a:r>
          </a:p>
          <a:p>
            <a:pPr marL="971550" lvl="1" indent="-571500">
              <a:buFont typeface="Arial" panose="020B0604020202020204" pitchFamily="34" charset="0"/>
              <a:buChar char="•"/>
            </a:pPr>
            <a:r>
              <a:rPr lang="en-US" dirty="0" smtClean="0"/>
              <a:t>So these are not pitted against each other</a:t>
            </a:r>
          </a:p>
          <a:p>
            <a:pPr marL="571500" indent="-571500">
              <a:buFont typeface="Arial" panose="020B0604020202020204" pitchFamily="34" charset="0"/>
              <a:buChar char="•"/>
            </a:pPr>
            <a:r>
              <a:rPr lang="en-US" dirty="0" smtClean="0"/>
              <a:t>Professional counseling was not available in NT times but people still experienced substantial healing</a:t>
            </a:r>
          </a:p>
          <a:p>
            <a:pPr marL="571500" indent="-571500">
              <a:buFont typeface="Arial" panose="020B0604020202020204" pitchFamily="34" charset="0"/>
              <a:buChar char="•"/>
            </a:pPr>
            <a:r>
              <a:rPr lang="en-US" dirty="0" smtClean="0"/>
              <a:t>Whether our people get clinical help or not, we always play a key role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8111813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Biblical Case for the Body Of Christ</a:t>
            </a:r>
          </a:p>
          <a:p>
            <a:r>
              <a:rPr lang="en-US" dirty="0" smtClean="0"/>
              <a:t>Romans 15:14 – And concerning you, my brethren, I myself am convinced that you yourselves are full of goodness, filled with all knowledge and able also to admonish [instruct] one another.</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6523154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Biblical Case for the Body Of Christ</a:t>
            </a:r>
          </a:p>
          <a:p>
            <a:r>
              <a:rPr lang="en-US" dirty="0" smtClean="0"/>
              <a:t>Gal 6:1 – Brethren, even if anyone is caught in any trespass, you who are spiritual, restore such a one in a spirit of gentleness…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05559766"/>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Biblical Case for the Body Of Christ</a:t>
            </a:r>
          </a:p>
          <a:p>
            <a:r>
              <a:rPr lang="en-US" dirty="0" err="1" smtClean="0"/>
              <a:t>Eph</a:t>
            </a:r>
            <a:r>
              <a:rPr lang="en-US" dirty="0" smtClean="0"/>
              <a:t> 4:15 – but speaking the truth in love, we are to grow up in all aspects into Him who is the head, even Christ…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53102917"/>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Biblical Case for the Body Of Christ</a:t>
            </a:r>
          </a:p>
          <a:p>
            <a:r>
              <a:rPr lang="en-US" dirty="0" smtClean="0"/>
              <a:t>James 5:16 – Therefore confess your sins to one another, and pray for one another, so that you may be healed.</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8150977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Current Challenges</a:t>
            </a:r>
          </a:p>
          <a:p>
            <a:pPr marL="571500" indent="-571500">
              <a:buFont typeface="Arial" panose="020B0604020202020204" pitchFamily="34" charset="0"/>
              <a:buChar char="•"/>
            </a:pPr>
            <a:r>
              <a:rPr lang="en-US" dirty="0" smtClean="0"/>
              <a:t>“Concept Creep”</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9606710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a:t>[Australian Psychologist Nick Haslam wrote a 2016 article titled “Concept Creep: Psychology’s Expanding Concepts of Harm and Pathology.”]</a:t>
            </a:r>
            <a:r>
              <a:rPr lang="en-US" dirty="0" smtClean="0"/>
              <a:t>. </a:t>
            </a:r>
            <a:endParaRPr lang="en-US" dirty="0"/>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2541837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a:t>Haslam examined a variety of key concepts in clinical and social psychology – including abuse, bullying, trauma, and prejudice – to determine how their usage has changed since the 1980s.</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1150648465"/>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a:t>He found that their scope has expanded in two directions: the concepts have crept “downward,” to apply to less severe situations, and “outward,” to encompass new but conceptually related phenomena.</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980671427"/>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smtClean="0"/>
              <a:t>[Ex</a:t>
            </a:r>
            <a:r>
              <a:rPr lang="en-US" dirty="0"/>
              <a:t>: “Trauma” – PTSD used to be diagnosed based on an objective </a:t>
            </a:r>
            <a:r>
              <a:rPr lang="en-US" dirty="0" smtClean="0"/>
              <a:t>criteria]:</a:t>
            </a:r>
          </a:p>
          <a:p>
            <a:r>
              <a:rPr lang="en-US" dirty="0" smtClean="0"/>
              <a:t>war</a:t>
            </a:r>
            <a:r>
              <a:rPr lang="en-US" dirty="0"/>
              <a:t>, rape, and torture were included in this category.  </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17469204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4400" dirty="0" smtClean="0"/>
              <a:t>FYI: this powerpoint and the resource list will be posted online.</a:t>
            </a:r>
            <a:endParaRPr lang="en-US" sz="44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3867207"/>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smtClean="0"/>
              <a:t>Divorce </a:t>
            </a:r>
            <a:r>
              <a:rPr lang="en-US" dirty="0"/>
              <a:t>and simple bereavement (as in the death of a spouse due to natural causes), on the other hand, were not, because they are normal parts of life, even if unexpected.</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250315528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a:t>These experiences were sad and painful, but pain is not the same as trauma.  </a:t>
            </a:r>
            <a:endParaRPr lang="en-US" dirty="0" smtClean="0"/>
          </a:p>
          <a:p>
            <a:r>
              <a:rPr lang="en-US" dirty="0" smtClean="0"/>
              <a:t>People </a:t>
            </a:r>
            <a:r>
              <a:rPr lang="en-US" dirty="0"/>
              <a:t>in these situations that don’t fall into the “trauma” category might benefit from counseling, but they generally recover from such losses without therapeutic intervention.</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7095412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a:t>In fact, even most people who do have traumatic experiences recover completely without intervention.</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351314243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smtClean="0"/>
              <a:t>By the early 2000s, however, the concept of ‘trauma’ within parts of the therapeutic community had crept so far down that it included anything ‘experienced by an individual as physically or emotionally harmful…’</a:t>
            </a:r>
            <a:endParaRPr lang="en-US" dirty="0"/>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23018715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Lukianoff</a:t>
            </a:r>
            <a:r>
              <a:rPr lang="en-US" dirty="0" smtClean="0"/>
              <a:t> and </a:t>
            </a:r>
            <a:r>
              <a:rPr lang="en-US" dirty="0" err="1" smtClean="0"/>
              <a:t>Haidt</a:t>
            </a:r>
            <a:endParaRPr lang="en-US" dirty="0"/>
          </a:p>
        </p:txBody>
      </p:sp>
      <p:sp>
        <p:nvSpPr>
          <p:cNvPr id="11" name="Text Placeholder 10"/>
          <p:cNvSpPr>
            <a:spLocks noGrp="1"/>
          </p:cNvSpPr>
          <p:nvPr>
            <p:ph type="body" sz="half" idx="2"/>
          </p:nvPr>
        </p:nvSpPr>
        <p:spPr/>
        <p:txBody>
          <a:bodyPr/>
          <a:lstStyle/>
          <a:p>
            <a:r>
              <a:rPr lang="en-US" dirty="0" smtClean="0"/>
              <a:t>The </a:t>
            </a:r>
            <a:r>
              <a:rPr lang="en-US" i="1" dirty="0"/>
              <a:t>subjective experience</a:t>
            </a:r>
            <a:r>
              <a:rPr lang="en-US" dirty="0"/>
              <a:t> of ‘harm’ became definitional in assessing trauma.</a:t>
            </a:r>
          </a:p>
        </p:txBody>
      </p:sp>
      <p:sp>
        <p:nvSpPr>
          <p:cNvPr id="12" name="Text Placeholder 11"/>
          <p:cNvSpPr>
            <a:spLocks noGrp="1"/>
          </p:cNvSpPr>
          <p:nvPr>
            <p:ph type="body" sz="half" idx="10"/>
          </p:nvPr>
        </p:nvSpPr>
        <p:spPr/>
        <p:txBody>
          <a:bodyPr/>
          <a:lstStyle/>
          <a:p>
            <a:r>
              <a:rPr lang="en-US" dirty="0" err="1" smtClean="0"/>
              <a:t>Lukianoff</a:t>
            </a:r>
            <a:r>
              <a:rPr lang="en-US" dirty="0" smtClean="0"/>
              <a:t> and </a:t>
            </a:r>
            <a:r>
              <a:rPr lang="en-US" dirty="0" err="1" smtClean="0"/>
              <a:t>Haidt</a:t>
            </a:r>
            <a:r>
              <a:rPr lang="en-US" dirty="0" smtClean="0"/>
              <a:t>, The Coddling of the American Mind (Penguin Press: NY, 2018), </a:t>
            </a:r>
            <a:r>
              <a:rPr lang="en-US" dirty="0"/>
              <a:t>p. </a:t>
            </a:r>
            <a:r>
              <a:rPr lang="en-US" dirty="0" smtClean="0"/>
              <a:t>25-26</a:t>
            </a:r>
            <a:endParaRPr lang="en-US" dirty="0"/>
          </a:p>
        </p:txBody>
      </p:sp>
      <p:sp>
        <p:nvSpPr>
          <p:cNvPr id="13" name="Text Placeholder 12"/>
          <p:cNvSpPr>
            <a:spLocks noGrp="1"/>
          </p:cNvSpPr>
          <p:nvPr>
            <p:ph type="body" sz="half" idx="11"/>
          </p:nvPr>
        </p:nvSpPr>
        <p:spPr/>
        <p:txBody>
          <a:bodyPr/>
          <a:lstStyle/>
          <a:p>
            <a:r>
              <a:rPr lang="en-US" dirty="0" smtClean="0"/>
              <a:t>Lawyer and Social Psychologist (respectively)</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63500"/>
            <a:ext cx="1358900" cy="1983098"/>
          </a:xfrm>
          <a:prstGeom prst="rect">
            <a:avLst/>
          </a:prstGeom>
        </p:spPr>
      </p:pic>
    </p:spTree>
    <p:extLst>
      <p:ext uri="{BB962C8B-B14F-4D97-AF65-F5344CB8AC3E}">
        <p14:creationId xmlns:p14="http://schemas.microsoft.com/office/powerpoint/2010/main" val="1506562287"/>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Current Challenges</a:t>
            </a:r>
          </a:p>
          <a:p>
            <a:pPr marL="571500" indent="-571500">
              <a:buFont typeface="Arial" panose="020B0604020202020204" pitchFamily="34" charset="0"/>
              <a:buChar char="•"/>
            </a:pPr>
            <a:r>
              <a:rPr lang="en-US" dirty="0" smtClean="0"/>
              <a:t>“Concept Creep”</a:t>
            </a:r>
          </a:p>
          <a:p>
            <a:pPr marL="971550" lvl="1" indent="-571500">
              <a:buFont typeface="Arial" panose="020B0604020202020204" pitchFamily="34" charset="0"/>
              <a:buChar char="•"/>
            </a:pPr>
            <a:r>
              <a:rPr lang="en-US" dirty="0" smtClean="0"/>
              <a:t>“I have depression,” “I have social anxiety,” “I have PTSD” – we can ask what they mean by that</a:t>
            </a:r>
          </a:p>
          <a:p>
            <a:pPr marL="971550" lvl="1" indent="-571500">
              <a:buFont typeface="Arial" panose="020B0604020202020204" pitchFamily="34" charset="0"/>
              <a:buChar char="•"/>
            </a:pPr>
            <a:r>
              <a:rPr lang="en-US" dirty="0"/>
              <a:t>Our people are experiencing true pain, but they sometimes use words that appropriate more damage than </a:t>
            </a:r>
            <a:r>
              <a:rPr lang="en-US" dirty="0" smtClean="0"/>
              <a:t>necessary</a:t>
            </a:r>
          </a:p>
          <a:p>
            <a:pPr marL="1371600" lvl="2" indent="-571500">
              <a:buFont typeface="Arial" panose="020B0604020202020204" pitchFamily="34" charset="0"/>
              <a:buChar char="•"/>
            </a:pPr>
            <a:r>
              <a:rPr lang="en-US" dirty="0" smtClean="0"/>
              <a:t>Not that we’re the language police</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9665019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Current Challenges</a:t>
            </a:r>
          </a:p>
          <a:p>
            <a:pPr marL="571500" indent="-571500">
              <a:buFont typeface="Arial" panose="020B0604020202020204" pitchFamily="34" charset="0"/>
              <a:buChar char="•"/>
            </a:pPr>
            <a:r>
              <a:rPr lang="en-US" dirty="0" smtClean="0"/>
              <a:t>“Concept Creep”</a:t>
            </a:r>
          </a:p>
          <a:p>
            <a:pPr marL="571500" indent="-571500">
              <a:buFont typeface="Arial" panose="020B0604020202020204" pitchFamily="34" charset="0"/>
              <a:buChar char="•"/>
            </a:pPr>
            <a:r>
              <a:rPr lang="en-US" dirty="0" smtClean="0"/>
              <a:t>Precipitous rise in mental health issues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99700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Jean </a:t>
            </a:r>
            <a:r>
              <a:rPr lang="en-US" dirty="0" err="1" smtClean="0"/>
              <a:t>Twenge</a:t>
            </a:r>
            <a:endParaRPr lang="en-US" dirty="0"/>
          </a:p>
        </p:txBody>
      </p:sp>
      <p:sp>
        <p:nvSpPr>
          <p:cNvPr id="11" name="Text Placeholder 10"/>
          <p:cNvSpPr>
            <a:spLocks noGrp="1"/>
          </p:cNvSpPr>
          <p:nvPr>
            <p:ph type="body" sz="half" idx="2"/>
          </p:nvPr>
        </p:nvSpPr>
        <p:spPr/>
        <p:txBody>
          <a:bodyPr/>
          <a:lstStyle/>
          <a:p>
            <a:r>
              <a:rPr lang="en-US" dirty="0"/>
              <a:t>Figure 4.10. Percentage of 12- to 17-year-olds experiencing a major depressive episode or a major depressive episode with severe impairment in the last 12 months, overall and by sex. National Survey on Drug Use and Health, US Department of Health and Human Services, 2004–2015.</a:t>
            </a:r>
          </a:p>
          <a:p>
            <a:endParaRPr lang="en-US" dirty="0"/>
          </a:p>
        </p:txBody>
      </p:sp>
      <p:sp>
        <p:nvSpPr>
          <p:cNvPr id="12" name="Text Placeholder 11"/>
          <p:cNvSpPr>
            <a:spLocks noGrp="1"/>
          </p:cNvSpPr>
          <p:nvPr>
            <p:ph type="body" sz="half" idx="10"/>
          </p:nvPr>
        </p:nvSpPr>
        <p:spPr/>
        <p:txBody>
          <a:bodyPr/>
          <a:lstStyle/>
          <a:p>
            <a:r>
              <a:rPr lang="en-US" dirty="0" err="1" smtClean="0"/>
              <a:t>Twenge</a:t>
            </a:r>
            <a:r>
              <a:rPr lang="en-US" dirty="0" smtClean="0"/>
              <a:t>, </a:t>
            </a:r>
            <a:r>
              <a:rPr lang="en-US" dirty="0" err="1" smtClean="0"/>
              <a:t>iGen</a:t>
            </a:r>
            <a:r>
              <a:rPr lang="en-US" dirty="0" smtClean="0"/>
              <a:t> (Simon &amp; Schuster: NY, 2017), </a:t>
            </a:r>
            <a:r>
              <a:rPr lang="en-US" dirty="0"/>
              <a:t>p. </a:t>
            </a:r>
            <a:r>
              <a:rPr lang="en-US" dirty="0" smtClean="0"/>
              <a:t>109</a:t>
            </a:r>
            <a:endParaRPr lang="en-US" dirty="0"/>
          </a:p>
        </p:txBody>
      </p:sp>
      <p:sp>
        <p:nvSpPr>
          <p:cNvPr id="13" name="Text Placeholder 12"/>
          <p:cNvSpPr>
            <a:spLocks noGrp="1"/>
          </p:cNvSpPr>
          <p:nvPr>
            <p:ph type="body" sz="half" idx="11"/>
          </p:nvPr>
        </p:nvSpPr>
        <p:spPr/>
        <p:txBody>
          <a:bodyPr/>
          <a:lstStyle/>
          <a:p>
            <a:r>
              <a:rPr lang="en-US" dirty="0" smtClean="0"/>
              <a:t>Professor of Psychology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1886" y="65352"/>
            <a:ext cx="1287314" cy="1795464"/>
          </a:xfrm>
          <a:prstGeom prst="rect">
            <a:avLst/>
          </a:prstGeom>
        </p:spPr>
      </p:pic>
    </p:spTree>
    <p:extLst>
      <p:ext uri="{BB962C8B-B14F-4D97-AF65-F5344CB8AC3E}">
        <p14:creationId xmlns:p14="http://schemas.microsoft.com/office/powerpoint/2010/main" val="4221125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3"/>
          <a:stretch>
            <a:fillRect/>
          </a:stretch>
        </p:blipFill>
        <p:spPr>
          <a:xfrm>
            <a:off x="203200" y="62435"/>
            <a:ext cx="4953000" cy="5280660"/>
          </a:xfrm>
          <a:prstGeom prst="rect">
            <a:avLst/>
          </a:prstGeom>
        </p:spPr>
      </p:pic>
      <p:sp>
        <p:nvSpPr>
          <p:cNvPr id="5" name="TextBox 4"/>
          <p:cNvSpPr txBox="1"/>
          <p:nvPr/>
        </p:nvSpPr>
        <p:spPr>
          <a:xfrm>
            <a:off x="5308600" y="190500"/>
            <a:ext cx="4493538" cy="707886"/>
          </a:xfrm>
          <a:prstGeom prst="rect">
            <a:avLst/>
          </a:prstGeom>
          <a:noFill/>
        </p:spPr>
        <p:txBody>
          <a:bodyPr wrap="none" rtlCol="0">
            <a:spAutoFit/>
          </a:bodyPr>
          <a:lstStyle/>
          <a:p>
            <a:r>
              <a:rPr lang="en-US" dirty="0"/>
              <a:t>12- to 17-year-olds</a:t>
            </a:r>
          </a:p>
        </p:txBody>
      </p:sp>
      <p:sp>
        <p:nvSpPr>
          <p:cNvPr id="7" name="TextBox 6"/>
          <p:cNvSpPr txBox="1"/>
          <p:nvPr/>
        </p:nvSpPr>
        <p:spPr>
          <a:xfrm>
            <a:off x="5308601" y="800100"/>
            <a:ext cx="4493538" cy="1323439"/>
          </a:xfrm>
          <a:prstGeom prst="rect">
            <a:avLst/>
          </a:prstGeom>
          <a:noFill/>
        </p:spPr>
        <p:txBody>
          <a:bodyPr wrap="square" rtlCol="0">
            <a:spAutoFit/>
          </a:bodyPr>
          <a:lstStyle/>
          <a:p>
            <a:r>
              <a:rPr lang="en-US" dirty="0"/>
              <a:t>a major depressive episode</a:t>
            </a:r>
          </a:p>
        </p:txBody>
      </p:sp>
      <p:sp>
        <p:nvSpPr>
          <p:cNvPr id="8" name="TextBox 7"/>
          <p:cNvSpPr txBox="1"/>
          <p:nvPr/>
        </p:nvSpPr>
        <p:spPr>
          <a:xfrm>
            <a:off x="5308600" y="2282345"/>
            <a:ext cx="3310467" cy="1323439"/>
          </a:xfrm>
          <a:prstGeom prst="rect">
            <a:avLst/>
          </a:prstGeom>
          <a:noFill/>
        </p:spPr>
        <p:txBody>
          <a:bodyPr wrap="square" rtlCol="0">
            <a:spAutoFit/>
          </a:bodyPr>
          <a:lstStyle/>
          <a:p>
            <a:r>
              <a:rPr lang="en-US" dirty="0"/>
              <a:t>in the last 12 months</a:t>
            </a:r>
          </a:p>
        </p:txBody>
      </p:sp>
    </p:spTree>
    <p:extLst>
      <p:ext uri="{BB962C8B-B14F-4D97-AF65-F5344CB8AC3E}">
        <p14:creationId xmlns:p14="http://schemas.microsoft.com/office/powerpoint/2010/main" val="39423382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Current Challenges</a:t>
            </a:r>
          </a:p>
          <a:p>
            <a:pPr marL="571500" indent="-571500">
              <a:buFont typeface="Arial" panose="020B0604020202020204" pitchFamily="34" charset="0"/>
              <a:buChar char="•"/>
            </a:pPr>
            <a:r>
              <a:rPr lang="en-US" dirty="0" smtClean="0"/>
              <a:t>“Concept Creep”</a:t>
            </a:r>
          </a:p>
          <a:p>
            <a:pPr marL="571500" indent="-571500">
              <a:buFont typeface="Arial" panose="020B0604020202020204" pitchFamily="34" charset="0"/>
              <a:buChar char="•"/>
            </a:pPr>
            <a:r>
              <a:rPr lang="en-US" dirty="0" smtClean="0"/>
              <a:t>Precipitous rise in mental health issues</a:t>
            </a:r>
          </a:p>
          <a:p>
            <a:pPr marL="571500" indent="-571500">
              <a:buFont typeface="Arial" panose="020B0604020202020204" pitchFamily="34" charset="0"/>
              <a:buChar char="•"/>
            </a:pPr>
            <a:endParaRPr lang="en-US" dirty="0"/>
          </a:p>
          <a:p>
            <a:pPr marL="0" indent="0"/>
            <a:endParaRPr lang="en-US" dirty="0" smtClean="0"/>
          </a:p>
        </p:txBody>
      </p:sp>
      <p:sp>
        <p:nvSpPr>
          <p:cNvPr id="2" name="Title 1"/>
          <p:cNvSpPr>
            <a:spLocks noGrp="1"/>
          </p:cNvSpPr>
          <p:nvPr>
            <p:ph type="title"/>
          </p:nvPr>
        </p:nvSpPr>
        <p:spPr/>
        <p:txBody>
          <a:bodyPr/>
          <a:lstStyle/>
          <a:p>
            <a:endParaRPr lang="en-US"/>
          </a:p>
        </p:txBody>
      </p:sp>
      <p:sp>
        <p:nvSpPr>
          <p:cNvPr id="4" name="Rounded Rectangle 3">
            <a:extLst>
              <a:ext uri="{FF2B5EF4-FFF2-40B4-BE49-F238E27FC236}">
                <a16:creationId xmlns="" xmlns:a16="http://schemas.microsoft.com/office/drawing/2014/main" id="{14F5EBC2-433C-4BFE-BC3B-F38ED4044C2B}"/>
              </a:ext>
            </a:extLst>
          </p:cNvPr>
          <p:cNvSpPr/>
          <p:nvPr/>
        </p:nvSpPr>
        <p:spPr bwMode="auto">
          <a:xfrm>
            <a:off x="50800" y="2019300"/>
            <a:ext cx="9885439"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On the one hand, things are getting worse</a:t>
            </a:r>
          </a:p>
          <a:p>
            <a:pPr marL="174625" indent="-174625">
              <a:lnSpc>
                <a:spcPct val="90000"/>
              </a:lnSpc>
            </a:pPr>
            <a:r>
              <a:rPr lang="en-US" sz="3600" dirty="0" smtClean="0">
                <a:solidFill>
                  <a:schemeClr val="bg1"/>
                </a:solidFill>
              </a:rPr>
              <a:t>On the other hand, the solutions are the same as they’ve always been</a:t>
            </a:r>
          </a:p>
          <a:p>
            <a:pPr marL="174625" indent="-174625">
              <a:lnSpc>
                <a:spcPct val="90000"/>
              </a:lnSpc>
            </a:pPr>
            <a:r>
              <a:rPr lang="en-US" sz="3600" dirty="0" smtClean="0">
                <a:solidFill>
                  <a:schemeClr val="bg1"/>
                </a:solidFill>
              </a:rPr>
              <a:t>We have the words of life!</a:t>
            </a:r>
            <a:endParaRPr lang="en-US" sz="3600" dirty="0">
              <a:solidFill>
                <a:schemeClr val="bg1"/>
              </a:solidFill>
            </a:endParaRPr>
          </a:p>
        </p:txBody>
      </p:sp>
    </p:spTree>
    <p:extLst>
      <p:ext uri="{BB962C8B-B14F-4D97-AF65-F5344CB8AC3E}">
        <p14:creationId xmlns:p14="http://schemas.microsoft.com/office/powerpoint/2010/main" val="6083176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Counseling ‘versus’ the Body of Christ</a:t>
            </a:r>
          </a:p>
          <a:p>
            <a:pPr marL="571500" indent="-571500">
              <a:buFont typeface="Arial" panose="020B0604020202020204" pitchFamily="34" charset="0"/>
              <a:buChar char="•"/>
            </a:pPr>
            <a:r>
              <a:rPr lang="en-US" dirty="0" smtClean="0"/>
              <a:t>I have been seeing clients as a pastoral counselor for several years</a:t>
            </a:r>
          </a:p>
          <a:p>
            <a:pPr marL="571500" indent="-571500">
              <a:buFont typeface="Arial" panose="020B0604020202020204" pitchFamily="34" charset="0"/>
              <a:buChar char="•"/>
            </a:pPr>
            <a:r>
              <a:rPr lang="en-US" dirty="0" smtClean="0"/>
              <a:t>I have sent both clients and disciples in for clinical counseling</a:t>
            </a:r>
          </a:p>
          <a:p>
            <a:pPr marL="571500" indent="-571500">
              <a:buFont typeface="Arial" panose="020B0604020202020204" pitchFamily="34" charset="0"/>
              <a:buChar char="•"/>
            </a:pPr>
            <a:r>
              <a:rPr lang="en-US" dirty="0" smtClean="0"/>
              <a:t>I have seen medication play an important role in people’s healing</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060425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a:t>
            </a:r>
          </a:p>
          <a:p>
            <a:r>
              <a:rPr lang="en-US" dirty="0" smtClean="0"/>
              <a:t>You have someone in your group who:</a:t>
            </a:r>
          </a:p>
          <a:p>
            <a:pPr marL="571500" indent="-571500">
              <a:buFontTx/>
              <a:buChar char="-"/>
            </a:pPr>
            <a:r>
              <a:rPr lang="en-US" dirty="0" smtClean="0"/>
              <a:t>Can’t keep jobs because they can’t get out of bed</a:t>
            </a:r>
          </a:p>
          <a:p>
            <a:pPr marL="571500" indent="-571500">
              <a:buFontTx/>
              <a:buChar char="-"/>
            </a:pPr>
            <a:r>
              <a:rPr lang="en-US" dirty="0" smtClean="0"/>
              <a:t>Avoids large groups because of anxiety</a:t>
            </a:r>
          </a:p>
          <a:p>
            <a:pPr marL="571500" indent="-571500">
              <a:buFontTx/>
              <a:buChar char="-"/>
            </a:pPr>
            <a:r>
              <a:rPr lang="en-US" dirty="0" smtClean="0"/>
              <a:t>Has serious marital issues</a:t>
            </a:r>
          </a:p>
          <a:p>
            <a:pPr marL="571500" indent="-571500">
              <a:buFontTx/>
              <a:buChar char="-"/>
            </a:pPr>
            <a:r>
              <a:rPr lang="en-US" dirty="0" smtClean="0"/>
              <a:t>Can’t pass their classes and might never finish school</a:t>
            </a:r>
            <a:r>
              <a:rPr lang="en-US" u="sng" dirty="0" smtClean="0"/>
              <a:t> </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3291386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isleyc\Desktop\41pfm3UZ7ZL._SX346_BO1,204,203,200_.jpg"/>
          <p:cNvPicPr>
            <a:picLocks noChangeAspect="1" noChangeArrowheads="1"/>
          </p:cNvPicPr>
          <p:nvPr/>
        </p:nvPicPr>
        <p:blipFill>
          <a:blip r:embed="rId2" cstate="print"/>
          <a:srcRect/>
          <a:stretch>
            <a:fillRect/>
          </a:stretch>
        </p:blipFill>
        <p:spPr bwMode="auto">
          <a:xfrm>
            <a:off x="850900" y="161925"/>
            <a:ext cx="3314700" cy="4752975"/>
          </a:xfrm>
          <a:prstGeom prst="rect">
            <a:avLst/>
          </a:prstGeom>
          <a:noFill/>
        </p:spPr>
      </p:pic>
      <p:pic>
        <p:nvPicPr>
          <p:cNvPr id="2" name="Picture 4" descr="C:\Users\risleyc\Desktop\51rylXaevvL._AC_UL320_SR214,320_.jpg"/>
          <p:cNvPicPr>
            <a:picLocks noChangeAspect="1" noChangeArrowheads="1"/>
          </p:cNvPicPr>
          <p:nvPr/>
        </p:nvPicPr>
        <p:blipFill>
          <a:blip r:embed="rId3" cstate="print"/>
          <a:srcRect/>
          <a:stretch>
            <a:fillRect/>
          </a:stretch>
        </p:blipFill>
        <p:spPr bwMode="auto">
          <a:xfrm>
            <a:off x="5278120" y="2171700"/>
            <a:ext cx="1630680" cy="2438400"/>
          </a:xfrm>
          <a:prstGeom prst="rect">
            <a:avLst/>
          </a:prstGeom>
          <a:noFill/>
        </p:spPr>
      </p:pic>
    </p:spTree>
    <p:extLst>
      <p:ext uri="{BB962C8B-B14F-4D97-AF65-F5344CB8AC3E}">
        <p14:creationId xmlns:p14="http://schemas.microsoft.com/office/powerpoint/2010/main" val="34759764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What looks like resistance might be lack of clarity</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741645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What looks like resistance is often lack of clarity.</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2" cstate="print"/>
          <a:srcRect/>
          <a:stretch>
            <a:fillRect/>
          </a:stretch>
        </p:blipFill>
        <p:spPr bwMode="auto">
          <a:xfrm>
            <a:off x="8667928" y="138112"/>
            <a:ext cx="1365072" cy="1957388"/>
          </a:xfrm>
          <a:prstGeom prst="rect">
            <a:avLst/>
          </a:prstGeom>
          <a:noFill/>
        </p:spPr>
      </p:pic>
    </p:spTree>
    <p:extLst>
      <p:ext uri="{BB962C8B-B14F-4D97-AF65-F5344CB8AC3E}">
        <p14:creationId xmlns:p14="http://schemas.microsoft.com/office/powerpoint/2010/main" val="774043180"/>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Ex: The number of ways to ‘eat healthier’ is limitless, especially given the starting place of the average American diet.</a:t>
            </a:r>
          </a:p>
          <a:p>
            <a:r>
              <a:rPr lang="en-US" dirty="0" smtClean="0"/>
              <a:t>This is exactly the kind of situation where [a person] will spin his wheels, analyzing and agonizing and never moving forward.</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15</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2" cstate="print"/>
          <a:srcRect/>
          <a:stretch>
            <a:fillRect/>
          </a:stretch>
        </p:blipFill>
        <p:spPr bwMode="auto">
          <a:xfrm>
            <a:off x="8667928" y="138112"/>
            <a:ext cx="1365072" cy="1957388"/>
          </a:xfrm>
          <a:prstGeom prst="rect">
            <a:avLst/>
          </a:prstGeom>
          <a:noFill/>
        </p:spPr>
      </p:pic>
    </p:spTree>
    <p:extLst>
      <p:ext uri="{BB962C8B-B14F-4D97-AF65-F5344CB8AC3E}">
        <p14:creationId xmlns:p14="http://schemas.microsoft.com/office/powerpoint/2010/main" val="230313373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Big-picture, hands-off leadership isn’t likely to work in a change situation, because the hardest part of change – the paralyzing part – is precisely in the details.</a:t>
            </a:r>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53</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2" cstate="print"/>
          <a:srcRect/>
          <a:stretch>
            <a:fillRect/>
          </a:stretch>
        </p:blipFill>
        <p:spPr bwMode="auto">
          <a:xfrm>
            <a:off x="8667928" y="138112"/>
            <a:ext cx="1365072" cy="1957388"/>
          </a:xfrm>
          <a:prstGeom prst="rect">
            <a:avLst/>
          </a:prstGeom>
          <a:noFill/>
        </p:spPr>
      </p:pic>
    </p:spTree>
    <p:extLst>
      <p:ext uri="{BB962C8B-B14F-4D97-AF65-F5344CB8AC3E}">
        <p14:creationId xmlns:p14="http://schemas.microsoft.com/office/powerpoint/2010/main" val="3987828983"/>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What looks like resistance might be lack of clarity</a:t>
            </a:r>
          </a:p>
          <a:p>
            <a:pPr marL="971550" lvl="1" indent="-571500">
              <a:buFont typeface="Arial" panose="020B0604020202020204" pitchFamily="34" charset="0"/>
              <a:buChar char="•"/>
            </a:pPr>
            <a:r>
              <a:rPr lang="en-US" dirty="0" smtClean="0"/>
              <a:t>People might really not know what to do</a:t>
            </a:r>
          </a:p>
          <a:p>
            <a:pPr marL="971550" lvl="1" indent="-571500">
              <a:buFont typeface="Arial" panose="020B0604020202020204" pitchFamily="34" charset="0"/>
              <a:buChar char="•"/>
            </a:pPr>
            <a:r>
              <a:rPr lang="en-US" dirty="0" smtClean="0"/>
              <a:t>Start by assuming that people </a:t>
            </a:r>
            <a:r>
              <a:rPr lang="en-US" i="1" dirty="0"/>
              <a:t>want</a:t>
            </a:r>
            <a:r>
              <a:rPr lang="en-US" dirty="0"/>
              <a:t> to change (especially because we know the Holy Spirit is at work!)</a:t>
            </a:r>
          </a:p>
          <a:p>
            <a:pPr marL="971550" lvl="1"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396818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What looks like laziness might be exhaustion</a:t>
            </a:r>
          </a:p>
          <a:p>
            <a:pPr marL="971550" lvl="1" indent="-571500">
              <a:buFont typeface="Arial" panose="020B0604020202020204" pitchFamily="34" charset="0"/>
              <a:buChar char="•"/>
            </a:pPr>
            <a:r>
              <a:rPr lang="en-US" dirty="0" smtClean="0"/>
              <a:t>We can:</a:t>
            </a:r>
          </a:p>
          <a:p>
            <a:pPr marL="1371600" lvl="2" indent="-571500">
              <a:buFont typeface="Arial" panose="020B0604020202020204" pitchFamily="34" charset="0"/>
              <a:buChar char="•"/>
            </a:pPr>
            <a:r>
              <a:rPr lang="en-US" dirty="0" smtClean="0"/>
              <a:t>Suggest a good place to start</a:t>
            </a:r>
          </a:p>
          <a:p>
            <a:pPr marL="1371600" lvl="2" indent="-571500">
              <a:buFont typeface="Arial" panose="020B0604020202020204" pitchFamily="34" charset="0"/>
              <a:buChar char="•"/>
            </a:pPr>
            <a:r>
              <a:rPr lang="en-US" dirty="0" smtClean="0"/>
              <a:t>Shrink down the number of decisions</a:t>
            </a:r>
          </a:p>
          <a:p>
            <a:pPr marL="1371600" lvl="2" indent="-571500">
              <a:buFont typeface="Arial" panose="020B0604020202020204" pitchFamily="34" charset="0"/>
              <a:buChar char="•"/>
            </a:pPr>
            <a:r>
              <a:rPr lang="en-US" dirty="0" smtClean="0"/>
              <a:t>Make the steps small enough</a:t>
            </a:r>
          </a:p>
          <a:p>
            <a:pPr marL="971550" lvl="1" indent="-571500">
              <a:buFont typeface="Arial" panose="020B0604020202020204" pitchFamily="34" charset="0"/>
              <a:buChar char="•"/>
            </a:pPr>
            <a:r>
              <a:rPr lang="en-US" dirty="0" smtClean="0"/>
              <a:t>“Snowball effect”</a:t>
            </a:r>
          </a:p>
          <a:p>
            <a:pPr marL="1371600" lvl="2" indent="-571500">
              <a:buFont typeface="Arial" panose="020B0604020202020204" pitchFamily="34" charset="0"/>
              <a:buChar char="•"/>
            </a:pPr>
            <a:endParaRPr lang="en-US" dirty="0" smtClean="0"/>
          </a:p>
          <a:p>
            <a:pPr marL="1371600" lvl="2"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7612672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err="1" smtClean="0"/>
              <a:t>Guterman</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Principle of Inertia – Once a person initiates an activity, that is, when they make small albeit significant effort, then this often leads to progress.  </a:t>
            </a:r>
          </a:p>
          <a:p>
            <a:r>
              <a:rPr lang="en-US" dirty="0" smtClean="0"/>
              <a:t>The person often finds it easier to stay in motion and proceed with the activity.</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err="1" smtClean="0"/>
              <a:t>Guterman</a:t>
            </a:r>
            <a:r>
              <a:rPr lang="en-US" dirty="0" smtClean="0"/>
              <a:t>, Mastering the Art of Solution-Focused Counseling (Alexandria, VA: American Counseling Association, 2013) </a:t>
            </a:r>
            <a:r>
              <a:rPr lang="en-US" dirty="0"/>
              <a:t>p. </a:t>
            </a:r>
            <a:r>
              <a:rPr lang="en-US" dirty="0" smtClean="0"/>
              <a:t>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Psychiatrist</a:t>
            </a:r>
            <a:endParaRPr lang="en-US" dirty="0"/>
          </a:p>
        </p:txBody>
      </p:sp>
      <p:pic>
        <p:nvPicPr>
          <p:cNvPr id="3074" name="Picture 2" descr="C:\Users\risleyc\Desktop\51rylXaevvL._AC_UL320_SR214,320_.jpg"/>
          <p:cNvPicPr>
            <a:picLocks noChangeAspect="1" noChangeArrowheads="1"/>
          </p:cNvPicPr>
          <p:nvPr/>
        </p:nvPicPr>
        <p:blipFill>
          <a:blip r:embed="rId2" cstate="print"/>
          <a:srcRect/>
          <a:stretch>
            <a:fillRect/>
          </a:stretch>
        </p:blipFill>
        <p:spPr bwMode="auto">
          <a:xfrm>
            <a:off x="8737600" y="82253"/>
            <a:ext cx="1295400" cy="1937047"/>
          </a:xfrm>
          <a:prstGeom prst="rect">
            <a:avLst/>
          </a:prstGeom>
          <a:noFill/>
        </p:spPr>
      </p:pic>
    </p:spTree>
    <p:extLst>
      <p:ext uri="{BB962C8B-B14F-4D97-AF65-F5344CB8AC3E}">
        <p14:creationId xmlns:p14="http://schemas.microsoft.com/office/powerpoint/2010/main" val="26232439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What looks like laziness might be exhaustion</a:t>
            </a:r>
          </a:p>
          <a:p>
            <a:pPr marL="971550" lvl="1" indent="-571500">
              <a:buFont typeface="Arial" panose="020B0604020202020204" pitchFamily="34" charset="0"/>
              <a:buChar char="•"/>
            </a:pPr>
            <a:r>
              <a:rPr lang="en-US" dirty="0" smtClean="0"/>
              <a:t>People </a:t>
            </a:r>
            <a:r>
              <a:rPr lang="en-US" i="1" dirty="0" smtClean="0"/>
              <a:t>want</a:t>
            </a:r>
            <a:r>
              <a:rPr lang="en-US" dirty="0" smtClean="0"/>
              <a:t> to change (especially because we know the Holy Spirit is at work!)</a:t>
            </a:r>
          </a:p>
          <a:p>
            <a:pPr marL="971550" lvl="1" indent="-571500">
              <a:buFont typeface="Arial" panose="020B0604020202020204" pitchFamily="34" charset="0"/>
              <a:buChar char="•"/>
            </a:pPr>
            <a:r>
              <a:rPr lang="en-US" dirty="0" smtClean="0"/>
              <a:t>We can:</a:t>
            </a:r>
          </a:p>
          <a:p>
            <a:pPr marL="1371600" lvl="2" indent="-571500">
              <a:buFont typeface="Arial" panose="020B0604020202020204" pitchFamily="34" charset="0"/>
              <a:buChar char="•"/>
            </a:pPr>
            <a:r>
              <a:rPr lang="en-US" dirty="0" smtClean="0"/>
              <a:t>Suggest a good place to start</a:t>
            </a:r>
          </a:p>
          <a:p>
            <a:pPr marL="1371600" lvl="2" indent="-571500">
              <a:buFont typeface="Arial" panose="020B0604020202020204" pitchFamily="34" charset="0"/>
              <a:buChar char="•"/>
            </a:pPr>
            <a:r>
              <a:rPr lang="en-US" dirty="0" smtClean="0"/>
              <a:t>Shrink down the number of decisions</a:t>
            </a:r>
          </a:p>
          <a:p>
            <a:pPr marL="1371600" lvl="2" indent="-571500">
              <a:buFont typeface="Arial" panose="020B0604020202020204" pitchFamily="34" charset="0"/>
              <a:buChar char="•"/>
            </a:pPr>
            <a:r>
              <a:rPr lang="en-US" dirty="0" smtClean="0"/>
              <a:t>Make the steps small enough</a:t>
            </a:r>
          </a:p>
          <a:p>
            <a:pPr marL="971550" lvl="1" indent="-571500">
              <a:buFont typeface="Arial" panose="020B0604020202020204" pitchFamily="34" charset="0"/>
              <a:buChar char="•"/>
            </a:pPr>
            <a:r>
              <a:rPr lang="en-US" dirty="0" smtClean="0"/>
              <a:t>“Snowball effect”</a:t>
            </a:r>
          </a:p>
          <a:p>
            <a:pPr marL="1371600" lvl="2" indent="-571500">
              <a:buFont typeface="Arial" panose="020B0604020202020204" pitchFamily="34" charset="0"/>
              <a:buChar char="•"/>
            </a:pPr>
            <a:endParaRPr lang="en-US" dirty="0" smtClean="0"/>
          </a:p>
          <a:p>
            <a:pPr marL="1371600" lvl="2"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
        <p:nvSpPr>
          <p:cNvPr id="4" name="Rounded Rectangle 3">
            <a:extLst>
              <a:ext uri="{FF2B5EF4-FFF2-40B4-BE49-F238E27FC236}">
                <a16:creationId xmlns="" xmlns:a16="http://schemas.microsoft.com/office/drawing/2014/main" id="{14F5EBC2-433C-4BFE-BC3B-F38ED4044C2B}"/>
              </a:ext>
            </a:extLst>
          </p:cNvPr>
          <p:cNvSpPr/>
          <p:nvPr/>
        </p:nvSpPr>
        <p:spPr bwMode="auto">
          <a:xfrm>
            <a:off x="50800" y="2019300"/>
            <a:ext cx="9885439"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Matt 6:34 – Do not worry about tomorrow, for tomorrow will worry about itself. Today has enough trouble of its own.</a:t>
            </a:r>
            <a:endParaRPr lang="en-US" sz="3600" dirty="0">
              <a:solidFill>
                <a:schemeClr val="bg1"/>
              </a:solidFill>
            </a:endParaRPr>
          </a:p>
        </p:txBody>
      </p:sp>
    </p:spTree>
    <p:extLst>
      <p:ext uri="{BB962C8B-B14F-4D97-AF65-F5344CB8AC3E}">
        <p14:creationId xmlns:p14="http://schemas.microsoft.com/office/powerpoint/2010/main" val="8488982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bwMode="auto">
          <a:xfrm>
            <a:off x="2108200" y="419100"/>
            <a:ext cx="914400" cy="41910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3" name="Rectangle 2"/>
          <p:cNvSpPr/>
          <p:nvPr/>
        </p:nvSpPr>
        <p:spPr bwMode="auto">
          <a:xfrm>
            <a:off x="5384800" y="2552700"/>
            <a:ext cx="914400" cy="20574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4" name="TextBox 3"/>
          <p:cNvSpPr txBox="1"/>
          <p:nvPr/>
        </p:nvSpPr>
        <p:spPr>
          <a:xfrm>
            <a:off x="1041400" y="4914900"/>
            <a:ext cx="2751074" cy="707886"/>
          </a:xfrm>
          <a:prstGeom prst="rect">
            <a:avLst/>
          </a:prstGeom>
          <a:noFill/>
        </p:spPr>
        <p:txBody>
          <a:bodyPr wrap="none" rtlCol="0">
            <a:spAutoFit/>
          </a:bodyPr>
          <a:lstStyle/>
          <a:p>
            <a:r>
              <a:rPr lang="en-US" dirty="0" smtClean="0"/>
              <a:t>Counseling</a:t>
            </a:r>
            <a:endParaRPr lang="en-US" dirty="0"/>
          </a:p>
        </p:txBody>
      </p:sp>
      <p:sp>
        <p:nvSpPr>
          <p:cNvPr id="6" name="TextBox 5"/>
          <p:cNvSpPr txBox="1"/>
          <p:nvPr/>
        </p:nvSpPr>
        <p:spPr>
          <a:xfrm>
            <a:off x="4793259" y="4914900"/>
            <a:ext cx="3406702" cy="707886"/>
          </a:xfrm>
          <a:prstGeom prst="rect">
            <a:avLst/>
          </a:prstGeom>
          <a:noFill/>
        </p:spPr>
        <p:txBody>
          <a:bodyPr wrap="none" rtlCol="0">
            <a:spAutoFit/>
          </a:bodyPr>
          <a:lstStyle/>
          <a:p>
            <a:r>
              <a:rPr lang="en-US" dirty="0" smtClean="0"/>
              <a:t>Body of Christ</a:t>
            </a:r>
            <a:endParaRPr lang="en-US" dirty="0"/>
          </a:p>
        </p:txBody>
      </p:sp>
      <p:sp>
        <p:nvSpPr>
          <p:cNvPr id="7" name="TextBox 6"/>
          <p:cNvSpPr txBox="1"/>
          <p:nvPr/>
        </p:nvSpPr>
        <p:spPr>
          <a:xfrm rot="16200000">
            <a:off x="56826" y="2155639"/>
            <a:ext cx="1457835" cy="707886"/>
          </a:xfrm>
          <a:prstGeom prst="rect">
            <a:avLst/>
          </a:prstGeom>
          <a:noFill/>
        </p:spPr>
        <p:txBody>
          <a:bodyPr wrap="none" rtlCol="0">
            <a:spAutoFit/>
          </a:bodyPr>
          <a:lstStyle/>
          <a:p>
            <a:r>
              <a:rPr lang="en-US" dirty="0" smtClean="0"/>
              <a:t>Value</a:t>
            </a:r>
            <a:endParaRPr lang="en-US" dirty="0"/>
          </a:p>
        </p:txBody>
      </p:sp>
    </p:spTree>
    <p:extLst>
      <p:ext uri="{BB962C8B-B14F-4D97-AF65-F5344CB8AC3E}">
        <p14:creationId xmlns:p14="http://schemas.microsoft.com/office/powerpoint/2010/main" val="64479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Analysis can help, but we can also analyze a problem to death</a:t>
            </a:r>
          </a:p>
          <a:p>
            <a:pPr marL="971550" lvl="1" indent="-571500">
              <a:buFont typeface="Arial" panose="020B0604020202020204" pitchFamily="34" charset="0"/>
              <a:buChar char="•"/>
            </a:pPr>
            <a:r>
              <a:rPr lang="en-US" dirty="0" smtClean="0"/>
              <a:t>People are far more likely to focus on the negative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224955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A psychologist analyzed 558 emotion words – every one that he could find in the English language – </a:t>
            </a:r>
          </a:p>
          <a:p>
            <a:r>
              <a:rPr lang="en-US" dirty="0" smtClean="0"/>
              <a:t>And found that 62 percent of them were negative words.</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35</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2" cstate="print"/>
          <a:srcRect/>
          <a:stretch>
            <a:fillRect/>
          </a:stretch>
        </p:blipFill>
        <p:spPr bwMode="auto">
          <a:xfrm>
            <a:off x="8667928" y="138112"/>
            <a:ext cx="1365072" cy="1957388"/>
          </a:xfrm>
          <a:prstGeom prst="rect">
            <a:avLst/>
          </a:prstGeom>
          <a:noFill/>
        </p:spPr>
      </p:pic>
    </p:spTree>
    <p:extLst>
      <p:ext uri="{BB962C8B-B14F-4D97-AF65-F5344CB8AC3E}">
        <p14:creationId xmlns:p14="http://schemas.microsoft.com/office/powerpoint/2010/main" val="217893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We seem wired to focus on the negative.</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35</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2" cstate="print"/>
          <a:srcRect/>
          <a:stretch>
            <a:fillRect/>
          </a:stretch>
        </p:blipFill>
        <p:spPr bwMode="auto">
          <a:xfrm>
            <a:off x="8667928" y="138112"/>
            <a:ext cx="1365072" cy="1957388"/>
          </a:xfrm>
          <a:prstGeom prst="rect">
            <a:avLst/>
          </a:prstGeom>
          <a:noFill/>
        </p:spPr>
      </p:pic>
    </p:spTree>
    <p:extLst>
      <p:ext uri="{BB962C8B-B14F-4D97-AF65-F5344CB8AC3E}">
        <p14:creationId xmlns:p14="http://schemas.microsoft.com/office/powerpoint/2010/main" val="3705949251"/>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Analysis can help, but we can also analyze a problem to death</a:t>
            </a:r>
          </a:p>
          <a:p>
            <a:pPr marL="971550" lvl="1" indent="-571500">
              <a:buFont typeface="Arial" panose="020B0604020202020204" pitchFamily="34" charset="0"/>
              <a:buChar char="•"/>
            </a:pPr>
            <a:r>
              <a:rPr lang="en-US" dirty="0" smtClean="0"/>
              <a:t>People are far more likely to focus on the negative</a:t>
            </a:r>
          </a:p>
          <a:p>
            <a:pPr marL="1371600" lvl="2" indent="-571500">
              <a:buFont typeface="Arial" panose="020B0604020202020204" pitchFamily="34" charset="0"/>
              <a:buChar char="•"/>
            </a:pPr>
            <a:r>
              <a:rPr lang="en-US" dirty="0" smtClean="0"/>
              <a:t>Why does this matter?</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047817943"/>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Marriage therapist Michele Weiner-Davis, in her book </a:t>
            </a:r>
            <a:r>
              <a:rPr lang="en-US" i="1" dirty="0" smtClean="0"/>
              <a:t>Divorce Busting, </a:t>
            </a:r>
            <a:r>
              <a:rPr lang="en-US" dirty="0" smtClean="0"/>
              <a:t>[explains],</a:t>
            </a:r>
          </a:p>
          <a:p>
            <a:r>
              <a:rPr lang="en-US" dirty="0" smtClean="0"/>
              <a:t>“My clients would frequently plead, ‘Now I see that we are reenacting our parents’ marriages, but what do we do about it? We can’t stop fighting.’”</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35</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2" cstate="print"/>
          <a:srcRect/>
          <a:stretch>
            <a:fillRect/>
          </a:stretch>
        </p:blipFill>
        <p:spPr bwMode="auto">
          <a:xfrm>
            <a:off x="8667928" y="138112"/>
            <a:ext cx="1365072" cy="1957388"/>
          </a:xfrm>
          <a:prstGeom prst="rect">
            <a:avLst/>
          </a:prstGeom>
          <a:noFill/>
        </p:spPr>
      </p:pic>
    </p:spTree>
    <p:extLst>
      <p:ext uri="{BB962C8B-B14F-4D97-AF65-F5344CB8AC3E}">
        <p14:creationId xmlns:p14="http://schemas.microsoft.com/office/powerpoint/2010/main" val="585817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smtClean="0"/>
              <a:t>Heath &amp; Heath</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Understanding a problem doesn’t necessarily solve it – knowing is not enough.</a:t>
            </a:r>
            <a:endParaRPr 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Heath &amp; Heath, Switch (NY, NY: Broadway Books, 2010) </a:t>
            </a:r>
            <a:r>
              <a:rPr lang="en-US" dirty="0"/>
              <a:t>p. </a:t>
            </a:r>
            <a:r>
              <a:rPr lang="en-US" dirty="0" smtClean="0"/>
              <a:t>35</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Professor, Senior Fellow</a:t>
            </a:r>
            <a:endParaRPr lang="en-US" dirty="0"/>
          </a:p>
        </p:txBody>
      </p:sp>
      <p:pic>
        <p:nvPicPr>
          <p:cNvPr id="2" name="Picture 2" descr="C:\Users\risleyc\Desktop\41pfm3UZ7ZL._SX346_BO1,204,203,200_.jpg"/>
          <p:cNvPicPr>
            <a:picLocks noChangeAspect="1" noChangeArrowheads="1"/>
          </p:cNvPicPr>
          <p:nvPr/>
        </p:nvPicPr>
        <p:blipFill>
          <a:blip r:embed="rId3" cstate="print"/>
          <a:srcRect/>
          <a:stretch>
            <a:fillRect/>
          </a:stretch>
        </p:blipFill>
        <p:spPr bwMode="auto">
          <a:xfrm>
            <a:off x="8667928" y="138112"/>
            <a:ext cx="1365072" cy="1957388"/>
          </a:xfrm>
          <a:prstGeom prst="rect">
            <a:avLst/>
          </a:prstGeom>
          <a:noFill/>
        </p:spPr>
      </p:pic>
      <p:sp>
        <p:nvSpPr>
          <p:cNvPr id="9" name="Rounded Rectangle 3">
            <a:extLst>
              <a:ext uri="{FF2B5EF4-FFF2-40B4-BE49-F238E27FC236}">
                <a16:creationId xmlns="" xmlns:a16="http://schemas.microsoft.com/office/drawing/2014/main" id="{14F5EBC2-433C-4BFE-BC3B-F38ED4044C2B}"/>
              </a:ext>
            </a:extLst>
          </p:cNvPr>
          <p:cNvSpPr/>
          <p:nvPr/>
        </p:nvSpPr>
        <p:spPr bwMode="auto">
          <a:xfrm>
            <a:off x="169333" y="3326773"/>
            <a:ext cx="9885439"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Ps 51:5 – Surely I was sinful at birth, sinful from the moment my mother conceived me.</a:t>
            </a:r>
            <a:endParaRPr lang="en-US" sz="3600" dirty="0">
              <a:solidFill>
                <a:schemeClr val="bg1"/>
              </a:solidFill>
            </a:endParaRPr>
          </a:p>
        </p:txBody>
      </p:sp>
    </p:spTree>
    <p:extLst>
      <p:ext uri="{BB962C8B-B14F-4D97-AF65-F5344CB8AC3E}">
        <p14:creationId xmlns:p14="http://schemas.microsoft.com/office/powerpoint/2010/main" val="39174227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Small changes lead to big changes</a:t>
            </a:r>
          </a:p>
          <a:p>
            <a:pPr marL="971550" lvl="1" indent="-571500">
              <a:buFont typeface="Arial" panose="020B0604020202020204" pitchFamily="34" charset="0"/>
              <a:buChar char="•"/>
            </a:pPr>
            <a:r>
              <a:rPr lang="en-US" dirty="0" smtClean="0"/>
              <a:t>This is so hard for people to believe!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092533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We’re trying to help people learn new habits – in their thoughts, relationships, choices, etc.</a:t>
            </a:r>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60399823"/>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altLang="en-US" dirty="0" smtClean="0"/>
              <a:t>Charles </a:t>
            </a:r>
            <a:r>
              <a:rPr lang="en-US" altLang="en-US" dirty="0" err="1" smtClean="0"/>
              <a:t>Duhigg</a:t>
            </a:r>
            <a:r>
              <a:rPr lang="en-US" altLang="en-US" dirty="0"/>
              <a:t/>
            </a:r>
            <a:br>
              <a:rPr lang="en-US" altLang="en-US" dirty="0"/>
            </a:b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altLang="en-US" dirty="0" smtClean="0"/>
              <a:t>The ‘Golden Rule of Habit Change’: You can’t extinguish a bad habit, you can only change it.</a:t>
            </a:r>
            <a:endParaRPr lang="en-US" alt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altLang="en-US" dirty="0" err="1" smtClean="0"/>
              <a:t>Duhigg</a:t>
            </a:r>
            <a:r>
              <a:rPr lang="en-US" altLang="en-US" dirty="0" smtClean="0"/>
              <a:t>, The Power of Habit, (NY, NY: Random House, 2014), p63.</a:t>
            </a:r>
            <a:endParaRPr lang="en-US" alt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altLang="en-US" dirty="0" smtClean="0"/>
              <a:t>Journalist &amp; Author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908" y="68263"/>
            <a:ext cx="1216292" cy="1874837"/>
          </a:xfrm>
          <a:prstGeom prst="rect">
            <a:avLst/>
          </a:prstGeom>
        </p:spPr>
      </p:pic>
    </p:spTree>
    <p:extLst>
      <p:ext uri="{BB962C8B-B14F-4D97-AF65-F5344CB8AC3E}">
        <p14:creationId xmlns:p14="http://schemas.microsoft.com/office/powerpoint/2010/main" val="79824977"/>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a:xfrm>
            <a:off x="190500" y="99218"/>
            <a:ext cx="8318500" cy="624682"/>
          </a:xfrm>
        </p:spPr>
        <p:txBody>
          <a:bodyPr/>
          <a:lstStyle/>
          <a:p>
            <a:r>
              <a:rPr lang="en-US" altLang="en-US" dirty="0" smtClean="0"/>
              <a:t>Schwartz, M.D., &amp; Gladding, M.D.</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altLang="en-US" dirty="0" smtClean="0"/>
              <a:t>Whenever you repeatedly do something pleasurable or avoid some kind of overtly painful sensation,</a:t>
            </a:r>
          </a:p>
          <a:p>
            <a:r>
              <a:rPr lang="en-US" altLang="en-US" dirty="0" smtClean="0"/>
              <a:t>your brain “learns” that these actions are a priority and generates thoughts, impulses, urges, and desires to make sure you keep doing them again and again.</a:t>
            </a:r>
            <a:endParaRPr lang="en-US" alt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altLang="en-US" dirty="0" smtClean="0"/>
              <a:t>Schwartz &amp; Gladding, You Are Not Your Brain, (NY, NY: Penguin Group, 2011), p13.</a:t>
            </a:r>
            <a:endParaRPr lang="en-US" alt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altLang="en-US" dirty="0" smtClean="0"/>
              <a:t>UCLA Psychiatrists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474" y="38100"/>
            <a:ext cx="1277726" cy="1920080"/>
          </a:xfrm>
          <a:prstGeom prst="rect">
            <a:avLst/>
          </a:prstGeom>
        </p:spPr>
      </p:pic>
    </p:spTree>
    <p:extLst>
      <p:ext uri="{BB962C8B-B14F-4D97-AF65-F5344CB8AC3E}">
        <p14:creationId xmlns:p14="http://schemas.microsoft.com/office/powerpoint/2010/main" val="68418262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384800" y="2552700"/>
            <a:ext cx="914400" cy="20574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4" name="TextBox 3"/>
          <p:cNvSpPr txBox="1"/>
          <p:nvPr/>
        </p:nvSpPr>
        <p:spPr>
          <a:xfrm>
            <a:off x="1041400" y="4914900"/>
            <a:ext cx="2751074" cy="707886"/>
          </a:xfrm>
          <a:prstGeom prst="rect">
            <a:avLst/>
          </a:prstGeom>
          <a:noFill/>
        </p:spPr>
        <p:txBody>
          <a:bodyPr wrap="none" rtlCol="0">
            <a:spAutoFit/>
          </a:bodyPr>
          <a:lstStyle/>
          <a:p>
            <a:r>
              <a:rPr lang="en-US" dirty="0" smtClean="0"/>
              <a:t>Counseling</a:t>
            </a:r>
            <a:endParaRPr lang="en-US" dirty="0"/>
          </a:p>
        </p:txBody>
      </p:sp>
      <p:sp>
        <p:nvSpPr>
          <p:cNvPr id="6" name="TextBox 5"/>
          <p:cNvSpPr txBox="1"/>
          <p:nvPr/>
        </p:nvSpPr>
        <p:spPr>
          <a:xfrm>
            <a:off x="4793259" y="4914900"/>
            <a:ext cx="3406702" cy="707886"/>
          </a:xfrm>
          <a:prstGeom prst="rect">
            <a:avLst/>
          </a:prstGeom>
          <a:noFill/>
        </p:spPr>
        <p:txBody>
          <a:bodyPr wrap="none" rtlCol="0">
            <a:spAutoFit/>
          </a:bodyPr>
          <a:lstStyle/>
          <a:p>
            <a:r>
              <a:rPr lang="en-US" dirty="0" smtClean="0"/>
              <a:t>Body of Christ</a:t>
            </a:r>
            <a:endParaRPr lang="en-US" dirty="0"/>
          </a:p>
        </p:txBody>
      </p:sp>
      <p:sp>
        <p:nvSpPr>
          <p:cNvPr id="7" name="Rectangle 6"/>
          <p:cNvSpPr/>
          <p:nvPr/>
        </p:nvSpPr>
        <p:spPr bwMode="auto">
          <a:xfrm>
            <a:off x="2108200" y="2552700"/>
            <a:ext cx="914400" cy="20574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8" name="TextBox 7"/>
          <p:cNvSpPr txBox="1"/>
          <p:nvPr/>
        </p:nvSpPr>
        <p:spPr>
          <a:xfrm rot="16200000">
            <a:off x="56826" y="2155639"/>
            <a:ext cx="1457835" cy="707886"/>
          </a:xfrm>
          <a:prstGeom prst="rect">
            <a:avLst/>
          </a:prstGeom>
          <a:noFill/>
        </p:spPr>
        <p:txBody>
          <a:bodyPr wrap="none" rtlCol="0">
            <a:spAutoFit/>
          </a:bodyPr>
          <a:lstStyle/>
          <a:p>
            <a:r>
              <a:rPr lang="en-US" dirty="0" smtClean="0"/>
              <a:t>Value</a:t>
            </a:r>
            <a:endParaRPr lang="en-US" dirty="0"/>
          </a:p>
        </p:txBody>
      </p:sp>
      <p:sp>
        <p:nvSpPr>
          <p:cNvPr id="5" name="Multiply 4"/>
          <p:cNvSpPr/>
          <p:nvPr/>
        </p:nvSpPr>
        <p:spPr bwMode="auto">
          <a:xfrm>
            <a:off x="812800" y="419100"/>
            <a:ext cx="6934200" cy="5410200"/>
          </a:xfrm>
          <a:prstGeom prst="mathMultiply">
            <a:avLst/>
          </a:prstGeom>
          <a:solidFill>
            <a:srgbClr val="FF000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80050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a:xfrm>
            <a:off x="190500" y="99218"/>
            <a:ext cx="8318500" cy="624682"/>
          </a:xfrm>
        </p:spPr>
        <p:txBody>
          <a:bodyPr/>
          <a:lstStyle/>
          <a:p>
            <a:r>
              <a:rPr lang="en-US" altLang="en-US" dirty="0" smtClean="0"/>
              <a:t>Schwartz, M.D., &amp; Gladding, M.D.</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altLang="en-US" dirty="0" smtClean="0"/>
              <a:t>[Your brain] does not care that the action ultimately is bad for you.</a:t>
            </a:r>
            <a:endParaRPr lang="en-US" alt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altLang="en-US" dirty="0" smtClean="0"/>
              <a:t>Schwartz &amp; Gladding, You Are Not Your Brain, (NY, NY: Penguin Group, 2011), p13.</a:t>
            </a:r>
            <a:endParaRPr lang="en-US" alt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altLang="en-US" dirty="0" smtClean="0"/>
              <a:t>UCLA Psychiatrists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1474" y="38100"/>
            <a:ext cx="1277726" cy="1920080"/>
          </a:xfrm>
          <a:prstGeom prst="rect">
            <a:avLst/>
          </a:prstGeom>
        </p:spPr>
      </p:pic>
    </p:spTree>
    <p:extLst>
      <p:ext uri="{BB962C8B-B14F-4D97-AF65-F5344CB8AC3E}">
        <p14:creationId xmlns:p14="http://schemas.microsoft.com/office/powerpoint/2010/main" val="1905913297"/>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We’re trying to help people learn new habits – in their thoughts, relationships, choices, etc.</a:t>
            </a:r>
          </a:p>
          <a:p>
            <a:pPr marL="971550" lvl="1" indent="-571500">
              <a:buFont typeface="Arial" panose="020B0604020202020204" pitchFamily="34" charset="0"/>
              <a:buChar char="•"/>
            </a:pPr>
            <a:r>
              <a:rPr lang="en-US" dirty="0" smtClean="0"/>
              <a:t>It helps to view problems (anxiety, depression, marriage issues, etc.) as a collection of habits</a:t>
            </a:r>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61359444"/>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The role of time in healing</a:t>
            </a:r>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92138966"/>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altLang="en-US" dirty="0"/>
              <a:t>Dr. Linda J Waite et al</a:t>
            </a:r>
            <a:br>
              <a:rPr lang="en-US" altLang="en-US" dirty="0"/>
            </a:b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Among those who rated their marriages as very unhappy, almost eight out of ten who avoided divorce were happily married five years later</a:t>
            </a:r>
            <a:r>
              <a:rPr lang="en-US" dirty="0" smtClean="0"/>
              <a:t>.</a:t>
            </a:r>
          </a:p>
          <a:p>
            <a:endParaRPr lang="en-US" alt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altLang="en-US" dirty="0"/>
              <a:t>Waite et al, Does Divorce Make People Happy? (IAV, 2002), p5.</a:t>
            </a:r>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altLang="en-US" dirty="0"/>
              <a:t>Professor of Sociology – </a:t>
            </a:r>
            <a:r>
              <a:rPr lang="en-US" altLang="en-US" dirty="0" err="1"/>
              <a:t>Univ</a:t>
            </a:r>
            <a:r>
              <a:rPr lang="en-US" altLang="en-US" dirty="0"/>
              <a:t> of Chicago</a:t>
            </a:r>
            <a:endParaRPr lang="en-US" dirty="0"/>
          </a:p>
        </p:txBody>
      </p:sp>
      <p:pic>
        <p:nvPicPr>
          <p:cNvPr id="9" name="Picture 2" descr="C:\Users\risleyc\Desktop\download.jpg"/>
          <p:cNvPicPr>
            <a:picLocks noChangeAspect="1" noChangeArrowheads="1"/>
          </p:cNvPicPr>
          <p:nvPr/>
        </p:nvPicPr>
        <p:blipFill>
          <a:blip r:embed="rId2" cstate="print"/>
          <a:srcRect/>
          <a:stretch>
            <a:fillRect/>
          </a:stretch>
        </p:blipFill>
        <p:spPr bwMode="auto">
          <a:xfrm>
            <a:off x="8661929" y="38100"/>
            <a:ext cx="1447271" cy="1736725"/>
          </a:xfrm>
          <a:prstGeom prst="rect">
            <a:avLst/>
          </a:prstGeom>
          <a:noFill/>
        </p:spPr>
      </p:pic>
    </p:spTree>
    <p:extLst>
      <p:ext uri="{BB962C8B-B14F-4D97-AF65-F5344CB8AC3E}">
        <p14:creationId xmlns:p14="http://schemas.microsoft.com/office/powerpoint/2010/main" val="2864108970"/>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altLang="en-US" dirty="0"/>
              <a:t>Dr. Linda J Waite et al</a:t>
            </a:r>
            <a:br>
              <a:rPr lang="en-US" altLang="en-US" dirty="0"/>
            </a:b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The most unhappy marriages experienced the most dramatic turnarounds: Seventy-eight percent of adults who said their marriages were very unhappy and who avoided divorce </a:t>
            </a:r>
          </a:p>
          <a:p>
            <a:r>
              <a:rPr lang="en-US" dirty="0"/>
              <a:t>ended up happily married five years later.</a:t>
            </a:r>
            <a:endParaRPr lang="en-US" altLang="en-US" dirty="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altLang="en-US" dirty="0"/>
              <a:t>Waite et al, Does Divorce Make People Happy? </a:t>
            </a:r>
            <a:r>
              <a:rPr lang="en-US" altLang="en-US" dirty="0" smtClean="0"/>
              <a:t>(IAV, </a:t>
            </a:r>
            <a:r>
              <a:rPr lang="en-US" altLang="en-US" dirty="0"/>
              <a:t>2002), p5.</a:t>
            </a:r>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altLang="en-US" dirty="0"/>
              <a:t>Professor of Sociology – </a:t>
            </a:r>
            <a:r>
              <a:rPr lang="en-US" altLang="en-US" dirty="0" err="1"/>
              <a:t>Univ</a:t>
            </a:r>
            <a:r>
              <a:rPr lang="en-US" altLang="en-US" dirty="0"/>
              <a:t> of Chicago</a:t>
            </a:r>
            <a:endParaRPr lang="en-US" dirty="0"/>
          </a:p>
        </p:txBody>
      </p:sp>
      <p:pic>
        <p:nvPicPr>
          <p:cNvPr id="9" name="Picture 2" descr="C:\Users\risleyc\Desktop\download.jpg"/>
          <p:cNvPicPr>
            <a:picLocks noChangeAspect="1" noChangeArrowheads="1"/>
          </p:cNvPicPr>
          <p:nvPr/>
        </p:nvPicPr>
        <p:blipFill>
          <a:blip r:embed="rId2" cstate="print"/>
          <a:srcRect/>
          <a:stretch>
            <a:fillRect/>
          </a:stretch>
        </p:blipFill>
        <p:spPr bwMode="auto">
          <a:xfrm>
            <a:off x="8661929" y="38100"/>
            <a:ext cx="1447271" cy="1736725"/>
          </a:xfrm>
          <a:prstGeom prst="rect">
            <a:avLst/>
          </a:prstGeom>
          <a:noFill/>
        </p:spPr>
      </p:pic>
    </p:spTree>
    <p:extLst>
      <p:ext uri="{BB962C8B-B14F-4D97-AF65-F5344CB8AC3E}">
        <p14:creationId xmlns:p14="http://schemas.microsoft.com/office/powerpoint/2010/main" val="18687411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The role of time in healing</a:t>
            </a:r>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20201361"/>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How Change Works </a:t>
            </a:r>
          </a:p>
          <a:p>
            <a:pPr marL="571500" indent="-571500">
              <a:buFont typeface="Arial" panose="020B0604020202020204" pitchFamily="34" charset="0"/>
              <a:buChar char="•"/>
            </a:pPr>
            <a:r>
              <a:rPr lang="en-US" dirty="0" smtClean="0"/>
              <a:t>The role of time in healing</a:t>
            </a:r>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
        <p:nvSpPr>
          <p:cNvPr id="4" name="Rounded Rectangle 3">
            <a:extLst>
              <a:ext uri="{FF2B5EF4-FFF2-40B4-BE49-F238E27FC236}">
                <a16:creationId xmlns="" xmlns:a16="http://schemas.microsoft.com/office/drawing/2014/main" id="{14F5EBC2-433C-4BFE-BC3B-F38ED4044C2B}"/>
              </a:ext>
            </a:extLst>
          </p:cNvPr>
          <p:cNvSpPr/>
          <p:nvPr/>
        </p:nvSpPr>
        <p:spPr bwMode="auto">
          <a:xfrm>
            <a:off x="321733" y="2247900"/>
            <a:ext cx="7577667" cy="59093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LET’S TAKE A 10-MINUTE BREAK</a:t>
            </a:r>
            <a:endParaRPr lang="en-US" sz="3600" dirty="0">
              <a:solidFill>
                <a:schemeClr val="bg1"/>
              </a:solidFill>
            </a:endParaRPr>
          </a:p>
        </p:txBody>
      </p:sp>
    </p:spTree>
    <p:extLst>
      <p:ext uri="{BB962C8B-B14F-4D97-AF65-F5344CB8AC3E}">
        <p14:creationId xmlns:p14="http://schemas.microsoft.com/office/powerpoint/2010/main" val="11980932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endParaRPr lang="en-US" dirty="0" smtClean="0"/>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
        <p:nvSpPr>
          <p:cNvPr id="4" name="Rounded Rectangle 3">
            <a:extLst>
              <a:ext uri="{FF2B5EF4-FFF2-40B4-BE49-F238E27FC236}">
                <a16:creationId xmlns="" xmlns:a16="http://schemas.microsoft.com/office/drawing/2014/main" id="{14F5EBC2-433C-4BFE-BC3B-F38ED4044C2B}"/>
              </a:ext>
            </a:extLst>
          </p:cNvPr>
          <p:cNvSpPr/>
          <p:nvPr/>
        </p:nvSpPr>
        <p:spPr bwMode="auto">
          <a:xfrm>
            <a:off x="169333" y="2095500"/>
            <a:ext cx="9885439"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Ps 119:50 – Your word revives me; it comforts me in all my troubles.</a:t>
            </a:r>
            <a:endParaRPr lang="en-US" sz="3600" dirty="0">
              <a:solidFill>
                <a:schemeClr val="bg1"/>
              </a:solidFill>
            </a:endParaRPr>
          </a:p>
        </p:txBody>
      </p:sp>
      <p:sp>
        <p:nvSpPr>
          <p:cNvPr id="5" name="Rounded Rectangle 4">
            <a:extLst>
              <a:ext uri="{FF2B5EF4-FFF2-40B4-BE49-F238E27FC236}">
                <a16:creationId xmlns="" xmlns:a16="http://schemas.microsoft.com/office/drawing/2014/main" id="{14F5EBC2-433C-4BFE-BC3B-F38ED4044C2B}"/>
              </a:ext>
            </a:extLst>
          </p:cNvPr>
          <p:cNvSpPr/>
          <p:nvPr/>
        </p:nvSpPr>
        <p:spPr bwMode="auto">
          <a:xfrm>
            <a:off x="321733" y="2247900"/>
            <a:ext cx="9885439" cy="2086725"/>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2 Peter 1:3 – Seeing that His divine power has granted to us everything pertaining to life and godliness, through the </a:t>
            </a:r>
            <a:r>
              <a:rPr lang="en-US" sz="3600" u="sng" dirty="0" smtClean="0">
                <a:solidFill>
                  <a:schemeClr val="bg1"/>
                </a:solidFill>
              </a:rPr>
              <a:t>true knowledge</a:t>
            </a:r>
            <a:r>
              <a:rPr lang="en-US" sz="3600" dirty="0" smtClean="0">
                <a:solidFill>
                  <a:schemeClr val="bg1"/>
                </a:solidFill>
              </a:rPr>
              <a:t> of Him who calls us by his own glory and excellence.</a:t>
            </a:r>
            <a:endParaRPr lang="en-US" sz="3600" dirty="0">
              <a:solidFill>
                <a:schemeClr val="bg1"/>
              </a:solidFill>
            </a:endParaRPr>
          </a:p>
        </p:txBody>
      </p:sp>
    </p:spTree>
    <p:extLst>
      <p:ext uri="{BB962C8B-B14F-4D97-AF65-F5344CB8AC3E}">
        <p14:creationId xmlns:p14="http://schemas.microsoft.com/office/powerpoint/2010/main" val="8699133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endParaRPr lang="en-US" dirty="0" smtClean="0"/>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
        <p:nvSpPr>
          <p:cNvPr id="4" name="Rounded Rectangle 3">
            <a:extLst>
              <a:ext uri="{FF2B5EF4-FFF2-40B4-BE49-F238E27FC236}">
                <a16:creationId xmlns="" xmlns:a16="http://schemas.microsoft.com/office/drawing/2014/main" id="{14F5EBC2-433C-4BFE-BC3B-F38ED4044C2B}"/>
              </a:ext>
            </a:extLst>
          </p:cNvPr>
          <p:cNvSpPr/>
          <p:nvPr/>
        </p:nvSpPr>
        <p:spPr bwMode="auto">
          <a:xfrm>
            <a:off x="169333" y="2095500"/>
            <a:ext cx="9885439"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Romans 8:6 – For the mind set on the flesh is death, but the mind set on the Spirit is life and peace.</a:t>
            </a:r>
            <a:endParaRPr lang="en-US" sz="3600" dirty="0">
              <a:solidFill>
                <a:schemeClr val="bg1"/>
              </a:solidFill>
            </a:endParaRPr>
          </a:p>
        </p:txBody>
      </p:sp>
    </p:spTree>
    <p:extLst>
      <p:ext uri="{BB962C8B-B14F-4D97-AF65-F5344CB8AC3E}">
        <p14:creationId xmlns:p14="http://schemas.microsoft.com/office/powerpoint/2010/main" val="26377638"/>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1143000" lvl="1" indent="-742950">
              <a:buAutoNum type="arabicPeriod"/>
            </a:pPr>
            <a:r>
              <a:rPr lang="en-US" dirty="0" smtClean="0"/>
              <a:t>All habits start small – keep their expectations realistic </a:t>
            </a:r>
          </a:p>
          <a:p>
            <a:pPr marL="1143000" lvl="1" indent="-742950">
              <a:buAutoNum type="arabicPeriod"/>
            </a:pPr>
            <a:r>
              <a:rPr lang="en-US" dirty="0" smtClean="0"/>
              <a:t>Reduce ambiguity for them: suggest finding a reading plan</a:t>
            </a:r>
          </a:p>
          <a:p>
            <a:pPr marL="1143000" lvl="1" indent="-742950">
              <a:buAutoNum type="arabicPeriod"/>
            </a:pPr>
            <a:r>
              <a:rPr lang="en-US" dirty="0" smtClean="0"/>
              <a:t>External habits (same music/place, reminders, prayer lists)</a:t>
            </a:r>
          </a:p>
          <a:p>
            <a:pPr marL="1143000" lvl="1" indent="-742950">
              <a:buAutoNum type="arabicPeriod"/>
            </a:pPr>
            <a:endParaRPr lang="en-US" dirty="0" smtClean="0"/>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4811610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08200" y="419100"/>
            <a:ext cx="914400" cy="41910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3" name="Rectangle 2"/>
          <p:cNvSpPr/>
          <p:nvPr/>
        </p:nvSpPr>
        <p:spPr bwMode="auto">
          <a:xfrm>
            <a:off x="5384800" y="2552700"/>
            <a:ext cx="914400" cy="20574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4" name="TextBox 3"/>
          <p:cNvSpPr txBox="1"/>
          <p:nvPr/>
        </p:nvSpPr>
        <p:spPr>
          <a:xfrm>
            <a:off x="1041400" y="4914900"/>
            <a:ext cx="2751074" cy="707886"/>
          </a:xfrm>
          <a:prstGeom prst="rect">
            <a:avLst/>
          </a:prstGeom>
          <a:noFill/>
        </p:spPr>
        <p:txBody>
          <a:bodyPr wrap="none" rtlCol="0">
            <a:spAutoFit/>
          </a:bodyPr>
          <a:lstStyle/>
          <a:p>
            <a:r>
              <a:rPr lang="en-US" dirty="0" smtClean="0"/>
              <a:t>Counseling</a:t>
            </a:r>
            <a:endParaRPr lang="en-US" dirty="0"/>
          </a:p>
        </p:txBody>
      </p:sp>
      <p:sp>
        <p:nvSpPr>
          <p:cNvPr id="6" name="TextBox 5"/>
          <p:cNvSpPr txBox="1"/>
          <p:nvPr/>
        </p:nvSpPr>
        <p:spPr>
          <a:xfrm>
            <a:off x="4793259" y="4914900"/>
            <a:ext cx="3406702" cy="707886"/>
          </a:xfrm>
          <a:prstGeom prst="rect">
            <a:avLst/>
          </a:prstGeom>
          <a:noFill/>
        </p:spPr>
        <p:txBody>
          <a:bodyPr wrap="none" rtlCol="0">
            <a:spAutoFit/>
          </a:bodyPr>
          <a:lstStyle/>
          <a:p>
            <a:r>
              <a:rPr lang="en-US" dirty="0" smtClean="0"/>
              <a:t>Body of Christ</a:t>
            </a:r>
            <a:endParaRPr lang="en-US" dirty="0"/>
          </a:p>
        </p:txBody>
      </p:sp>
      <p:sp>
        <p:nvSpPr>
          <p:cNvPr id="7" name="TextBox 6"/>
          <p:cNvSpPr txBox="1"/>
          <p:nvPr/>
        </p:nvSpPr>
        <p:spPr>
          <a:xfrm rot="16200000">
            <a:off x="56826" y="2155639"/>
            <a:ext cx="1457835" cy="707886"/>
          </a:xfrm>
          <a:prstGeom prst="rect">
            <a:avLst/>
          </a:prstGeom>
          <a:noFill/>
        </p:spPr>
        <p:txBody>
          <a:bodyPr wrap="none" rtlCol="0">
            <a:spAutoFit/>
          </a:bodyPr>
          <a:lstStyle/>
          <a:p>
            <a:r>
              <a:rPr lang="en-US" dirty="0" smtClean="0"/>
              <a:t>Value</a:t>
            </a:r>
            <a:endParaRPr lang="en-US" dirty="0"/>
          </a:p>
        </p:txBody>
      </p:sp>
    </p:spTree>
    <p:extLst>
      <p:ext uri="{BB962C8B-B14F-4D97-AF65-F5344CB8AC3E}">
        <p14:creationId xmlns:p14="http://schemas.microsoft.com/office/powerpoint/2010/main" val="421869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1143000" lvl="1" indent="-742950">
              <a:buFont typeface="+mj-lt"/>
              <a:buAutoNum type="arabicPeriod" startAt="4"/>
            </a:pPr>
            <a:r>
              <a:rPr lang="en-US" dirty="0" smtClean="0"/>
              <a:t>Transitions/change? (New job, kids, vacation, </a:t>
            </a:r>
            <a:r>
              <a:rPr lang="en-US" dirty="0"/>
              <a:t>e</a:t>
            </a:r>
            <a:r>
              <a:rPr lang="en-US" dirty="0" smtClean="0"/>
              <a:t>tc.)</a:t>
            </a:r>
          </a:p>
          <a:p>
            <a:pPr marL="1143000" lvl="1" indent="-742950">
              <a:buAutoNum type="arabicPeriod" startAt="4"/>
            </a:pPr>
            <a:r>
              <a:rPr lang="en-US" dirty="0" smtClean="0"/>
              <a:t>Takings thoughts captive – journaling </a:t>
            </a:r>
          </a:p>
          <a:p>
            <a:pPr marL="1543050" lvl="2" indent="-742950">
              <a:buFont typeface="+mj-lt"/>
              <a:buAutoNum type="arabicPeriod"/>
            </a:pPr>
            <a:r>
              <a:rPr lang="en-US" dirty="0" smtClean="0"/>
              <a:t>This also reveals Satanic lies</a:t>
            </a:r>
          </a:p>
          <a:p>
            <a:pPr marL="1143000" lvl="1" indent="-742950">
              <a:buAutoNum type="arabicPeriod" startAt="4"/>
            </a:pPr>
            <a:endParaRPr lang="en-US" dirty="0" smtClean="0"/>
          </a:p>
          <a:p>
            <a:pPr marL="571500" indent="-571500">
              <a:buFont typeface="Arial" panose="020B0604020202020204" pitchFamily="34" charset="0"/>
              <a:buChar char="•"/>
            </a:pP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416632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r>
              <a:rPr lang="en-US" dirty="0" smtClean="0"/>
              <a:t>Openness in the BOC</a:t>
            </a:r>
          </a:p>
          <a:p>
            <a:pPr marL="1143000" lvl="1" indent="-742950">
              <a:buAutoNum type="arabicPeriod"/>
            </a:pPr>
            <a:r>
              <a:rPr lang="en-US" dirty="0" smtClean="0"/>
              <a:t>Make the Biblical case (James 5:16 – “</a:t>
            </a:r>
            <a:r>
              <a:rPr lang="en-US" u="sng" dirty="0" smtClean="0"/>
              <a:t>So that</a:t>
            </a:r>
            <a:r>
              <a:rPr lang="en-US" dirty="0" smtClean="0"/>
              <a:t> you may be healed.”)</a:t>
            </a:r>
          </a:p>
          <a:p>
            <a:pPr marL="1143000" lvl="1" indent="-742950">
              <a:buAutoNum type="arabicPeriod"/>
            </a:pPr>
            <a:r>
              <a:rPr lang="en-US" dirty="0" smtClean="0"/>
              <a:t>Transparency reduces shame                   (which many mistake for guilt)</a:t>
            </a:r>
          </a:p>
        </p:txBody>
      </p:sp>
      <p:sp>
        <p:nvSpPr>
          <p:cNvPr id="2" name="Title 1"/>
          <p:cNvSpPr>
            <a:spLocks noGrp="1"/>
          </p:cNvSpPr>
          <p:nvPr>
            <p:ph type="title"/>
          </p:nvPr>
        </p:nvSpPr>
        <p:spPr/>
        <p:txBody>
          <a:bodyPr/>
          <a:lstStyle/>
          <a:p>
            <a:endParaRPr lang="en-US"/>
          </a:p>
        </p:txBody>
      </p:sp>
      <p:sp>
        <p:nvSpPr>
          <p:cNvPr id="4" name="Rounded Rectangle 3">
            <a:extLst>
              <a:ext uri="{FF2B5EF4-FFF2-40B4-BE49-F238E27FC236}">
                <a16:creationId xmlns="" xmlns:a16="http://schemas.microsoft.com/office/drawing/2014/main" id="{14F5EBC2-433C-4BFE-BC3B-F38ED4044C2B}"/>
              </a:ext>
            </a:extLst>
          </p:cNvPr>
          <p:cNvSpPr/>
          <p:nvPr/>
        </p:nvSpPr>
        <p:spPr bwMode="auto">
          <a:xfrm>
            <a:off x="92528" y="3460909"/>
            <a:ext cx="9885439" cy="2215991"/>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600" dirty="0" smtClean="0">
                <a:solidFill>
                  <a:schemeClr val="bg1"/>
                </a:solidFill>
              </a:rPr>
              <a:t>John 3:21 – </a:t>
            </a:r>
            <a:r>
              <a:rPr lang="en-US" sz="3400" dirty="0"/>
              <a:t>But whoever lives by the truth comes into the light, so that it may be seen plainly that what they have done has been done in the sight of God</a:t>
            </a:r>
            <a:r>
              <a:rPr lang="en-US" sz="3400" dirty="0" smtClean="0"/>
              <a:t>.</a:t>
            </a:r>
            <a:endParaRPr lang="en-US" sz="3400" dirty="0">
              <a:hlinkClick r:id="rId3"/>
            </a:endParaRPr>
          </a:p>
        </p:txBody>
      </p:sp>
    </p:spTree>
    <p:extLst>
      <p:ext uri="{BB962C8B-B14F-4D97-AF65-F5344CB8AC3E}">
        <p14:creationId xmlns:p14="http://schemas.microsoft.com/office/powerpoint/2010/main" val="13319677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wipe(left)">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r>
              <a:rPr lang="en-US" dirty="0" smtClean="0"/>
              <a:t>Openness in the BOC</a:t>
            </a:r>
            <a:endParaRPr lang="en-US" dirty="0"/>
          </a:p>
          <a:p>
            <a:pPr marL="742950" indent="-742950">
              <a:buAutoNum type="arabicPeriod"/>
            </a:pPr>
            <a:r>
              <a:rPr lang="en-US" dirty="0" smtClean="0"/>
              <a:t>Gratitude</a:t>
            </a:r>
          </a:p>
        </p:txBody>
      </p:sp>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2171700"/>
            <a:ext cx="1724025" cy="2647950"/>
          </a:xfrm>
          <a:prstGeom prst="rect">
            <a:avLst/>
          </a:prstGeom>
        </p:spPr>
      </p:pic>
    </p:spTree>
    <p:extLst>
      <p:ext uri="{BB962C8B-B14F-4D97-AF65-F5344CB8AC3E}">
        <p14:creationId xmlns:p14="http://schemas.microsoft.com/office/powerpoint/2010/main" val="42134055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r>
              <a:rPr lang="en-US" dirty="0" smtClean="0"/>
              <a:t>Openness in the BOC</a:t>
            </a:r>
            <a:endParaRPr lang="en-US" dirty="0"/>
          </a:p>
          <a:p>
            <a:pPr marL="742950" indent="-742950">
              <a:buAutoNum type="arabicPeriod"/>
            </a:pPr>
            <a:r>
              <a:rPr lang="en-US" dirty="0" smtClean="0"/>
              <a:t>Gratitude</a:t>
            </a:r>
          </a:p>
          <a:p>
            <a:pPr marL="1143000" lvl="1" indent="-742950">
              <a:buAutoNum type="arabicPeriod"/>
            </a:pPr>
            <a:r>
              <a:rPr lang="en-US" dirty="0" smtClean="0"/>
              <a:t>Just Google ‘Gratitude and Mental Health’</a:t>
            </a:r>
          </a:p>
          <a:p>
            <a:pPr marL="1143000" lvl="1" indent="-742950">
              <a:buAutoNum type="arabicPeriod"/>
            </a:pPr>
            <a:r>
              <a:rPr lang="en-US" dirty="0" smtClean="0"/>
              <a:t>Best marital advice I ever got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220674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left)">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r>
              <a:rPr lang="en-US" dirty="0" smtClean="0"/>
              <a:t>Openness in the BOC</a:t>
            </a:r>
            <a:endParaRPr lang="en-US" dirty="0"/>
          </a:p>
          <a:p>
            <a:pPr marL="742950" indent="-742950">
              <a:buAutoNum type="arabicPeriod"/>
            </a:pPr>
            <a:r>
              <a:rPr lang="en-US" dirty="0" smtClean="0"/>
              <a:t>Gratitude</a:t>
            </a:r>
          </a:p>
          <a:p>
            <a:pPr marL="742950" indent="-742950">
              <a:buAutoNum type="arabicPeriod"/>
            </a:pPr>
            <a:r>
              <a:rPr lang="en-US" dirty="0" smtClean="0"/>
              <a:t>Sacrificial love output</a:t>
            </a:r>
          </a:p>
        </p:txBody>
      </p:sp>
      <p:sp>
        <p:nvSpPr>
          <p:cNvPr id="2" name="Title 1"/>
          <p:cNvSpPr>
            <a:spLocks noGrp="1"/>
          </p:cNvSpPr>
          <p:nvPr>
            <p:ph type="title"/>
          </p:nvPr>
        </p:nvSpPr>
        <p:spPr/>
        <p:txBody>
          <a:bodyPr/>
          <a:lstStyle/>
          <a:p>
            <a:endParaRPr lang="en-US"/>
          </a:p>
        </p:txBody>
      </p:sp>
      <p:sp>
        <p:nvSpPr>
          <p:cNvPr id="5" name="Rounded Rectangle 4">
            <a:extLst>
              <a:ext uri="{FF2B5EF4-FFF2-40B4-BE49-F238E27FC236}">
                <a16:creationId xmlns="" xmlns:a16="http://schemas.microsoft.com/office/drawing/2014/main" id="{14F5EBC2-433C-4BFE-BC3B-F38ED4044C2B}"/>
              </a:ext>
            </a:extLst>
          </p:cNvPr>
          <p:cNvSpPr/>
          <p:nvPr/>
        </p:nvSpPr>
        <p:spPr bwMode="auto">
          <a:xfrm>
            <a:off x="127000" y="3364873"/>
            <a:ext cx="9885439"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John 13:17 – “Now that you know these things, you are blessed if you do them.”</a:t>
            </a:r>
            <a:endParaRPr lang="en-US" sz="3600" dirty="0">
              <a:solidFill>
                <a:schemeClr val="bg1"/>
              </a:solidFill>
            </a:endParaRPr>
          </a:p>
        </p:txBody>
      </p:sp>
      <p:sp>
        <p:nvSpPr>
          <p:cNvPr id="7" name="Rounded Rectangle 6">
            <a:extLst>
              <a:ext uri="{FF2B5EF4-FFF2-40B4-BE49-F238E27FC236}">
                <a16:creationId xmlns="" xmlns:a16="http://schemas.microsoft.com/office/drawing/2014/main" id="{14F5EBC2-433C-4BFE-BC3B-F38ED4044C2B}"/>
              </a:ext>
            </a:extLst>
          </p:cNvPr>
          <p:cNvSpPr/>
          <p:nvPr/>
        </p:nvSpPr>
        <p:spPr bwMode="auto">
          <a:xfrm>
            <a:off x="279400" y="3555373"/>
            <a:ext cx="9885439"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Acts 20:35 – the words of the Lord Jesus himself, “It is more blessed to give than to receive.”</a:t>
            </a:r>
            <a:endParaRPr lang="en-US" sz="3600" dirty="0">
              <a:solidFill>
                <a:schemeClr val="bg1"/>
              </a:solidFill>
            </a:endParaRPr>
          </a:p>
        </p:txBody>
      </p:sp>
    </p:spTree>
    <p:extLst>
      <p:ext uri="{BB962C8B-B14F-4D97-AF65-F5344CB8AC3E}">
        <p14:creationId xmlns:p14="http://schemas.microsoft.com/office/powerpoint/2010/main" val="15525644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AutoNum type="arabicPeriod"/>
            </a:pPr>
            <a:r>
              <a:rPr lang="en-US" dirty="0" smtClean="0"/>
              <a:t>Time with the Lord</a:t>
            </a:r>
          </a:p>
          <a:p>
            <a:pPr marL="742950" indent="-742950">
              <a:buAutoNum type="arabicPeriod"/>
            </a:pPr>
            <a:r>
              <a:rPr lang="en-US" dirty="0" smtClean="0"/>
              <a:t>Openness in the BOC</a:t>
            </a:r>
            <a:endParaRPr lang="en-US" dirty="0"/>
          </a:p>
          <a:p>
            <a:pPr marL="742950" indent="-742950">
              <a:buAutoNum type="arabicPeriod"/>
            </a:pPr>
            <a:r>
              <a:rPr lang="en-US" dirty="0" smtClean="0"/>
              <a:t>Gratitude</a:t>
            </a:r>
          </a:p>
          <a:p>
            <a:pPr marL="742950" indent="-742950">
              <a:buAutoNum type="arabicPeriod"/>
            </a:pPr>
            <a:r>
              <a:rPr lang="en-US" dirty="0" smtClean="0"/>
              <a:t>Sacrificial love output</a:t>
            </a:r>
          </a:p>
          <a:p>
            <a:pPr marL="1143000" lvl="1" indent="-742950">
              <a:buAutoNum type="arabicPeriod"/>
            </a:pPr>
            <a:r>
              <a:rPr lang="en-US" dirty="0" smtClean="0"/>
              <a:t>Teachings on ‘Love Therapy’</a:t>
            </a:r>
          </a:p>
          <a:p>
            <a:pPr marL="1143000" lvl="1" indent="-742950">
              <a:buAutoNum type="arabicPeriod"/>
            </a:pPr>
            <a:r>
              <a:rPr lang="en-US" dirty="0" smtClean="0"/>
              <a:t>Help people start small</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9089728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left)">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5"/>
            </a:pPr>
            <a:r>
              <a:rPr lang="en-US" dirty="0" smtClean="0"/>
              <a:t>Crises: The value of our support ministries</a:t>
            </a:r>
          </a:p>
          <a:p>
            <a:pPr marL="1143000" lvl="1" indent="-742950">
              <a:buFont typeface="+mj-lt"/>
              <a:buAutoNum type="arabicPeriod"/>
            </a:pPr>
            <a:r>
              <a:rPr lang="en-US" dirty="0" smtClean="0"/>
              <a:t>HOPE, HEART, GRACE, </a:t>
            </a:r>
            <a:r>
              <a:rPr lang="en-US" dirty="0" err="1" smtClean="0"/>
              <a:t>GriefShare</a:t>
            </a:r>
            <a:r>
              <a:rPr lang="en-US" dirty="0" smtClean="0"/>
              <a:t>, etc.</a:t>
            </a:r>
          </a:p>
          <a:p>
            <a:pPr marL="742950" indent="-742950">
              <a:buFont typeface="+mj-lt"/>
              <a:buAutoNum type="arabicPeriod" startAt="5"/>
            </a:pPr>
            <a:r>
              <a:rPr lang="en-US" dirty="0" smtClean="0"/>
              <a:t>Physical health</a:t>
            </a:r>
          </a:p>
          <a:p>
            <a:pPr marL="1143000" lvl="1" indent="-742950">
              <a:buFont typeface="+mj-lt"/>
              <a:buAutoNum type="arabicPeriod"/>
            </a:pPr>
            <a:r>
              <a:rPr lang="en-US" dirty="0" smtClean="0"/>
              <a:t>Exercise: “Let’s Get Physical” from Gary Thomas’ book </a:t>
            </a:r>
            <a:r>
              <a:rPr lang="en-US" i="1" dirty="0" smtClean="0"/>
              <a:t>Every Body Matters</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056162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a:t>Gary </a:t>
            </a:r>
            <a:r>
              <a:rPr lang="en-US" dirty="0" smtClean="0"/>
              <a:t>Thomas</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In the short term, becoming fitter is about the quickest, easiest way to improve your overall quality of life…</a:t>
            </a:r>
            <a:endParaRPr lang="en-US" dirty="0" smtClean="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Thomas, Every Body Matters () </a:t>
            </a:r>
            <a:r>
              <a:rPr lang="en-US" dirty="0"/>
              <a:t>p. </a:t>
            </a:r>
            <a:r>
              <a:rPr lang="en-US" dirty="0" smtClean="0"/>
              <a:t>115-117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Pastor and Author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987" y="38100"/>
            <a:ext cx="1319213" cy="2033483"/>
          </a:xfrm>
          <a:prstGeom prst="rect">
            <a:avLst/>
          </a:prstGeom>
        </p:spPr>
      </p:pic>
    </p:spTree>
    <p:extLst>
      <p:ext uri="{BB962C8B-B14F-4D97-AF65-F5344CB8AC3E}">
        <p14:creationId xmlns:p14="http://schemas.microsoft.com/office/powerpoint/2010/main" val="1704172444"/>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a:t>Gary </a:t>
            </a:r>
            <a:r>
              <a:rPr lang="en-US" dirty="0" smtClean="0"/>
              <a:t>Thomas</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Tim Church, director of preventative medicine research at the Pennington Biomedical Research Center in Baton Rogue, LA, found that women who did even ten minutes more exercise on a daily basis</a:t>
            </a:r>
            <a:endParaRPr lang="en-US" dirty="0" smtClean="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Thomas, Every Body Matters () </a:t>
            </a:r>
            <a:r>
              <a:rPr lang="en-US" dirty="0"/>
              <a:t>p. </a:t>
            </a:r>
            <a:r>
              <a:rPr lang="en-US" dirty="0" smtClean="0"/>
              <a:t>115-117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Pastor and Author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987" y="38100"/>
            <a:ext cx="1319213" cy="2033483"/>
          </a:xfrm>
          <a:prstGeom prst="rect">
            <a:avLst/>
          </a:prstGeom>
        </p:spPr>
      </p:pic>
    </p:spTree>
    <p:extLst>
      <p:ext uri="{BB962C8B-B14F-4D97-AF65-F5344CB8AC3E}">
        <p14:creationId xmlns:p14="http://schemas.microsoft.com/office/powerpoint/2010/main" val="3806075471"/>
      </p:ext>
    </p:extLst>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a:t>Gary </a:t>
            </a:r>
            <a:r>
              <a:rPr lang="en-US" dirty="0" smtClean="0"/>
              <a:t>Thomas</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smtClean="0"/>
              <a:t>“</a:t>
            </a:r>
            <a:r>
              <a:rPr lang="en-US" dirty="0"/>
              <a:t>felt more confident about doing everyday tasks…and they felt better about themselves when they were in social situations.” </a:t>
            </a:r>
            <a:endParaRPr lang="en-US" dirty="0" smtClean="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Thomas, Every Body Matters () </a:t>
            </a:r>
            <a:r>
              <a:rPr lang="en-US" dirty="0"/>
              <a:t>p. </a:t>
            </a:r>
            <a:r>
              <a:rPr lang="en-US" dirty="0" smtClean="0"/>
              <a:t>115-117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Pastor and Author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987" y="38100"/>
            <a:ext cx="1319213" cy="2033483"/>
          </a:xfrm>
          <a:prstGeom prst="rect">
            <a:avLst/>
          </a:prstGeom>
        </p:spPr>
      </p:pic>
    </p:spTree>
    <p:extLst>
      <p:ext uri="{BB962C8B-B14F-4D97-AF65-F5344CB8AC3E}">
        <p14:creationId xmlns:p14="http://schemas.microsoft.com/office/powerpoint/2010/main" val="1237738259"/>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108200" y="419100"/>
            <a:ext cx="914400" cy="41910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4" name="TextBox 3"/>
          <p:cNvSpPr txBox="1"/>
          <p:nvPr/>
        </p:nvSpPr>
        <p:spPr>
          <a:xfrm>
            <a:off x="1041400" y="4914900"/>
            <a:ext cx="2751074" cy="707886"/>
          </a:xfrm>
          <a:prstGeom prst="rect">
            <a:avLst/>
          </a:prstGeom>
          <a:noFill/>
        </p:spPr>
        <p:txBody>
          <a:bodyPr wrap="none" rtlCol="0">
            <a:spAutoFit/>
          </a:bodyPr>
          <a:lstStyle/>
          <a:p>
            <a:r>
              <a:rPr lang="en-US" dirty="0" smtClean="0"/>
              <a:t>Counseling</a:t>
            </a:r>
            <a:endParaRPr lang="en-US" dirty="0"/>
          </a:p>
        </p:txBody>
      </p:sp>
      <p:sp>
        <p:nvSpPr>
          <p:cNvPr id="6" name="TextBox 5"/>
          <p:cNvSpPr txBox="1"/>
          <p:nvPr/>
        </p:nvSpPr>
        <p:spPr>
          <a:xfrm>
            <a:off x="4793259" y="4914900"/>
            <a:ext cx="3406702" cy="707886"/>
          </a:xfrm>
          <a:prstGeom prst="rect">
            <a:avLst/>
          </a:prstGeom>
          <a:noFill/>
        </p:spPr>
        <p:txBody>
          <a:bodyPr wrap="none" rtlCol="0">
            <a:spAutoFit/>
          </a:bodyPr>
          <a:lstStyle/>
          <a:p>
            <a:r>
              <a:rPr lang="en-US" dirty="0" smtClean="0"/>
              <a:t>Body of Christ</a:t>
            </a:r>
            <a:endParaRPr lang="en-US" dirty="0"/>
          </a:p>
        </p:txBody>
      </p:sp>
      <p:sp>
        <p:nvSpPr>
          <p:cNvPr id="7" name="Rectangle 6"/>
          <p:cNvSpPr/>
          <p:nvPr/>
        </p:nvSpPr>
        <p:spPr bwMode="auto">
          <a:xfrm>
            <a:off x="5384800" y="419100"/>
            <a:ext cx="914400" cy="4191000"/>
          </a:xfrm>
          <a:prstGeom prst="rect">
            <a:avLst/>
          </a:prstGeom>
          <a:solidFill>
            <a:srgbClr val="0070C0"/>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8" name="TextBox 7"/>
          <p:cNvSpPr txBox="1"/>
          <p:nvPr/>
        </p:nvSpPr>
        <p:spPr>
          <a:xfrm rot="16200000">
            <a:off x="56826" y="2155639"/>
            <a:ext cx="1457835" cy="707886"/>
          </a:xfrm>
          <a:prstGeom prst="rect">
            <a:avLst/>
          </a:prstGeom>
          <a:noFill/>
        </p:spPr>
        <p:txBody>
          <a:bodyPr wrap="none" rtlCol="0">
            <a:spAutoFit/>
          </a:bodyPr>
          <a:lstStyle/>
          <a:p>
            <a:r>
              <a:rPr lang="en-US" dirty="0" smtClean="0"/>
              <a:t>Value</a:t>
            </a:r>
            <a:endParaRPr lang="en-US" dirty="0"/>
          </a:p>
        </p:txBody>
      </p:sp>
    </p:spTree>
    <p:extLst>
      <p:ext uri="{BB962C8B-B14F-4D97-AF65-F5344CB8AC3E}">
        <p14:creationId xmlns:p14="http://schemas.microsoft.com/office/powerpoint/2010/main" val="373266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a:t>Gary </a:t>
            </a:r>
            <a:r>
              <a:rPr lang="en-US" dirty="0" smtClean="0"/>
              <a:t>Thomas</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In this same study, “exercisers reported improvements in all areas of quality of life: agility, energy, overall health, mental health, emotional well-being, and functioning in social situations</a:t>
            </a:r>
            <a:r>
              <a:rPr lang="en-US" dirty="0" smtClean="0"/>
              <a:t>…</a:t>
            </a:r>
          </a:p>
          <a:p>
            <a:r>
              <a:rPr lang="en-US" dirty="0" smtClean="0"/>
              <a:t>The </a:t>
            </a:r>
            <a:r>
              <a:rPr lang="en-US" dirty="0"/>
              <a:t>more women exercised, the greater their improvements.”</a:t>
            </a:r>
            <a:endParaRPr lang="en-US" dirty="0" smtClean="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Thomas, Every Body Matters () </a:t>
            </a:r>
            <a:r>
              <a:rPr lang="en-US" dirty="0"/>
              <a:t>p. </a:t>
            </a:r>
            <a:r>
              <a:rPr lang="en-US" dirty="0" smtClean="0"/>
              <a:t>115-117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Pastor and Author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987" y="38100"/>
            <a:ext cx="1319213" cy="2033483"/>
          </a:xfrm>
          <a:prstGeom prst="rect">
            <a:avLst/>
          </a:prstGeom>
        </p:spPr>
      </p:pic>
    </p:spTree>
    <p:extLst>
      <p:ext uri="{BB962C8B-B14F-4D97-AF65-F5344CB8AC3E}">
        <p14:creationId xmlns:p14="http://schemas.microsoft.com/office/powerpoint/2010/main" val="33795524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a:t>Gary </a:t>
            </a:r>
            <a:r>
              <a:rPr lang="en-US" dirty="0" smtClean="0"/>
              <a:t>Thomas</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Dr. David Kessler states, “A substantial body of science tells us that exercise engages the same neural regions [in our brains] as other mood-enhancing rewards and produces similar chemical responses.” </a:t>
            </a:r>
            <a:endParaRPr lang="en-US" dirty="0" smtClean="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Thomas, Every Body Matters () </a:t>
            </a:r>
            <a:r>
              <a:rPr lang="en-US" dirty="0"/>
              <a:t>p. </a:t>
            </a:r>
            <a:r>
              <a:rPr lang="en-US" dirty="0" smtClean="0"/>
              <a:t>115-117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Pastor and Author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987" y="38100"/>
            <a:ext cx="1319213" cy="2033483"/>
          </a:xfrm>
          <a:prstGeom prst="rect">
            <a:avLst/>
          </a:prstGeom>
        </p:spPr>
      </p:pic>
    </p:spTree>
    <p:extLst>
      <p:ext uri="{BB962C8B-B14F-4D97-AF65-F5344CB8AC3E}">
        <p14:creationId xmlns:p14="http://schemas.microsoft.com/office/powerpoint/2010/main" val="327739140"/>
      </p:ext>
    </p:extLst>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9993EDF-6450-44C0-A755-FD4DD4A16B6A}"/>
              </a:ext>
            </a:extLst>
          </p:cNvPr>
          <p:cNvSpPr>
            <a:spLocks noGrp="1"/>
          </p:cNvSpPr>
          <p:nvPr>
            <p:ph type="title"/>
          </p:nvPr>
        </p:nvSpPr>
        <p:spPr/>
        <p:txBody>
          <a:bodyPr/>
          <a:lstStyle/>
          <a:p>
            <a:r>
              <a:rPr lang="en-US" dirty="0"/>
              <a:t>Gary </a:t>
            </a:r>
            <a:r>
              <a:rPr lang="en-US" dirty="0" smtClean="0"/>
              <a:t>Thomas</a:t>
            </a:r>
            <a:endParaRPr lang="en-US" dirty="0"/>
          </a:p>
        </p:txBody>
      </p:sp>
      <p:sp>
        <p:nvSpPr>
          <p:cNvPr id="6" name="Text Placeholder 5">
            <a:extLst>
              <a:ext uri="{FF2B5EF4-FFF2-40B4-BE49-F238E27FC236}">
                <a16:creationId xmlns="" xmlns:a16="http://schemas.microsoft.com/office/drawing/2014/main" id="{9DA2F520-1C9A-43CB-8B49-6ABF2B5E0FBA}"/>
              </a:ext>
            </a:extLst>
          </p:cNvPr>
          <p:cNvSpPr>
            <a:spLocks noGrp="1"/>
          </p:cNvSpPr>
          <p:nvPr>
            <p:ph type="body" sz="half" idx="2"/>
          </p:nvPr>
        </p:nvSpPr>
        <p:spPr/>
        <p:txBody>
          <a:bodyPr/>
          <a:lstStyle/>
          <a:p>
            <a:r>
              <a:rPr lang="en-US" dirty="0"/>
              <a:t>[Harvard Medical School psychiatry professor Dr. John </a:t>
            </a:r>
            <a:r>
              <a:rPr lang="en-US" dirty="0" err="1"/>
              <a:t>Ratey</a:t>
            </a:r>
            <a:r>
              <a:rPr lang="en-US" dirty="0"/>
              <a:t>] also cites exercise’s ability to reduce stress. </a:t>
            </a:r>
            <a:endParaRPr lang="en-US" dirty="0" smtClean="0"/>
          </a:p>
        </p:txBody>
      </p:sp>
      <p:sp>
        <p:nvSpPr>
          <p:cNvPr id="7" name="Text Placeholder 6">
            <a:extLst>
              <a:ext uri="{FF2B5EF4-FFF2-40B4-BE49-F238E27FC236}">
                <a16:creationId xmlns="" xmlns:a16="http://schemas.microsoft.com/office/drawing/2014/main" id="{12DCE0E1-B78B-4E9B-BF9B-C72F2C153187}"/>
              </a:ext>
            </a:extLst>
          </p:cNvPr>
          <p:cNvSpPr>
            <a:spLocks noGrp="1"/>
          </p:cNvSpPr>
          <p:nvPr>
            <p:ph type="body" sz="half" idx="10"/>
          </p:nvPr>
        </p:nvSpPr>
        <p:spPr/>
        <p:txBody>
          <a:bodyPr/>
          <a:lstStyle/>
          <a:p>
            <a:r>
              <a:rPr lang="en-US" dirty="0" smtClean="0"/>
              <a:t>Thomas, Every Body Matters () </a:t>
            </a:r>
            <a:r>
              <a:rPr lang="en-US" dirty="0"/>
              <a:t>p. </a:t>
            </a:r>
            <a:r>
              <a:rPr lang="en-US" dirty="0" smtClean="0"/>
              <a:t>115-117</a:t>
            </a:r>
            <a:endParaRPr lang="en-US" dirty="0"/>
          </a:p>
        </p:txBody>
      </p:sp>
      <p:sp>
        <p:nvSpPr>
          <p:cNvPr id="8" name="Text Placeholder 7">
            <a:extLst>
              <a:ext uri="{FF2B5EF4-FFF2-40B4-BE49-F238E27FC236}">
                <a16:creationId xmlns="" xmlns:a16="http://schemas.microsoft.com/office/drawing/2014/main" id="{D1784750-2B5A-4B60-8940-FAB697C198E1}"/>
              </a:ext>
            </a:extLst>
          </p:cNvPr>
          <p:cNvSpPr>
            <a:spLocks noGrp="1"/>
          </p:cNvSpPr>
          <p:nvPr>
            <p:ph type="body" sz="half" idx="11"/>
          </p:nvPr>
        </p:nvSpPr>
        <p:spPr/>
        <p:txBody>
          <a:bodyPr/>
          <a:lstStyle/>
          <a:p>
            <a:r>
              <a:rPr lang="en-US" dirty="0" smtClean="0"/>
              <a:t>Pastor and Author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987" y="38100"/>
            <a:ext cx="1319213" cy="2033483"/>
          </a:xfrm>
          <a:prstGeom prst="rect">
            <a:avLst/>
          </a:prstGeom>
        </p:spPr>
      </p:pic>
    </p:spTree>
    <p:extLst>
      <p:ext uri="{BB962C8B-B14F-4D97-AF65-F5344CB8AC3E}">
        <p14:creationId xmlns:p14="http://schemas.microsoft.com/office/powerpoint/2010/main" val="2018091518"/>
      </p:ext>
    </p:extLst>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5"/>
            </a:pPr>
            <a:r>
              <a:rPr lang="en-US" dirty="0" smtClean="0"/>
              <a:t>Crises: The value of our support ministries</a:t>
            </a:r>
          </a:p>
          <a:p>
            <a:pPr marL="1143000" lvl="1" indent="-742950">
              <a:buFont typeface="+mj-lt"/>
              <a:buAutoNum type="arabicPeriod"/>
            </a:pPr>
            <a:r>
              <a:rPr lang="en-US" dirty="0" smtClean="0"/>
              <a:t>HOPE, HEART, GRACE, </a:t>
            </a:r>
            <a:r>
              <a:rPr lang="en-US" dirty="0" err="1" smtClean="0"/>
              <a:t>GriefShare</a:t>
            </a:r>
            <a:endParaRPr lang="en-US" dirty="0" smtClean="0"/>
          </a:p>
          <a:p>
            <a:pPr marL="742950" indent="-742950">
              <a:buFont typeface="+mj-lt"/>
              <a:buAutoNum type="arabicPeriod" startAt="5"/>
            </a:pPr>
            <a:r>
              <a:rPr lang="en-US" dirty="0" smtClean="0"/>
              <a:t>Physical health</a:t>
            </a:r>
          </a:p>
          <a:p>
            <a:pPr marL="1143000" lvl="1" indent="-742950">
              <a:buFont typeface="+mj-lt"/>
              <a:buAutoNum type="arabicPeriod"/>
            </a:pPr>
            <a:r>
              <a:rPr lang="en-US" dirty="0" smtClean="0"/>
              <a:t>Exercise: “Let’s Get Physical” from Gary Thomas’ book </a:t>
            </a:r>
            <a:r>
              <a:rPr lang="en-US" i="1" dirty="0" smtClean="0"/>
              <a:t>Every Body Matters</a:t>
            </a:r>
          </a:p>
          <a:p>
            <a:pPr marL="1543050" lvl="2" indent="-742950">
              <a:buFont typeface="+mj-lt"/>
              <a:buAutoNum type="arabicPeriod"/>
            </a:pPr>
            <a:r>
              <a:rPr lang="en-US" dirty="0" smtClean="0"/>
              <a:t>Realistic expectations: start with 10 minutes</a:t>
            </a:r>
          </a:p>
          <a:p>
            <a:pPr marL="1543050" lvl="2" indent="-742950">
              <a:buFont typeface="+mj-lt"/>
              <a:buAutoNum type="arabicPeriod"/>
            </a:pPr>
            <a:r>
              <a:rPr lang="en-US" dirty="0" smtClean="0"/>
              <a:t>Go with them</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755875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left)">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left)">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5"/>
            </a:pPr>
            <a:r>
              <a:rPr lang="en-US" dirty="0" smtClean="0"/>
              <a:t>Crises: The value of our support ministries</a:t>
            </a:r>
          </a:p>
          <a:p>
            <a:pPr marL="1143000" lvl="1" indent="-742950">
              <a:buFont typeface="+mj-lt"/>
              <a:buAutoNum type="arabicPeriod"/>
            </a:pPr>
            <a:r>
              <a:rPr lang="en-US" dirty="0" smtClean="0"/>
              <a:t>HOPE, HEART, GRACE, </a:t>
            </a:r>
            <a:r>
              <a:rPr lang="en-US" dirty="0" err="1" smtClean="0"/>
              <a:t>GriefShare</a:t>
            </a:r>
            <a:endParaRPr lang="en-US" dirty="0" smtClean="0"/>
          </a:p>
          <a:p>
            <a:pPr marL="742950" indent="-742950">
              <a:buFont typeface="+mj-lt"/>
              <a:buAutoNum type="arabicPeriod" startAt="5"/>
            </a:pPr>
            <a:r>
              <a:rPr lang="en-US" dirty="0" smtClean="0"/>
              <a:t>Physical health</a:t>
            </a:r>
          </a:p>
          <a:p>
            <a:pPr marL="1143000" lvl="1" indent="-742950">
              <a:buFont typeface="+mj-lt"/>
              <a:buAutoNum type="arabicPeriod"/>
            </a:pPr>
            <a:r>
              <a:rPr lang="en-US" dirty="0" smtClean="0"/>
              <a:t>Exercise: “Let’s Get Physical” from Gary Thomas’ book </a:t>
            </a:r>
            <a:r>
              <a:rPr lang="en-US" i="1" dirty="0" smtClean="0"/>
              <a:t>Every Body Matters</a:t>
            </a:r>
          </a:p>
          <a:p>
            <a:pPr marL="1143000" lvl="1" indent="-742950">
              <a:buFont typeface="+mj-lt"/>
              <a:buAutoNum type="arabicPeriod"/>
            </a:pPr>
            <a:r>
              <a:rPr lang="en-US" dirty="0" smtClean="0"/>
              <a:t>Sleep</a:t>
            </a:r>
          </a:p>
          <a:p>
            <a:pPr marL="1543050" lvl="2" indent="-742950">
              <a:buFont typeface="+mj-lt"/>
              <a:buAutoNum type="arabicPeriod"/>
            </a:pPr>
            <a:r>
              <a:rPr lang="en-US" dirty="0" smtClean="0"/>
              <a:t>Screen time (addressed next)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528633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wipe(left)">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7"/>
            </a:pPr>
            <a:r>
              <a:rPr lang="en-US" dirty="0" smtClean="0"/>
              <a:t>Habits/Addictions</a:t>
            </a:r>
          </a:p>
          <a:p>
            <a:pPr marL="1143000" lvl="1" indent="-742950">
              <a:buFont typeface="+mj-lt"/>
              <a:buAutoNum type="arabicPeriod"/>
            </a:pPr>
            <a:r>
              <a:rPr lang="en-US" dirty="0" smtClean="0"/>
              <a:t>Porn – </a:t>
            </a:r>
            <a:r>
              <a:rPr lang="en-US" dirty="0" err="1" smtClean="0"/>
              <a:t>Roch’s</a:t>
            </a:r>
            <a:r>
              <a:rPr lang="en-US" dirty="0" smtClean="0"/>
              <a:t> material</a:t>
            </a:r>
          </a:p>
          <a:p>
            <a:pPr marL="1143000" lvl="1" indent="-742950">
              <a:buFont typeface="+mj-lt"/>
              <a:buAutoNum type="arabicPeriod"/>
            </a:pPr>
            <a:r>
              <a:rPr lang="en-US" dirty="0" smtClean="0"/>
              <a:t>Screen – Kate </a:t>
            </a:r>
            <a:r>
              <a:rPr lang="en-US" dirty="0" err="1" smtClean="0"/>
              <a:t>Mizelle’s</a:t>
            </a:r>
            <a:r>
              <a:rPr lang="en-US" dirty="0" smtClean="0"/>
              <a:t> XSI workshop, chapters from </a:t>
            </a:r>
            <a:r>
              <a:rPr lang="en-US" dirty="0" err="1" smtClean="0"/>
              <a:t>iGen</a:t>
            </a:r>
            <a:endParaRPr lang="en-US" dirty="0" smtClean="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389230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8"/>
            </a:pPr>
            <a:r>
              <a:rPr lang="en-US" dirty="0" smtClean="0"/>
              <a:t>God’s character</a:t>
            </a:r>
          </a:p>
          <a:p>
            <a:pPr marL="1143000" lvl="1" indent="-742950">
              <a:buFont typeface="+mj-lt"/>
              <a:buAutoNum type="arabicPeriod"/>
            </a:pPr>
            <a:r>
              <a:rPr lang="en-US" dirty="0" smtClean="0"/>
              <a:t>God’s grace is the answer to our guilt</a:t>
            </a:r>
          </a:p>
          <a:p>
            <a:pPr marL="1143000" lvl="1" indent="-742950">
              <a:buFont typeface="+mj-lt"/>
              <a:buAutoNum type="arabicPeriod"/>
            </a:pPr>
            <a:r>
              <a:rPr lang="en-US" dirty="0" smtClean="0"/>
              <a:t>God’s sovereignty is the answer to our anxiety</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735466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9"/>
            </a:pPr>
            <a:r>
              <a:rPr lang="en-US" dirty="0" smtClean="0"/>
              <a:t>Eternal Perspective</a:t>
            </a:r>
          </a:p>
        </p:txBody>
      </p:sp>
      <p:sp>
        <p:nvSpPr>
          <p:cNvPr id="2" name="Title 1"/>
          <p:cNvSpPr>
            <a:spLocks noGrp="1"/>
          </p:cNvSpPr>
          <p:nvPr>
            <p:ph type="title"/>
          </p:nvPr>
        </p:nvSpPr>
        <p:spPr/>
        <p:txBody>
          <a:bodyPr/>
          <a:lstStyle/>
          <a:p>
            <a:endParaRPr lang="en-US"/>
          </a:p>
        </p:txBody>
      </p:sp>
      <p:sp>
        <p:nvSpPr>
          <p:cNvPr id="5" name="Rounded Rectangle 4">
            <a:extLst>
              <a:ext uri="{FF2B5EF4-FFF2-40B4-BE49-F238E27FC236}">
                <a16:creationId xmlns="" xmlns:a16="http://schemas.microsoft.com/office/drawing/2014/main" id="{14F5EBC2-433C-4BFE-BC3B-F38ED4044C2B}"/>
              </a:ext>
            </a:extLst>
          </p:cNvPr>
          <p:cNvSpPr/>
          <p:nvPr/>
        </p:nvSpPr>
        <p:spPr bwMode="auto">
          <a:xfrm>
            <a:off x="50800" y="1562100"/>
            <a:ext cx="9885439"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2 </a:t>
            </a:r>
            <a:r>
              <a:rPr lang="en-US" sz="3600" dirty="0" err="1" smtClean="0">
                <a:solidFill>
                  <a:schemeClr val="bg1"/>
                </a:solidFill>
              </a:rPr>
              <a:t>Cor</a:t>
            </a:r>
            <a:r>
              <a:rPr lang="en-US" sz="3600" dirty="0" smtClean="0">
                <a:solidFill>
                  <a:schemeClr val="bg1"/>
                </a:solidFill>
              </a:rPr>
              <a:t> 5:2 – for indeed in this </a:t>
            </a:r>
            <a:r>
              <a:rPr lang="en-US" sz="3600" i="1" dirty="0" smtClean="0">
                <a:solidFill>
                  <a:schemeClr val="bg1"/>
                </a:solidFill>
              </a:rPr>
              <a:t>tent</a:t>
            </a:r>
            <a:r>
              <a:rPr lang="en-US" sz="3600" dirty="0" smtClean="0">
                <a:solidFill>
                  <a:schemeClr val="bg1"/>
                </a:solidFill>
              </a:rPr>
              <a:t> we groan, longing to be clothed with our dwelling from heaven.</a:t>
            </a:r>
            <a:endParaRPr lang="en-US" sz="3600" dirty="0">
              <a:solidFill>
                <a:schemeClr val="bg1"/>
              </a:solidFill>
            </a:endParaRPr>
          </a:p>
        </p:txBody>
      </p:sp>
      <p:sp>
        <p:nvSpPr>
          <p:cNvPr id="7" name="Rounded Rectangle 6">
            <a:extLst>
              <a:ext uri="{FF2B5EF4-FFF2-40B4-BE49-F238E27FC236}">
                <a16:creationId xmlns="" xmlns:a16="http://schemas.microsoft.com/office/drawing/2014/main" id="{14F5EBC2-433C-4BFE-BC3B-F38ED4044C2B}"/>
              </a:ext>
            </a:extLst>
          </p:cNvPr>
          <p:cNvSpPr/>
          <p:nvPr/>
        </p:nvSpPr>
        <p:spPr bwMode="auto">
          <a:xfrm>
            <a:off x="137280" y="1739586"/>
            <a:ext cx="9885439" cy="158812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1 </a:t>
            </a:r>
            <a:r>
              <a:rPr lang="en-US" sz="3600" dirty="0" err="1" smtClean="0">
                <a:solidFill>
                  <a:schemeClr val="bg1"/>
                </a:solidFill>
              </a:rPr>
              <a:t>Thes</a:t>
            </a:r>
            <a:r>
              <a:rPr lang="en-US" sz="3600" dirty="0" smtClean="0">
                <a:solidFill>
                  <a:schemeClr val="bg1"/>
                </a:solidFill>
              </a:rPr>
              <a:t> 4:17b-18 – and so we shall always be with the Lord. Therefore comfort one another with these words.</a:t>
            </a:r>
            <a:endParaRPr lang="en-US" sz="3600" dirty="0">
              <a:solidFill>
                <a:schemeClr val="bg1"/>
              </a:solidFill>
            </a:endParaRPr>
          </a:p>
        </p:txBody>
      </p:sp>
    </p:spTree>
    <p:extLst>
      <p:ext uri="{BB962C8B-B14F-4D97-AF65-F5344CB8AC3E}">
        <p14:creationId xmlns:p14="http://schemas.microsoft.com/office/powerpoint/2010/main" val="3582062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Areas to Address</a:t>
            </a:r>
          </a:p>
          <a:p>
            <a:pPr marL="742950" indent="-742950">
              <a:buFont typeface="+mj-lt"/>
              <a:buAutoNum type="arabicPeriod" startAt="10"/>
            </a:pPr>
            <a:r>
              <a:rPr lang="en-US" dirty="0" smtClean="0"/>
              <a:t>Still stuck?</a:t>
            </a:r>
          </a:p>
          <a:p>
            <a:pPr marL="1143000" lvl="1" indent="-742950">
              <a:buFont typeface="+mj-lt"/>
              <a:buAutoNum type="arabicPeriod"/>
            </a:pPr>
            <a:r>
              <a:rPr lang="en-US" dirty="0" smtClean="0"/>
              <a:t>Ask your HC coach</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130389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Hebrews 12</a:t>
            </a:r>
          </a:p>
          <a:p>
            <a:r>
              <a:rPr lang="en-US" dirty="0" smtClean="0"/>
              <a:t>12 Therefore, strengthen the hands that are weak and the knees that are feeble,</a:t>
            </a:r>
          </a:p>
          <a:p>
            <a:r>
              <a:rPr lang="en-US" dirty="0" smtClean="0"/>
              <a:t>13 and make straight paths for your feet, so that the limb that is lame may not be put out of joint, but rather be healed.</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4744751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Benefits to Professional Counseling</a:t>
            </a:r>
          </a:p>
          <a:p>
            <a:pPr marL="571500" indent="-571500">
              <a:buFont typeface="Arial" panose="020B0604020202020204" pitchFamily="34" charset="0"/>
              <a:buChar char="•"/>
            </a:pPr>
            <a:r>
              <a:rPr lang="en-US" dirty="0" smtClean="0"/>
              <a:t>Licensed counselors have a high level of training </a:t>
            </a:r>
            <a:r>
              <a:rPr lang="en-US" sz="2400" dirty="0" smtClean="0"/>
              <a:t>(ever hear of EMDR?)</a:t>
            </a:r>
          </a:p>
          <a:p>
            <a:pPr marL="571500" indent="-571500">
              <a:buFont typeface="Arial" panose="020B0604020202020204" pitchFamily="34" charset="0"/>
              <a:buChar char="•"/>
            </a:pPr>
            <a:r>
              <a:rPr lang="en-US" dirty="0" smtClean="0"/>
              <a:t>Some issues require professional help</a:t>
            </a:r>
          </a:p>
          <a:p>
            <a:pPr marL="571500" indent="-571500">
              <a:buFont typeface="Arial" panose="020B0604020202020204" pitchFamily="34" charset="0"/>
              <a:buChar char="•"/>
            </a:pPr>
            <a:r>
              <a:rPr lang="en-US" dirty="0" smtClean="0"/>
              <a:t>It can be helpful at times to outsource some of our people’s healing needs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8789109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smtClean="0">
                <a:ea typeface="ＭＳ Ｐゴシック" pitchFamily="34" charset="-128"/>
              </a:rPr>
              <a:t>Chris.risley@gmail.com</a:t>
            </a:r>
            <a:endParaRPr lang="en-US" sz="2400" dirty="0">
              <a:ea typeface="ＭＳ Ｐゴシック" pitchFamily="34" charset="-128"/>
            </a:endParaRPr>
          </a:p>
          <a:p>
            <a:pPr algn="r" eaLnBrk="1" hangingPunct="1">
              <a:lnSpc>
                <a:spcPct val="90000"/>
              </a:lnSpc>
            </a:pPr>
            <a:r>
              <a:rPr lang="en-US" sz="2400" dirty="0">
                <a:ea typeface="ＭＳ Ｐゴシック" pitchFamily="34" charset="-128"/>
              </a:rPr>
              <a:t>See the </a:t>
            </a:r>
            <a:r>
              <a:rPr lang="en-US" sz="2400" dirty="0" smtClean="0">
                <a:ea typeface="ＭＳ Ｐゴシック" pitchFamily="34" charset="-128"/>
              </a:rPr>
              <a:t>Counseling page on the Xenos website</a:t>
            </a:r>
            <a:endParaRPr lang="en-US" sz="2400" u="sng" dirty="0">
              <a:ea typeface="ＭＳ Ｐゴシック" pitchFamily="34" charset="-128"/>
            </a:endParaRPr>
          </a:p>
        </p:txBody>
      </p:sp>
      <p:sp>
        <p:nvSpPr>
          <p:cNvPr id="63491" name="Rectangle 8"/>
          <p:cNvSpPr>
            <a:spLocks noGrp="1" noChangeArrowheads="1"/>
          </p:cNvSpPr>
          <p:nvPr>
            <p:ph type="title"/>
          </p:nvPr>
        </p:nvSpPr>
        <p:spPr/>
        <p:txBody>
          <a:bodyPr/>
          <a:lstStyle/>
          <a:p>
            <a:pPr eaLnBrk="1" hangingPunct="1"/>
            <a:r>
              <a:rPr lang="en-US" dirty="0" smtClean="0">
                <a:ea typeface="ＭＳ Ｐゴシック" pitchFamily="34" charset="-128"/>
              </a:rPr>
              <a:t>Healing in the Body of Christ</a:t>
            </a:r>
            <a:endParaRPr lang="en-US" dirty="0">
              <a:ea typeface="ＭＳ Ｐゴシック"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8" end="8"/>
                                            </p:txEl>
                                          </p:spTgt>
                                        </p:tgtEl>
                                        <p:attrNameLst>
                                          <p:attrName>style.visibility</p:attrName>
                                        </p:attrNameLst>
                                      </p:cBhvr>
                                      <p:to>
                                        <p:strVal val="visible"/>
                                      </p:to>
                                    </p:set>
                                    <p:animEffect transition="in" filter="wipe(left)">
                                      <p:cBhvr>
                                        <p:cTn id="23"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u="sng" dirty="0" smtClean="0"/>
              <a:t>Limitations to Professional Counseling</a:t>
            </a:r>
          </a:p>
          <a:p>
            <a:pPr marL="571500" indent="-571500">
              <a:buFont typeface="Arial" panose="020B0604020202020204" pitchFamily="34" charset="0"/>
              <a:buChar char="•"/>
            </a:pPr>
            <a:r>
              <a:rPr lang="en-US" dirty="0" smtClean="0"/>
              <a:t>High cost</a:t>
            </a:r>
          </a:p>
          <a:p>
            <a:pPr marL="571500" indent="-571500">
              <a:buFont typeface="Arial" panose="020B0604020202020204" pitchFamily="34" charset="0"/>
              <a:buChar char="•"/>
            </a:pPr>
            <a:r>
              <a:rPr lang="en-US" dirty="0" smtClean="0"/>
              <a:t>Low availability</a:t>
            </a:r>
          </a:p>
          <a:p>
            <a:pPr marL="571500" indent="-571500">
              <a:buFont typeface="Arial" panose="020B0604020202020204" pitchFamily="34" charset="0"/>
              <a:buChar char="•"/>
            </a:pPr>
            <a:r>
              <a:rPr lang="en-US" dirty="0" smtClean="0"/>
              <a:t>Less relational connection than we have with each other</a:t>
            </a:r>
          </a:p>
          <a:p>
            <a:pPr marL="571500" indent="-571500">
              <a:buFont typeface="Arial" panose="020B0604020202020204" pitchFamily="34" charset="0"/>
              <a:buChar char="•"/>
            </a:pPr>
            <a:r>
              <a:rPr lang="en-US" dirty="0" smtClean="0"/>
              <a:t>A counselor works with the client’s self-report; we see them in real life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5728285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3341</Words>
  <Application>Microsoft Office PowerPoint</Application>
  <PresentationFormat>Custom</PresentationFormat>
  <Paragraphs>393</Paragraphs>
  <Slides>80</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ＭＳ Ｐゴシック</vt:lpstr>
      <vt:lpstr>ＭＳ Ｐゴシック</vt:lpstr>
      <vt:lpstr>Arial</vt:lpstr>
      <vt:lpstr>Georgia</vt:lpstr>
      <vt:lpstr>Papyrus</vt:lpstr>
      <vt:lpstr>Times New Roman</vt:lpstr>
      <vt:lpstr>Default Design</vt:lpstr>
      <vt:lpstr>Healing in The Body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Lukianoff and Haidt</vt:lpstr>
      <vt:lpstr>Lukianoff and Haidt</vt:lpstr>
      <vt:lpstr>Lukianoff and Haidt</vt:lpstr>
      <vt:lpstr>Lukianoff and Haidt</vt:lpstr>
      <vt:lpstr>Lukianoff and Haidt</vt:lpstr>
      <vt:lpstr>Lukianoff and Haidt</vt:lpstr>
      <vt:lpstr>Lukianoff and Haidt</vt:lpstr>
      <vt:lpstr>Lukianoff and Haidt</vt:lpstr>
      <vt:lpstr>Lukianoff and Haidt</vt:lpstr>
      <vt:lpstr>PowerPoint Presentation</vt:lpstr>
      <vt:lpstr>PowerPoint Presentation</vt:lpstr>
      <vt:lpstr>Jean Twenge</vt:lpstr>
      <vt:lpstr>PowerPoint Presentation</vt:lpstr>
      <vt:lpstr>PowerPoint Presentation</vt:lpstr>
      <vt:lpstr>PowerPoint Presentation</vt:lpstr>
      <vt:lpstr>PowerPoint Presentation</vt:lpstr>
      <vt:lpstr>PowerPoint Presentation</vt:lpstr>
      <vt:lpstr>Heath &amp; Heath</vt:lpstr>
      <vt:lpstr>Heath &amp; Heath</vt:lpstr>
      <vt:lpstr>Heath &amp; Heath</vt:lpstr>
      <vt:lpstr>PowerPoint Presentation</vt:lpstr>
      <vt:lpstr>PowerPoint Presentation</vt:lpstr>
      <vt:lpstr>Guterman</vt:lpstr>
      <vt:lpstr>PowerPoint Presentation</vt:lpstr>
      <vt:lpstr>PowerPoint Presentation</vt:lpstr>
      <vt:lpstr>Heath &amp; Heath</vt:lpstr>
      <vt:lpstr>Heath &amp; Heath</vt:lpstr>
      <vt:lpstr>PowerPoint Presentation</vt:lpstr>
      <vt:lpstr>Heath &amp; Heath</vt:lpstr>
      <vt:lpstr>Heath &amp; Heath</vt:lpstr>
      <vt:lpstr>PowerPoint Presentation</vt:lpstr>
      <vt:lpstr>PowerPoint Presentation</vt:lpstr>
      <vt:lpstr>Charles Duhigg </vt:lpstr>
      <vt:lpstr>Schwartz, M.D., &amp; Gladding, M.D.</vt:lpstr>
      <vt:lpstr>Schwartz, M.D., &amp; Gladding, M.D.</vt:lpstr>
      <vt:lpstr>PowerPoint Presentation</vt:lpstr>
      <vt:lpstr>PowerPoint Presentation</vt:lpstr>
      <vt:lpstr>Dr. Linda J Waite et al </vt:lpstr>
      <vt:lpstr>Dr. Linda J Waite et 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Gary Thomas</vt:lpstr>
      <vt:lpstr>Gary Thomas</vt:lpstr>
      <vt:lpstr>Gary Thomas</vt:lpstr>
      <vt:lpstr>Gary Thomas</vt:lpstr>
      <vt:lpstr>Gary Thomas</vt:lpstr>
      <vt:lpstr>Gary Thomas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Healing in the Body of Christ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2019-09-26T18:03:05Z</dcterms:modified>
</cp:coreProperties>
</file>