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5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Lst>
  <p:sldSz cx="9144000" cy="5143500" type="screen16x9"/>
  <p:notesSz cx="6858000" cy="9144000"/>
  <p:embeddedFontLst>
    <p:embeddedFont>
      <p:font typeface="Average" panose="020B0604020202020204" charset="0"/>
      <p:regular r:id="rId151"/>
    </p:embeddedFont>
    <p:embeddedFont>
      <p:font typeface="Oswald" panose="020B0604020202020204" charset="0"/>
      <p:regular r:id="rId152"/>
      <p:bold r:id="rId153"/>
    </p:embeddedFont>
    <p:embeddedFont>
      <p:font typeface="Calibri" panose="020F0502020204030204" pitchFamily="34" charset="0"/>
      <p:regular r:id="rId154"/>
      <p:bold r:id="rId155"/>
      <p:italic r:id="rId156"/>
      <p:boldItalic r:id="rId1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86A77C-13D0-440A-9599-FBDAC5D5E4FE}">
  <a:tblStyle styleId="{9F86A77C-13D0-440A-9599-FBDAC5D5E4F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94608"/>
  </p:normalViewPr>
  <p:slideViewPr>
    <p:cSldViewPr snapToGrid="0">
      <p:cViewPr varScale="1">
        <p:scale>
          <a:sx n="67" d="100"/>
          <a:sy n="67" d="100"/>
        </p:scale>
        <p:origin x="7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font" Target="fonts/font4.fntdata"/><Relationship Id="rId159"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notesMaster" Target="notesMasters/notesMaster1.xml"/><Relationship Id="rId155" Type="http://schemas.openxmlformats.org/officeDocument/2006/relationships/font" Target="fonts/font5.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font" Target="fonts/font3.fntdata"/><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font" Target="fonts/font1.fntdata"/><Relationship Id="rId156"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font" Target="fonts/font7.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563459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11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1d70ddc40_0_8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1d70ddc40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09703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4d1fa9e4a2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g4d1fa9e4a2_0_2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64389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4d1fa9e4a2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6" name="Google Shape;766;g4d1fa9e4a2_0_2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49930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4d1fa9e4a2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2" name="Google Shape;772;g4d1fa9e4a2_0_2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1304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4d1fa9e4a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8" name="Google Shape;778;g4d1fa9e4a2_0_2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6595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4d1fa9e4a2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g4d1fa9e4a2_0_2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1195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4d1fa9e4a2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0" name="Google Shape;790;g4d1fa9e4a2_0_2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3291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4d1fa9e4a2_9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g4d1fa9e4a2_9_6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1749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2ae875b08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2" name="Google Shape;802;g52ae875b08_2_1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30572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52ae875b08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8" name="Google Shape;808;g52ae875b08_2_1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0303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52ae875b08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4" name="Google Shape;814;g52ae875b08_2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815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1d70ddc40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1d70ddc40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2471026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52ae875b08_2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0" name="Google Shape;820;g52ae875b08_2_1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35489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52ae875b08_2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6" name="Google Shape;826;g52ae875b08_2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84973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52ae875b08_2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2" name="Google Shape;832;g52ae875b08_2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931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52ae875b08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8" name="Google Shape;838;g52ae875b08_2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1340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52ae875b08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4" name="Google Shape;844;g52ae875b08_2_1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3162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52ae875b08_2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0" name="Google Shape;850;g52ae875b08_2_1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484399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4d1fa9e4a2_9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6" name="Google Shape;856;g4d1fa9e4a2_9_6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071576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52ae875b08_2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g52ae875b08_2_1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87770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52ae875b08_2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8" name="Google Shape;868;g52ae875b08_2_1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7204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52ae875b08_2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g52ae875b08_2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486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1d70ddc40_0_6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1d70ddc40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0292960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52ae875b08_2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0" name="Google Shape;880;g52ae875b08_2_1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65535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52ae875b08_2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6" name="Google Shape;886;g52ae875b08_2_1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4479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52ae875b08_2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2" name="Google Shape;892;g52ae875b08_2_1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92376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52ae875b08_2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8" name="Google Shape;898;g52ae875b08_2_2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66987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52ae875b08_2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4" name="Google Shape;904;g52ae875b08_2_2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78292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52ae875b08_2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g52ae875b08_2_2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2299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52ae875b08_2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6" name="Google Shape;916;g52ae875b08_2_2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93927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52ae875b08_2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2" name="Google Shape;922;g52ae875b08_2_2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65188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52ae875b08_2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8" name="Google Shape;928;g52ae875b08_2_2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94180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4d1fa9e4a2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4" name="Google Shape;934;g4d1fa9e4a2_0_2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16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1d70ddc40_0_6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1d70ddc40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6447905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4d1fa9e4a2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0" name="Google Shape;940;g4d1fa9e4a2_0_2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7582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4d1fa9e4a2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6" name="Google Shape;946;g4d1fa9e4a2_0_2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606820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4d1fa9e4a2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2" name="Google Shape;952;g4d1fa9e4a2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9349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4d1fa9e4a2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8" name="Google Shape;958;g4d1fa9e4a2_0_2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347267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4d1fa9e4a2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4" name="Google Shape;964;g4d1fa9e4a2_0_2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14125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4d1fa9e4a2_9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0" name="Google Shape;970;g4d1fa9e4a2_9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76342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52ae875b08_2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6" name="Google Shape;976;g52ae875b08_2_2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9480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52ae875b08_2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2" name="Google Shape;982;g52ae875b08_2_2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35895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52ae875b08_2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8" name="Google Shape;988;g52ae875b08_2_2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73586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52b25fefb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4" name="Google Shape;994;g52b25fefb7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498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1d70ddc40_0_6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1d70ddc40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090276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52b25fefb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0" name="Google Shape;1000;g52b25fefb7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96738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52b25fefb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6" name="Google Shape;1006;g52b25fefb7_1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6612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52b25fefb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2" name="Google Shape;1012;g52b25fefb7_1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85604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52b1c254e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8" name="Google Shape;1018;g52b1c254e2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93910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52b1c254e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4" name="Google Shape;1024;g52b1c254e2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93417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52b1c254e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0" name="Google Shape;1030;g52b1c254e2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16956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52b1c254e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6" name="Google Shape;1036;g52b1c254e2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50147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52b1c254e2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52b1c254e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9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1d70ddc40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1d70ddc40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8090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1d70ddc40_0_6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1d70ddc40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22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1d70ddc40_0_6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1d70ddc40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222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1d70ddc40_0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1d70ddc40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194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1d70ddc40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1d70ddc4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65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e0d72d46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e0d72d46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377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1d70ddc40_0_7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1d70ddc40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8287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1d70ddc40_0_8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1d70ddc40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453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1d70ddc40_0_4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1d70ddc40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449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1d70ddc40_0_4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1d70ddc40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915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1d70ddc40_0_7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1d70ddc40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384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1d70ddc40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1d70ddc40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94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1d70ddc40_0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1d70ddc40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7583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1d70ddc40_0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1d70ddc40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731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1d70ddc40_0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1d70ddc40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348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1d70ddc40_0_4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1d70ddc40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88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1d70ddc4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1d70ddc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3898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1d70ddc40_0_7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1d70ddc40_0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3865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1d70ddc40_0_10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1d70ddc40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a:p>
        </p:txBody>
      </p:sp>
    </p:spTree>
    <p:extLst>
      <p:ext uri="{BB962C8B-B14F-4D97-AF65-F5344CB8AC3E}">
        <p14:creationId xmlns:p14="http://schemas.microsoft.com/office/powerpoint/2010/main" val="3884284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1d70ddc40_0_7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51d70ddc40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057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1d70ddc40_0_10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1d70ddc40_0_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880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1d70ddc40_0_10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1d70ddc40_0_1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239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1d70ddc40_0_10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1d70ddc40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949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1d70ddc40_0_1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1d70ddc40_0_1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1d70ddc40_0_1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1d70ddc40_0_1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1662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1d70ddc40_0_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51d70ddc40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631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1d70ddc40_0_1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51d70ddc40_0_1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42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1d70ddc4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1d70ddc4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8129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1d70ddc40_0_1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1d70ddc40_0_1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194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1d70ddc40_0_1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1d70ddc40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937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1d70ddc40_0_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1d70ddc40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590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51d70ddc40_0_8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51d70ddc40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303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1d70ddc40_0_8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51d70ddc40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686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1d70ddc40_0_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51d70ddc40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2883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1d70ddc40_0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51d70ddc40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225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51d70ddc40_0_8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51d70ddc40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716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51d70ddc40_0_8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51d70ddc40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017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51d70ddc40_0_8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51d70ddc40_0_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357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1d70ddc40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1d70ddc4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301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1d70ddc40_0_8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1d70ddc40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046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1d70ddc40_0_9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51d70ddc40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7110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1d70ddc40_0_9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51d70ddc40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2194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1d70ddc40_0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1d70ddc40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0611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51d70ddc40_0_9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51d70ddc40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6151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1d70ddc40_0_9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51d70ddc40_0_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5232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51d70ddc40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51d70ddc4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8181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51d70ddc40_0_7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51d70ddc40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92357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4e0d72d46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4e0d72d46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57668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4d1fa9e4a2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g4d1fa9e4a2_9_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53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e0d72d46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e0d72d46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8685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2ae875b0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g52ae875b08_2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5373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52ae875b08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g52ae875b08_2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4038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52ae875b08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g52ae875b08_2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35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52ae875b08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g52ae875b08_2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0051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2ae875b08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g52ae875b08_2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073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52ae875b08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g52ae875b08_2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89788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4d1fa9e4a2_9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g4d1fa9e4a2_9_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9010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4d1fa9e4a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g4d1fa9e4a2_0_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52581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52ae875b08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g52ae875b08_2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3299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2ae875b08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g52ae875b08_2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677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1d70ddc40_0_6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1d70ddc40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9324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52ae875b08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g52ae875b08_2_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7706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4d1fa9e4a2_9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g4d1fa9e4a2_9_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2742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4d1fa9e4a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g4d1fa9e4a2_0_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3538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4d1fa9e4a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g4d1fa9e4a2_0_1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1845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4d1fa9e4a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g4d1fa9e4a2_0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2268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4d1fa9e4a2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g4d1fa9e4a2_0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9742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4d1fa9e4a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7" name="Google Shape;617;g4d1fa9e4a2_0_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8551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52ae875b08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g52ae875b08_2_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52257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2ae875b08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g52ae875b08_2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9521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52ae875b08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g52ae875b08_2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12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1d70ddc40_0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1d70ddc40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8875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4d1fa9e4a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g4d1fa9e4a2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5191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4d1fa9e4a2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7" name="Google Shape;647;g4d1fa9e4a2_0_1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43188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4d1fa9e4a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g4d1fa9e4a2_0_1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9248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4d1fa9e4a2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g4d1fa9e4a2_0_1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9345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4d1fa9e4a2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5" name="Google Shape;665;g4d1fa9e4a2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2584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4d1fa9e4a2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1" name="Google Shape;671;g4d1fa9e4a2_0_1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5981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2ae875b08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g52ae875b08_2_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1674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4d1fa9e4a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g4d1fa9e4a2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69667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4d1fa9e4a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g4d1fa9e4a2_0_2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9639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4d1fa9e4a2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400"/>
              </a:spcBef>
              <a:spcAft>
                <a:spcPts val="0"/>
              </a:spcAft>
              <a:buNone/>
            </a:pPr>
            <a:endParaRPr/>
          </a:p>
        </p:txBody>
      </p:sp>
      <p:sp>
        <p:nvSpPr>
          <p:cNvPr id="694" name="Google Shape;694;g4d1fa9e4a2_0_1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81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1d70ddc40_0_6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1d70ddc40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77040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52ae875b08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400"/>
              </a:spcBef>
              <a:spcAft>
                <a:spcPts val="0"/>
              </a:spcAft>
              <a:buNone/>
            </a:pPr>
            <a:endParaRPr/>
          </a:p>
        </p:txBody>
      </p:sp>
      <p:sp>
        <p:nvSpPr>
          <p:cNvPr id="700" name="Google Shape;700;g52ae875b08_2_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305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4d1fa9e4a2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6" name="Google Shape;706;g4d1fa9e4a2_0_1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3236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52ae875b08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2" name="Google Shape;712;g52ae875b08_2_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9434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4d1fa9e4a2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 name="Google Shape;718;g4d1fa9e4a2_0_2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2556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4d1fa9e4a2_9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p>
        </p:txBody>
      </p:sp>
      <p:sp>
        <p:nvSpPr>
          <p:cNvPr id="724" name="Google Shape;724;g4d1fa9e4a2_9_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1478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52aa861342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1" name="Google Shape;731;g52aa861342_1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1551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52aa861342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g52aa861342_1_8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2009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4d1fa9e4a2_9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g4d1fa9e4a2_9_5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87867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4d1fa9e4a2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8" name="Google Shape;748;g4d1fa9e4a2_0_2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55529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4d1fa9e4a2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g4d1fa9e4a2_0_2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51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7" name="Google Shape;57;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sz="1100"/>
            </a:lvl1pPr>
            <a:lvl2pPr marL="914400" lvl="1" indent="-317500" algn="l">
              <a:lnSpc>
                <a:spcPct val="90000"/>
              </a:lnSpc>
              <a:spcBef>
                <a:spcPts val="1600"/>
              </a:spcBef>
              <a:spcAft>
                <a:spcPts val="0"/>
              </a:spcAft>
              <a:buClr>
                <a:schemeClr val="dk1"/>
              </a:buClr>
              <a:buSzPts val="1400"/>
              <a:buChar char="○"/>
              <a:defRPr sz="1100"/>
            </a:lvl2pPr>
            <a:lvl3pPr marL="1371600" lvl="2" indent="-317500" algn="l">
              <a:lnSpc>
                <a:spcPct val="90000"/>
              </a:lnSpc>
              <a:spcBef>
                <a:spcPts val="1600"/>
              </a:spcBef>
              <a:spcAft>
                <a:spcPts val="0"/>
              </a:spcAft>
              <a:buClr>
                <a:schemeClr val="dk1"/>
              </a:buClr>
              <a:buSzPts val="1400"/>
              <a:buChar char="■"/>
              <a:defRPr sz="1100"/>
            </a:lvl3pPr>
            <a:lvl4pPr marL="1828800" lvl="3" indent="-317500" algn="l">
              <a:lnSpc>
                <a:spcPct val="90000"/>
              </a:lnSpc>
              <a:spcBef>
                <a:spcPts val="1600"/>
              </a:spcBef>
              <a:spcAft>
                <a:spcPts val="0"/>
              </a:spcAft>
              <a:buClr>
                <a:schemeClr val="dk1"/>
              </a:buClr>
              <a:buSzPts val="1400"/>
              <a:buChar char="●"/>
              <a:defRPr sz="1100"/>
            </a:lvl4pPr>
            <a:lvl5pPr marL="2286000" lvl="4" indent="-317500" algn="l">
              <a:lnSpc>
                <a:spcPct val="90000"/>
              </a:lnSpc>
              <a:spcBef>
                <a:spcPts val="1600"/>
              </a:spcBef>
              <a:spcAft>
                <a:spcPts val="0"/>
              </a:spcAft>
              <a:buClr>
                <a:schemeClr val="dk1"/>
              </a:buClr>
              <a:buSzPts val="1400"/>
              <a:buChar char="○"/>
              <a:defRPr sz="1100"/>
            </a:lvl5pPr>
            <a:lvl6pPr marL="2743200" lvl="5" indent="-317500" algn="l">
              <a:lnSpc>
                <a:spcPct val="90000"/>
              </a:lnSpc>
              <a:spcBef>
                <a:spcPts val="1600"/>
              </a:spcBef>
              <a:spcAft>
                <a:spcPts val="0"/>
              </a:spcAft>
              <a:buClr>
                <a:schemeClr val="dk1"/>
              </a:buClr>
              <a:buSzPts val="1400"/>
              <a:buChar char="■"/>
              <a:defRPr sz="1100"/>
            </a:lvl6pPr>
            <a:lvl7pPr marL="3200400" lvl="6" indent="-317500" algn="l">
              <a:lnSpc>
                <a:spcPct val="90000"/>
              </a:lnSpc>
              <a:spcBef>
                <a:spcPts val="1600"/>
              </a:spcBef>
              <a:spcAft>
                <a:spcPts val="0"/>
              </a:spcAft>
              <a:buClr>
                <a:schemeClr val="dk1"/>
              </a:buClr>
              <a:buSzPts val="1400"/>
              <a:buChar char="●"/>
              <a:defRPr sz="1100"/>
            </a:lvl7pPr>
            <a:lvl8pPr marL="3657600" lvl="7" indent="-317500" algn="l">
              <a:lnSpc>
                <a:spcPct val="90000"/>
              </a:lnSpc>
              <a:spcBef>
                <a:spcPts val="1600"/>
              </a:spcBef>
              <a:spcAft>
                <a:spcPts val="0"/>
              </a:spcAft>
              <a:buClr>
                <a:schemeClr val="dk1"/>
              </a:buClr>
              <a:buSzPts val="1400"/>
              <a:buChar char="○"/>
              <a:defRPr sz="1100"/>
            </a:lvl8pPr>
            <a:lvl9pPr marL="4114800" lvl="8" indent="-317500" algn="l">
              <a:lnSpc>
                <a:spcPct val="90000"/>
              </a:lnSpc>
              <a:spcBef>
                <a:spcPts val="1600"/>
              </a:spcBef>
              <a:spcAft>
                <a:spcPts val="1600"/>
              </a:spcAft>
              <a:buClr>
                <a:schemeClr val="dk1"/>
              </a:buClr>
              <a:buSzPts val="1400"/>
              <a:buChar char="■"/>
              <a:defRPr sz="1100"/>
            </a:lvl9pPr>
          </a:lstStyle>
          <a:p>
            <a:endParaRPr/>
          </a:p>
        </p:txBody>
      </p:sp>
      <p:sp>
        <p:nvSpPr>
          <p:cNvPr id="58" name="Google Shape;58;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9" name="Google Shape;59;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0" name="Google Shape;60;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0" name="Google Shape;70;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2" name="Google Shape;82;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5" name="Google Shape;95;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3" name="Google Shape;113;p2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4" name="Google Shape;114;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3"/>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1" name="Google Shape;121;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 name="Google Shape;132;p25"/>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3" name="Google Shape;63;p1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latin typeface="Oswald"/>
                <a:ea typeface="Oswald"/>
                <a:cs typeface="Oswald"/>
                <a:sym typeface="Oswald"/>
              </a:rPr>
              <a:t>Ministering to the Addicted</a:t>
            </a:r>
            <a:endParaRPr>
              <a:solidFill>
                <a:srgbClr val="FFFFFF"/>
              </a:solidFill>
              <a:latin typeface="Oswald"/>
              <a:ea typeface="Oswald"/>
              <a:cs typeface="Oswald"/>
              <a:sym typeface="Oswald"/>
            </a:endParaRPr>
          </a:p>
        </p:txBody>
      </p:sp>
      <p:sp>
        <p:nvSpPr>
          <p:cNvPr id="141" name="Google Shape;141;p26"/>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swald"/>
                <a:ea typeface="Oswald"/>
                <a:cs typeface="Oswald"/>
                <a:sym typeface="Oswald"/>
              </a:rPr>
              <a:t>Kaitlin Casassa, LISW</a:t>
            </a:r>
            <a:endParaRPr>
              <a:latin typeface="Oswald"/>
              <a:ea typeface="Oswald"/>
              <a:cs typeface="Oswald"/>
              <a:sym typeface="Oswald"/>
            </a:endParaRPr>
          </a:p>
          <a:p>
            <a:pPr marL="0" lvl="0" indent="0" algn="ctr" rtl="0">
              <a:spcBef>
                <a:spcPts val="0"/>
              </a:spcBef>
              <a:spcAft>
                <a:spcPts val="0"/>
              </a:spcAft>
              <a:buNone/>
            </a:pPr>
            <a:r>
              <a:rPr lang="en">
                <a:latin typeface="Oswald"/>
                <a:ea typeface="Oswald"/>
                <a:cs typeface="Oswald"/>
                <a:sym typeface="Oswald"/>
              </a:rPr>
              <a:t>Daniel Rogers, LPC</a:t>
            </a:r>
            <a:endParaRPr>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Defining Addiction</a:t>
            </a:r>
            <a:endParaRPr/>
          </a:p>
        </p:txBody>
      </p:sp>
      <p:sp>
        <p:nvSpPr>
          <p:cNvPr id="198" name="Google Shape;19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t>Addiction is any repeated behavior, substance-related or not, in which a person feels compelled to persist, regardless of its negative impact on his life and the lives of others. </a:t>
            </a:r>
            <a:endParaRPr sz="1000"/>
          </a:p>
        </p:txBody>
      </p:sp>
      <p:sp>
        <p:nvSpPr>
          <p:cNvPr id="199" name="Google Shape;199;p35"/>
          <p:cNvSpPr txBox="1">
            <a:spLocks noGrp="1"/>
          </p:cNvSpPr>
          <p:nvPr>
            <p:ph type="body" idx="1"/>
          </p:nvPr>
        </p:nvSpPr>
        <p:spPr>
          <a:xfrm>
            <a:off x="699450" y="652000"/>
            <a:ext cx="7745100" cy="42024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“Any passion can become an addiction; but then how to distinguish between the two? The central question is: who’s in charge, the individual or their behavior? The addiction is the repeated behavior in which a person keeps engaging, even though he knows it harms himself or others. How it looks externally is irrelevant. The key issue is a person’ internal relationship to the passion and its related behaviors.”</a:t>
            </a:r>
            <a:endParaRPr sz="2400">
              <a:solidFill>
                <a:srgbClr val="FFFFFF"/>
              </a:solidFill>
            </a:endParaRPr>
          </a:p>
          <a:p>
            <a:pPr marL="0" lvl="0" indent="0" algn="l" rtl="0">
              <a:spcBef>
                <a:spcPts val="1600"/>
              </a:spcBef>
              <a:spcAft>
                <a:spcPts val="1600"/>
              </a:spcAft>
              <a:buNone/>
            </a:pPr>
            <a:r>
              <a:rPr lang="en" sz="2400">
                <a:solidFill>
                  <a:srgbClr val="FFFFFF"/>
                </a:solidFill>
              </a:rPr>
              <a:t>- Gabor Maté</a:t>
            </a:r>
            <a:endParaRPr sz="2400">
              <a:solidFill>
                <a:srgbClr val="FFFFFF"/>
              </a:solidFill>
            </a:endParaRPr>
          </a:p>
        </p:txBody>
      </p:sp>
      <p:sp>
        <p:nvSpPr>
          <p:cNvPr id="200" name="Google Shape;200;p35"/>
          <p:cNvSpPr txBox="1"/>
          <p:nvPr/>
        </p:nvSpPr>
        <p:spPr>
          <a:xfrm>
            <a:off x="1134400" y="1521125"/>
            <a:ext cx="6767700" cy="2823000"/>
          </a:xfrm>
          <a:prstGeom prst="rect">
            <a:avLst/>
          </a:prstGeom>
          <a:solidFill>
            <a:srgbClr val="FEFAC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Average"/>
                <a:ea typeface="Average"/>
                <a:cs typeface="Average"/>
                <a:sym typeface="Average"/>
              </a:rPr>
              <a:t>1 Corinthians 6:12 </a:t>
            </a:r>
            <a:endParaRPr sz="2400">
              <a:latin typeface="Average"/>
              <a:ea typeface="Average"/>
              <a:cs typeface="Average"/>
              <a:sym typeface="Average"/>
            </a:endParaRPr>
          </a:p>
          <a:p>
            <a:pPr marL="0" lvl="0" indent="0" algn="l" rtl="0">
              <a:lnSpc>
                <a:spcPct val="115000"/>
              </a:lnSpc>
              <a:spcBef>
                <a:spcPts val="0"/>
              </a:spcBef>
              <a:spcAft>
                <a:spcPts val="0"/>
              </a:spcAft>
              <a:buNone/>
            </a:pPr>
            <a:r>
              <a:rPr lang="en" sz="2400">
                <a:latin typeface="Average"/>
                <a:ea typeface="Average"/>
                <a:cs typeface="Average"/>
                <a:sym typeface="Average"/>
              </a:rPr>
              <a:t>“I have the right to do anything,” you say—but not everything is beneficial. “I have the right to do anything”—but I will not be mastered by anything.</a:t>
            </a:r>
            <a:endParaRPr sz="2400">
              <a:latin typeface="Average"/>
              <a:ea typeface="Average"/>
              <a:cs typeface="Average"/>
              <a:sym typeface="Average"/>
            </a:endParaRPr>
          </a:p>
          <a:p>
            <a:pPr marL="0" lvl="0" indent="0" algn="l" rtl="0">
              <a:spcBef>
                <a:spcPts val="0"/>
              </a:spcBef>
              <a:spcAft>
                <a:spcPts val="0"/>
              </a:spcAft>
              <a:buNone/>
            </a:pPr>
            <a:endParaRPr sz="1800">
              <a:latin typeface="Average"/>
              <a:ea typeface="Average"/>
              <a:cs typeface="Average"/>
              <a:sym typeface="Average"/>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25"/>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a:t>
            </a:r>
            <a:endParaRPr sz="3000"/>
          </a:p>
        </p:txBody>
      </p:sp>
      <p:sp>
        <p:nvSpPr>
          <p:cNvPr id="763" name="Google Shape;763;p1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419100" algn="l" rtl="0">
              <a:lnSpc>
                <a:spcPct val="90000"/>
              </a:lnSpc>
              <a:spcBef>
                <a:spcPts val="0"/>
              </a:spcBef>
              <a:spcAft>
                <a:spcPts val="0"/>
              </a:spcAft>
              <a:buClr>
                <a:schemeClr val="dk1"/>
              </a:buClr>
              <a:buSzPts val="3000"/>
              <a:buAutoNum type="arabicPeriod"/>
            </a:pPr>
            <a:r>
              <a:rPr lang="en" sz="3000" b="1"/>
              <a:t>Prior to Action </a:t>
            </a:r>
            <a:endParaRPr sz="3000" b="1"/>
          </a:p>
          <a:p>
            <a:pPr marL="457200" lvl="0" indent="-368300" algn="l" rtl="0">
              <a:lnSpc>
                <a:spcPct val="90000"/>
              </a:lnSpc>
              <a:spcBef>
                <a:spcPts val="0"/>
              </a:spcBef>
              <a:spcAft>
                <a:spcPts val="0"/>
              </a:spcAft>
              <a:buSzPts val="2200"/>
              <a:buChar char="●"/>
            </a:pPr>
            <a:r>
              <a:rPr lang="en" sz="2200"/>
              <a:t>Casual Follow Up/Friendship Building</a:t>
            </a:r>
            <a:endParaRPr sz="2200"/>
          </a:p>
          <a:p>
            <a:pPr marL="457200" lvl="0" indent="-368300" algn="l" rtl="0">
              <a:lnSpc>
                <a:spcPct val="90000"/>
              </a:lnSpc>
              <a:spcBef>
                <a:spcPts val="0"/>
              </a:spcBef>
              <a:spcAft>
                <a:spcPts val="0"/>
              </a:spcAft>
              <a:buSzPts val="2200"/>
              <a:buChar char="●"/>
            </a:pPr>
            <a:r>
              <a:rPr lang="en" sz="2200"/>
              <a:t>Exposure to fellowship</a:t>
            </a:r>
            <a:endParaRPr sz="2200"/>
          </a:p>
          <a:p>
            <a:pPr marL="914400" marR="0" lvl="0" indent="0" algn="l" rtl="0">
              <a:lnSpc>
                <a:spcPct val="90000"/>
              </a:lnSpc>
              <a:spcBef>
                <a:spcPts val="0"/>
              </a:spcBef>
              <a:spcAft>
                <a:spcPts val="0"/>
              </a:spcAft>
              <a:buNone/>
            </a:pPr>
            <a:endParaRPr sz="2200"/>
          </a:p>
          <a:p>
            <a:pPr marL="0" lvl="0" indent="0" algn="l" rtl="0">
              <a:lnSpc>
                <a:spcPct val="90000"/>
              </a:lnSpc>
              <a:spcBef>
                <a:spcPts val="800"/>
              </a:spcBef>
              <a:spcAft>
                <a:spcPts val="1600"/>
              </a:spcAft>
              <a:buClr>
                <a:schemeClr val="dk1"/>
              </a:buClr>
              <a:buSzPts val="2100"/>
              <a:buNone/>
            </a:pPr>
            <a:endParaRPr sz="22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26"/>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
        <p:nvSpPr>
          <p:cNvPr id="769" name="Google Shape;769;p1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419100" algn="l" rtl="0">
              <a:lnSpc>
                <a:spcPct val="90000"/>
              </a:lnSpc>
              <a:spcBef>
                <a:spcPts val="0"/>
              </a:spcBef>
              <a:spcAft>
                <a:spcPts val="0"/>
              </a:spcAft>
              <a:buClr>
                <a:schemeClr val="dk1"/>
              </a:buClr>
              <a:buSzPts val="3000"/>
              <a:buAutoNum type="arabicPeriod"/>
            </a:pPr>
            <a:r>
              <a:rPr lang="en" sz="3000" b="1"/>
              <a:t>Prior to Action </a:t>
            </a:r>
            <a:endParaRPr sz="3000" b="1"/>
          </a:p>
          <a:p>
            <a:pPr marL="457200" lvl="0" indent="-368300" algn="l" rtl="0">
              <a:lnSpc>
                <a:spcPct val="90000"/>
              </a:lnSpc>
              <a:spcBef>
                <a:spcPts val="0"/>
              </a:spcBef>
              <a:spcAft>
                <a:spcPts val="0"/>
              </a:spcAft>
              <a:buSzPts val="2200"/>
              <a:buChar char="●"/>
            </a:pPr>
            <a:r>
              <a:rPr lang="en" sz="2200"/>
              <a:t>Casual Follow Up/Friendship Building</a:t>
            </a:r>
            <a:endParaRPr sz="2200"/>
          </a:p>
          <a:p>
            <a:pPr marL="457200" lvl="0" indent="-368300" algn="l" rtl="0">
              <a:lnSpc>
                <a:spcPct val="90000"/>
              </a:lnSpc>
              <a:spcBef>
                <a:spcPts val="0"/>
              </a:spcBef>
              <a:spcAft>
                <a:spcPts val="0"/>
              </a:spcAft>
              <a:buSzPts val="2200"/>
              <a:buChar char="●"/>
            </a:pPr>
            <a:r>
              <a:rPr lang="en" sz="2200"/>
              <a:t>Exposure to fellowship</a:t>
            </a:r>
            <a:endParaRPr sz="2200"/>
          </a:p>
          <a:p>
            <a:pPr marL="914400" lvl="1" indent="-368300" algn="l" rtl="0">
              <a:lnSpc>
                <a:spcPct val="90000"/>
              </a:lnSpc>
              <a:spcBef>
                <a:spcPts val="0"/>
              </a:spcBef>
              <a:spcAft>
                <a:spcPts val="0"/>
              </a:spcAft>
              <a:buSzPts val="2200"/>
              <a:buChar char="○"/>
            </a:pPr>
            <a:r>
              <a:rPr lang="en" sz="2200"/>
              <a:t>Retreats, HC events, etc.</a:t>
            </a:r>
            <a:endParaRPr sz="2200"/>
          </a:p>
          <a:p>
            <a:pPr marL="457200" lvl="0" indent="0" algn="l" rtl="0">
              <a:lnSpc>
                <a:spcPct val="90000"/>
              </a:lnSpc>
              <a:spcBef>
                <a:spcPts val="0"/>
              </a:spcBef>
              <a:spcAft>
                <a:spcPts val="0"/>
              </a:spcAft>
              <a:buNone/>
            </a:pPr>
            <a:endParaRPr sz="2200"/>
          </a:p>
          <a:p>
            <a:pPr marL="0" lvl="0" indent="0" algn="l" rtl="0">
              <a:lnSpc>
                <a:spcPct val="90000"/>
              </a:lnSpc>
              <a:spcBef>
                <a:spcPts val="800"/>
              </a:spcBef>
              <a:spcAft>
                <a:spcPts val="1600"/>
              </a:spcAft>
              <a:buClr>
                <a:schemeClr val="dk1"/>
              </a:buClr>
              <a:buSzPts val="2100"/>
              <a:buNone/>
            </a:pPr>
            <a:endParaRPr sz="22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27"/>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
        <p:nvSpPr>
          <p:cNvPr id="775" name="Google Shape;775;p1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419100" algn="l" rtl="0">
              <a:lnSpc>
                <a:spcPct val="90000"/>
              </a:lnSpc>
              <a:spcBef>
                <a:spcPts val="0"/>
              </a:spcBef>
              <a:spcAft>
                <a:spcPts val="0"/>
              </a:spcAft>
              <a:buClr>
                <a:schemeClr val="dk1"/>
              </a:buClr>
              <a:buSzPts val="3000"/>
              <a:buAutoNum type="arabicPeriod"/>
            </a:pPr>
            <a:r>
              <a:rPr lang="en" sz="3000" b="1"/>
              <a:t>Prior to Action </a:t>
            </a:r>
            <a:endParaRPr sz="3000" b="1"/>
          </a:p>
          <a:p>
            <a:pPr marL="457200" lvl="0" indent="-368300" algn="l" rtl="0">
              <a:lnSpc>
                <a:spcPct val="90000"/>
              </a:lnSpc>
              <a:spcBef>
                <a:spcPts val="0"/>
              </a:spcBef>
              <a:spcAft>
                <a:spcPts val="0"/>
              </a:spcAft>
              <a:buSzPts val="2200"/>
              <a:buChar char="●"/>
            </a:pPr>
            <a:r>
              <a:rPr lang="en" sz="2200"/>
              <a:t>Casual Follow Up/Friendship Building</a:t>
            </a:r>
            <a:endParaRPr sz="2200"/>
          </a:p>
          <a:p>
            <a:pPr marL="457200" lvl="0" indent="-368300" algn="l" rtl="0">
              <a:lnSpc>
                <a:spcPct val="90000"/>
              </a:lnSpc>
              <a:spcBef>
                <a:spcPts val="0"/>
              </a:spcBef>
              <a:spcAft>
                <a:spcPts val="0"/>
              </a:spcAft>
              <a:buSzPts val="2200"/>
              <a:buChar char="●"/>
            </a:pPr>
            <a:r>
              <a:rPr lang="en" sz="2200"/>
              <a:t>Exposure to fellowship</a:t>
            </a:r>
            <a:endParaRPr sz="2200"/>
          </a:p>
          <a:p>
            <a:pPr marL="914400" lvl="1" indent="-368300" algn="l" rtl="0">
              <a:lnSpc>
                <a:spcPct val="90000"/>
              </a:lnSpc>
              <a:spcBef>
                <a:spcPts val="0"/>
              </a:spcBef>
              <a:spcAft>
                <a:spcPts val="0"/>
              </a:spcAft>
              <a:buSzPts val="2200"/>
              <a:buChar char="○"/>
            </a:pPr>
            <a:r>
              <a:rPr lang="en" sz="2200"/>
              <a:t>Retreats, HC events, etc.</a:t>
            </a:r>
            <a:endParaRPr sz="2200"/>
          </a:p>
          <a:p>
            <a:pPr marL="457200" lvl="0" indent="-368300" algn="l" rtl="0">
              <a:lnSpc>
                <a:spcPct val="90000"/>
              </a:lnSpc>
              <a:spcBef>
                <a:spcPts val="0"/>
              </a:spcBef>
              <a:spcAft>
                <a:spcPts val="0"/>
              </a:spcAft>
              <a:buSzPts val="2200"/>
              <a:buChar char="●"/>
            </a:pPr>
            <a:r>
              <a:rPr lang="en" sz="2200"/>
              <a:t>Maybe a short study on one of the above topics </a:t>
            </a:r>
            <a:endParaRPr sz="2200"/>
          </a:p>
          <a:p>
            <a:pPr marL="457200" lvl="0" indent="0" algn="l" rtl="0">
              <a:lnSpc>
                <a:spcPct val="90000"/>
              </a:lnSpc>
              <a:spcBef>
                <a:spcPts val="0"/>
              </a:spcBef>
              <a:spcAft>
                <a:spcPts val="0"/>
              </a:spcAft>
              <a:buNone/>
            </a:pPr>
            <a:endParaRPr sz="2200"/>
          </a:p>
          <a:p>
            <a:pPr marL="0" lvl="0" indent="0" algn="l" rtl="0">
              <a:lnSpc>
                <a:spcPct val="90000"/>
              </a:lnSpc>
              <a:spcBef>
                <a:spcPts val="800"/>
              </a:spcBef>
              <a:spcAft>
                <a:spcPts val="1600"/>
              </a:spcAft>
              <a:buClr>
                <a:schemeClr val="dk1"/>
              </a:buClr>
              <a:buSzPts val="2100"/>
              <a:buNone/>
            </a:pPr>
            <a:endParaRPr sz="22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28"/>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
        <p:nvSpPr>
          <p:cNvPr id="781" name="Google Shape;781;p12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419100" algn="l" rtl="0">
              <a:lnSpc>
                <a:spcPct val="90000"/>
              </a:lnSpc>
              <a:spcBef>
                <a:spcPts val="0"/>
              </a:spcBef>
              <a:spcAft>
                <a:spcPts val="0"/>
              </a:spcAft>
              <a:buClr>
                <a:schemeClr val="dk1"/>
              </a:buClr>
              <a:buSzPts val="3000"/>
              <a:buAutoNum type="arabicPeriod"/>
            </a:pPr>
            <a:r>
              <a:rPr lang="en" sz="3000" b="1"/>
              <a:t>Prior to Action </a:t>
            </a:r>
            <a:endParaRPr sz="3000" b="1"/>
          </a:p>
          <a:p>
            <a:pPr marL="457200" lvl="0" indent="-368300" algn="l" rtl="0">
              <a:lnSpc>
                <a:spcPct val="90000"/>
              </a:lnSpc>
              <a:spcBef>
                <a:spcPts val="0"/>
              </a:spcBef>
              <a:spcAft>
                <a:spcPts val="0"/>
              </a:spcAft>
              <a:buSzPts val="2200"/>
              <a:buChar char="●"/>
            </a:pPr>
            <a:r>
              <a:rPr lang="en" sz="2200"/>
              <a:t>Casual Follow Up/Friendship Building</a:t>
            </a:r>
            <a:endParaRPr sz="2200"/>
          </a:p>
          <a:p>
            <a:pPr marL="457200" lvl="0" indent="-368300" algn="l" rtl="0">
              <a:lnSpc>
                <a:spcPct val="90000"/>
              </a:lnSpc>
              <a:spcBef>
                <a:spcPts val="0"/>
              </a:spcBef>
              <a:spcAft>
                <a:spcPts val="0"/>
              </a:spcAft>
              <a:buSzPts val="2200"/>
              <a:buChar char="●"/>
            </a:pPr>
            <a:r>
              <a:rPr lang="en" sz="2200"/>
              <a:t>Exposure to fellowship</a:t>
            </a:r>
            <a:endParaRPr sz="2200"/>
          </a:p>
          <a:p>
            <a:pPr marL="914400" lvl="1" indent="-368300" algn="l" rtl="0">
              <a:lnSpc>
                <a:spcPct val="90000"/>
              </a:lnSpc>
              <a:spcBef>
                <a:spcPts val="0"/>
              </a:spcBef>
              <a:spcAft>
                <a:spcPts val="0"/>
              </a:spcAft>
              <a:buSzPts val="2200"/>
              <a:buChar char="○"/>
            </a:pPr>
            <a:r>
              <a:rPr lang="en" sz="2200"/>
              <a:t>Retreats, HC events, etc.</a:t>
            </a:r>
            <a:endParaRPr sz="2200"/>
          </a:p>
          <a:p>
            <a:pPr marL="457200" lvl="0" indent="-368300" algn="l" rtl="0">
              <a:lnSpc>
                <a:spcPct val="90000"/>
              </a:lnSpc>
              <a:spcBef>
                <a:spcPts val="0"/>
              </a:spcBef>
              <a:spcAft>
                <a:spcPts val="0"/>
              </a:spcAft>
              <a:buSzPts val="2200"/>
              <a:buChar char="●"/>
            </a:pPr>
            <a:r>
              <a:rPr lang="en" sz="2200"/>
              <a:t>Maybe a short study on one of the above topics </a:t>
            </a:r>
            <a:endParaRPr sz="2200"/>
          </a:p>
          <a:p>
            <a:pPr marL="457200" lvl="0" indent="-368300" algn="l" rtl="0">
              <a:lnSpc>
                <a:spcPct val="90000"/>
              </a:lnSpc>
              <a:spcBef>
                <a:spcPts val="0"/>
              </a:spcBef>
              <a:spcAft>
                <a:spcPts val="0"/>
              </a:spcAft>
              <a:buSzPts val="2200"/>
              <a:buChar char="●"/>
            </a:pPr>
            <a:r>
              <a:rPr lang="en" sz="2200"/>
              <a:t>Take few risks</a:t>
            </a:r>
            <a:endParaRPr sz="220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29"/>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
        <p:nvSpPr>
          <p:cNvPr id="787" name="Google Shape;787;p1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419100" algn="l" rtl="0">
              <a:lnSpc>
                <a:spcPct val="90000"/>
              </a:lnSpc>
              <a:spcBef>
                <a:spcPts val="0"/>
              </a:spcBef>
              <a:spcAft>
                <a:spcPts val="0"/>
              </a:spcAft>
              <a:buClr>
                <a:schemeClr val="dk1"/>
              </a:buClr>
              <a:buSzPts val="3000"/>
              <a:buAutoNum type="arabicPeriod"/>
            </a:pPr>
            <a:r>
              <a:rPr lang="en" sz="3000" b="1"/>
              <a:t>Prior to Action </a:t>
            </a:r>
            <a:endParaRPr sz="3000" b="1"/>
          </a:p>
          <a:p>
            <a:pPr marL="457200" lvl="0" indent="-368300" algn="l" rtl="0">
              <a:lnSpc>
                <a:spcPct val="90000"/>
              </a:lnSpc>
              <a:spcBef>
                <a:spcPts val="0"/>
              </a:spcBef>
              <a:spcAft>
                <a:spcPts val="0"/>
              </a:spcAft>
              <a:buSzPts val="2200"/>
              <a:buChar char="●"/>
            </a:pPr>
            <a:r>
              <a:rPr lang="en" sz="2200"/>
              <a:t>Casual Follow Up/Friendship Building</a:t>
            </a:r>
            <a:endParaRPr sz="2200"/>
          </a:p>
          <a:p>
            <a:pPr marL="457200" lvl="0" indent="-368300" algn="l" rtl="0">
              <a:lnSpc>
                <a:spcPct val="90000"/>
              </a:lnSpc>
              <a:spcBef>
                <a:spcPts val="0"/>
              </a:spcBef>
              <a:spcAft>
                <a:spcPts val="0"/>
              </a:spcAft>
              <a:buSzPts val="2200"/>
              <a:buChar char="●"/>
            </a:pPr>
            <a:r>
              <a:rPr lang="en" sz="2200"/>
              <a:t>Exposure to fellowship</a:t>
            </a:r>
            <a:endParaRPr sz="2200"/>
          </a:p>
          <a:p>
            <a:pPr marL="914400" lvl="1" indent="-368300" algn="l" rtl="0">
              <a:lnSpc>
                <a:spcPct val="90000"/>
              </a:lnSpc>
              <a:spcBef>
                <a:spcPts val="0"/>
              </a:spcBef>
              <a:spcAft>
                <a:spcPts val="0"/>
              </a:spcAft>
              <a:buSzPts val="2200"/>
              <a:buChar char="○"/>
            </a:pPr>
            <a:r>
              <a:rPr lang="en" sz="2200"/>
              <a:t>Retreats, HC events, etc.</a:t>
            </a:r>
            <a:endParaRPr sz="2200"/>
          </a:p>
          <a:p>
            <a:pPr marL="457200" lvl="0" indent="-368300" algn="l" rtl="0">
              <a:lnSpc>
                <a:spcPct val="90000"/>
              </a:lnSpc>
              <a:spcBef>
                <a:spcPts val="0"/>
              </a:spcBef>
              <a:spcAft>
                <a:spcPts val="0"/>
              </a:spcAft>
              <a:buSzPts val="2200"/>
              <a:buChar char="●"/>
            </a:pPr>
            <a:r>
              <a:rPr lang="en" sz="2200"/>
              <a:t>Maybe a short study on one of the above topics </a:t>
            </a:r>
            <a:endParaRPr sz="2200"/>
          </a:p>
          <a:p>
            <a:pPr marL="457200" lvl="0" indent="-368300" algn="l" rtl="0">
              <a:lnSpc>
                <a:spcPct val="90000"/>
              </a:lnSpc>
              <a:spcBef>
                <a:spcPts val="0"/>
              </a:spcBef>
              <a:spcAft>
                <a:spcPts val="0"/>
              </a:spcAft>
              <a:buSzPts val="2200"/>
              <a:buChar char="●"/>
            </a:pPr>
            <a:r>
              <a:rPr lang="en" sz="2200"/>
              <a:t>Take few risks</a:t>
            </a:r>
            <a:endParaRPr sz="2200"/>
          </a:p>
          <a:p>
            <a:pPr marL="914400" lvl="1" indent="-368300" algn="l" rtl="0">
              <a:lnSpc>
                <a:spcPct val="90000"/>
              </a:lnSpc>
              <a:spcBef>
                <a:spcPts val="0"/>
              </a:spcBef>
              <a:spcAft>
                <a:spcPts val="0"/>
              </a:spcAft>
              <a:buSzPts val="2200"/>
              <a:buChar char="○"/>
            </a:pPr>
            <a:r>
              <a:rPr lang="en" sz="2200"/>
              <a:t>Not in house or discipleship</a:t>
            </a:r>
            <a:endParaRPr sz="2200"/>
          </a:p>
          <a:p>
            <a:pPr marL="457200" lvl="0" indent="0" algn="l" rtl="0">
              <a:lnSpc>
                <a:spcPct val="90000"/>
              </a:lnSpc>
              <a:spcBef>
                <a:spcPts val="0"/>
              </a:spcBef>
              <a:spcAft>
                <a:spcPts val="0"/>
              </a:spcAft>
              <a:buNone/>
            </a:pPr>
            <a:endParaRPr sz="2200"/>
          </a:p>
          <a:p>
            <a:pPr marL="0" lvl="0" indent="0" algn="l" rtl="0">
              <a:lnSpc>
                <a:spcPct val="90000"/>
              </a:lnSpc>
              <a:spcBef>
                <a:spcPts val="800"/>
              </a:spcBef>
              <a:spcAft>
                <a:spcPts val="1600"/>
              </a:spcAft>
              <a:buClr>
                <a:schemeClr val="dk1"/>
              </a:buClr>
              <a:buSzPts val="2100"/>
              <a:buNone/>
            </a:pPr>
            <a:endParaRPr sz="22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130"/>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
        <p:nvSpPr>
          <p:cNvPr id="793" name="Google Shape;793;p1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419100" algn="l" rtl="0">
              <a:lnSpc>
                <a:spcPct val="90000"/>
              </a:lnSpc>
              <a:spcBef>
                <a:spcPts val="0"/>
              </a:spcBef>
              <a:spcAft>
                <a:spcPts val="0"/>
              </a:spcAft>
              <a:buClr>
                <a:schemeClr val="dk1"/>
              </a:buClr>
              <a:buSzPts val="3000"/>
              <a:buAutoNum type="arabicPeriod"/>
            </a:pPr>
            <a:r>
              <a:rPr lang="en" sz="3000" b="1"/>
              <a:t>Prior to Action </a:t>
            </a:r>
            <a:endParaRPr sz="3000" b="1"/>
          </a:p>
          <a:p>
            <a:pPr marL="457200" lvl="0" indent="-368300" algn="l" rtl="0">
              <a:lnSpc>
                <a:spcPct val="90000"/>
              </a:lnSpc>
              <a:spcBef>
                <a:spcPts val="0"/>
              </a:spcBef>
              <a:spcAft>
                <a:spcPts val="0"/>
              </a:spcAft>
              <a:buSzPts val="2200"/>
              <a:buChar char="●"/>
            </a:pPr>
            <a:r>
              <a:rPr lang="en" sz="2200"/>
              <a:t>Casual Follow Up/Friendship Building</a:t>
            </a:r>
            <a:endParaRPr sz="2200"/>
          </a:p>
          <a:p>
            <a:pPr marL="457200" lvl="0" indent="-368300" algn="l" rtl="0">
              <a:lnSpc>
                <a:spcPct val="90000"/>
              </a:lnSpc>
              <a:spcBef>
                <a:spcPts val="0"/>
              </a:spcBef>
              <a:spcAft>
                <a:spcPts val="0"/>
              </a:spcAft>
              <a:buSzPts val="2200"/>
              <a:buChar char="●"/>
            </a:pPr>
            <a:r>
              <a:rPr lang="en" sz="2200"/>
              <a:t>Exposure to fellowship</a:t>
            </a:r>
            <a:endParaRPr sz="2200"/>
          </a:p>
          <a:p>
            <a:pPr marL="914400" lvl="1" indent="-368300" algn="l" rtl="0">
              <a:lnSpc>
                <a:spcPct val="90000"/>
              </a:lnSpc>
              <a:spcBef>
                <a:spcPts val="0"/>
              </a:spcBef>
              <a:spcAft>
                <a:spcPts val="0"/>
              </a:spcAft>
              <a:buSzPts val="2200"/>
              <a:buChar char="○"/>
            </a:pPr>
            <a:r>
              <a:rPr lang="en" sz="2200"/>
              <a:t>Retreats, HC events, etc.</a:t>
            </a:r>
            <a:endParaRPr sz="2200"/>
          </a:p>
          <a:p>
            <a:pPr marL="457200" lvl="0" indent="-368300" algn="l" rtl="0">
              <a:lnSpc>
                <a:spcPct val="90000"/>
              </a:lnSpc>
              <a:spcBef>
                <a:spcPts val="0"/>
              </a:spcBef>
              <a:spcAft>
                <a:spcPts val="0"/>
              </a:spcAft>
              <a:buSzPts val="2200"/>
              <a:buChar char="●"/>
            </a:pPr>
            <a:r>
              <a:rPr lang="en" sz="2200"/>
              <a:t>Maybe a short study on one of the above topics </a:t>
            </a:r>
            <a:endParaRPr sz="2200"/>
          </a:p>
          <a:p>
            <a:pPr marL="457200" lvl="0" indent="-368300" algn="l" rtl="0">
              <a:lnSpc>
                <a:spcPct val="90000"/>
              </a:lnSpc>
              <a:spcBef>
                <a:spcPts val="0"/>
              </a:spcBef>
              <a:spcAft>
                <a:spcPts val="0"/>
              </a:spcAft>
              <a:buSzPts val="2200"/>
              <a:buChar char="●"/>
            </a:pPr>
            <a:r>
              <a:rPr lang="en" sz="2200"/>
              <a:t>Take few risks</a:t>
            </a:r>
            <a:endParaRPr sz="2200"/>
          </a:p>
          <a:p>
            <a:pPr marL="914400" lvl="1" indent="-368300" algn="l" rtl="0">
              <a:lnSpc>
                <a:spcPct val="90000"/>
              </a:lnSpc>
              <a:spcBef>
                <a:spcPts val="0"/>
              </a:spcBef>
              <a:spcAft>
                <a:spcPts val="0"/>
              </a:spcAft>
              <a:buSzPts val="2200"/>
              <a:buChar char="○"/>
            </a:pPr>
            <a:r>
              <a:rPr lang="en" sz="2200"/>
              <a:t>Not in house or discipleship</a:t>
            </a:r>
            <a:endParaRPr sz="2200"/>
          </a:p>
          <a:p>
            <a:pPr marL="457200" lvl="0" indent="-368300" algn="l" rtl="0">
              <a:lnSpc>
                <a:spcPct val="90000"/>
              </a:lnSpc>
              <a:spcBef>
                <a:spcPts val="0"/>
              </a:spcBef>
              <a:spcAft>
                <a:spcPts val="0"/>
              </a:spcAft>
              <a:buSzPts val="2200"/>
              <a:buChar char="●"/>
            </a:pPr>
            <a:r>
              <a:rPr lang="en" sz="2200" b="1"/>
              <a:t>MAINTAIN BOUNDARIES</a:t>
            </a:r>
            <a:endParaRPr sz="2200" b="1"/>
          </a:p>
          <a:p>
            <a:pPr marL="0" lvl="0" indent="0" algn="l" rtl="0">
              <a:lnSpc>
                <a:spcPct val="90000"/>
              </a:lnSpc>
              <a:spcBef>
                <a:spcPts val="800"/>
              </a:spcBef>
              <a:spcAft>
                <a:spcPts val="1600"/>
              </a:spcAft>
              <a:buClr>
                <a:schemeClr val="dk1"/>
              </a:buClr>
              <a:buSzPts val="2100"/>
              <a:buNone/>
            </a:pPr>
            <a:endParaRPr sz="22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31"/>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
        <p:nvSpPr>
          <p:cNvPr id="799" name="Google Shape;799;p131"/>
          <p:cNvSpPr txBox="1">
            <a:spLocks noGrp="1"/>
          </p:cNvSpPr>
          <p:nvPr>
            <p:ph type="body" idx="1"/>
          </p:nvPr>
        </p:nvSpPr>
        <p:spPr>
          <a:xfrm>
            <a:off x="295275" y="1076325"/>
            <a:ext cx="8420100" cy="3971925"/>
          </a:xfrm>
          <a:prstGeom prst="rect">
            <a:avLst/>
          </a:prstGeom>
          <a:noFill/>
          <a:ln>
            <a:noFill/>
          </a:ln>
        </p:spPr>
        <p:txBody>
          <a:bodyPr spcFirstLastPara="1" wrap="square" lIns="68575" tIns="34275" rIns="68575" bIns="34275" anchor="t" anchorCtr="0">
            <a:noAutofit/>
          </a:bodyPr>
          <a:lstStyle/>
          <a:p>
            <a:pPr marL="457200" lvl="0" indent="-368300" algn="l" rtl="0">
              <a:lnSpc>
                <a:spcPct val="90000"/>
              </a:lnSpc>
              <a:spcBef>
                <a:spcPts val="0"/>
              </a:spcBef>
              <a:spcAft>
                <a:spcPts val="0"/>
              </a:spcAft>
              <a:buSzPts val="2200"/>
              <a:buChar char="●"/>
            </a:pPr>
            <a:r>
              <a:rPr lang="en" sz="2200"/>
              <a:t>What are boundaries?</a:t>
            </a:r>
            <a:endParaRPr sz="2200"/>
          </a:p>
          <a:p>
            <a:pPr marL="0" lvl="0" indent="0" algn="l" rtl="0">
              <a:lnSpc>
                <a:spcPct val="90000"/>
              </a:lnSpc>
              <a:spcBef>
                <a:spcPts val="0"/>
              </a:spcBef>
              <a:spcAft>
                <a:spcPts val="0"/>
              </a:spcAft>
              <a:buNone/>
            </a:pPr>
            <a:endParaRPr sz="2200"/>
          </a:p>
          <a:p>
            <a:pPr marL="520700" lvl="1" indent="-63500" algn="l" rtl="0">
              <a:lnSpc>
                <a:spcPct val="90000"/>
              </a:lnSpc>
              <a:spcBef>
                <a:spcPts val="400"/>
              </a:spcBef>
              <a:spcAft>
                <a:spcPts val="0"/>
              </a:spcAft>
              <a:buClr>
                <a:schemeClr val="dk1"/>
              </a:buClr>
              <a:buSzPts val="1800"/>
              <a:buNone/>
            </a:pPr>
            <a:endParaRPr sz="2200"/>
          </a:p>
          <a:p>
            <a:pPr marL="520700" lvl="1" indent="-63500" algn="l" rtl="0">
              <a:lnSpc>
                <a:spcPct val="90000"/>
              </a:lnSpc>
              <a:spcBef>
                <a:spcPts val="400"/>
              </a:spcBef>
              <a:spcAft>
                <a:spcPts val="1600"/>
              </a:spcAft>
              <a:buClr>
                <a:schemeClr val="dk1"/>
              </a:buClr>
              <a:buSzPts val="1800"/>
              <a:buNone/>
            </a:pPr>
            <a:endParaRPr sz="22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132"/>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
        <p:nvSpPr>
          <p:cNvPr id="805" name="Google Shape;805;p132"/>
          <p:cNvSpPr txBox="1">
            <a:spLocks noGrp="1"/>
          </p:cNvSpPr>
          <p:nvPr>
            <p:ph type="body" idx="1"/>
          </p:nvPr>
        </p:nvSpPr>
        <p:spPr>
          <a:xfrm>
            <a:off x="295275" y="1076325"/>
            <a:ext cx="8420100" cy="3972000"/>
          </a:xfrm>
          <a:prstGeom prst="rect">
            <a:avLst/>
          </a:prstGeom>
          <a:noFill/>
          <a:ln>
            <a:noFill/>
          </a:ln>
        </p:spPr>
        <p:txBody>
          <a:bodyPr spcFirstLastPara="1" wrap="square" lIns="68575" tIns="34275" rIns="68575" bIns="34275" anchor="t" anchorCtr="0">
            <a:noAutofit/>
          </a:bodyPr>
          <a:lstStyle/>
          <a:p>
            <a:pPr marL="457200" lvl="0" indent="-368300" algn="l" rtl="0">
              <a:lnSpc>
                <a:spcPct val="90000"/>
              </a:lnSpc>
              <a:spcBef>
                <a:spcPts val="0"/>
              </a:spcBef>
              <a:spcAft>
                <a:spcPts val="0"/>
              </a:spcAft>
              <a:buSzPts val="2200"/>
              <a:buChar char="●"/>
            </a:pPr>
            <a:r>
              <a:rPr lang="en" sz="2200"/>
              <a:t>What are boundaries?</a:t>
            </a:r>
            <a:endParaRPr sz="2200"/>
          </a:p>
          <a:p>
            <a:pPr marL="914400" lvl="1" indent="-368300" algn="l" rtl="0">
              <a:lnSpc>
                <a:spcPct val="90000"/>
              </a:lnSpc>
              <a:spcBef>
                <a:spcPts val="0"/>
              </a:spcBef>
              <a:spcAft>
                <a:spcPts val="0"/>
              </a:spcAft>
              <a:buSzPts val="2200"/>
              <a:buChar char="○"/>
            </a:pPr>
            <a:r>
              <a:rPr lang="en" sz="2200"/>
              <a:t>Boundaries require knowing where you begin and end</a:t>
            </a:r>
            <a:endParaRPr sz="2200"/>
          </a:p>
          <a:p>
            <a:pPr marL="1371600" marR="0" lvl="0" indent="0" algn="l" rtl="0">
              <a:lnSpc>
                <a:spcPct val="90000"/>
              </a:lnSpc>
              <a:spcBef>
                <a:spcPts val="0"/>
              </a:spcBef>
              <a:spcAft>
                <a:spcPts val="0"/>
              </a:spcAft>
              <a:buNone/>
            </a:pPr>
            <a:endParaRPr sz="2200"/>
          </a:p>
          <a:p>
            <a:pPr marL="520700" lvl="1" indent="-63500" algn="l" rtl="0">
              <a:lnSpc>
                <a:spcPct val="90000"/>
              </a:lnSpc>
              <a:spcBef>
                <a:spcPts val="400"/>
              </a:spcBef>
              <a:spcAft>
                <a:spcPts val="0"/>
              </a:spcAft>
              <a:buClr>
                <a:schemeClr val="dk1"/>
              </a:buClr>
              <a:buSzPts val="1800"/>
              <a:buNone/>
            </a:pPr>
            <a:endParaRPr sz="2200"/>
          </a:p>
          <a:p>
            <a:pPr marL="520700" lvl="1" indent="-63500" algn="l" rtl="0">
              <a:lnSpc>
                <a:spcPct val="90000"/>
              </a:lnSpc>
              <a:spcBef>
                <a:spcPts val="400"/>
              </a:spcBef>
              <a:spcAft>
                <a:spcPts val="1600"/>
              </a:spcAft>
              <a:buClr>
                <a:schemeClr val="dk1"/>
              </a:buClr>
              <a:buSzPts val="1800"/>
              <a:buNone/>
            </a:pPr>
            <a:endParaRPr sz="220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33"/>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
        <p:nvSpPr>
          <p:cNvPr id="811" name="Google Shape;811;p133"/>
          <p:cNvSpPr txBox="1">
            <a:spLocks noGrp="1"/>
          </p:cNvSpPr>
          <p:nvPr>
            <p:ph type="body" idx="1"/>
          </p:nvPr>
        </p:nvSpPr>
        <p:spPr>
          <a:xfrm>
            <a:off x="295275" y="1076325"/>
            <a:ext cx="8420100" cy="3972000"/>
          </a:xfrm>
          <a:prstGeom prst="rect">
            <a:avLst/>
          </a:prstGeom>
          <a:noFill/>
          <a:ln>
            <a:noFill/>
          </a:ln>
        </p:spPr>
        <p:txBody>
          <a:bodyPr spcFirstLastPara="1" wrap="square" lIns="68575" tIns="34275" rIns="68575" bIns="34275" anchor="t" anchorCtr="0">
            <a:noAutofit/>
          </a:bodyPr>
          <a:lstStyle/>
          <a:p>
            <a:pPr marL="457200" lvl="0" indent="-368300" algn="l" rtl="0">
              <a:lnSpc>
                <a:spcPct val="90000"/>
              </a:lnSpc>
              <a:spcBef>
                <a:spcPts val="0"/>
              </a:spcBef>
              <a:spcAft>
                <a:spcPts val="0"/>
              </a:spcAft>
              <a:buSzPts val="2200"/>
              <a:buChar char="●"/>
            </a:pPr>
            <a:r>
              <a:rPr lang="en" sz="2200"/>
              <a:t>What are boundaries?</a:t>
            </a:r>
            <a:endParaRPr sz="2200"/>
          </a:p>
          <a:p>
            <a:pPr marL="914400" lvl="1" indent="-368300" algn="l" rtl="0">
              <a:spcBef>
                <a:spcPts val="0"/>
              </a:spcBef>
              <a:spcAft>
                <a:spcPts val="0"/>
              </a:spcAft>
              <a:buSzPts val="2200"/>
              <a:buChar char="○"/>
            </a:pPr>
            <a:r>
              <a:rPr lang="en" sz="2200"/>
              <a:t>Boundaries require knowing where you begin and end</a:t>
            </a:r>
            <a:endParaRPr sz="2200"/>
          </a:p>
          <a:p>
            <a:pPr marL="1371600" lvl="2" indent="-368300" algn="l" rtl="0">
              <a:lnSpc>
                <a:spcPct val="90000"/>
              </a:lnSpc>
              <a:spcBef>
                <a:spcPts val="0"/>
              </a:spcBef>
              <a:spcAft>
                <a:spcPts val="0"/>
              </a:spcAft>
              <a:buSzPts val="2200"/>
              <a:buChar char="■"/>
            </a:pPr>
            <a:r>
              <a:rPr lang="en" sz="2200"/>
              <a:t>I can give but I cannot make you receive, I can offer counsel but cannot make you change etc…</a:t>
            </a:r>
            <a:endParaRPr sz="2200"/>
          </a:p>
          <a:p>
            <a:pPr marL="520700" lvl="1" indent="-63500" algn="l" rtl="0">
              <a:lnSpc>
                <a:spcPct val="90000"/>
              </a:lnSpc>
              <a:spcBef>
                <a:spcPts val="400"/>
              </a:spcBef>
              <a:spcAft>
                <a:spcPts val="0"/>
              </a:spcAft>
              <a:buClr>
                <a:schemeClr val="dk1"/>
              </a:buClr>
              <a:buSzPts val="1800"/>
              <a:buNone/>
            </a:pPr>
            <a:endParaRPr sz="2200"/>
          </a:p>
          <a:p>
            <a:pPr marL="520700" lvl="1" indent="-63500" algn="l" rtl="0">
              <a:lnSpc>
                <a:spcPct val="90000"/>
              </a:lnSpc>
              <a:spcBef>
                <a:spcPts val="400"/>
              </a:spcBef>
              <a:spcAft>
                <a:spcPts val="1600"/>
              </a:spcAft>
              <a:buClr>
                <a:schemeClr val="dk1"/>
              </a:buClr>
              <a:buSzPts val="1800"/>
              <a:buNone/>
            </a:pPr>
            <a:endParaRPr sz="22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34"/>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
        <p:nvSpPr>
          <p:cNvPr id="817" name="Google Shape;817;p134"/>
          <p:cNvSpPr txBox="1">
            <a:spLocks noGrp="1"/>
          </p:cNvSpPr>
          <p:nvPr>
            <p:ph type="body" idx="1"/>
          </p:nvPr>
        </p:nvSpPr>
        <p:spPr>
          <a:xfrm>
            <a:off x="295275" y="1076325"/>
            <a:ext cx="8420100" cy="3972000"/>
          </a:xfrm>
          <a:prstGeom prst="rect">
            <a:avLst/>
          </a:prstGeom>
          <a:noFill/>
          <a:ln>
            <a:noFill/>
          </a:ln>
        </p:spPr>
        <p:txBody>
          <a:bodyPr spcFirstLastPara="1" wrap="square" lIns="68575" tIns="34275" rIns="68575" bIns="34275" anchor="t" anchorCtr="0">
            <a:noAutofit/>
          </a:bodyPr>
          <a:lstStyle/>
          <a:p>
            <a:pPr marL="457200" lvl="0" indent="-368300" algn="l" rtl="0">
              <a:lnSpc>
                <a:spcPct val="90000"/>
              </a:lnSpc>
              <a:spcBef>
                <a:spcPts val="0"/>
              </a:spcBef>
              <a:spcAft>
                <a:spcPts val="0"/>
              </a:spcAft>
              <a:buSzPts val="2200"/>
              <a:buChar char="●"/>
            </a:pPr>
            <a:r>
              <a:rPr lang="en" sz="2200"/>
              <a:t>What are boundaries?</a:t>
            </a:r>
            <a:endParaRPr sz="2200"/>
          </a:p>
          <a:p>
            <a:pPr marL="914400" lvl="1" indent="-368300" algn="l" rtl="0">
              <a:spcBef>
                <a:spcPts val="0"/>
              </a:spcBef>
              <a:spcAft>
                <a:spcPts val="0"/>
              </a:spcAft>
              <a:buSzPts val="2200"/>
              <a:buChar char="○"/>
            </a:pPr>
            <a:r>
              <a:rPr lang="en" sz="2200"/>
              <a:t>Boundaries require knowing where you begin and end</a:t>
            </a:r>
            <a:endParaRPr sz="2200"/>
          </a:p>
          <a:p>
            <a:pPr marL="1371600" lvl="2" indent="-368300" algn="l" rtl="0">
              <a:lnSpc>
                <a:spcPct val="90000"/>
              </a:lnSpc>
              <a:spcBef>
                <a:spcPts val="0"/>
              </a:spcBef>
              <a:spcAft>
                <a:spcPts val="0"/>
              </a:spcAft>
              <a:buSzPts val="2200"/>
              <a:buChar char="■"/>
            </a:pPr>
            <a:r>
              <a:rPr lang="en" sz="2200"/>
              <a:t>I can give but I cannot make you receive, I can offer counsel but cannot make you change etc…</a:t>
            </a:r>
            <a:endParaRPr sz="2200"/>
          </a:p>
          <a:p>
            <a:pPr marL="457200" lvl="0" indent="-368300" algn="l" rtl="0">
              <a:lnSpc>
                <a:spcPct val="90000"/>
              </a:lnSpc>
              <a:spcBef>
                <a:spcPts val="0"/>
              </a:spcBef>
              <a:spcAft>
                <a:spcPts val="0"/>
              </a:spcAft>
              <a:buSzPts val="2200"/>
              <a:buChar char="●"/>
            </a:pPr>
            <a:r>
              <a:rPr lang="en" sz="2200"/>
              <a:t>Crossing boundaries leads to:</a:t>
            </a:r>
            <a:endParaRPr sz="2200"/>
          </a:p>
          <a:p>
            <a:pPr marL="520700" lvl="1" indent="-63500" algn="l" rtl="0">
              <a:lnSpc>
                <a:spcPct val="90000"/>
              </a:lnSpc>
              <a:spcBef>
                <a:spcPts val="400"/>
              </a:spcBef>
              <a:spcAft>
                <a:spcPts val="0"/>
              </a:spcAft>
              <a:buClr>
                <a:schemeClr val="dk1"/>
              </a:buClr>
              <a:buSzPts val="1800"/>
              <a:buNone/>
            </a:pPr>
            <a:endParaRPr sz="2200"/>
          </a:p>
          <a:p>
            <a:pPr marL="520700" lvl="1" indent="-63500" algn="l" rtl="0">
              <a:lnSpc>
                <a:spcPct val="90000"/>
              </a:lnSpc>
              <a:spcBef>
                <a:spcPts val="400"/>
              </a:spcBef>
              <a:spcAft>
                <a:spcPts val="1600"/>
              </a:spcAft>
              <a:buClr>
                <a:schemeClr val="dk1"/>
              </a:buClr>
              <a:buSzPts val="1800"/>
              <a:buNone/>
            </a:pP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Distinguishing Casual Use from Addiction</a:t>
            </a:r>
            <a:endParaRPr/>
          </a:p>
        </p:txBody>
      </p:sp>
      <p:sp>
        <p:nvSpPr>
          <p:cNvPr id="206" name="Google Shape;206;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35"/>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
        <p:nvSpPr>
          <p:cNvPr id="823" name="Google Shape;823;p135"/>
          <p:cNvSpPr txBox="1">
            <a:spLocks noGrp="1"/>
          </p:cNvSpPr>
          <p:nvPr>
            <p:ph type="body" idx="1"/>
          </p:nvPr>
        </p:nvSpPr>
        <p:spPr>
          <a:xfrm>
            <a:off x="295275" y="1076325"/>
            <a:ext cx="8420100" cy="3972000"/>
          </a:xfrm>
          <a:prstGeom prst="rect">
            <a:avLst/>
          </a:prstGeom>
          <a:noFill/>
          <a:ln>
            <a:noFill/>
          </a:ln>
        </p:spPr>
        <p:txBody>
          <a:bodyPr spcFirstLastPara="1" wrap="square" lIns="68575" tIns="34275" rIns="68575" bIns="34275" anchor="t" anchorCtr="0">
            <a:noAutofit/>
          </a:bodyPr>
          <a:lstStyle/>
          <a:p>
            <a:pPr marL="457200" lvl="0" indent="-368300" algn="l" rtl="0">
              <a:lnSpc>
                <a:spcPct val="90000"/>
              </a:lnSpc>
              <a:spcBef>
                <a:spcPts val="0"/>
              </a:spcBef>
              <a:spcAft>
                <a:spcPts val="0"/>
              </a:spcAft>
              <a:buSzPts val="2200"/>
              <a:buChar char="●"/>
            </a:pPr>
            <a:r>
              <a:rPr lang="en" sz="2200"/>
              <a:t>What are boundaries?</a:t>
            </a:r>
            <a:endParaRPr sz="2200"/>
          </a:p>
          <a:p>
            <a:pPr marL="914400" lvl="1" indent="-368300" algn="l" rtl="0">
              <a:spcBef>
                <a:spcPts val="0"/>
              </a:spcBef>
              <a:spcAft>
                <a:spcPts val="0"/>
              </a:spcAft>
              <a:buSzPts val="2200"/>
              <a:buChar char="○"/>
            </a:pPr>
            <a:r>
              <a:rPr lang="en" sz="2200"/>
              <a:t>Boundaries require knowing where you begin and end</a:t>
            </a:r>
            <a:endParaRPr sz="2200"/>
          </a:p>
          <a:p>
            <a:pPr marL="1371600" lvl="2" indent="-368300" algn="l" rtl="0">
              <a:lnSpc>
                <a:spcPct val="90000"/>
              </a:lnSpc>
              <a:spcBef>
                <a:spcPts val="0"/>
              </a:spcBef>
              <a:spcAft>
                <a:spcPts val="0"/>
              </a:spcAft>
              <a:buSzPts val="2200"/>
              <a:buChar char="■"/>
            </a:pPr>
            <a:r>
              <a:rPr lang="en" sz="2200"/>
              <a:t>I can give but I cannot make you receive, I can offer counsel but cannot make you change etc…</a:t>
            </a:r>
            <a:endParaRPr sz="2200"/>
          </a:p>
          <a:p>
            <a:pPr marL="457200" lvl="0" indent="-368300" algn="l" rtl="0">
              <a:lnSpc>
                <a:spcPct val="90000"/>
              </a:lnSpc>
              <a:spcBef>
                <a:spcPts val="0"/>
              </a:spcBef>
              <a:spcAft>
                <a:spcPts val="0"/>
              </a:spcAft>
              <a:buSzPts val="2200"/>
              <a:buChar char="●"/>
            </a:pPr>
            <a:r>
              <a:rPr lang="en" sz="2200"/>
              <a:t>Crossing boundaries leads to:</a:t>
            </a:r>
            <a:endParaRPr sz="2200"/>
          </a:p>
          <a:p>
            <a:pPr marL="914400" lvl="1" indent="-368300" algn="l" rtl="0">
              <a:lnSpc>
                <a:spcPct val="90000"/>
              </a:lnSpc>
              <a:spcBef>
                <a:spcPts val="0"/>
              </a:spcBef>
              <a:spcAft>
                <a:spcPts val="0"/>
              </a:spcAft>
              <a:buSzPts val="2200"/>
              <a:buChar char="○"/>
            </a:pPr>
            <a:r>
              <a:rPr lang="en" sz="2200"/>
              <a:t>Enabling</a:t>
            </a:r>
            <a:endParaRPr sz="2200"/>
          </a:p>
          <a:p>
            <a:pPr marL="0" lvl="0" indent="0" algn="l" rtl="0">
              <a:lnSpc>
                <a:spcPct val="90000"/>
              </a:lnSpc>
              <a:spcBef>
                <a:spcPts val="0"/>
              </a:spcBef>
              <a:spcAft>
                <a:spcPts val="0"/>
              </a:spcAft>
              <a:buNone/>
            </a:pPr>
            <a:endParaRPr sz="2200"/>
          </a:p>
          <a:p>
            <a:pPr marL="520700" lvl="1" indent="-63500" algn="l" rtl="0">
              <a:lnSpc>
                <a:spcPct val="90000"/>
              </a:lnSpc>
              <a:spcBef>
                <a:spcPts val="400"/>
              </a:spcBef>
              <a:spcAft>
                <a:spcPts val="0"/>
              </a:spcAft>
              <a:buClr>
                <a:schemeClr val="dk1"/>
              </a:buClr>
              <a:buSzPts val="1800"/>
              <a:buNone/>
            </a:pPr>
            <a:endParaRPr sz="2200"/>
          </a:p>
          <a:p>
            <a:pPr marL="520700" lvl="1" indent="-63500" algn="l" rtl="0">
              <a:lnSpc>
                <a:spcPct val="90000"/>
              </a:lnSpc>
              <a:spcBef>
                <a:spcPts val="400"/>
              </a:spcBef>
              <a:spcAft>
                <a:spcPts val="1600"/>
              </a:spcAft>
              <a:buClr>
                <a:schemeClr val="dk1"/>
              </a:buClr>
              <a:buSzPts val="1800"/>
              <a:buNone/>
            </a:pPr>
            <a:endParaRPr sz="22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36"/>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
        <p:nvSpPr>
          <p:cNvPr id="829" name="Google Shape;829;p136"/>
          <p:cNvSpPr txBox="1">
            <a:spLocks noGrp="1"/>
          </p:cNvSpPr>
          <p:nvPr>
            <p:ph type="body" idx="1"/>
          </p:nvPr>
        </p:nvSpPr>
        <p:spPr>
          <a:xfrm>
            <a:off x="295275" y="1076325"/>
            <a:ext cx="8420100" cy="3972000"/>
          </a:xfrm>
          <a:prstGeom prst="rect">
            <a:avLst/>
          </a:prstGeom>
          <a:noFill/>
          <a:ln>
            <a:noFill/>
          </a:ln>
        </p:spPr>
        <p:txBody>
          <a:bodyPr spcFirstLastPara="1" wrap="square" lIns="68575" tIns="34275" rIns="68575" bIns="34275" anchor="t" anchorCtr="0">
            <a:noAutofit/>
          </a:bodyPr>
          <a:lstStyle/>
          <a:p>
            <a:pPr marL="457200" lvl="0" indent="-368300" algn="l" rtl="0">
              <a:lnSpc>
                <a:spcPct val="90000"/>
              </a:lnSpc>
              <a:spcBef>
                <a:spcPts val="0"/>
              </a:spcBef>
              <a:spcAft>
                <a:spcPts val="0"/>
              </a:spcAft>
              <a:buSzPts val="2200"/>
              <a:buChar char="●"/>
            </a:pPr>
            <a:r>
              <a:rPr lang="en" sz="2200"/>
              <a:t>What are boundaries?</a:t>
            </a:r>
            <a:endParaRPr sz="2200"/>
          </a:p>
          <a:p>
            <a:pPr marL="914400" lvl="1" indent="-368300" algn="l" rtl="0">
              <a:spcBef>
                <a:spcPts val="0"/>
              </a:spcBef>
              <a:spcAft>
                <a:spcPts val="0"/>
              </a:spcAft>
              <a:buSzPts val="2200"/>
              <a:buChar char="○"/>
            </a:pPr>
            <a:r>
              <a:rPr lang="en" sz="2200"/>
              <a:t>Boundaries require knowing where you begin and end</a:t>
            </a:r>
            <a:endParaRPr sz="2200"/>
          </a:p>
          <a:p>
            <a:pPr marL="1371600" lvl="2" indent="-368300" algn="l" rtl="0">
              <a:lnSpc>
                <a:spcPct val="90000"/>
              </a:lnSpc>
              <a:spcBef>
                <a:spcPts val="0"/>
              </a:spcBef>
              <a:spcAft>
                <a:spcPts val="0"/>
              </a:spcAft>
              <a:buSzPts val="2200"/>
              <a:buChar char="■"/>
            </a:pPr>
            <a:r>
              <a:rPr lang="en" sz="2200"/>
              <a:t>I can give but I cannot make you receive, I can offer counsel but cannot make you change etc…</a:t>
            </a:r>
            <a:endParaRPr sz="2200"/>
          </a:p>
          <a:p>
            <a:pPr marL="457200" lvl="0" indent="-368300" algn="l" rtl="0">
              <a:lnSpc>
                <a:spcPct val="90000"/>
              </a:lnSpc>
              <a:spcBef>
                <a:spcPts val="0"/>
              </a:spcBef>
              <a:spcAft>
                <a:spcPts val="0"/>
              </a:spcAft>
              <a:buSzPts val="2200"/>
              <a:buChar char="●"/>
            </a:pPr>
            <a:r>
              <a:rPr lang="en" sz="2200"/>
              <a:t>Crossing boundaries leads to:</a:t>
            </a:r>
            <a:endParaRPr sz="2200"/>
          </a:p>
          <a:p>
            <a:pPr marL="914400" lvl="1" indent="-368300" algn="l" rtl="0">
              <a:lnSpc>
                <a:spcPct val="90000"/>
              </a:lnSpc>
              <a:spcBef>
                <a:spcPts val="0"/>
              </a:spcBef>
              <a:spcAft>
                <a:spcPts val="0"/>
              </a:spcAft>
              <a:buSzPts val="2200"/>
              <a:buChar char="○"/>
            </a:pPr>
            <a:r>
              <a:rPr lang="en" sz="2200"/>
              <a:t>Enabling</a:t>
            </a:r>
            <a:endParaRPr sz="2200"/>
          </a:p>
          <a:p>
            <a:pPr marL="914400" lvl="1" indent="-368300" algn="l" rtl="0">
              <a:lnSpc>
                <a:spcPct val="90000"/>
              </a:lnSpc>
              <a:spcBef>
                <a:spcPts val="0"/>
              </a:spcBef>
              <a:spcAft>
                <a:spcPts val="0"/>
              </a:spcAft>
              <a:buSzPts val="2200"/>
              <a:buChar char="○"/>
            </a:pPr>
            <a:r>
              <a:rPr lang="en" sz="2200"/>
              <a:t>Codependency</a:t>
            </a:r>
            <a:endParaRPr sz="2200"/>
          </a:p>
          <a:p>
            <a:pPr marL="520700" lvl="1" indent="-63500" algn="l" rtl="0">
              <a:lnSpc>
                <a:spcPct val="90000"/>
              </a:lnSpc>
              <a:spcBef>
                <a:spcPts val="400"/>
              </a:spcBef>
              <a:spcAft>
                <a:spcPts val="0"/>
              </a:spcAft>
              <a:buClr>
                <a:schemeClr val="dk1"/>
              </a:buClr>
              <a:buSzPts val="1800"/>
              <a:buNone/>
            </a:pPr>
            <a:endParaRPr sz="2200"/>
          </a:p>
          <a:p>
            <a:pPr marL="520700" lvl="1" indent="-63500" algn="l" rtl="0">
              <a:lnSpc>
                <a:spcPct val="90000"/>
              </a:lnSpc>
              <a:spcBef>
                <a:spcPts val="400"/>
              </a:spcBef>
              <a:spcAft>
                <a:spcPts val="1600"/>
              </a:spcAft>
              <a:buClr>
                <a:schemeClr val="dk1"/>
              </a:buClr>
              <a:buSzPts val="1800"/>
              <a:buNone/>
            </a:pPr>
            <a:endParaRPr sz="22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37"/>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
        <p:nvSpPr>
          <p:cNvPr id="835" name="Google Shape;835;p137"/>
          <p:cNvSpPr txBox="1">
            <a:spLocks noGrp="1"/>
          </p:cNvSpPr>
          <p:nvPr>
            <p:ph type="body" idx="1"/>
          </p:nvPr>
        </p:nvSpPr>
        <p:spPr>
          <a:xfrm>
            <a:off x="295275" y="1076325"/>
            <a:ext cx="8420100" cy="3972000"/>
          </a:xfrm>
          <a:prstGeom prst="rect">
            <a:avLst/>
          </a:prstGeom>
          <a:noFill/>
          <a:ln>
            <a:noFill/>
          </a:ln>
        </p:spPr>
        <p:txBody>
          <a:bodyPr spcFirstLastPara="1" wrap="square" lIns="68575" tIns="34275" rIns="68575" bIns="34275" anchor="t" anchorCtr="0">
            <a:noAutofit/>
          </a:bodyPr>
          <a:lstStyle/>
          <a:p>
            <a:pPr marL="457200" lvl="0" indent="-368300" algn="l" rtl="0">
              <a:lnSpc>
                <a:spcPct val="90000"/>
              </a:lnSpc>
              <a:spcBef>
                <a:spcPts val="0"/>
              </a:spcBef>
              <a:spcAft>
                <a:spcPts val="0"/>
              </a:spcAft>
              <a:buSzPts val="2200"/>
              <a:buChar char="●"/>
            </a:pPr>
            <a:r>
              <a:rPr lang="en" sz="2200"/>
              <a:t>What are boundaries?</a:t>
            </a:r>
            <a:endParaRPr sz="2200"/>
          </a:p>
          <a:p>
            <a:pPr marL="914400" lvl="1" indent="-368300" algn="l" rtl="0">
              <a:spcBef>
                <a:spcPts val="0"/>
              </a:spcBef>
              <a:spcAft>
                <a:spcPts val="0"/>
              </a:spcAft>
              <a:buSzPts val="2200"/>
              <a:buChar char="○"/>
            </a:pPr>
            <a:r>
              <a:rPr lang="en" sz="2200"/>
              <a:t>Boundaries require knowing where you begin and end</a:t>
            </a:r>
            <a:endParaRPr sz="2200"/>
          </a:p>
          <a:p>
            <a:pPr marL="1371600" lvl="2" indent="-368300" algn="l" rtl="0">
              <a:lnSpc>
                <a:spcPct val="90000"/>
              </a:lnSpc>
              <a:spcBef>
                <a:spcPts val="0"/>
              </a:spcBef>
              <a:spcAft>
                <a:spcPts val="0"/>
              </a:spcAft>
              <a:buSzPts val="2200"/>
              <a:buChar char="■"/>
            </a:pPr>
            <a:r>
              <a:rPr lang="en" sz="2200"/>
              <a:t>I can give but I cannot make you receive, I can offer counsel but cannot make you change etc…</a:t>
            </a:r>
            <a:endParaRPr sz="2200"/>
          </a:p>
          <a:p>
            <a:pPr marL="457200" lvl="0" indent="-368300" algn="l" rtl="0">
              <a:lnSpc>
                <a:spcPct val="90000"/>
              </a:lnSpc>
              <a:spcBef>
                <a:spcPts val="0"/>
              </a:spcBef>
              <a:spcAft>
                <a:spcPts val="0"/>
              </a:spcAft>
              <a:buSzPts val="2200"/>
              <a:buChar char="●"/>
            </a:pPr>
            <a:r>
              <a:rPr lang="en" sz="2200"/>
              <a:t>Crossing boundaries leads to:</a:t>
            </a:r>
            <a:endParaRPr sz="2200"/>
          </a:p>
          <a:p>
            <a:pPr marL="914400" lvl="1" indent="-368300" algn="l" rtl="0">
              <a:lnSpc>
                <a:spcPct val="90000"/>
              </a:lnSpc>
              <a:spcBef>
                <a:spcPts val="0"/>
              </a:spcBef>
              <a:spcAft>
                <a:spcPts val="0"/>
              </a:spcAft>
              <a:buSzPts val="2200"/>
              <a:buChar char="○"/>
            </a:pPr>
            <a:r>
              <a:rPr lang="en" sz="2200"/>
              <a:t>Enabling</a:t>
            </a:r>
            <a:endParaRPr sz="2200"/>
          </a:p>
          <a:p>
            <a:pPr marL="914400" lvl="1" indent="-368300" algn="l" rtl="0">
              <a:lnSpc>
                <a:spcPct val="90000"/>
              </a:lnSpc>
              <a:spcBef>
                <a:spcPts val="0"/>
              </a:spcBef>
              <a:spcAft>
                <a:spcPts val="0"/>
              </a:spcAft>
              <a:buSzPts val="2200"/>
              <a:buChar char="○"/>
            </a:pPr>
            <a:r>
              <a:rPr lang="en" sz="2200"/>
              <a:t>Codependency</a:t>
            </a:r>
            <a:endParaRPr sz="2200"/>
          </a:p>
          <a:p>
            <a:pPr marL="457200" lvl="0" indent="-368300" algn="l" rtl="0">
              <a:lnSpc>
                <a:spcPct val="90000"/>
              </a:lnSpc>
              <a:spcBef>
                <a:spcPts val="0"/>
              </a:spcBef>
              <a:spcAft>
                <a:spcPts val="0"/>
              </a:spcAft>
              <a:buSzPts val="2200"/>
              <a:buChar char="●"/>
            </a:pPr>
            <a:r>
              <a:rPr lang="en" sz="2200"/>
              <a:t>How do I know I am crossing boundaries? </a:t>
            </a:r>
            <a:endParaRPr sz="2200"/>
          </a:p>
          <a:p>
            <a:pPr marL="0" lvl="0" indent="0" algn="l" rtl="0">
              <a:lnSpc>
                <a:spcPct val="90000"/>
              </a:lnSpc>
              <a:spcBef>
                <a:spcPts val="0"/>
              </a:spcBef>
              <a:spcAft>
                <a:spcPts val="0"/>
              </a:spcAft>
              <a:buNone/>
            </a:pPr>
            <a:endParaRPr sz="2200"/>
          </a:p>
          <a:p>
            <a:pPr marL="520700" lvl="1" indent="-63500" algn="l" rtl="0">
              <a:lnSpc>
                <a:spcPct val="90000"/>
              </a:lnSpc>
              <a:spcBef>
                <a:spcPts val="400"/>
              </a:spcBef>
              <a:spcAft>
                <a:spcPts val="0"/>
              </a:spcAft>
              <a:buClr>
                <a:schemeClr val="dk1"/>
              </a:buClr>
              <a:buSzPts val="1800"/>
              <a:buNone/>
            </a:pPr>
            <a:endParaRPr sz="2200"/>
          </a:p>
          <a:p>
            <a:pPr marL="520700" lvl="1" indent="-63500" algn="l" rtl="0">
              <a:lnSpc>
                <a:spcPct val="90000"/>
              </a:lnSpc>
              <a:spcBef>
                <a:spcPts val="400"/>
              </a:spcBef>
              <a:spcAft>
                <a:spcPts val="1600"/>
              </a:spcAft>
              <a:buClr>
                <a:schemeClr val="dk1"/>
              </a:buClr>
              <a:buSzPts val="1800"/>
              <a:buNone/>
            </a:pPr>
            <a:endParaRPr sz="22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38"/>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
        <p:nvSpPr>
          <p:cNvPr id="841" name="Google Shape;841;p138"/>
          <p:cNvSpPr txBox="1">
            <a:spLocks noGrp="1"/>
          </p:cNvSpPr>
          <p:nvPr>
            <p:ph type="body" idx="1"/>
          </p:nvPr>
        </p:nvSpPr>
        <p:spPr>
          <a:xfrm>
            <a:off x="295275" y="1076325"/>
            <a:ext cx="8420100" cy="3972000"/>
          </a:xfrm>
          <a:prstGeom prst="rect">
            <a:avLst/>
          </a:prstGeom>
          <a:noFill/>
          <a:ln>
            <a:noFill/>
          </a:ln>
        </p:spPr>
        <p:txBody>
          <a:bodyPr spcFirstLastPara="1" wrap="square" lIns="68575" tIns="34275" rIns="68575" bIns="34275" anchor="t" anchorCtr="0">
            <a:noAutofit/>
          </a:bodyPr>
          <a:lstStyle/>
          <a:p>
            <a:pPr marL="457200" lvl="0" indent="-368300" algn="l" rtl="0">
              <a:lnSpc>
                <a:spcPct val="90000"/>
              </a:lnSpc>
              <a:spcBef>
                <a:spcPts val="0"/>
              </a:spcBef>
              <a:spcAft>
                <a:spcPts val="0"/>
              </a:spcAft>
              <a:buSzPts val="2200"/>
              <a:buChar char="●"/>
            </a:pPr>
            <a:r>
              <a:rPr lang="en" sz="2200"/>
              <a:t>What are boundaries?</a:t>
            </a:r>
            <a:endParaRPr sz="2200"/>
          </a:p>
          <a:p>
            <a:pPr marL="914400" lvl="1" indent="-368300" algn="l" rtl="0">
              <a:spcBef>
                <a:spcPts val="0"/>
              </a:spcBef>
              <a:spcAft>
                <a:spcPts val="0"/>
              </a:spcAft>
              <a:buSzPts val="2200"/>
              <a:buChar char="○"/>
            </a:pPr>
            <a:r>
              <a:rPr lang="en" sz="2200"/>
              <a:t>Boundaries require knowing where you begin and end</a:t>
            </a:r>
            <a:endParaRPr sz="2200"/>
          </a:p>
          <a:p>
            <a:pPr marL="1371600" lvl="2" indent="-368300" algn="l" rtl="0">
              <a:lnSpc>
                <a:spcPct val="90000"/>
              </a:lnSpc>
              <a:spcBef>
                <a:spcPts val="0"/>
              </a:spcBef>
              <a:spcAft>
                <a:spcPts val="0"/>
              </a:spcAft>
              <a:buSzPts val="2200"/>
              <a:buChar char="■"/>
            </a:pPr>
            <a:r>
              <a:rPr lang="en" sz="2200"/>
              <a:t>I can give but I cannot make you receive, I can offer counsel but cannot make you change etc…</a:t>
            </a:r>
            <a:endParaRPr sz="2200"/>
          </a:p>
          <a:p>
            <a:pPr marL="457200" lvl="0" indent="-368300" algn="l" rtl="0">
              <a:lnSpc>
                <a:spcPct val="90000"/>
              </a:lnSpc>
              <a:spcBef>
                <a:spcPts val="0"/>
              </a:spcBef>
              <a:spcAft>
                <a:spcPts val="0"/>
              </a:spcAft>
              <a:buSzPts val="2200"/>
              <a:buChar char="●"/>
            </a:pPr>
            <a:r>
              <a:rPr lang="en" sz="2200"/>
              <a:t>Crossing boundaries leads to:</a:t>
            </a:r>
            <a:endParaRPr sz="2200"/>
          </a:p>
          <a:p>
            <a:pPr marL="914400" lvl="1" indent="-368300" algn="l" rtl="0">
              <a:lnSpc>
                <a:spcPct val="90000"/>
              </a:lnSpc>
              <a:spcBef>
                <a:spcPts val="0"/>
              </a:spcBef>
              <a:spcAft>
                <a:spcPts val="0"/>
              </a:spcAft>
              <a:buSzPts val="2200"/>
              <a:buChar char="○"/>
            </a:pPr>
            <a:r>
              <a:rPr lang="en" sz="2200"/>
              <a:t>Enabling</a:t>
            </a:r>
            <a:endParaRPr sz="2200"/>
          </a:p>
          <a:p>
            <a:pPr marL="914400" lvl="1" indent="-368300" algn="l" rtl="0">
              <a:lnSpc>
                <a:spcPct val="90000"/>
              </a:lnSpc>
              <a:spcBef>
                <a:spcPts val="0"/>
              </a:spcBef>
              <a:spcAft>
                <a:spcPts val="0"/>
              </a:spcAft>
              <a:buSzPts val="2200"/>
              <a:buChar char="○"/>
            </a:pPr>
            <a:r>
              <a:rPr lang="en" sz="2200"/>
              <a:t>Codependency</a:t>
            </a:r>
            <a:endParaRPr sz="2200"/>
          </a:p>
          <a:p>
            <a:pPr marL="457200" lvl="0" indent="-368300" algn="l" rtl="0">
              <a:lnSpc>
                <a:spcPct val="90000"/>
              </a:lnSpc>
              <a:spcBef>
                <a:spcPts val="0"/>
              </a:spcBef>
              <a:spcAft>
                <a:spcPts val="0"/>
              </a:spcAft>
              <a:buSzPts val="2200"/>
              <a:buChar char="●"/>
            </a:pPr>
            <a:r>
              <a:rPr lang="en" sz="2200"/>
              <a:t>How do I know I am crossing boundaries? </a:t>
            </a:r>
            <a:endParaRPr sz="2200"/>
          </a:p>
          <a:p>
            <a:pPr marL="914400" lvl="1" indent="-368300" algn="l" rtl="0">
              <a:lnSpc>
                <a:spcPct val="90000"/>
              </a:lnSpc>
              <a:spcBef>
                <a:spcPts val="0"/>
              </a:spcBef>
              <a:spcAft>
                <a:spcPts val="0"/>
              </a:spcAft>
              <a:buSzPts val="2200"/>
              <a:buChar char="○"/>
            </a:pPr>
            <a:r>
              <a:rPr lang="en" sz="2200"/>
              <a:t>Guilt</a:t>
            </a:r>
            <a:endParaRPr sz="2200"/>
          </a:p>
          <a:p>
            <a:pPr marL="0" lvl="0" indent="0" algn="l" rtl="0">
              <a:lnSpc>
                <a:spcPct val="90000"/>
              </a:lnSpc>
              <a:spcBef>
                <a:spcPts val="0"/>
              </a:spcBef>
              <a:spcAft>
                <a:spcPts val="0"/>
              </a:spcAft>
              <a:buNone/>
            </a:pPr>
            <a:endParaRPr sz="2200"/>
          </a:p>
          <a:p>
            <a:pPr marL="520700" lvl="1" indent="-63500" algn="l" rtl="0">
              <a:lnSpc>
                <a:spcPct val="90000"/>
              </a:lnSpc>
              <a:spcBef>
                <a:spcPts val="400"/>
              </a:spcBef>
              <a:spcAft>
                <a:spcPts val="0"/>
              </a:spcAft>
              <a:buClr>
                <a:schemeClr val="dk1"/>
              </a:buClr>
              <a:buSzPts val="1800"/>
              <a:buNone/>
            </a:pPr>
            <a:endParaRPr sz="2200"/>
          </a:p>
          <a:p>
            <a:pPr marL="520700" lvl="1" indent="-63500" algn="l" rtl="0">
              <a:lnSpc>
                <a:spcPct val="90000"/>
              </a:lnSpc>
              <a:spcBef>
                <a:spcPts val="400"/>
              </a:spcBef>
              <a:spcAft>
                <a:spcPts val="1600"/>
              </a:spcAft>
              <a:buClr>
                <a:schemeClr val="dk1"/>
              </a:buClr>
              <a:buSzPts val="1800"/>
              <a:buNone/>
            </a:pPr>
            <a:endParaRPr sz="220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39"/>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
        <p:nvSpPr>
          <p:cNvPr id="847" name="Google Shape;847;p139"/>
          <p:cNvSpPr txBox="1">
            <a:spLocks noGrp="1"/>
          </p:cNvSpPr>
          <p:nvPr>
            <p:ph type="body" idx="1"/>
          </p:nvPr>
        </p:nvSpPr>
        <p:spPr>
          <a:xfrm>
            <a:off x="295275" y="1076325"/>
            <a:ext cx="8420100" cy="3972000"/>
          </a:xfrm>
          <a:prstGeom prst="rect">
            <a:avLst/>
          </a:prstGeom>
          <a:noFill/>
          <a:ln>
            <a:noFill/>
          </a:ln>
        </p:spPr>
        <p:txBody>
          <a:bodyPr spcFirstLastPara="1" wrap="square" lIns="68575" tIns="34275" rIns="68575" bIns="34275" anchor="t" anchorCtr="0">
            <a:noAutofit/>
          </a:bodyPr>
          <a:lstStyle/>
          <a:p>
            <a:pPr marL="457200" lvl="0" indent="-368300" algn="l" rtl="0">
              <a:lnSpc>
                <a:spcPct val="90000"/>
              </a:lnSpc>
              <a:spcBef>
                <a:spcPts val="0"/>
              </a:spcBef>
              <a:spcAft>
                <a:spcPts val="0"/>
              </a:spcAft>
              <a:buSzPts val="2200"/>
              <a:buChar char="●"/>
            </a:pPr>
            <a:r>
              <a:rPr lang="en" sz="2200"/>
              <a:t>What are boundaries?</a:t>
            </a:r>
            <a:endParaRPr sz="2200"/>
          </a:p>
          <a:p>
            <a:pPr marL="914400" lvl="1" indent="-368300" algn="l" rtl="0">
              <a:spcBef>
                <a:spcPts val="0"/>
              </a:spcBef>
              <a:spcAft>
                <a:spcPts val="0"/>
              </a:spcAft>
              <a:buSzPts val="2200"/>
              <a:buChar char="○"/>
            </a:pPr>
            <a:r>
              <a:rPr lang="en" sz="2200"/>
              <a:t>Boundaries require knowing where you begin and end</a:t>
            </a:r>
            <a:endParaRPr sz="2200"/>
          </a:p>
          <a:p>
            <a:pPr marL="1371600" lvl="2" indent="-368300" algn="l" rtl="0">
              <a:lnSpc>
                <a:spcPct val="90000"/>
              </a:lnSpc>
              <a:spcBef>
                <a:spcPts val="0"/>
              </a:spcBef>
              <a:spcAft>
                <a:spcPts val="0"/>
              </a:spcAft>
              <a:buSzPts val="2200"/>
              <a:buChar char="■"/>
            </a:pPr>
            <a:r>
              <a:rPr lang="en" sz="2200"/>
              <a:t>I can give but I cannot make you receive, I can offer counsel but cannot make you change etc…</a:t>
            </a:r>
            <a:endParaRPr sz="2200"/>
          </a:p>
          <a:p>
            <a:pPr marL="457200" lvl="0" indent="-368300" algn="l" rtl="0">
              <a:lnSpc>
                <a:spcPct val="90000"/>
              </a:lnSpc>
              <a:spcBef>
                <a:spcPts val="0"/>
              </a:spcBef>
              <a:spcAft>
                <a:spcPts val="0"/>
              </a:spcAft>
              <a:buSzPts val="2200"/>
              <a:buChar char="●"/>
            </a:pPr>
            <a:r>
              <a:rPr lang="en" sz="2200"/>
              <a:t>Crossing boundaries leads to:</a:t>
            </a:r>
            <a:endParaRPr sz="2200"/>
          </a:p>
          <a:p>
            <a:pPr marL="914400" lvl="1" indent="-368300" algn="l" rtl="0">
              <a:lnSpc>
                <a:spcPct val="90000"/>
              </a:lnSpc>
              <a:spcBef>
                <a:spcPts val="0"/>
              </a:spcBef>
              <a:spcAft>
                <a:spcPts val="0"/>
              </a:spcAft>
              <a:buSzPts val="2200"/>
              <a:buChar char="○"/>
            </a:pPr>
            <a:r>
              <a:rPr lang="en" sz="2200"/>
              <a:t>Enabling</a:t>
            </a:r>
            <a:endParaRPr sz="2200"/>
          </a:p>
          <a:p>
            <a:pPr marL="914400" lvl="1" indent="-368300" algn="l" rtl="0">
              <a:lnSpc>
                <a:spcPct val="90000"/>
              </a:lnSpc>
              <a:spcBef>
                <a:spcPts val="0"/>
              </a:spcBef>
              <a:spcAft>
                <a:spcPts val="0"/>
              </a:spcAft>
              <a:buSzPts val="2200"/>
              <a:buChar char="○"/>
            </a:pPr>
            <a:r>
              <a:rPr lang="en" sz="2200"/>
              <a:t>Codependency</a:t>
            </a:r>
            <a:endParaRPr sz="2200"/>
          </a:p>
          <a:p>
            <a:pPr marL="457200" lvl="0" indent="-368300" algn="l" rtl="0">
              <a:lnSpc>
                <a:spcPct val="90000"/>
              </a:lnSpc>
              <a:spcBef>
                <a:spcPts val="0"/>
              </a:spcBef>
              <a:spcAft>
                <a:spcPts val="0"/>
              </a:spcAft>
              <a:buSzPts val="2200"/>
              <a:buChar char="●"/>
            </a:pPr>
            <a:r>
              <a:rPr lang="en" sz="2200"/>
              <a:t>How do I know I am crossing boundaries? </a:t>
            </a:r>
            <a:endParaRPr sz="2200"/>
          </a:p>
          <a:p>
            <a:pPr marL="914400" lvl="1" indent="-368300" algn="l" rtl="0">
              <a:lnSpc>
                <a:spcPct val="90000"/>
              </a:lnSpc>
              <a:spcBef>
                <a:spcPts val="0"/>
              </a:spcBef>
              <a:spcAft>
                <a:spcPts val="0"/>
              </a:spcAft>
              <a:buSzPts val="2200"/>
              <a:buChar char="○"/>
            </a:pPr>
            <a:r>
              <a:rPr lang="en" sz="2200"/>
              <a:t>Guilt</a:t>
            </a:r>
            <a:endParaRPr sz="2200"/>
          </a:p>
          <a:p>
            <a:pPr marL="914400" lvl="1" indent="-368300" algn="l" rtl="0">
              <a:lnSpc>
                <a:spcPct val="90000"/>
              </a:lnSpc>
              <a:spcBef>
                <a:spcPts val="0"/>
              </a:spcBef>
              <a:spcAft>
                <a:spcPts val="0"/>
              </a:spcAft>
              <a:buSzPts val="2200"/>
              <a:buChar char="○"/>
            </a:pPr>
            <a:r>
              <a:rPr lang="en" sz="2200"/>
              <a:t>Bitterness</a:t>
            </a:r>
            <a:endParaRPr sz="2200"/>
          </a:p>
          <a:p>
            <a:pPr marL="0" lvl="0" indent="0" algn="l" rtl="0">
              <a:lnSpc>
                <a:spcPct val="90000"/>
              </a:lnSpc>
              <a:spcBef>
                <a:spcPts val="0"/>
              </a:spcBef>
              <a:spcAft>
                <a:spcPts val="0"/>
              </a:spcAft>
              <a:buNone/>
            </a:pPr>
            <a:endParaRPr sz="2200"/>
          </a:p>
          <a:p>
            <a:pPr marL="520700" lvl="1" indent="-63500" algn="l" rtl="0">
              <a:lnSpc>
                <a:spcPct val="90000"/>
              </a:lnSpc>
              <a:spcBef>
                <a:spcPts val="400"/>
              </a:spcBef>
              <a:spcAft>
                <a:spcPts val="0"/>
              </a:spcAft>
              <a:buClr>
                <a:schemeClr val="dk1"/>
              </a:buClr>
              <a:buSzPts val="1800"/>
              <a:buNone/>
            </a:pPr>
            <a:endParaRPr sz="2200"/>
          </a:p>
          <a:p>
            <a:pPr marL="520700" lvl="1" indent="-63500" algn="l" rtl="0">
              <a:lnSpc>
                <a:spcPct val="90000"/>
              </a:lnSpc>
              <a:spcBef>
                <a:spcPts val="400"/>
              </a:spcBef>
              <a:spcAft>
                <a:spcPts val="1600"/>
              </a:spcAft>
              <a:buClr>
                <a:schemeClr val="dk1"/>
              </a:buClr>
              <a:buSzPts val="1800"/>
              <a:buNone/>
            </a:pPr>
            <a:endParaRPr sz="220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40"/>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
        <p:nvSpPr>
          <p:cNvPr id="853" name="Google Shape;853;p140"/>
          <p:cNvSpPr txBox="1">
            <a:spLocks noGrp="1"/>
          </p:cNvSpPr>
          <p:nvPr>
            <p:ph type="body" idx="1"/>
          </p:nvPr>
        </p:nvSpPr>
        <p:spPr>
          <a:xfrm>
            <a:off x="295275" y="1076325"/>
            <a:ext cx="8420100" cy="3972000"/>
          </a:xfrm>
          <a:prstGeom prst="rect">
            <a:avLst/>
          </a:prstGeom>
          <a:noFill/>
          <a:ln>
            <a:noFill/>
          </a:ln>
        </p:spPr>
        <p:txBody>
          <a:bodyPr spcFirstLastPara="1" wrap="square" lIns="68575" tIns="34275" rIns="68575" bIns="34275" anchor="t" anchorCtr="0">
            <a:noAutofit/>
          </a:bodyPr>
          <a:lstStyle/>
          <a:p>
            <a:pPr marL="457200" lvl="0" indent="-368300" algn="l" rtl="0">
              <a:lnSpc>
                <a:spcPct val="90000"/>
              </a:lnSpc>
              <a:spcBef>
                <a:spcPts val="0"/>
              </a:spcBef>
              <a:spcAft>
                <a:spcPts val="0"/>
              </a:spcAft>
              <a:buSzPts val="2200"/>
              <a:buChar char="●"/>
            </a:pPr>
            <a:r>
              <a:rPr lang="en" sz="2200"/>
              <a:t>What are boundaries?</a:t>
            </a:r>
            <a:endParaRPr sz="2200"/>
          </a:p>
          <a:p>
            <a:pPr marL="914400" lvl="1" indent="-368300" algn="l" rtl="0">
              <a:spcBef>
                <a:spcPts val="0"/>
              </a:spcBef>
              <a:spcAft>
                <a:spcPts val="0"/>
              </a:spcAft>
              <a:buSzPts val="2200"/>
              <a:buChar char="○"/>
            </a:pPr>
            <a:r>
              <a:rPr lang="en" sz="2200"/>
              <a:t>Boundaries require knowing where you begin and end</a:t>
            </a:r>
            <a:endParaRPr sz="2200"/>
          </a:p>
          <a:p>
            <a:pPr marL="1371600" lvl="2" indent="-368300" algn="l" rtl="0">
              <a:lnSpc>
                <a:spcPct val="90000"/>
              </a:lnSpc>
              <a:spcBef>
                <a:spcPts val="0"/>
              </a:spcBef>
              <a:spcAft>
                <a:spcPts val="0"/>
              </a:spcAft>
              <a:buSzPts val="2200"/>
              <a:buChar char="■"/>
            </a:pPr>
            <a:r>
              <a:rPr lang="en" sz="2200"/>
              <a:t>I can give but I cannot make you receive, I can offer counsel but cannot make you change etc…</a:t>
            </a:r>
            <a:endParaRPr sz="2200"/>
          </a:p>
          <a:p>
            <a:pPr marL="457200" lvl="0" indent="-368300" algn="l" rtl="0">
              <a:lnSpc>
                <a:spcPct val="90000"/>
              </a:lnSpc>
              <a:spcBef>
                <a:spcPts val="0"/>
              </a:spcBef>
              <a:spcAft>
                <a:spcPts val="0"/>
              </a:spcAft>
              <a:buSzPts val="2200"/>
              <a:buChar char="●"/>
            </a:pPr>
            <a:r>
              <a:rPr lang="en" sz="2200"/>
              <a:t>Crossing boundaries leads to:</a:t>
            </a:r>
            <a:endParaRPr sz="2200"/>
          </a:p>
          <a:p>
            <a:pPr marL="914400" lvl="1" indent="-368300" algn="l" rtl="0">
              <a:lnSpc>
                <a:spcPct val="90000"/>
              </a:lnSpc>
              <a:spcBef>
                <a:spcPts val="0"/>
              </a:spcBef>
              <a:spcAft>
                <a:spcPts val="0"/>
              </a:spcAft>
              <a:buSzPts val="2200"/>
              <a:buChar char="○"/>
            </a:pPr>
            <a:r>
              <a:rPr lang="en" sz="2200"/>
              <a:t>Enabling</a:t>
            </a:r>
            <a:endParaRPr sz="2200"/>
          </a:p>
          <a:p>
            <a:pPr marL="914400" lvl="1" indent="-368300" algn="l" rtl="0">
              <a:lnSpc>
                <a:spcPct val="90000"/>
              </a:lnSpc>
              <a:spcBef>
                <a:spcPts val="0"/>
              </a:spcBef>
              <a:spcAft>
                <a:spcPts val="0"/>
              </a:spcAft>
              <a:buSzPts val="2200"/>
              <a:buChar char="○"/>
            </a:pPr>
            <a:r>
              <a:rPr lang="en" sz="2200"/>
              <a:t>Codependency</a:t>
            </a:r>
            <a:endParaRPr sz="2200"/>
          </a:p>
          <a:p>
            <a:pPr marL="457200" lvl="0" indent="-368300" algn="l" rtl="0">
              <a:lnSpc>
                <a:spcPct val="90000"/>
              </a:lnSpc>
              <a:spcBef>
                <a:spcPts val="0"/>
              </a:spcBef>
              <a:spcAft>
                <a:spcPts val="0"/>
              </a:spcAft>
              <a:buSzPts val="2200"/>
              <a:buChar char="●"/>
            </a:pPr>
            <a:r>
              <a:rPr lang="en" sz="2200"/>
              <a:t>How do I know I am crossing boundaries? </a:t>
            </a:r>
            <a:endParaRPr sz="2200"/>
          </a:p>
          <a:p>
            <a:pPr marL="914400" lvl="1" indent="-368300" algn="l" rtl="0">
              <a:lnSpc>
                <a:spcPct val="90000"/>
              </a:lnSpc>
              <a:spcBef>
                <a:spcPts val="0"/>
              </a:spcBef>
              <a:spcAft>
                <a:spcPts val="0"/>
              </a:spcAft>
              <a:buSzPts val="2200"/>
              <a:buChar char="○"/>
            </a:pPr>
            <a:r>
              <a:rPr lang="en" sz="2200"/>
              <a:t>Guilt</a:t>
            </a:r>
            <a:endParaRPr sz="2200"/>
          </a:p>
          <a:p>
            <a:pPr marL="914400" lvl="1" indent="-368300" algn="l" rtl="0">
              <a:lnSpc>
                <a:spcPct val="90000"/>
              </a:lnSpc>
              <a:spcBef>
                <a:spcPts val="0"/>
              </a:spcBef>
              <a:spcAft>
                <a:spcPts val="0"/>
              </a:spcAft>
              <a:buSzPts val="2200"/>
              <a:buChar char="○"/>
            </a:pPr>
            <a:r>
              <a:rPr lang="en" sz="2200"/>
              <a:t>Bitterness</a:t>
            </a:r>
            <a:endParaRPr sz="2200"/>
          </a:p>
          <a:p>
            <a:pPr marL="914400" lvl="1" indent="-368300" algn="l" rtl="0">
              <a:lnSpc>
                <a:spcPct val="90000"/>
              </a:lnSpc>
              <a:spcBef>
                <a:spcPts val="0"/>
              </a:spcBef>
              <a:spcAft>
                <a:spcPts val="0"/>
              </a:spcAft>
              <a:buSzPts val="2200"/>
              <a:buChar char="○"/>
            </a:pPr>
            <a:r>
              <a:rPr lang="en" sz="2200"/>
              <a:t>Instability</a:t>
            </a:r>
            <a:endParaRPr sz="2200"/>
          </a:p>
          <a:p>
            <a:pPr marL="520700" lvl="1" indent="-63500" algn="l" rtl="0">
              <a:lnSpc>
                <a:spcPct val="90000"/>
              </a:lnSpc>
              <a:spcBef>
                <a:spcPts val="400"/>
              </a:spcBef>
              <a:spcAft>
                <a:spcPts val="0"/>
              </a:spcAft>
              <a:buClr>
                <a:schemeClr val="dk1"/>
              </a:buClr>
              <a:buSzPts val="1800"/>
              <a:buNone/>
            </a:pPr>
            <a:endParaRPr sz="2200"/>
          </a:p>
          <a:p>
            <a:pPr marL="520700" lvl="1" indent="-63500" algn="l" rtl="0">
              <a:lnSpc>
                <a:spcPct val="90000"/>
              </a:lnSpc>
              <a:spcBef>
                <a:spcPts val="400"/>
              </a:spcBef>
              <a:spcAft>
                <a:spcPts val="1600"/>
              </a:spcAft>
              <a:buClr>
                <a:schemeClr val="dk1"/>
              </a:buClr>
              <a:buSzPts val="1800"/>
              <a:buNone/>
            </a:pPr>
            <a:endParaRPr sz="220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41"/>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Char char="●"/>
            </a:pPr>
            <a:r>
              <a:rPr lang="en" sz="2400"/>
              <a:t>Creating a Bottom vs Setting Boundaries</a:t>
            </a:r>
            <a:endParaRPr sz="2400"/>
          </a:p>
          <a:p>
            <a:pPr marL="914400" lvl="1" indent="-381000" algn="l" rtl="0">
              <a:lnSpc>
                <a:spcPct val="90000"/>
              </a:lnSpc>
              <a:spcBef>
                <a:spcPts val="0"/>
              </a:spcBef>
              <a:spcAft>
                <a:spcPts val="0"/>
              </a:spcAft>
              <a:buSzPts val="2400"/>
              <a:buChar char="○"/>
            </a:pPr>
            <a:r>
              <a:rPr lang="en" sz="2400"/>
              <a:t>“Hitting Rock Bottom”</a:t>
            </a:r>
            <a:endParaRPr sz="2400"/>
          </a:p>
          <a:p>
            <a:pPr marL="0" marR="0" lvl="0" indent="0" algn="l" rtl="0">
              <a:lnSpc>
                <a:spcPct val="90000"/>
              </a:lnSpc>
              <a:spcBef>
                <a:spcPts val="800"/>
              </a:spcBef>
              <a:spcAft>
                <a:spcPts val="0"/>
              </a:spcAft>
              <a:buNone/>
            </a:pPr>
            <a:r>
              <a:rPr lang="en" sz="2400"/>
              <a:t> </a:t>
            </a: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859" name="Google Shape;859;p141"/>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42"/>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Char char="●"/>
            </a:pPr>
            <a:r>
              <a:rPr lang="en" sz="2400"/>
              <a:t>Creating a Bottom vs Setting Boundaries</a:t>
            </a:r>
            <a:endParaRPr sz="2400"/>
          </a:p>
          <a:p>
            <a:pPr marL="914400" lvl="1" indent="-381000" algn="l" rtl="0">
              <a:lnSpc>
                <a:spcPct val="90000"/>
              </a:lnSpc>
              <a:spcBef>
                <a:spcPts val="0"/>
              </a:spcBef>
              <a:spcAft>
                <a:spcPts val="0"/>
              </a:spcAft>
              <a:buSzPts val="2400"/>
              <a:buChar char="○"/>
            </a:pPr>
            <a:r>
              <a:rPr lang="en" sz="2400"/>
              <a:t>“Hitting Rock Bottom”</a:t>
            </a:r>
            <a:endParaRPr sz="2400"/>
          </a:p>
          <a:p>
            <a:pPr marL="1371600" lvl="2" indent="-355600" algn="l" rtl="0">
              <a:lnSpc>
                <a:spcPct val="90000"/>
              </a:lnSpc>
              <a:spcBef>
                <a:spcPts val="0"/>
              </a:spcBef>
              <a:spcAft>
                <a:spcPts val="0"/>
              </a:spcAft>
              <a:buSzPts val="2000"/>
              <a:buChar char="■"/>
            </a:pPr>
            <a:r>
              <a:rPr lang="en" sz="2000"/>
              <a:t>We cannot create a bottom for someone</a:t>
            </a:r>
            <a:endParaRPr sz="2000"/>
          </a:p>
          <a:p>
            <a:pPr marL="914400" lvl="0" indent="0" algn="l" rtl="0">
              <a:lnSpc>
                <a:spcPct val="90000"/>
              </a:lnSpc>
              <a:spcBef>
                <a:spcPts val="0"/>
              </a:spcBef>
              <a:spcAft>
                <a:spcPts val="0"/>
              </a:spcAft>
              <a:buNone/>
            </a:pPr>
            <a:endParaRPr sz="2000"/>
          </a:p>
          <a:p>
            <a:pPr marL="0" marR="0" lvl="0" indent="0" algn="l" rtl="0">
              <a:lnSpc>
                <a:spcPct val="90000"/>
              </a:lnSpc>
              <a:spcBef>
                <a:spcPts val="800"/>
              </a:spcBef>
              <a:spcAft>
                <a:spcPts val="0"/>
              </a:spcAft>
              <a:buNone/>
            </a:pPr>
            <a:r>
              <a:rPr lang="en" sz="2400"/>
              <a:t> </a:t>
            </a: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865" name="Google Shape;865;p142"/>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43"/>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Char char="●"/>
            </a:pPr>
            <a:r>
              <a:rPr lang="en" sz="2400"/>
              <a:t>Creating a Bottom vs Setting Boundaries</a:t>
            </a:r>
            <a:endParaRPr sz="2400"/>
          </a:p>
          <a:p>
            <a:pPr marL="914400" lvl="1" indent="-381000" algn="l" rtl="0">
              <a:lnSpc>
                <a:spcPct val="90000"/>
              </a:lnSpc>
              <a:spcBef>
                <a:spcPts val="0"/>
              </a:spcBef>
              <a:spcAft>
                <a:spcPts val="0"/>
              </a:spcAft>
              <a:buSzPts val="2400"/>
              <a:buChar char="○"/>
            </a:pPr>
            <a:r>
              <a:rPr lang="en" sz="2400"/>
              <a:t>“Hitting Rock Bottom”</a:t>
            </a:r>
            <a:endParaRPr sz="2400"/>
          </a:p>
          <a:p>
            <a:pPr marL="1371600" lvl="2" indent="-355600" algn="l" rtl="0">
              <a:lnSpc>
                <a:spcPct val="90000"/>
              </a:lnSpc>
              <a:spcBef>
                <a:spcPts val="0"/>
              </a:spcBef>
              <a:spcAft>
                <a:spcPts val="0"/>
              </a:spcAft>
              <a:buSzPts val="2000"/>
              <a:buChar char="■"/>
            </a:pPr>
            <a:r>
              <a:rPr lang="en" sz="2000"/>
              <a:t>We cannot create a bottom for someone</a:t>
            </a:r>
            <a:endParaRPr sz="2000"/>
          </a:p>
          <a:p>
            <a:pPr marL="914400" lvl="1" indent="-355600" algn="l" rtl="0">
              <a:lnSpc>
                <a:spcPct val="90000"/>
              </a:lnSpc>
              <a:spcBef>
                <a:spcPts val="0"/>
              </a:spcBef>
              <a:spcAft>
                <a:spcPts val="0"/>
              </a:spcAft>
              <a:buSzPts val="2000"/>
              <a:buChar char="○"/>
            </a:pPr>
            <a:r>
              <a:rPr lang="en" sz="2000"/>
              <a:t>Boundaries allow us to continue supporting without removing natural consequences</a:t>
            </a:r>
            <a:endParaRPr sz="2000"/>
          </a:p>
          <a:p>
            <a:pPr marL="0" marR="0" lvl="0" indent="0" algn="l" rtl="0">
              <a:lnSpc>
                <a:spcPct val="90000"/>
              </a:lnSpc>
              <a:spcBef>
                <a:spcPts val="800"/>
              </a:spcBef>
              <a:spcAft>
                <a:spcPts val="0"/>
              </a:spcAft>
              <a:buNone/>
            </a:pPr>
            <a:r>
              <a:rPr lang="en" sz="2400"/>
              <a:t> </a:t>
            </a: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871" name="Google Shape;871;p143"/>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Boundaries </a:t>
            </a:r>
            <a:endParaRPr sz="30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44"/>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800"/>
              </a:spcBef>
              <a:spcAft>
                <a:spcPts val="0"/>
              </a:spcAft>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877" name="Google Shape;877;p144"/>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Enforcing Boundaries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Distinguishing Casual Use from Addiction</a:t>
            </a:r>
            <a:endParaRPr/>
          </a:p>
        </p:txBody>
      </p:sp>
      <p:sp>
        <p:nvSpPr>
          <p:cNvPr id="212" name="Google Shape;212;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Should be thought of as more of a continuum than binary yes or no; avoid arbitrary cut off point </a:t>
            </a:r>
            <a:endParaRPr sz="2400"/>
          </a:p>
          <a:p>
            <a:pPr marL="0" lvl="0" indent="0" algn="l" rtl="0">
              <a:spcBef>
                <a:spcPts val="1600"/>
              </a:spcBef>
              <a:spcAft>
                <a:spcPts val="1600"/>
              </a:spcAft>
              <a:buNone/>
            </a:pP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45"/>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 sz="2400" b="1"/>
              <a:t>How to deal with defensiveness</a:t>
            </a:r>
            <a:r>
              <a:rPr lang="en" sz="2400"/>
              <a:t> </a:t>
            </a: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883" name="Google Shape;883;p145"/>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Enforcing Boundaries </a:t>
            </a:r>
            <a:endParaRPr sz="30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46"/>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 sz="2400" b="1"/>
              <a:t>How to deal with defensiveness</a:t>
            </a:r>
            <a:endParaRPr sz="2400" b="1"/>
          </a:p>
          <a:p>
            <a:pPr marL="914400" lvl="1" indent="-381000" algn="l" rtl="0">
              <a:lnSpc>
                <a:spcPct val="90000"/>
              </a:lnSpc>
              <a:spcBef>
                <a:spcPts val="0"/>
              </a:spcBef>
              <a:spcAft>
                <a:spcPts val="0"/>
              </a:spcAft>
              <a:buSzPts val="2400"/>
              <a:buChar char="○"/>
            </a:pPr>
            <a:r>
              <a:rPr lang="en" sz="2400"/>
              <a:t>Don’t lose the forest for the trees</a:t>
            </a:r>
            <a:endParaRPr sz="2400"/>
          </a:p>
          <a:p>
            <a:pPr marL="0" marR="0" lvl="0" indent="0" algn="l" rtl="0">
              <a:lnSpc>
                <a:spcPct val="90000"/>
              </a:lnSpc>
              <a:spcBef>
                <a:spcPts val="800"/>
              </a:spcBef>
              <a:spcAft>
                <a:spcPts val="0"/>
              </a:spcAft>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889" name="Google Shape;889;p146"/>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Enforcing Boundaries </a:t>
            </a:r>
            <a:endParaRPr sz="30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47"/>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 sz="2400" b="1"/>
              <a:t>How to deal with defensiveness</a:t>
            </a:r>
            <a:endParaRPr sz="2400" b="1"/>
          </a:p>
          <a:p>
            <a:pPr marL="914400" lvl="1" indent="-381000" algn="l" rtl="0">
              <a:lnSpc>
                <a:spcPct val="90000"/>
              </a:lnSpc>
              <a:spcBef>
                <a:spcPts val="0"/>
              </a:spcBef>
              <a:spcAft>
                <a:spcPts val="0"/>
              </a:spcAft>
              <a:buSzPts val="2400"/>
              <a:buChar char="○"/>
            </a:pPr>
            <a:r>
              <a:rPr lang="en" sz="2400"/>
              <a:t>Don’t lose the forest for the trees</a:t>
            </a:r>
            <a:endParaRPr sz="2400"/>
          </a:p>
          <a:p>
            <a:pPr marL="457200" lvl="0" indent="-381000" algn="l" rtl="0">
              <a:lnSpc>
                <a:spcPct val="90000"/>
              </a:lnSpc>
              <a:spcBef>
                <a:spcPts val="0"/>
              </a:spcBef>
              <a:spcAft>
                <a:spcPts val="0"/>
              </a:spcAft>
              <a:buSzPts val="2400"/>
              <a:buChar char="●"/>
            </a:pPr>
            <a:r>
              <a:rPr lang="en" sz="2400" b="1"/>
              <a:t>How close should you get to someone?</a:t>
            </a:r>
            <a:endParaRPr sz="2400" b="1"/>
          </a:p>
          <a:p>
            <a:pPr marL="914400" marR="0" lvl="0" indent="0" algn="l" rtl="0">
              <a:lnSpc>
                <a:spcPct val="90000"/>
              </a:lnSpc>
              <a:spcBef>
                <a:spcPts val="800"/>
              </a:spcBef>
              <a:spcAft>
                <a:spcPts val="0"/>
              </a:spcAft>
              <a:buNone/>
            </a:pPr>
            <a:endParaRPr sz="20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895" name="Google Shape;895;p147"/>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Enforcing Boundaries </a:t>
            </a:r>
            <a:endParaRPr sz="30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48"/>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 sz="2400" b="1"/>
              <a:t>How to deal with defensiveness</a:t>
            </a:r>
            <a:endParaRPr sz="2400" b="1"/>
          </a:p>
          <a:p>
            <a:pPr marL="914400" lvl="1" indent="-381000" algn="l" rtl="0">
              <a:lnSpc>
                <a:spcPct val="90000"/>
              </a:lnSpc>
              <a:spcBef>
                <a:spcPts val="0"/>
              </a:spcBef>
              <a:spcAft>
                <a:spcPts val="0"/>
              </a:spcAft>
              <a:buSzPts val="2400"/>
              <a:buChar char="○"/>
            </a:pPr>
            <a:r>
              <a:rPr lang="en" sz="2400"/>
              <a:t>Don’t lose the forest for the trees</a:t>
            </a:r>
            <a:endParaRPr sz="2400"/>
          </a:p>
          <a:p>
            <a:pPr marL="457200" lvl="0" indent="-381000" algn="l" rtl="0">
              <a:lnSpc>
                <a:spcPct val="90000"/>
              </a:lnSpc>
              <a:spcBef>
                <a:spcPts val="0"/>
              </a:spcBef>
              <a:spcAft>
                <a:spcPts val="0"/>
              </a:spcAft>
              <a:buSzPts val="2400"/>
              <a:buChar char="●"/>
            </a:pPr>
            <a:r>
              <a:rPr lang="en" sz="2400" b="1"/>
              <a:t>How close should you get to someone?</a:t>
            </a:r>
            <a:endParaRPr sz="2400" b="1"/>
          </a:p>
          <a:p>
            <a:pPr marL="914400" lvl="1" indent="-381000" algn="l" rtl="0">
              <a:lnSpc>
                <a:spcPct val="90000"/>
              </a:lnSpc>
              <a:spcBef>
                <a:spcPts val="0"/>
              </a:spcBef>
              <a:spcAft>
                <a:spcPts val="0"/>
              </a:spcAft>
              <a:buSzPts val="2400"/>
              <a:buChar char="○"/>
            </a:pPr>
            <a:r>
              <a:rPr lang="en" sz="2400"/>
              <a:t>Close enough to communicate ongoing support without crossing that line of enabling</a:t>
            </a:r>
            <a:endParaRPr sz="2400"/>
          </a:p>
          <a:p>
            <a:pPr marL="457200" marR="0" lvl="0" indent="0" algn="l" rtl="0">
              <a:lnSpc>
                <a:spcPct val="90000"/>
              </a:lnSpc>
              <a:spcBef>
                <a:spcPts val="800"/>
              </a:spcBef>
              <a:spcAft>
                <a:spcPts val="0"/>
              </a:spcAft>
              <a:buNone/>
            </a:pPr>
            <a:endParaRPr sz="20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901" name="Google Shape;901;p148"/>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Enforcing Boundaries </a:t>
            </a:r>
            <a:endParaRPr sz="300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49"/>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 sz="2400" b="1"/>
              <a:t>How to deal with defensiveness</a:t>
            </a:r>
            <a:endParaRPr sz="2400" b="1"/>
          </a:p>
          <a:p>
            <a:pPr marL="914400" lvl="1" indent="-381000" algn="l" rtl="0">
              <a:lnSpc>
                <a:spcPct val="90000"/>
              </a:lnSpc>
              <a:spcBef>
                <a:spcPts val="0"/>
              </a:spcBef>
              <a:spcAft>
                <a:spcPts val="0"/>
              </a:spcAft>
              <a:buSzPts val="2400"/>
              <a:buChar char="○"/>
            </a:pPr>
            <a:r>
              <a:rPr lang="en" sz="2400"/>
              <a:t>Don’t lose the forest for the trees</a:t>
            </a:r>
            <a:endParaRPr sz="2400"/>
          </a:p>
          <a:p>
            <a:pPr marL="457200" lvl="0" indent="-381000" algn="l" rtl="0">
              <a:lnSpc>
                <a:spcPct val="90000"/>
              </a:lnSpc>
              <a:spcBef>
                <a:spcPts val="0"/>
              </a:spcBef>
              <a:spcAft>
                <a:spcPts val="0"/>
              </a:spcAft>
              <a:buSzPts val="2400"/>
              <a:buChar char="●"/>
            </a:pPr>
            <a:r>
              <a:rPr lang="en" sz="2400" b="1"/>
              <a:t>How close should you get to someone?</a:t>
            </a:r>
            <a:endParaRPr sz="2400" b="1"/>
          </a:p>
          <a:p>
            <a:pPr marL="914400" lvl="1" indent="-381000" algn="l" rtl="0">
              <a:lnSpc>
                <a:spcPct val="90000"/>
              </a:lnSpc>
              <a:spcBef>
                <a:spcPts val="0"/>
              </a:spcBef>
              <a:spcAft>
                <a:spcPts val="0"/>
              </a:spcAft>
              <a:buSzPts val="2400"/>
              <a:buChar char="○"/>
            </a:pPr>
            <a:r>
              <a:rPr lang="en" sz="2400"/>
              <a:t>Close enough to communicate ongoing support without crossing that line of enabling</a:t>
            </a:r>
            <a:endParaRPr sz="2400"/>
          </a:p>
          <a:p>
            <a:pPr marL="457200" lvl="0" indent="-381000" algn="l" rtl="0">
              <a:lnSpc>
                <a:spcPct val="90000"/>
              </a:lnSpc>
              <a:spcBef>
                <a:spcPts val="0"/>
              </a:spcBef>
              <a:spcAft>
                <a:spcPts val="0"/>
              </a:spcAft>
              <a:buSzPts val="2400"/>
              <a:buChar char="●"/>
            </a:pPr>
            <a:r>
              <a:rPr lang="en" sz="2400" b="1"/>
              <a:t>What if someone will not change?</a:t>
            </a:r>
            <a:endParaRPr sz="2400" b="1"/>
          </a:p>
          <a:p>
            <a:pPr marL="0" marR="0" lvl="0" indent="0" algn="l" rtl="0">
              <a:lnSpc>
                <a:spcPct val="90000"/>
              </a:lnSpc>
              <a:spcBef>
                <a:spcPts val="800"/>
              </a:spcBef>
              <a:spcAft>
                <a:spcPts val="0"/>
              </a:spcAft>
              <a:buNone/>
            </a:pPr>
            <a:endParaRPr sz="20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907" name="Google Shape;907;p149"/>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Enforcing Boundaries </a:t>
            </a:r>
            <a:endParaRPr sz="300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50"/>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 sz="2400" b="1"/>
              <a:t>How to deal with defensiveness</a:t>
            </a:r>
            <a:endParaRPr sz="2400" b="1"/>
          </a:p>
          <a:p>
            <a:pPr marL="914400" lvl="1" indent="-381000" algn="l" rtl="0">
              <a:lnSpc>
                <a:spcPct val="90000"/>
              </a:lnSpc>
              <a:spcBef>
                <a:spcPts val="0"/>
              </a:spcBef>
              <a:spcAft>
                <a:spcPts val="0"/>
              </a:spcAft>
              <a:buSzPts val="2400"/>
              <a:buChar char="○"/>
            </a:pPr>
            <a:r>
              <a:rPr lang="en" sz="2400"/>
              <a:t>Don’t lose the forest for the trees</a:t>
            </a:r>
            <a:endParaRPr sz="2400"/>
          </a:p>
          <a:p>
            <a:pPr marL="457200" lvl="0" indent="-381000" algn="l" rtl="0">
              <a:lnSpc>
                <a:spcPct val="90000"/>
              </a:lnSpc>
              <a:spcBef>
                <a:spcPts val="0"/>
              </a:spcBef>
              <a:spcAft>
                <a:spcPts val="0"/>
              </a:spcAft>
              <a:buSzPts val="2400"/>
              <a:buChar char="●"/>
            </a:pPr>
            <a:r>
              <a:rPr lang="en" sz="2400" b="1"/>
              <a:t>How close should you get to someone?</a:t>
            </a:r>
            <a:endParaRPr sz="2400" b="1"/>
          </a:p>
          <a:p>
            <a:pPr marL="914400" lvl="1" indent="-381000" algn="l" rtl="0">
              <a:lnSpc>
                <a:spcPct val="90000"/>
              </a:lnSpc>
              <a:spcBef>
                <a:spcPts val="0"/>
              </a:spcBef>
              <a:spcAft>
                <a:spcPts val="0"/>
              </a:spcAft>
              <a:buSzPts val="2400"/>
              <a:buChar char="○"/>
            </a:pPr>
            <a:r>
              <a:rPr lang="en" sz="2400"/>
              <a:t>Close enough to communicate ongoing support without crossing that line of enabling</a:t>
            </a:r>
            <a:endParaRPr sz="2400"/>
          </a:p>
          <a:p>
            <a:pPr marL="457200" lvl="0" indent="-381000" algn="l" rtl="0">
              <a:lnSpc>
                <a:spcPct val="90000"/>
              </a:lnSpc>
              <a:spcBef>
                <a:spcPts val="0"/>
              </a:spcBef>
              <a:spcAft>
                <a:spcPts val="0"/>
              </a:spcAft>
              <a:buSzPts val="2400"/>
              <a:buChar char="●"/>
            </a:pPr>
            <a:r>
              <a:rPr lang="en" sz="2400" b="1"/>
              <a:t>What if someone will not change?</a:t>
            </a:r>
            <a:endParaRPr sz="2400" b="1"/>
          </a:p>
          <a:p>
            <a:pPr marL="914400" lvl="1" indent="-381000" algn="l" rtl="0">
              <a:lnSpc>
                <a:spcPct val="90000"/>
              </a:lnSpc>
              <a:spcBef>
                <a:spcPts val="0"/>
              </a:spcBef>
              <a:spcAft>
                <a:spcPts val="0"/>
              </a:spcAft>
              <a:buSzPts val="2400"/>
              <a:buChar char="○"/>
            </a:pPr>
            <a:r>
              <a:rPr lang="en" sz="2400"/>
              <a:t>My Perspective:</a:t>
            </a:r>
            <a:endParaRPr sz="2000"/>
          </a:p>
          <a:p>
            <a:pPr marL="0" lvl="0" indent="0" algn="l" rtl="0">
              <a:lnSpc>
                <a:spcPct val="90000"/>
              </a:lnSpc>
              <a:spcBef>
                <a:spcPts val="800"/>
              </a:spcBef>
              <a:spcAft>
                <a:spcPts val="0"/>
              </a:spcAft>
              <a:buNone/>
            </a:pPr>
            <a:endParaRPr sz="20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913" name="Google Shape;913;p150"/>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Enforcing Boundaries </a:t>
            </a:r>
            <a:endParaRPr sz="300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51"/>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 sz="2400" b="1"/>
              <a:t>How to deal with defensiveness</a:t>
            </a:r>
            <a:endParaRPr sz="2400" b="1"/>
          </a:p>
          <a:p>
            <a:pPr marL="914400" lvl="1" indent="-381000" algn="l" rtl="0">
              <a:lnSpc>
                <a:spcPct val="90000"/>
              </a:lnSpc>
              <a:spcBef>
                <a:spcPts val="0"/>
              </a:spcBef>
              <a:spcAft>
                <a:spcPts val="0"/>
              </a:spcAft>
              <a:buSzPts val="2400"/>
              <a:buChar char="○"/>
            </a:pPr>
            <a:r>
              <a:rPr lang="en" sz="2400"/>
              <a:t>Don’t lose the forest for the trees</a:t>
            </a:r>
            <a:endParaRPr sz="2400"/>
          </a:p>
          <a:p>
            <a:pPr marL="457200" lvl="0" indent="-381000" algn="l" rtl="0">
              <a:lnSpc>
                <a:spcPct val="90000"/>
              </a:lnSpc>
              <a:spcBef>
                <a:spcPts val="0"/>
              </a:spcBef>
              <a:spcAft>
                <a:spcPts val="0"/>
              </a:spcAft>
              <a:buSzPts val="2400"/>
              <a:buChar char="●"/>
            </a:pPr>
            <a:r>
              <a:rPr lang="en" sz="2400" b="1"/>
              <a:t>How close should you get to someone?</a:t>
            </a:r>
            <a:endParaRPr sz="2400" b="1"/>
          </a:p>
          <a:p>
            <a:pPr marL="914400" lvl="1" indent="-381000" algn="l" rtl="0">
              <a:lnSpc>
                <a:spcPct val="90000"/>
              </a:lnSpc>
              <a:spcBef>
                <a:spcPts val="0"/>
              </a:spcBef>
              <a:spcAft>
                <a:spcPts val="0"/>
              </a:spcAft>
              <a:buSzPts val="2400"/>
              <a:buChar char="○"/>
            </a:pPr>
            <a:r>
              <a:rPr lang="en" sz="2400"/>
              <a:t>Close enough to communicate ongoing support without crossing that line of enabling</a:t>
            </a:r>
            <a:endParaRPr sz="2400"/>
          </a:p>
          <a:p>
            <a:pPr marL="457200" lvl="0" indent="-381000" algn="l" rtl="0">
              <a:lnSpc>
                <a:spcPct val="90000"/>
              </a:lnSpc>
              <a:spcBef>
                <a:spcPts val="0"/>
              </a:spcBef>
              <a:spcAft>
                <a:spcPts val="0"/>
              </a:spcAft>
              <a:buSzPts val="2400"/>
              <a:buChar char="●"/>
            </a:pPr>
            <a:r>
              <a:rPr lang="en" sz="2400" b="1"/>
              <a:t>What if someone will not change?</a:t>
            </a:r>
            <a:endParaRPr sz="2400" b="1"/>
          </a:p>
          <a:p>
            <a:pPr marL="914400" lvl="1" indent="-381000" algn="l" rtl="0">
              <a:lnSpc>
                <a:spcPct val="90000"/>
              </a:lnSpc>
              <a:spcBef>
                <a:spcPts val="0"/>
              </a:spcBef>
              <a:spcAft>
                <a:spcPts val="0"/>
              </a:spcAft>
              <a:buSzPts val="2400"/>
              <a:buChar char="○"/>
            </a:pPr>
            <a:r>
              <a:rPr lang="en" sz="2400"/>
              <a:t>My Perspective: </a:t>
            </a:r>
            <a:r>
              <a:rPr lang="en" sz="2000"/>
              <a:t>I want to know I offered what I could if I end up at the person’s funeral</a:t>
            </a:r>
            <a:endParaRPr sz="2000"/>
          </a:p>
          <a:p>
            <a:pPr marL="0" lvl="0" indent="0" algn="l" rtl="0">
              <a:lnSpc>
                <a:spcPct val="90000"/>
              </a:lnSpc>
              <a:spcBef>
                <a:spcPts val="800"/>
              </a:spcBef>
              <a:spcAft>
                <a:spcPts val="0"/>
              </a:spcAft>
              <a:buNone/>
            </a:pPr>
            <a:endParaRPr sz="20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919" name="Google Shape;919;p151"/>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Enforcing Boundaries </a:t>
            </a:r>
            <a:endParaRPr sz="30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52"/>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 sz="2400" b="1"/>
              <a:t>How to deal with defensiveness</a:t>
            </a:r>
            <a:endParaRPr sz="2400" b="1"/>
          </a:p>
          <a:p>
            <a:pPr marL="914400" lvl="1" indent="-381000" algn="l" rtl="0">
              <a:lnSpc>
                <a:spcPct val="90000"/>
              </a:lnSpc>
              <a:spcBef>
                <a:spcPts val="0"/>
              </a:spcBef>
              <a:spcAft>
                <a:spcPts val="0"/>
              </a:spcAft>
              <a:buSzPts val="2400"/>
              <a:buChar char="○"/>
            </a:pPr>
            <a:r>
              <a:rPr lang="en" sz="2400"/>
              <a:t>Don’t lose the forest for the trees</a:t>
            </a:r>
            <a:endParaRPr sz="2400"/>
          </a:p>
          <a:p>
            <a:pPr marL="457200" lvl="0" indent="-381000" algn="l" rtl="0">
              <a:lnSpc>
                <a:spcPct val="90000"/>
              </a:lnSpc>
              <a:spcBef>
                <a:spcPts val="0"/>
              </a:spcBef>
              <a:spcAft>
                <a:spcPts val="0"/>
              </a:spcAft>
              <a:buSzPts val="2400"/>
              <a:buChar char="●"/>
            </a:pPr>
            <a:r>
              <a:rPr lang="en" sz="2400" b="1"/>
              <a:t>How close should you get to someone?</a:t>
            </a:r>
            <a:endParaRPr sz="2400" b="1"/>
          </a:p>
          <a:p>
            <a:pPr marL="914400" lvl="1" indent="-381000" algn="l" rtl="0">
              <a:lnSpc>
                <a:spcPct val="90000"/>
              </a:lnSpc>
              <a:spcBef>
                <a:spcPts val="0"/>
              </a:spcBef>
              <a:spcAft>
                <a:spcPts val="0"/>
              </a:spcAft>
              <a:buSzPts val="2400"/>
              <a:buChar char="○"/>
            </a:pPr>
            <a:r>
              <a:rPr lang="en" sz="2400"/>
              <a:t>Close enough to communicate ongoing support without crossing that line of enabling</a:t>
            </a:r>
            <a:endParaRPr sz="2400"/>
          </a:p>
          <a:p>
            <a:pPr marL="457200" lvl="0" indent="-381000" algn="l" rtl="0">
              <a:lnSpc>
                <a:spcPct val="90000"/>
              </a:lnSpc>
              <a:spcBef>
                <a:spcPts val="0"/>
              </a:spcBef>
              <a:spcAft>
                <a:spcPts val="0"/>
              </a:spcAft>
              <a:buSzPts val="2400"/>
              <a:buChar char="●"/>
            </a:pPr>
            <a:r>
              <a:rPr lang="en" sz="2400" b="1"/>
              <a:t>What if someone will not change?</a:t>
            </a:r>
            <a:endParaRPr sz="2400" b="1"/>
          </a:p>
          <a:p>
            <a:pPr marL="914400" lvl="1" indent="-381000" algn="l" rtl="0">
              <a:lnSpc>
                <a:spcPct val="90000"/>
              </a:lnSpc>
              <a:spcBef>
                <a:spcPts val="0"/>
              </a:spcBef>
              <a:spcAft>
                <a:spcPts val="0"/>
              </a:spcAft>
              <a:buSzPts val="2400"/>
              <a:buChar char="○"/>
            </a:pPr>
            <a:r>
              <a:rPr lang="en" sz="2400"/>
              <a:t>My Perspective: </a:t>
            </a:r>
            <a:r>
              <a:rPr lang="en" sz="2000"/>
              <a:t>I want to know I offered what I could if I end up at the person’s funeral</a:t>
            </a:r>
            <a:endParaRPr sz="2000"/>
          </a:p>
          <a:p>
            <a:pPr marL="1371600" lvl="2" indent="-355600" algn="l" rtl="0">
              <a:lnSpc>
                <a:spcPct val="90000"/>
              </a:lnSpc>
              <a:spcBef>
                <a:spcPts val="0"/>
              </a:spcBef>
              <a:spcAft>
                <a:spcPts val="0"/>
              </a:spcAft>
              <a:buSzPts val="2000"/>
              <a:buChar char="■"/>
            </a:pPr>
            <a:r>
              <a:rPr lang="en" sz="2000"/>
              <a:t>Did I communicate I cared?</a:t>
            </a:r>
            <a:endParaRPr sz="20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925" name="Google Shape;925;p152"/>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Enforcing Boundaries </a:t>
            </a:r>
            <a:endParaRPr sz="30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53"/>
          <p:cNvSpPr txBox="1">
            <a:spLocks noGrp="1"/>
          </p:cNvSpPr>
          <p:nvPr>
            <p:ph type="body" idx="1"/>
          </p:nvPr>
        </p:nvSpPr>
        <p:spPr>
          <a:xfrm>
            <a:off x="235175" y="1007625"/>
            <a:ext cx="8692800" cy="39720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SzPts val="2400"/>
              <a:buChar char="●"/>
            </a:pPr>
            <a:r>
              <a:rPr lang="en" sz="2400" b="1"/>
              <a:t>How to deal with defensiveness</a:t>
            </a:r>
            <a:endParaRPr sz="2400" b="1"/>
          </a:p>
          <a:p>
            <a:pPr marL="914400" lvl="1" indent="-381000" algn="l" rtl="0">
              <a:lnSpc>
                <a:spcPct val="90000"/>
              </a:lnSpc>
              <a:spcBef>
                <a:spcPts val="0"/>
              </a:spcBef>
              <a:spcAft>
                <a:spcPts val="0"/>
              </a:spcAft>
              <a:buSzPts val="2400"/>
              <a:buChar char="○"/>
            </a:pPr>
            <a:r>
              <a:rPr lang="en" sz="2400"/>
              <a:t>Don’t lose the forest for the trees</a:t>
            </a:r>
            <a:endParaRPr sz="2400"/>
          </a:p>
          <a:p>
            <a:pPr marL="457200" lvl="0" indent="-381000" algn="l" rtl="0">
              <a:lnSpc>
                <a:spcPct val="90000"/>
              </a:lnSpc>
              <a:spcBef>
                <a:spcPts val="0"/>
              </a:spcBef>
              <a:spcAft>
                <a:spcPts val="0"/>
              </a:spcAft>
              <a:buSzPts val="2400"/>
              <a:buChar char="●"/>
            </a:pPr>
            <a:r>
              <a:rPr lang="en" sz="2400" b="1"/>
              <a:t>How close should you get to someone?</a:t>
            </a:r>
            <a:endParaRPr sz="2400" b="1"/>
          </a:p>
          <a:p>
            <a:pPr marL="914400" lvl="1" indent="-381000" algn="l" rtl="0">
              <a:lnSpc>
                <a:spcPct val="90000"/>
              </a:lnSpc>
              <a:spcBef>
                <a:spcPts val="0"/>
              </a:spcBef>
              <a:spcAft>
                <a:spcPts val="0"/>
              </a:spcAft>
              <a:buSzPts val="2400"/>
              <a:buChar char="○"/>
            </a:pPr>
            <a:r>
              <a:rPr lang="en" sz="2400"/>
              <a:t>Close enough to communicate ongoing support without crossing that line of enabling</a:t>
            </a:r>
            <a:endParaRPr sz="2400"/>
          </a:p>
          <a:p>
            <a:pPr marL="457200" lvl="0" indent="-381000" algn="l" rtl="0">
              <a:lnSpc>
                <a:spcPct val="90000"/>
              </a:lnSpc>
              <a:spcBef>
                <a:spcPts val="0"/>
              </a:spcBef>
              <a:spcAft>
                <a:spcPts val="0"/>
              </a:spcAft>
              <a:buSzPts val="2400"/>
              <a:buChar char="●"/>
            </a:pPr>
            <a:r>
              <a:rPr lang="en" sz="2400" b="1"/>
              <a:t>What if someone will not change?</a:t>
            </a:r>
            <a:endParaRPr sz="2400" b="1"/>
          </a:p>
          <a:p>
            <a:pPr marL="914400" lvl="1" indent="-381000" algn="l" rtl="0">
              <a:lnSpc>
                <a:spcPct val="90000"/>
              </a:lnSpc>
              <a:spcBef>
                <a:spcPts val="0"/>
              </a:spcBef>
              <a:spcAft>
                <a:spcPts val="0"/>
              </a:spcAft>
              <a:buSzPts val="2400"/>
              <a:buChar char="○"/>
            </a:pPr>
            <a:r>
              <a:rPr lang="en" sz="2400"/>
              <a:t>My Perspective: </a:t>
            </a:r>
            <a:r>
              <a:rPr lang="en" sz="2000"/>
              <a:t>I want to know I offered what I could if I end up at the person’s funeral</a:t>
            </a:r>
            <a:endParaRPr sz="2000"/>
          </a:p>
          <a:p>
            <a:pPr marL="1371600" lvl="2" indent="-355600" algn="l" rtl="0">
              <a:lnSpc>
                <a:spcPct val="90000"/>
              </a:lnSpc>
              <a:spcBef>
                <a:spcPts val="0"/>
              </a:spcBef>
              <a:spcAft>
                <a:spcPts val="0"/>
              </a:spcAft>
              <a:buSzPts val="2000"/>
              <a:buChar char="■"/>
            </a:pPr>
            <a:r>
              <a:rPr lang="en" sz="2000"/>
              <a:t>Did I communicate I cared?</a:t>
            </a:r>
            <a:endParaRPr sz="2000"/>
          </a:p>
          <a:p>
            <a:pPr marL="1371600" lvl="2" indent="-355600" algn="l" rtl="0">
              <a:lnSpc>
                <a:spcPct val="90000"/>
              </a:lnSpc>
              <a:spcBef>
                <a:spcPts val="0"/>
              </a:spcBef>
              <a:spcAft>
                <a:spcPts val="0"/>
              </a:spcAft>
              <a:buSzPts val="2000"/>
              <a:buChar char="■"/>
            </a:pPr>
            <a:r>
              <a:rPr lang="en" sz="2000"/>
              <a:t>Did I communicate I wanted to support?</a:t>
            </a:r>
            <a:endParaRPr sz="20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0"/>
              </a:spcAft>
              <a:buClr>
                <a:schemeClr val="dk1"/>
              </a:buClr>
              <a:buSzPts val="1800"/>
              <a:buNone/>
            </a:pPr>
            <a:endParaRPr sz="2400"/>
          </a:p>
          <a:p>
            <a:pPr marL="520700" lvl="1" indent="-63500" algn="l" rtl="0">
              <a:lnSpc>
                <a:spcPct val="90000"/>
              </a:lnSpc>
              <a:spcBef>
                <a:spcPts val="400"/>
              </a:spcBef>
              <a:spcAft>
                <a:spcPts val="1600"/>
              </a:spcAft>
              <a:buClr>
                <a:schemeClr val="dk1"/>
              </a:buClr>
              <a:buSzPts val="1800"/>
              <a:buNone/>
            </a:pPr>
            <a:endParaRPr sz="2400"/>
          </a:p>
        </p:txBody>
      </p:sp>
      <p:sp>
        <p:nvSpPr>
          <p:cNvPr id="931" name="Google Shape;931;p153"/>
          <p:cNvSpPr txBox="1">
            <a:spLocks noGrp="1"/>
          </p:cNvSpPr>
          <p:nvPr>
            <p:ph type="title"/>
          </p:nvPr>
        </p:nvSpPr>
        <p:spPr>
          <a:xfrm>
            <a:off x="165000" y="1879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Enforcing Boundaries </a:t>
            </a:r>
            <a:endParaRPr sz="30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5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2. Early on in Change</a:t>
            </a:r>
            <a:endParaRPr sz="3000" b="1"/>
          </a:p>
          <a:p>
            <a:pPr marL="0" marR="0" lvl="0" indent="0" algn="l" rtl="0">
              <a:lnSpc>
                <a:spcPct val="90000"/>
              </a:lnSpc>
              <a:spcBef>
                <a:spcPts val="800"/>
              </a:spcBef>
              <a:spcAft>
                <a:spcPts val="0"/>
              </a:spcAft>
              <a:buNone/>
            </a:pPr>
            <a:endParaRPr sz="24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937" name="Google Shape;937;p154"/>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Distinguishing Casual Use from Addiction</a:t>
            </a:r>
            <a:endParaRPr/>
          </a:p>
        </p:txBody>
      </p:sp>
      <p:sp>
        <p:nvSpPr>
          <p:cNvPr id="218" name="Google Shape;218;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Should be thought of as more of a continuum than binary yes or no; avoid arbitrary cut off point </a:t>
            </a:r>
            <a:endParaRPr sz="2400"/>
          </a:p>
          <a:p>
            <a:pPr marL="0" lvl="0" indent="0" algn="l" rtl="0">
              <a:spcBef>
                <a:spcPts val="1600"/>
              </a:spcBef>
              <a:spcAft>
                <a:spcPts val="0"/>
              </a:spcAft>
              <a:buNone/>
            </a:pPr>
            <a:endParaRPr sz="2400"/>
          </a:p>
          <a:p>
            <a:pPr marL="0" lvl="0" indent="0" algn="l" rtl="0">
              <a:spcBef>
                <a:spcPts val="1600"/>
              </a:spcBef>
              <a:spcAft>
                <a:spcPts val="0"/>
              </a:spcAft>
              <a:buNone/>
            </a:pPr>
            <a:r>
              <a:rPr lang="en" sz="2400"/>
              <a:t>“Abuse” + “Dependence” not diagnosed terms anymore</a:t>
            </a:r>
            <a:endParaRPr sz="2400"/>
          </a:p>
          <a:p>
            <a:pPr marL="0" lvl="0" indent="0" algn="l" rtl="0">
              <a:spcBef>
                <a:spcPts val="1600"/>
              </a:spcBef>
              <a:spcAft>
                <a:spcPts val="0"/>
              </a:spcAft>
              <a:buNone/>
            </a:pPr>
            <a:r>
              <a:rPr lang="en" sz="2400"/>
              <a:t>Instead “Substance Use Disorder,” ranging in severity </a:t>
            </a:r>
            <a:endParaRPr sz="2400"/>
          </a:p>
          <a:p>
            <a:pPr marL="0" lvl="0" indent="0" algn="l" rtl="0">
              <a:spcBef>
                <a:spcPts val="1600"/>
              </a:spcBef>
              <a:spcAft>
                <a:spcPts val="1600"/>
              </a:spcAft>
              <a:buNone/>
            </a:pPr>
            <a:endParaRPr/>
          </a:p>
        </p:txBody>
      </p:sp>
      <p:pic>
        <p:nvPicPr>
          <p:cNvPr id="219" name="Google Shape;219;p38"/>
          <p:cNvPicPr preferRelativeResize="0"/>
          <p:nvPr/>
        </p:nvPicPr>
        <p:blipFill>
          <a:blip r:embed="rId3">
            <a:alphaModFix/>
          </a:blip>
          <a:stretch>
            <a:fillRect/>
          </a:stretch>
        </p:blipFill>
        <p:spPr>
          <a:xfrm>
            <a:off x="7609000" y="2171150"/>
            <a:ext cx="1333675" cy="1850825"/>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5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2. Early on in Change</a:t>
            </a:r>
            <a:endParaRPr sz="3000" b="1"/>
          </a:p>
          <a:p>
            <a:pPr marL="457200" lvl="0" indent="-381000" algn="l" rtl="0">
              <a:lnSpc>
                <a:spcPct val="90000"/>
              </a:lnSpc>
              <a:spcBef>
                <a:spcPts val="800"/>
              </a:spcBef>
              <a:spcAft>
                <a:spcPts val="0"/>
              </a:spcAft>
              <a:buSzPts val="2400"/>
              <a:buChar char="●"/>
            </a:pPr>
            <a:r>
              <a:rPr lang="en" sz="2200"/>
              <a:t>Casual Follow Up/Friendship Building</a:t>
            </a:r>
            <a:r>
              <a:rPr lang="en" sz="2400"/>
              <a:t> </a:t>
            </a:r>
            <a:endParaRPr sz="2400"/>
          </a:p>
          <a:p>
            <a:pPr marL="914400" lvl="0" indent="0" algn="l" rtl="0">
              <a:lnSpc>
                <a:spcPct val="90000"/>
              </a:lnSpc>
              <a:spcBef>
                <a:spcPts val="800"/>
              </a:spcBef>
              <a:spcAft>
                <a:spcPts val="0"/>
              </a:spcAft>
              <a:buNone/>
            </a:pPr>
            <a:endParaRPr sz="24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943" name="Google Shape;943;p155"/>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a:t>
            </a:r>
            <a:endParaRPr sz="30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5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2. Early on in Change</a:t>
            </a:r>
            <a:endParaRPr sz="3000" b="1"/>
          </a:p>
          <a:p>
            <a:pPr marL="457200" lvl="0" indent="-381000" algn="l" rtl="0">
              <a:lnSpc>
                <a:spcPct val="90000"/>
              </a:lnSpc>
              <a:spcBef>
                <a:spcPts val="800"/>
              </a:spcBef>
              <a:spcAft>
                <a:spcPts val="0"/>
              </a:spcAft>
              <a:buSzPts val="2400"/>
              <a:buChar char="●"/>
            </a:pPr>
            <a:r>
              <a:rPr lang="en" sz="2200"/>
              <a:t>Casual Follow Up/Friendship Building</a:t>
            </a:r>
            <a:r>
              <a:rPr lang="en" sz="2400"/>
              <a:t> </a:t>
            </a:r>
            <a:endParaRPr sz="2400"/>
          </a:p>
          <a:p>
            <a:pPr marL="914400" lvl="1" indent="-355600" algn="l" rtl="0">
              <a:lnSpc>
                <a:spcPct val="90000"/>
              </a:lnSpc>
              <a:spcBef>
                <a:spcPts val="0"/>
              </a:spcBef>
              <a:spcAft>
                <a:spcPts val="0"/>
              </a:spcAft>
              <a:buSzPts val="2000"/>
              <a:buChar char="○"/>
            </a:pPr>
            <a:r>
              <a:rPr lang="en" sz="2000"/>
              <a:t>Go visit them in treatment centers/Jail</a:t>
            </a:r>
            <a:endParaRPr sz="2000"/>
          </a:p>
          <a:p>
            <a:pPr marL="914400" lvl="1" indent="-355600" algn="l" rtl="0">
              <a:lnSpc>
                <a:spcPct val="90000"/>
              </a:lnSpc>
              <a:spcBef>
                <a:spcPts val="0"/>
              </a:spcBef>
              <a:spcAft>
                <a:spcPts val="0"/>
              </a:spcAft>
              <a:buSzPts val="2000"/>
              <a:buChar char="○"/>
            </a:pPr>
            <a:r>
              <a:rPr lang="en" sz="2000"/>
              <a:t>Anticipate extremes</a:t>
            </a:r>
            <a:endParaRPr sz="2000"/>
          </a:p>
          <a:p>
            <a:pPr marL="914400" lvl="0" indent="0" algn="l" rtl="0">
              <a:lnSpc>
                <a:spcPct val="90000"/>
              </a:lnSpc>
              <a:spcBef>
                <a:spcPts val="800"/>
              </a:spcBef>
              <a:spcAft>
                <a:spcPts val="0"/>
              </a:spcAft>
              <a:buNone/>
            </a:pPr>
            <a:endParaRPr sz="24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949" name="Google Shape;949;p156"/>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a:t>
            </a:r>
            <a:endParaRPr sz="30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5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dirty="0"/>
              <a:t>2. Early on in Change</a:t>
            </a:r>
            <a:endParaRPr sz="3000" b="1" dirty="0"/>
          </a:p>
          <a:p>
            <a:pPr marL="457200" lvl="0" indent="-381000" algn="l" rtl="0">
              <a:lnSpc>
                <a:spcPct val="90000"/>
              </a:lnSpc>
              <a:spcBef>
                <a:spcPts val="800"/>
              </a:spcBef>
              <a:spcAft>
                <a:spcPts val="0"/>
              </a:spcAft>
              <a:buSzPts val="2400"/>
              <a:buChar char="●"/>
            </a:pPr>
            <a:r>
              <a:rPr lang="en" sz="2200" dirty="0"/>
              <a:t>Casual Follow Up/Friendship Building</a:t>
            </a:r>
            <a:r>
              <a:rPr lang="en" sz="2400" dirty="0"/>
              <a:t> </a:t>
            </a:r>
            <a:endParaRPr sz="2400" dirty="0"/>
          </a:p>
          <a:p>
            <a:pPr marL="914400" lvl="1" indent="-355600" algn="l" rtl="0">
              <a:lnSpc>
                <a:spcPct val="90000"/>
              </a:lnSpc>
              <a:spcBef>
                <a:spcPts val="0"/>
              </a:spcBef>
              <a:spcAft>
                <a:spcPts val="0"/>
              </a:spcAft>
              <a:buSzPts val="2000"/>
              <a:buChar char="○"/>
            </a:pPr>
            <a:r>
              <a:rPr lang="en" sz="2000" dirty="0"/>
              <a:t>Go visit them in treatment centers/Jail</a:t>
            </a:r>
            <a:endParaRPr sz="2000" dirty="0"/>
          </a:p>
          <a:p>
            <a:pPr marL="914400" lvl="1" indent="-355600" algn="l" rtl="0">
              <a:spcBef>
                <a:spcPts val="0"/>
              </a:spcBef>
              <a:spcAft>
                <a:spcPts val="0"/>
              </a:spcAft>
              <a:buSzPts val="2000"/>
              <a:buChar char="○"/>
            </a:pPr>
            <a:r>
              <a:rPr lang="en" sz="2000" dirty="0"/>
              <a:t>Anticipate extremes</a:t>
            </a:r>
            <a:endParaRPr sz="2000" dirty="0"/>
          </a:p>
          <a:p>
            <a:pPr marL="914400" lvl="1" indent="-355600" algn="l" rtl="0">
              <a:lnSpc>
                <a:spcPct val="90000"/>
              </a:lnSpc>
              <a:spcBef>
                <a:spcPts val="0"/>
              </a:spcBef>
              <a:spcAft>
                <a:spcPts val="0"/>
              </a:spcAft>
              <a:buSzPts val="2000"/>
              <a:buChar char="○"/>
            </a:pPr>
            <a:r>
              <a:rPr lang="en" sz="2000" dirty="0"/>
              <a:t>Build strong individual relationships</a:t>
            </a:r>
            <a:endParaRPr sz="2000" dirty="0"/>
          </a:p>
          <a:p>
            <a:pPr lvl="2" indent="-381000">
              <a:spcBef>
                <a:spcPts val="0"/>
              </a:spcBef>
              <a:buSzPts val="2400"/>
            </a:pPr>
            <a:r>
              <a:rPr lang="en-US" sz="2000" dirty="0"/>
              <a:t>Win their trust</a:t>
            </a:r>
            <a:endParaRPr lang="en-US" sz="2400" dirty="0"/>
          </a:p>
          <a:p>
            <a:pPr marL="0" lvl="0" indent="0" algn="l" rtl="0">
              <a:lnSpc>
                <a:spcPct val="90000"/>
              </a:lnSpc>
              <a:spcBef>
                <a:spcPts val="800"/>
              </a:spcBef>
              <a:spcAft>
                <a:spcPts val="0"/>
              </a:spcAft>
              <a:buNone/>
            </a:pPr>
            <a:endParaRPr sz="2400" dirty="0"/>
          </a:p>
          <a:p>
            <a:pPr marL="177800" lvl="0" indent="-38100" algn="l" rtl="0">
              <a:lnSpc>
                <a:spcPct val="90000"/>
              </a:lnSpc>
              <a:spcBef>
                <a:spcPts val="800"/>
              </a:spcBef>
              <a:spcAft>
                <a:spcPts val="0"/>
              </a:spcAft>
              <a:buClr>
                <a:schemeClr val="dk1"/>
              </a:buClr>
              <a:buSzPts val="2100"/>
              <a:buNone/>
            </a:pPr>
            <a:endParaRPr sz="1100" dirty="0"/>
          </a:p>
          <a:p>
            <a:pPr marL="0" lvl="0" indent="0" algn="l" rtl="0">
              <a:lnSpc>
                <a:spcPct val="90000"/>
              </a:lnSpc>
              <a:spcBef>
                <a:spcPts val="800"/>
              </a:spcBef>
              <a:spcAft>
                <a:spcPts val="1600"/>
              </a:spcAft>
              <a:buClr>
                <a:schemeClr val="dk1"/>
              </a:buClr>
              <a:buSzPts val="2100"/>
              <a:buNone/>
            </a:pPr>
            <a:endParaRPr sz="1100" dirty="0"/>
          </a:p>
        </p:txBody>
      </p:sp>
      <p:sp>
        <p:nvSpPr>
          <p:cNvPr id="955" name="Google Shape;955;p157"/>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a:t>
            </a:r>
            <a:endParaRPr sz="30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5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dirty="0"/>
              <a:t>2. Early on in Change</a:t>
            </a:r>
            <a:endParaRPr sz="3000" b="1" dirty="0"/>
          </a:p>
          <a:p>
            <a:pPr marL="457200" lvl="0" indent="-381000" algn="l" rtl="0">
              <a:lnSpc>
                <a:spcPct val="90000"/>
              </a:lnSpc>
              <a:spcBef>
                <a:spcPts val="800"/>
              </a:spcBef>
              <a:spcAft>
                <a:spcPts val="0"/>
              </a:spcAft>
              <a:buSzPts val="2400"/>
              <a:buChar char="●"/>
            </a:pPr>
            <a:r>
              <a:rPr lang="en" sz="2200" dirty="0"/>
              <a:t>Casual Follow Up/Friendship Building</a:t>
            </a:r>
            <a:r>
              <a:rPr lang="en" sz="2400" dirty="0"/>
              <a:t> </a:t>
            </a:r>
            <a:endParaRPr sz="2400" dirty="0"/>
          </a:p>
          <a:p>
            <a:pPr marL="914400" lvl="1" indent="-355600" algn="l" rtl="0">
              <a:lnSpc>
                <a:spcPct val="90000"/>
              </a:lnSpc>
              <a:spcBef>
                <a:spcPts val="0"/>
              </a:spcBef>
              <a:spcAft>
                <a:spcPts val="0"/>
              </a:spcAft>
              <a:buSzPts val="2000"/>
              <a:buChar char="○"/>
            </a:pPr>
            <a:r>
              <a:rPr lang="en" sz="2000" dirty="0"/>
              <a:t>Go visit them in treatment centers/Jail</a:t>
            </a:r>
            <a:endParaRPr sz="2000" dirty="0"/>
          </a:p>
          <a:p>
            <a:pPr marL="914400" lvl="1" indent="-355600" algn="l" rtl="0">
              <a:spcBef>
                <a:spcPts val="0"/>
              </a:spcBef>
              <a:spcAft>
                <a:spcPts val="0"/>
              </a:spcAft>
              <a:buSzPts val="2000"/>
              <a:buChar char="○"/>
            </a:pPr>
            <a:r>
              <a:rPr lang="en" sz="2000" dirty="0"/>
              <a:t>Anticipate extremes</a:t>
            </a:r>
            <a:endParaRPr sz="2000" dirty="0"/>
          </a:p>
          <a:p>
            <a:pPr marL="914400" lvl="1" indent="-355600" algn="l" rtl="0">
              <a:lnSpc>
                <a:spcPct val="90000"/>
              </a:lnSpc>
              <a:spcBef>
                <a:spcPts val="0"/>
              </a:spcBef>
              <a:spcAft>
                <a:spcPts val="0"/>
              </a:spcAft>
              <a:buSzPts val="2000"/>
              <a:buChar char="○"/>
            </a:pPr>
            <a:r>
              <a:rPr lang="en" sz="2000" dirty="0"/>
              <a:t>Build strong individual relationships</a:t>
            </a:r>
            <a:endParaRPr sz="2000" dirty="0"/>
          </a:p>
          <a:p>
            <a:pPr marL="1371600" lvl="2" indent="-381000" algn="l" rtl="0">
              <a:spcBef>
                <a:spcPts val="0"/>
              </a:spcBef>
              <a:spcAft>
                <a:spcPts val="0"/>
              </a:spcAft>
              <a:buSzPts val="2400"/>
              <a:buChar char="■"/>
            </a:pPr>
            <a:r>
              <a:rPr lang="en" sz="2000" dirty="0"/>
              <a:t>Win their trust</a:t>
            </a:r>
            <a:endParaRPr sz="2400" dirty="0"/>
          </a:p>
          <a:p>
            <a:pPr marL="457200" lvl="0" indent="-368300" algn="l" rtl="0">
              <a:lnSpc>
                <a:spcPct val="90000"/>
              </a:lnSpc>
              <a:spcBef>
                <a:spcPts val="0"/>
              </a:spcBef>
              <a:spcAft>
                <a:spcPts val="0"/>
              </a:spcAft>
              <a:buSzPts val="2200"/>
              <a:buChar char="●"/>
            </a:pPr>
            <a:r>
              <a:rPr lang="en" sz="2200" dirty="0"/>
              <a:t>Consider Taking Risks</a:t>
            </a:r>
            <a:endParaRPr sz="2200" dirty="0"/>
          </a:p>
          <a:p>
            <a:pPr marL="177800" lvl="0" indent="-38100" algn="l" rtl="0">
              <a:lnSpc>
                <a:spcPct val="90000"/>
              </a:lnSpc>
              <a:spcBef>
                <a:spcPts val="800"/>
              </a:spcBef>
              <a:spcAft>
                <a:spcPts val="0"/>
              </a:spcAft>
              <a:buClr>
                <a:schemeClr val="dk1"/>
              </a:buClr>
              <a:buSzPts val="2100"/>
              <a:buNone/>
            </a:pPr>
            <a:endParaRPr sz="1100" dirty="0"/>
          </a:p>
          <a:p>
            <a:pPr marL="0" lvl="0" indent="0" algn="l" rtl="0">
              <a:lnSpc>
                <a:spcPct val="90000"/>
              </a:lnSpc>
              <a:spcBef>
                <a:spcPts val="800"/>
              </a:spcBef>
              <a:spcAft>
                <a:spcPts val="1600"/>
              </a:spcAft>
              <a:buClr>
                <a:schemeClr val="dk1"/>
              </a:buClr>
              <a:buSzPts val="2100"/>
              <a:buNone/>
            </a:pPr>
            <a:endParaRPr sz="1100" dirty="0"/>
          </a:p>
        </p:txBody>
      </p:sp>
      <p:sp>
        <p:nvSpPr>
          <p:cNvPr id="961" name="Google Shape;961;p158"/>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a:t>
            </a:r>
            <a:endParaRPr sz="30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5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2. Early on in Change</a:t>
            </a:r>
            <a:endParaRPr sz="3000" b="1"/>
          </a:p>
          <a:p>
            <a:pPr marL="457200" lvl="0" indent="-381000" algn="l" rtl="0">
              <a:lnSpc>
                <a:spcPct val="90000"/>
              </a:lnSpc>
              <a:spcBef>
                <a:spcPts val="800"/>
              </a:spcBef>
              <a:spcAft>
                <a:spcPts val="0"/>
              </a:spcAft>
              <a:buSzPts val="2400"/>
              <a:buChar char="●"/>
            </a:pPr>
            <a:r>
              <a:rPr lang="en" sz="2200"/>
              <a:t>Casual Follow Up/Friendship Building</a:t>
            </a:r>
            <a:r>
              <a:rPr lang="en" sz="2400"/>
              <a:t> </a:t>
            </a:r>
            <a:endParaRPr sz="2400"/>
          </a:p>
          <a:p>
            <a:pPr marL="914400" lvl="1" indent="-355600" algn="l" rtl="0">
              <a:lnSpc>
                <a:spcPct val="90000"/>
              </a:lnSpc>
              <a:spcBef>
                <a:spcPts val="0"/>
              </a:spcBef>
              <a:spcAft>
                <a:spcPts val="0"/>
              </a:spcAft>
              <a:buSzPts val="2000"/>
              <a:buChar char="○"/>
            </a:pPr>
            <a:r>
              <a:rPr lang="en" sz="2000"/>
              <a:t>Go visit them in treatment centers/Jail</a:t>
            </a:r>
            <a:endParaRPr sz="2000"/>
          </a:p>
          <a:p>
            <a:pPr marL="914400" lvl="1" indent="-355600" algn="l" rtl="0">
              <a:spcBef>
                <a:spcPts val="0"/>
              </a:spcBef>
              <a:spcAft>
                <a:spcPts val="0"/>
              </a:spcAft>
              <a:buSzPts val="2000"/>
              <a:buChar char="○"/>
            </a:pPr>
            <a:r>
              <a:rPr lang="en" sz="2000"/>
              <a:t>Anticipate extremes</a:t>
            </a:r>
            <a:endParaRPr sz="2000"/>
          </a:p>
          <a:p>
            <a:pPr marL="914400" lvl="1" indent="-355600" algn="l" rtl="0">
              <a:lnSpc>
                <a:spcPct val="90000"/>
              </a:lnSpc>
              <a:spcBef>
                <a:spcPts val="0"/>
              </a:spcBef>
              <a:spcAft>
                <a:spcPts val="0"/>
              </a:spcAft>
              <a:buSzPts val="2000"/>
              <a:buChar char="○"/>
            </a:pPr>
            <a:r>
              <a:rPr lang="en" sz="2000"/>
              <a:t>Build strong individual relationships</a:t>
            </a:r>
            <a:endParaRPr sz="2000"/>
          </a:p>
          <a:p>
            <a:pPr marL="1371600" lvl="2" indent="-381000" algn="l" rtl="0">
              <a:spcBef>
                <a:spcPts val="0"/>
              </a:spcBef>
              <a:spcAft>
                <a:spcPts val="0"/>
              </a:spcAft>
              <a:buSzPts val="2400"/>
              <a:buChar char="■"/>
            </a:pPr>
            <a:r>
              <a:rPr lang="en" sz="2000"/>
              <a:t>Win their trust</a:t>
            </a:r>
            <a:endParaRPr sz="2000"/>
          </a:p>
          <a:p>
            <a:pPr marL="457200" lvl="0" indent="-368300" algn="l" rtl="0">
              <a:spcBef>
                <a:spcPts val="0"/>
              </a:spcBef>
              <a:spcAft>
                <a:spcPts val="0"/>
              </a:spcAft>
              <a:buSzPts val="2200"/>
              <a:buChar char="●"/>
            </a:pPr>
            <a:r>
              <a:rPr lang="en" sz="2200"/>
              <a:t>Consider Taking Risks</a:t>
            </a:r>
            <a:endParaRPr sz="2200"/>
          </a:p>
          <a:p>
            <a:pPr marL="914400" lvl="1" indent="-342900" algn="l" rtl="0">
              <a:lnSpc>
                <a:spcPct val="90000"/>
              </a:lnSpc>
              <a:spcBef>
                <a:spcPts val="0"/>
              </a:spcBef>
              <a:spcAft>
                <a:spcPts val="0"/>
              </a:spcAft>
              <a:buSzPts val="1800"/>
              <a:buChar char="○"/>
            </a:pPr>
            <a:r>
              <a:rPr lang="en" sz="1800"/>
              <a:t>Discipleship/moving into the house dependent on traction in spiritual growth </a:t>
            </a:r>
            <a:endParaRPr sz="1800"/>
          </a:p>
          <a:p>
            <a:pPr marL="1371600" lvl="2" indent="-342900" algn="l" rtl="0">
              <a:lnSpc>
                <a:spcPct val="90000"/>
              </a:lnSpc>
              <a:spcBef>
                <a:spcPts val="0"/>
              </a:spcBef>
              <a:spcAft>
                <a:spcPts val="0"/>
              </a:spcAft>
              <a:buSzPts val="1800"/>
              <a:buChar char="■"/>
            </a:pPr>
            <a:r>
              <a:rPr lang="en" sz="1800"/>
              <a:t>Maybe conditional on counseling, addiction meetings etc...</a:t>
            </a: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967" name="Google Shape;967;p159"/>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a:t>
            </a:r>
            <a:endParaRPr sz="300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6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dirty="0"/>
              <a:t>3. Long Term</a:t>
            </a:r>
            <a:endParaRPr sz="3000" b="1" dirty="0"/>
          </a:p>
          <a:p>
            <a:pPr lvl="0" indent="-355600">
              <a:spcBef>
                <a:spcPts val="0"/>
              </a:spcBef>
              <a:buSzPts val="2000"/>
            </a:pPr>
            <a:r>
              <a:rPr lang="en-US" sz="2000" dirty="0"/>
              <a:t>More involved follow up/Discipleship</a:t>
            </a:r>
          </a:p>
          <a:p>
            <a:pPr marL="177800" lvl="0" indent="-38100" algn="l" rtl="0">
              <a:lnSpc>
                <a:spcPct val="90000"/>
              </a:lnSpc>
              <a:spcBef>
                <a:spcPts val="800"/>
              </a:spcBef>
              <a:spcAft>
                <a:spcPts val="0"/>
              </a:spcAft>
              <a:buClr>
                <a:schemeClr val="dk1"/>
              </a:buClr>
              <a:buSzPts val="2100"/>
              <a:buNone/>
            </a:pPr>
            <a:endParaRPr sz="1100" dirty="0"/>
          </a:p>
          <a:p>
            <a:pPr marL="0" lvl="0" indent="0" algn="l" rtl="0">
              <a:lnSpc>
                <a:spcPct val="90000"/>
              </a:lnSpc>
              <a:spcBef>
                <a:spcPts val="800"/>
              </a:spcBef>
              <a:spcAft>
                <a:spcPts val="1600"/>
              </a:spcAft>
              <a:buClr>
                <a:schemeClr val="dk1"/>
              </a:buClr>
              <a:buSzPts val="2100"/>
              <a:buNone/>
            </a:pPr>
            <a:endParaRPr sz="1100" dirty="0"/>
          </a:p>
        </p:txBody>
      </p:sp>
      <p:sp>
        <p:nvSpPr>
          <p:cNvPr id="973" name="Google Shape;973;p160"/>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6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dirty="0"/>
              <a:t>3. Long Term</a:t>
            </a:r>
            <a:endParaRPr sz="3000" b="1" dirty="0"/>
          </a:p>
          <a:p>
            <a:pPr marL="457200" lvl="0" indent="-355600" algn="l" rtl="0">
              <a:lnSpc>
                <a:spcPct val="90000"/>
              </a:lnSpc>
              <a:spcBef>
                <a:spcPts val="0"/>
              </a:spcBef>
              <a:spcAft>
                <a:spcPts val="0"/>
              </a:spcAft>
              <a:buSzPts val="2000"/>
              <a:buChar char="●"/>
            </a:pPr>
            <a:r>
              <a:rPr lang="en" sz="2000" dirty="0"/>
              <a:t>More involved follow up/Discipleship</a:t>
            </a:r>
            <a:endParaRPr sz="2000" dirty="0"/>
          </a:p>
          <a:p>
            <a:pPr marL="914400" lvl="1" indent="-317500" algn="l" rtl="0">
              <a:lnSpc>
                <a:spcPct val="90000"/>
              </a:lnSpc>
              <a:spcBef>
                <a:spcPts val="0"/>
              </a:spcBef>
              <a:spcAft>
                <a:spcPts val="0"/>
              </a:spcAft>
              <a:buSzPts val="1400"/>
              <a:buChar char="○"/>
            </a:pPr>
            <a:r>
              <a:rPr lang="en" sz="3000" b="1" dirty="0"/>
              <a:t> </a:t>
            </a:r>
            <a:r>
              <a:rPr lang="en" sz="1800" b="1" dirty="0"/>
              <a:t>Teach distinguishing truth from emotion</a:t>
            </a:r>
            <a:endParaRPr sz="1800" b="1" dirty="0"/>
          </a:p>
          <a:p>
            <a:pPr marL="1371600" marR="0" lvl="0" indent="0" algn="l" rtl="0">
              <a:lnSpc>
                <a:spcPct val="90000"/>
              </a:lnSpc>
              <a:spcBef>
                <a:spcPts val="0"/>
              </a:spcBef>
              <a:spcAft>
                <a:spcPts val="0"/>
              </a:spcAft>
              <a:buNone/>
            </a:pPr>
            <a:endParaRPr sz="1800" dirty="0"/>
          </a:p>
          <a:p>
            <a:pPr marL="177800" lvl="0" indent="-38100" algn="l" rtl="0">
              <a:lnSpc>
                <a:spcPct val="90000"/>
              </a:lnSpc>
              <a:spcBef>
                <a:spcPts val="800"/>
              </a:spcBef>
              <a:spcAft>
                <a:spcPts val="0"/>
              </a:spcAft>
              <a:buClr>
                <a:schemeClr val="dk1"/>
              </a:buClr>
              <a:buSzPts val="2100"/>
              <a:buNone/>
            </a:pPr>
            <a:endParaRPr sz="1100" dirty="0"/>
          </a:p>
          <a:p>
            <a:pPr marL="0" lvl="0" indent="0" algn="l" rtl="0">
              <a:lnSpc>
                <a:spcPct val="90000"/>
              </a:lnSpc>
              <a:spcBef>
                <a:spcPts val="800"/>
              </a:spcBef>
              <a:spcAft>
                <a:spcPts val="1600"/>
              </a:spcAft>
              <a:buClr>
                <a:schemeClr val="dk1"/>
              </a:buClr>
              <a:buSzPts val="2100"/>
              <a:buNone/>
            </a:pPr>
            <a:endParaRPr sz="1100" dirty="0"/>
          </a:p>
        </p:txBody>
      </p:sp>
      <p:sp>
        <p:nvSpPr>
          <p:cNvPr id="979" name="Google Shape;979;p161"/>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6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3. Long Term</a:t>
            </a:r>
            <a:endParaRPr sz="3000" b="1"/>
          </a:p>
          <a:p>
            <a:pPr marL="457200" lvl="0" indent="-355600" algn="l" rtl="0">
              <a:lnSpc>
                <a:spcPct val="90000"/>
              </a:lnSpc>
              <a:spcBef>
                <a:spcPts val="0"/>
              </a:spcBef>
              <a:spcAft>
                <a:spcPts val="0"/>
              </a:spcAft>
              <a:buSzPts val="2000"/>
              <a:buChar char="●"/>
            </a:pPr>
            <a:r>
              <a:rPr lang="en" sz="2000"/>
              <a:t>More involved follow up/Discipleship</a:t>
            </a:r>
            <a:endParaRPr sz="2000"/>
          </a:p>
          <a:p>
            <a:pPr marL="914400" lvl="1" indent="-317500" algn="l" rtl="0">
              <a:lnSpc>
                <a:spcPct val="90000"/>
              </a:lnSpc>
              <a:spcBef>
                <a:spcPts val="0"/>
              </a:spcBef>
              <a:spcAft>
                <a:spcPts val="0"/>
              </a:spcAft>
              <a:buSzPts val="1400"/>
              <a:buChar char="○"/>
            </a:pPr>
            <a:r>
              <a:rPr lang="en" sz="3000" b="1"/>
              <a:t> </a:t>
            </a:r>
            <a:r>
              <a:rPr lang="en" sz="1800" b="1"/>
              <a:t>Teach distinguishing truth from emotion</a:t>
            </a:r>
            <a:endParaRPr sz="1800" b="1"/>
          </a:p>
          <a:p>
            <a:pPr marL="1371600" lvl="2" indent="-342900" algn="l" rtl="0">
              <a:lnSpc>
                <a:spcPct val="90000"/>
              </a:lnSpc>
              <a:spcBef>
                <a:spcPts val="0"/>
              </a:spcBef>
              <a:spcAft>
                <a:spcPts val="0"/>
              </a:spcAft>
              <a:buSzPts val="1800"/>
              <a:buChar char="■"/>
            </a:pPr>
            <a:r>
              <a:rPr lang="en" sz="1800"/>
              <a:t>“Position vs. condition</a:t>
            </a:r>
            <a:endParaRPr sz="1800"/>
          </a:p>
          <a:p>
            <a:pPr marL="1371600" lvl="2" indent="-342900" algn="l" rtl="0">
              <a:lnSpc>
                <a:spcPct val="90000"/>
              </a:lnSpc>
              <a:spcBef>
                <a:spcPts val="0"/>
              </a:spcBef>
              <a:spcAft>
                <a:spcPts val="0"/>
              </a:spcAft>
              <a:buSzPts val="1800"/>
              <a:buChar char="■"/>
            </a:pPr>
            <a:r>
              <a:rPr lang="en" sz="1800"/>
              <a:t>Disputing thoughts with scripture</a:t>
            </a:r>
            <a:endParaRPr sz="1800"/>
          </a:p>
          <a:p>
            <a:pPr marL="1828800" lvl="3" indent="-342900" algn="l" rtl="0">
              <a:lnSpc>
                <a:spcPct val="90000"/>
              </a:lnSpc>
              <a:spcBef>
                <a:spcPts val="0"/>
              </a:spcBef>
              <a:spcAft>
                <a:spcPts val="0"/>
              </a:spcAft>
              <a:buSzPts val="1800"/>
              <a:buChar char="●"/>
            </a:pPr>
            <a:r>
              <a:rPr lang="en" sz="1800" b="1"/>
              <a:t>1 John 3:20</a:t>
            </a:r>
            <a:r>
              <a:rPr lang="en" sz="1800"/>
              <a:t> “God is greater than your heart…”</a:t>
            </a: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985" name="Google Shape;985;p162"/>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16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3. Long Term</a:t>
            </a:r>
            <a:endParaRPr sz="3000" b="1"/>
          </a:p>
          <a:p>
            <a:pPr marL="457200" lvl="0" indent="-355600" algn="l" rtl="0">
              <a:lnSpc>
                <a:spcPct val="90000"/>
              </a:lnSpc>
              <a:spcBef>
                <a:spcPts val="0"/>
              </a:spcBef>
              <a:spcAft>
                <a:spcPts val="0"/>
              </a:spcAft>
              <a:buSzPts val="2000"/>
              <a:buChar char="●"/>
            </a:pPr>
            <a:r>
              <a:rPr lang="en" sz="2000"/>
              <a:t>More involved follow up/Discipleship</a:t>
            </a:r>
            <a:endParaRPr sz="2000"/>
          </a:p>
          <a:p>
            <a:pPr marL="914400" lvl="1" indent="-317500" algn="l" rtl="0">
              <a:lnSpc>
                <a:spcPct val="90000"/>
              </a:lnSpc>
              <a:spcBef>
                <a:spcPts val="0"/>
              </a:spcBef>
              <a:spcAft>
                <a:spcPts val="0"/>
              </a:spcAft>
              <a:buSzPts val="1400"/>
              <a:buChar char="○"/>
            </a:pPr>
            <a:r>
              <a:rPr lang="en" sz="3000" b="1"/>
              <a:t> </a:t>
            </a:r>
            <a:r>
              <a:rPr lang="en" sz="1800" b="1"/>
              <a:t>Teach distinguishing truth from emotion</a:t>
            </a:r>
            <a:endParaRPr sz="1800" b="1"/>
          </a:p>
          <a:p>
            <a:pPr marL="1371600" lvl="2" indent="-342900" algn="l" rtl="0">
              <a:lnSpc>
                <a:spcPct val="90000"/>
              </a:lnSpc>
              <a:spcBef>
                <a:spcPts val="0"/>
              </a:spcBef>
              <a:spcAft>
                <a:spcPts val="0"/>
              </a:spcAft>
              <a:buSzPts val="1800"/>
              <a:buChar char="■"/>
            </a:pPr>
            <a:r>
              <a:rPr lang="en" sz="1800"/>
              <a:t>“Position vs. condition</a:t>
            </a:r>
            <a:endParaRPr sz="1800"/>
          </a:p>
          <a:p>
            <a:pPr marL="1371600" lvl="2" indent="-342900" algn="l" rtl="0">
              <a:lnSpc>
                <a:spcPct val="90000"/>
              </a:lnSpc>
              <a:spcBef>
                <a:spcPts val="0"/>
              </a:spcBef>
              <a:spcAft>
                <a:spcPts val="0"/>
              </a:spcAft>
              <a:buSzPts val="1800"/>
              <a:buChar char="■"/>
            </a:pPr>
            <a:r>
              <a:rPr lang="en" sz="1800"/>
              <a:t>Disputing thoughts with scripture</a:t>
            </a:r>
            <a:endParaRPr sz="1800"/>
          </a:p>
          <a:p>
            <a:pPr marL="1828800" lvl="3" indent="-342900" algn="l" rtl="0">
              <a:lnSpc>
                <a:spcPct val="90000"/>
              </a:lnSpc>
              <a:spcBef>
                <a:spcPts val="0"/>
              </a:spcBef>
              <a:spcAft>
                <a:spcPts val="0"/>
              </a:spcAft>
              <a:buSzPts val="1800"/>
              <a:buChar char="●"/>
            </a:pPr>
            <a:r>
              <a:rPr lang="en" sz="1800" b="1"/>
              <a:t>1 John 3:20</a:t>
            </a:r>
            <a:r>
              <a:rPr lang="en" sz="1800"/>
              <a:t> “God is greater than your heart…”</a:t>
            </a:r>
            <a:endParaRPr sz="1800"/>
          </a:p>
          <a:p>
            <a:pPr marL="457200" lvl="0" indent="-342900" algn="l" rtl="0">
              <a:lnSpc>
                <a:spcPct val="90000"/>
              </a:lnSpc>
              <a:spcBef>
                <a:spcPts val="0"/>
              </a:spcBef>
              <a:spcAft>
                <a:spcPts val="0"/>
              </a:spcAft>
              <a:buSzPts val="1800"/>
              <a:buChar char="●"/>
            </a:pPr>
            <a:r>
              <a:rPr lang="en" sz="1800"/>
              <a:t>Considerations in the Ministry house</a:t>
            </a:r>
            <a:endParaRPr sz="1800"/>
          </a:p>
          <a:p>
            <a:pPr marL="914400" marR="0" lvl="0" indent="0" algn="l" rtl="0">
              <a:lnSpc>
                <a:spcPct val="90000"/>
              </a:lnSpc>
              <a:spcBef>
                <a:spcPts val="0"/>
              </a:spcBef>
              <a:spcAft>
                <a:spcPts val="0"/>
              </a:spcAft>
              <a:buNone/>
            </a:pPr>
            <a:r>
              <a:rPr lang="en" sz="1800"/>
              <a:t> </a:t>
            </a: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991" name="Google Shape;991;p163"/>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6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3. Long Term</a:t>
            </a:r>
            <a:endParaRPr sz="3000" b="1"/>
          </a:p>
          <a:p>
            <a:pPr marL="457200" lvl="0" indent="-355600" algn="l" rtl="0">
              <a:lnSpc>
                <a:spcPct val="90000"/>
              </a:lnSpc>
              <a:spcBef>
                <a:spcPts val="0"/>
              </a:spcBef>
              <a:spcAft>
                <a:spcPts val="0"/>
              </a:spcAft>
              <a:buSzPts val="2000"/>
              <a:buChar char="●"/>
            </a:pPr>
            <a:r>
              <a:rPr lang="en" sz="2000"/>
              <a:t>More involved follow up/Discipleship</a:t>
            </a:r>
            <a:endParaRPr sz="2000"/>
          </a:p>
          <a:p>
            <a:pPr marL="914400" lvl="1" indent="-317500" algn="l" rtl="0">
              <a:lnSpc>
                <a:spcPct val="90000"/>
              </a:lnSpc>
              <a:spcBef>
                <a:spcPts val="0"/>
              </a:spcBef>
              <a:spcAft>
                <a:spcPts val="0"/>
              </a:spcAft>
              <a:buSzPts val="1400"/>
              <a:buChar char="○"/>
            </a:pPr>
            <a:r>
              <a:rPr lang="en" sz="3000" b="1"/>
              <a:t> </a:t>
            </a:r>
            <a:r>
              <a:rPr lang="en" sz="1800" b="1"/>
              <a:t>Teach distinguishing truth from emotion</a:t>
            </a:r>
            <a:endParaRPr sz="1800" b="1"/>
          </a:p>
          <a:p>
            <a:pPr marL="1371600" lvl="2" indent="-342900" algn="l" rtl="0">
              <a:lnSpc>
                <a:spcPct val="90000"/>
              </a:lnSpc>
              <a:spcBef>
                <a:spcPts val="0"/>
              </a:spcBef>
              <a:spcAft>
                <a:spcPts val="0"/>
              </a:spcAft>
              <a:buSzPts val="1800"/>
              <a:buChar char="■"/>
            </a:pPr>
            <a:r>
              <a:rPr lang="en" sz="1800"/>
              <a:t>“Position vs. condition</a:t>
            </a:r>
            <a:endParaRPr sz="1800"/>
          </a:p>
          <a:p>
            <a:pPr marL="1371600" lvl="2" indent="-342900" algn="l" rtl="0">
              <a:lnSpc>
                <a:spcPct val="90000"/>
              </a:lnSpc>
              <a:spcBef>
                <a:spcPts val="0"/>
              </a:spcBef>
              <a:spcAft>
                <a:spcPts val="0"/>
              </a:spcAft>
              <a:buSzPts val="1800"/>
              <a:buChar char="■"/>
            </a:pPr>
            <a:r>
              <a:rPr lang="en" sz="1800"/>
              <a:t>Disputing thoughts with scripture</a:t>
            </a:r>
            <a:endParaRPr sz="1800"/>
          </a:p>
          <a:p>
            <a:pPr marL="1828800" lvl="3" indent="-342900" algn="l" rtl="0">
              <a:lnSpc>
                <a:spcPct val="90000"/>
              </a:lnSpc>
              <a:spcBef>
                <a:spcPts val="0"/>
              </a:spcBef>
              <a:spcAft>
                <a:spcPts val="0"/>
              </a:spcAft>
              <a:buSzPts val="1800"/>
              <a:buChar char="●"/>
            </a:pPr>
            <a:r>
              <a:rPr lang="en" sz="1800" b="1"/>
              <a:t>1 John 3:20</a:t>
            </a:r>
            <a:r>
              <a:rPr lang="en" sz="1800"/>
              <a:t> “God is greater than your heart…”</a:t>
            </a:r>
            <a:endParaRPr sz="1800"/>
          </a:p>
          <a:p>
            <a:pPr marL="457200" lvl="0" indent="-342900" algn="l" rtl="0">
              <a:lnSpc>
                <a:spcPct val="90000"/>
              </a:lnSpc>
              <a:spcBef>
                <a:spcPts val="0"/>
              </a:spcBef>
              <a:spcAft>
                <a:spcPts val="0"/>
              </a:spcAft>
              <a:buSzPts val="1800"/>
              <a:buChar char="●"/>
            </a:pPr>
            <a:r>
              <a:rPr lang="en" sz="1800"/>
              <a:t>Considerations in the Ministry house</a:t>
            </a:r>
            <a:endParaRPr sz="1800"/>
          </a:p>
          <a:p>
            <a:pPr marL="914400" lvl="1" indent="-342900" algn="l" rtl="0">
              <a:lnSpc>
                <a:spcPct val="90000"/>
              </a:lnSpc>
              <a:spcBef>
                <a:spcPts val="0"/>
              </a:spcBef>
              <a:spcAft>
                <a:spcPts val="0"/>
              </a:spcAft>
              <a:buSzPts val="1800"/>
              <a:buChar char="○"/>
            </a:pPr>
            <a:r>
              <a:rPr lang="en" sz="1800"/>
              <a:t>Not a sober house</a:t>
            </a:r>
            <a:endParaRPr sz="1800"/>
          </a:p>
          <a:p>
            <a:pPr marL="0" marR="0" lvl="0" indent="0" algn="l" rtl="0">
              <a:lnSpc>
                <a:spcPct val="90000"/>
              </a:lnSpc>
              <a:spcBef>
                <a:spcPts val="0"/>
              </a:spcBef>
              <a:spcAft>
                <a:spcPts val="0"/>
              </a:spcAft>
              <a:buNone/>
            </a:pP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997" name="Google Shape;997;p164"/>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Recognizing Addiction - Impaired Control</a:t>
            </a:r>
            <a:endParaRPr/>
          </a:p>
        </p:txBody>
      </p:sp>
      <p:sp>
        <p:nvSpPr>
          <p:cNvPr id="225" name="Google Shape;225;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Using for longer than intended, or using larger amounts than intended</a:t>
            </a:r>
            <a:endParaRPr sz="2400"/>
          </a:p>
          <a:p>
            <a:pPr marL="457200" lvl="0" indent="-381000" algn="l" rtl="0">
              <a:lnSpc>
                <a:spcPct val="100000"/>
              </a:lnSpc>
              <a:spcBef>
                <a:spcPts val="0"/>
              </a:spcBef>
              <a:spcAft>
                <a:spcPts val="0"/>
              </a:spcAft>
              <a:buSzPts val="2400"/>
              <a:buChar char="●"/>
            </a:pPr>
            <a:r>
              <a:rPr lang="en" sz="2400"/>
              <a:t>Wanting to reduce use, yet being unsuccessful doing so</a:t>
            </a:r>
            <a:endParaRPr sz="2400"/>
          </a:p>
          <a:p>
            <a:pPr marL="457200" lvl="0" indent="-381000" algn="l" rtl="0">
              <a:lnSpc>
                <a:spcPct val="100000"/>
              </a:lnSpc>
              <a:spcBef>
                <a:spcPts val="0"/>
              </a:spcBef>
              <a:spcAft>
                <a:spcPts val="0"/>
              </a:spcAft>
              <a:buSzPts val="2400"/>
              <a:buChar char="●"/>
            </a:pPr>
            <a:r>
              <a:rPr lang="en" sz="2400"/>
              <a:t>Spending excessive time getting/using/recovering from the drug use</a:t>
            </a:r>
            <a:endParaRPr sz="2400"/>
          </a:p>
          <a:p>
            <a:pPr marL="457200" lvl="0" indent="-381000" algn="l" rtl="0">
              <a:lnSpc>
                <a:spcPct val="100000"/>
              </a:lnSpc>
              <a:spcBef>
                <a:spcPts val="0"/>
              </a:spcBef>
              <a:spcAft>
                <a:spcPts val="0"/>
              </a:spcAft>
              <a:buSzPts val="2400"/>
              <a:buChar char="●"/>
            </a:pPr>
            <a:r>
              <a:rPr lang="en" sz="2400"/>
              <a:t>Cravings so intense it’s difficult to think about anything else</a:t>
            </a:r>
            <a:endParaRPr sz="2400"/>
          </a:p>
          <a:p>
            <a:pPr marL="0" lvl="0" indent="0" algn="l" rtl="0">
              <a:spcBef>
                <a:spcPts val="0"/>
              </a:spcBef>
              <a:spcAft>
                <a:spcPts val="0"/>
              </a:spcAft>
              <a:buNone/>
            </a:pPr>
            <a:endParaRPr sz="2400"/>
          </a:p>
          <a:p>
            <a:pPr marL="0" lvl="0" indent="0" algn="l" rtl="0">
              <a:spcBef>
                <a:spcPts val="1600"/>
              </a:spcBef>
              <a:spcAft>
                <a:spcPts val="0"/>
              </a:spcAft>
              <a:buNone/>
            </a:pPr>
            <a:endParaRPr sz="2400"/>
          </a:p>
          <a:p>
            <a:pPr marL="0" lvl="0" indent="0" algn="l" rtl="0">
              <a:spcBef>
                <a:spcPts val="1600"/>
              </a:spcBef>
              <a:spcAft>
                <a:spcPts val="1600"/>
              </a:spcAft>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16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3. Long Term</a:t>
            </a:r>
            <a:endParaRPr sz="3000" b="1"/>
          </a:p>
          <a:p>
            <a:pPr marL="457200" lvl="0" indent="-355600" algn="l" rtl="0">
              <a:lnSpc>
                <a:spcPct val="90000"/>
              </a:lnSpc>
              <a:spcBef>
                <a:spcPts val="0"/>
              </a:spcBef>
              <a:spcAft>
                <a:spcPts val="0"/>
              </a:spcAft>
              <a:buSzPts val="2000"/>
              <a:buChar char="●"/>
            </a:pPr>
            <a:r>
              <a:rPr lang="en" sz="2000"/>
              <a:t>More involved follow up/Discipleship</a:t>
            </a:r>
            <a:endParaRPr sz="2000"/>
          </a:p>
          <a:p>
            <a:pPr marL="914400" lvl="1" indent="-317500" algn="l" rtl="0">
              <a:lnSpc>
                <a:spcPct val="90000"/>
              </a:lnSpc>
              <a:spcBef>
                <a:spcPts val="0"/>
              </a:spcBef>
              <a:spcAft>
                <a:spcPts val="0"/>
              </a:spcAft>
              <a:buSzPts val="1400"/>
              <a:buChar char="○"/>
            </a:pPr>
            <a:r>
              <a:rPr lang="en" sz="3000" b="1"/>
              <a:t> </a:t>
            </a:r>
            <a:r>
              <a:rPr lang="en" sz="1800" b="1"/>
              <a:t>Teach distinguishing truth from emotion</a:t>
            </a:r>
            <a:endParaRPr sz="1800" b="1"/>
          </a:p>
          <a:p>
            <a:pPr marL="1371600" lvl="2" indent="-342900" algn="l" rtl="0">
              <a:lnSpc>
                <a:spcPct val="90000"/>
              </a:lnSpc>
              <a:spcBef>
                <a:spcPts val="0"/>
              </a:spcBef>
              <a:spcAft>
                <a:spcPts val="0"/>
              </a:spcAft>
              <a:buSzPts val="1800"/>
              <a:buChar char="■"/>
            </a:pPr>
            <a:r>
              <a:rPr lang="en" sz="1800"/>
              <a:t>“Position vs. condition</a:t>
            </a:r>
            <a:endParaRPr sz="1800"/>
          </a:p>
          <a:p>
            <a:pPr marL="1371600" lvl="2" indent="-342900" algn="l" rtl="0">
              <a:lnSpc>
                <a:spcPct val="90000"/>
              </a:lnSpc>
              <a:spcBef>
                <a:spcPts val="0"/>
              </a:spcBef>
              <a:spcAft>
                <a:spcPts val="0"/>
              </a:spcAft>
              <a:buSzPts val="1800"/>
              <a:buChar char="■"/>
            </a:pPr>
            <a:r>
              <a:rPr lang="en" sz="1800"/>
              <a:t>Disputing thoughts with scripture</a:t>
            </a:r>
            <a:endParaRPr sz="1800"/>
          </a:p>
          <a:p>
            <a:pPr marL="1828800" lvl="3" indent="-342900" algn="l" rtl="0">
              <a:lnSpc>
                <a:spcPct val="90000"/>
              </a:lnSpc>
              <a:spcBef>
                <a:spcPts val="0"/>
              </a:spcBef>
              <a:spcAft>
                <a:spcPts val="0"/>
              </a:spcAft>
              <a:buSzPts val="1800"/>
              <a:buChar char="●"/>
            </a:pPr>
            <a:r>
              <a:rPr lang="en" sz="1800" b="1"/>
              <a:t>1 John 3:20</a:t>
            </a:r>
            <a:r>
              <a:rPr lang="en" sz="1800"/>
              <a:t> “God is greater than your heart…”</a:t>
            </a:r>
            <a:endParaRPr sz="1800"/>
          </a:p>
          <a:p>
            <a:pPr marL="457200" lvl="0" indent="-342900" algn="l" rtl="0">
              <a:lnSpc>
                <a:spcPct val="90000"/>
              </a:lnSpc>
              <a:spcBef>
                <a:spcPts val="0"/>
              </a:spcBef>
              <a:spcAft>
                <a:spcPts val="0"/>
              </a:spcAft>
              <a:buSzPts val="1800"/>
              <a:buChar char="●"/>
            </a:pPr>
            <a:r>
              <a:rPr lang="en" sz="1800"/>
              <a:t>Considerations in the Ministry house</a:t>
            </a:r>
            <a:endParaRPr sz="1800"/>
          </a:p>
          <a:p>
            <a:pPr marL="914400" lvl="1" indent="-342900" algn="l" rtl="0">
              <a:lnSpc>
                <a:spcPct val="90000"/>
              </a:lnSpc>
              <a:spcBef>
                <a:spcPts val="0"/>
              </a:spcBef>
              <a:spcAft>
                <a:spcPts val="0"/>
              </a:spcAft>
              <a:buSzPts val="1800"/>
              <a:buChar char="○"/>
            </a:pPr>
            <a:r>
              <a:rPr lang="en" sz="1800"/>
              <a:t>Not a sober house</a:t>
            </a:r>
            <a:endParaRPr sz="1800"/>
          </a:p>
          <a:p>
            <a:pPr marL="1371600" lvl="2" indent="-342900" algn="l" rtl="0">
              <a:lnSpc>
                <a:spcPct val="90000"/>
              </a:lnSpc>
              <a:spcBef>
                <a:spcPts val="0"/>
              </a:spcBef>
              <a:spcAft>
                <a:spcPts val="0"/>
              </a:spcAft>
              <a:buSzPts val="1800"/>
              <a:buChar char="■"/>
            </a:pPr>
            <a:r>
              <a:rPr lang="en" sz="1800"/>
              <a:t>Balance with 1 Cor 8:13</a:t>
            </a: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1003" name="Google Shape;1003;p165"/>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16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3. Long Term</a:t>
            </a:r>
            <a:endParaRPr sz="3000" b="1"/>
          </a:p>
          <a:p>
            <a:pPr marL="457200" lvl="0" indent="-355600" algn="l" rtl="0">
              <a:lnSpc>
                <a:spcPct val="90000"/>
              </a:lnSpc>
              <a:spcBef>
                <a:spcPts val="0"/>
              </a:spcBef>
              <a:spcAft>
                <a:spcPts val="0"/>
              </a:spcAft>
              <a:buSzPts val="2000"/>
              <a:buChar char="●"/>
            </a:pPr>
            <a:r>
              <a:rPr lang="en" sz="2000"/>
              <a:t>More involved follow up/Discipleship</a:t>
            </a:r>
            <a:endParaRPr sz="2000"/>
          </a:p>
          <a:p>
            <a:pPr marL="914400" lvl="1" indent="-317500" algn="l" rtl="0">
              <a:lnSpc>
                <a:spcPct val="90000"/>
              </a:lnSpc>
              <a:spcBef>
                <a:spcPts val="0"/>
              </a:spcBef>
              <a:spcAft>
                <a:spcPts val="0"/>
              </a:spcAft>
              <a:buSzPts val="1400"/>
              <a:buChar char="○"/>
            </a:pPr>
            <a:r>
              <a:rPr lang="en" sz="3000" b="1"/>
              <a:t> </a:t>
            </a:r>
            <a:r>
              <a:rPr lang="en" sz="1800" b="1"/>
              <a:t>Teach distinguishing truth from emotion</a:t>
            </a:r>
            <a:endParaRPr sz="1800" b="1"/>
          </a:p>
          <a:p>
            <a:pPr marL="1371600" lvl="2" indent="-342900" algn="l" rtl="0">
              <a:lnSpc>
                <a:spcPct val="90000"/>
              </a:lnSpc>
              <a:spcBef>
                <a:spcPts val="0"/>
              </a:spcBef>
              <a:spcAft>
                <a:spcPts val="0"/>
              </a:spcAft>
              <a:buSzPts val="1800"/>
              <a:buChar char="■"/>
            </a:pPr>
            <a:r>
              <a:rPr lang="en" sz="1800"/>
              <a:t>“Position vs. condition</a:t>
            </a:r>
            <a:endParaRPr sz="1800"/>
          </a:p>
          <a:p>
            <a:pPr marL="1371600" lvl="2" indent="-342900" algn="l" rtl="0">
              <a:lnSpc>
                <a:spcPct val="90000"/>
              </a:lnSpc>
              <a:spcBef>
                <a:spcPts val="0"/>
              </a:spcBef>
              <a:spcAft>
                <a:spcPts val="0"/>
              </a:spcAft>
              <a:buSzPts val="1800"/>
              <a:buChar char="■"/>
            </a:pPr>
            <a:r>
              <a:rPr lang="en" sz="1800"/>
              <a:t>Disputing thoughts with scripture</a:t>
            </a:r>
            <a:endParaRPr sz="1800"/>
          </a:p>
          <a:p>
            <a:pPr marL="1828800" lvl="3" indent="-342900" algn="l" rtl="0">
              <a:lnSpc>
                <a:spcPct val="90000"/>
              </a:lnSpc>
              <a:spcBef>
                <a:spcPts val="0"/>
              </a:spcBef>
              <a:spcAft>
                <a:spcPts val="0"/>
              </a:spcAft>
              <a:buSzPts val="1800"/>
              <a:buChar char="●"/>
            </a:pPr>
            <a:r>
              <a:rPr lang="en" sz="1800" b="1"/>
              <a:t>1 John 3:20</a:t>
            </a:r>
            <a:r>
              <a:rPr lang="en" sz="1800"/>
              <a:t> “God is greater than your heart…”</a:t>
            </a:r>
            <a:endParaRPr sz="1800"/>
          </a:p>
          <a:p>
            <a:pPr marL="457200" lvl="0" indent="-342900" algn="l" rtl="0">
              <a:lnSpc>
                <a:spcPct val="90000"/>
              </a:lnSpc>
              <a:spcBef>
                <a:spcPts val="0"/>
              </a:spcBef>
              <a:spcAft>
                <a:spcPts val="0"/>
              </a:spcAft>
              <a:buSzPts val="1800"/>
              <a:buChar char="●"/>
            </a:pPr>
            <a:r>
              <a:rPr lang="en" sz="1800"/>
              <a:t>Considerations in the Ministry house</a:t>
            </a:r>
            <a:endParaRPr sz="1800"/>
          </a:p>
          <a:p>
            <a:pPr marL="914400" lvl="1" indent="-342900" algn="l" rtl="0">
              <a:lnSpc>
                <a:spcPct val="90000"/>
              </a:lnSpc>
              <a:spcBef>
                <a:spcPts val="0"/>
              </a:spcBef>
              <a:spcAft>
                <a:spcPts val="0"/>
              </a:spcAft>
              <a:buSzPts val="1800"/>
              <a:buChar char="○"/>
            </a:pPr>
            <a:r>
              <a:rPr lang="en" sz="1800"/>
              <a:t>Not a sober house</a:t>
            </a:r>
            <a:endParaRPr sz="1800"/>
          </a:p>
          <a:p>
            <a:pPr marL="1371600" lvl="2" indent="-342900" algn="l" rtl="0">
              <a:lnSpc>
                <a:spcPct val="90000"/>
              </a:lnSpc>
              <a:spcBef>
                <a:spcPts val="0"/>
              </a:spcBef>
              <a:spcAft>
                <a:spcPts val="0"/>
              </a:spcAft>
              <a:buSzPts val="1800"/>
              <a:buChar char="■"/>
            </a:pPr>
            <a:r>
              <a:rPr lang="en" sz="1800"/>
              <a:t>Balance with 1 Cor 8:13</a:t>
            </a:r>
            <a:endParaRPr sz="1800"/>
          </a:p>
          <a:p>
            <a:pPr marL="1828800" lvl="3" indent="-342900" algn="l" rtl="0">
              <a:lnSpc>
                <a:spcPct val="90000"/>
              </a:lnSpc>
              <a:spcBef>
                <a:spcPts val="0"/>
              </a:spcBef>
              <a:spcAft>
                <a:spcPts val="0"/>
              </a:spcAft>
              <a:buSzPts val="1800"/>
              <a:buChar char="●"/>
            </a:pPr>
            <a:r>
              <a:rPr lang="en" sz="1800"/>
              <a:t>Don’t keep alcohol in the fridge, don’t hang at bars etc... </a:t>
            </a: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1009" name="Google Shape;1009;p166"/>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6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3. Long Term</a:t>
            </a:r>
            <a:endParaRPr sz="3000" b="1"/>
          </a:p>
          <a:p>
            <a:pPr marL="457200" lvl="0" indent="-355600" algn="l" rtl="0">
              <a:lnSpc>
                <a:spcPct val="90000"/>
              </a:lnSpc>
              <a:spcBef>
                <a:spcPts val="0"/>
              </a:spcBef>
              <a:spcAft>
                <a:spcPts val="0"/>
              </a:spcAft>
              <a:buSzPts val="2000"/>
              <a:buChar char="●"/>
            </a:pPr>
            <a:r>
              <a:rPr lang="en" sz="2000"/>
              <a:t>WHAT ABOUT RELAPSE?</a:t>
            </a:r>
            <a:r>
              <a:rPr lang="en" sz="1800"/>
              <a:t> </a:t>
            </a: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1015" name="Google Shape;1015;p167"/>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6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3. Long Term</a:t>
            </a:r>
            <a:endParaRPr sz="3000" b="1"/>
          </a:p>
          <a:p>
            <a:pPr marL="457200" lvl="0" indent="-355600" algn="l" rtl="0">
              <a:lnSpc>
                <a:spcPct val="90000"/>
              </a:lnSpc>
              <a:spcBef>
                <a:spcPts val="0"/>
              </a:spcBef>
              <a:spcAft>
                <a:spcPts val="0"/>
              </a:spcAft>
              <a:buSzPts val="2000"/>
              <a:buChar char="●"/>
            </a:pPr>
            <a:r>
              <a:rPr lang="en" sz="2000"/>
              <a:t>WHAT ABOUT RELAPSE?</a:t>
            </a:r>
            <a:endParaRPr sz="2000"/>
          </a:p>
          <a:p>
            <a:pPr marL="914400" lvl="1" indent="-355600" algn="l" rtl="0">
              <a:lnSpc>
                <a:spcPct val="90000"/>
              </a:lnSpc>
              <a:spcBef>
                <a:spcPts val="0"/>
              </a:spcBef>
              <a:spcAft>
                <a:spcPts val="0"/>
              </a:spcAft>
              <a:buSzPts val="2000"/>
              <a:buChar char="○"/>
            </a:pPr>
            <a:r>
              <a:rPr lang="en" sz="2000"/>
              <a:t>Self medicating or pleasure seeking</a:t>
            </a: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1021" name="Google Shape;1021;p168"/>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6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3. Long Term</a:t>
            </a:r>
            <a:endParaRPr sz="3000" b="1"/>
          </a:p>
          <a:p>
            <a:pPr marL="457200" lvl="0" indent="-355600" algn="l" rtl="0">
              <a:lnSpc>
                <a:spcPct val="90000"/>
              </a:lnSpc>
              <a:spcBef>
                <a:spcPts val="0"/>
              </a:spcBef>
              <a:spcAft>
                <a:spcPts val="0"/>
              </a:spcAft>
              <a:buSzPts val="2000"/>
              <a:buChar char="●"/>
            </a:pPr>
            <a:r>
              <a:rPr lang="en" sz="2000"/>
              <a:t>WHAT ABOUT RELAPSE?</a:t>
            </a:r>
            <a:endParaRPr sz="2000"/>
          </a:p>
          <a:p>
            <a:pPr marL="914400" lvl="1" indent="-355600" algn="l" rtl="0">
              <a:lnSpc>
                <a:spcPct val="90000"/>
              </a:lnSpc>
              <a:spcBef>
                <a:spcPts val="0"/>
              </a:spcBef>
              <a:spcAft>
                <a:spcPts val="0"/>
              </a:spcAft>
              <a:buSzPts val="2000"/>
              <a:buChar char="○"/>
            </a:pPr>
            <a:r>
              <a:rPr lang="en" sz="2000"/>
              <a:t>Self medicating or pleasure seeking</a:t>
            </a:r>
            <a:endParaRPr sz="2000"/>
          </a:p>
          <a:p>
            <a:pPr marL="914400" lvl="1" indent="-355600" algn="l" rtl="0">
              <a:lnSpc>
                <a:spcPct val="90000"/>
              </a:lnSpc>
              <a:spcBef>
                <a:spcPts val="0"/>
              </a:spcBef>
              <a:spcAft>
                <a:spcPts val="0"/>
              </a:spcAft>
              <a:buSzPts val="2000"/>
              <a:buChar char="○"/>
            </a:pPr>
            <a:r>
              <a:rPr lang="en" sz="2000"/>
              <a:t>To what degree are they utilizing the resources they have?</a:t>
            </a:r>
            <a:endParaRPr sz="2000"/>
          </a:p>
          <a:p>
            <a:pPr marL="0" lvl="0" indent="0" algn="l" rtl="0">
              <a:lnSpc>
                <a:spcPct val="90000"/>
              </a:lnSpc>
              <a:spcBef>
                <a:spcPts val="0"/>
              </a:spcBef>
              <a:spcAft>
                <a:spcPts val="0"/>
              </a:spcAft>
              <a:buNone/>
            </a:pP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1027" name="Google Shape;1027;p169"/>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7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3. Long Term</a:t>
            </a:r>
            <a:endParaRPr sz="3000" b="1"/>
          </a:p>
          <a:p>
            <a:pPr marL="457200" lvl="0" indent="-355600" algn="l" rtl="0">
              <a:lnSpc>
                <a:spcPct val="90000"/>
              </a:lnSpc>
              <a:spcBef>
                <a:spcPts val="0"/>
              </a:spcBef>
              <a:spcAft>
                <a:spcPts val="0"/>
              </a:spcAft>
              <a:buSzPts val="2000"/>
              <a:buChar char="●"/>
            </a:pPr>
            <a:r>
              <a:rPr lang="en" sz="2000"/>
              <a:t>WHAT ABOUT RELAPSE?</a:t>
            </a:r>
            <a:endParaRPr sz="2000"/>
          </a:p>
          <a:p>
            <a:pPr marL="914400" lvl="1" indent="-355600" algn="l" rtl="0">
              <a:lnSpc>
                <a:spcPct val="90000"/>
              </a:lnSpc>
              <a:spcBef>
                <a:spcPts val="0"/>
              </a:spcBef>
              <a:spcAft>
                <a:spcPts val="0"/>
              </a:spcAft>
              <a:buSzPts val="2000"/>
              <a:buChar char="○"/>
            </a:pPr>
            <a:r>
              <a:rPr lang="en" sz="2000"/>
              <a:t>Self medicating or pleasure seeking</a:t>
            </a:r>
            <a:endParaRPr sz="2000"/>
          </a:p>
          <a:p>
            <a:pPr marL="914400" lvl="1" indent="-355600" algn="l" rtl="0">
              <a:lnSpc>
                <a:spcPct val="90000"/>
              </a:lnSpc>
              <a:spcBef>
                <a:spcPts val="0"/>
              </a:spcBef>
              <a:spcAft>
                <a:spcPts val="0"/>
              </a:spcAft>
              <a:buSzPts val="2000"/>
              <a:buChar char="○"/>
            </a:pPr>
            <a:r>
              <a:rPr lang="en" sz="2000"/>
              <a:t>To what degree are they utilizing the resources they have?</a:t>
            </a:r>
            <a:endParaRPr sz="2000"/>
          </a:p>
          <a:p>
            <a:pPr marL="914400" lvl="1" indent="-355600" algn="l" rtl="0">
              <a:lnSpc>
                <a:spcPct val="90000"/>
              </a:lnSpc>
              <a:spcBef>
                <a:spcPts val="0"/>
              </a:spcBef>
              <a:spcAft>
                <a:spcPts val="0"/>
              </a:spcAft>
              <a:buSzPts val="2000"/>
              <a:buChar char="○"/>
            </a:pPr>
            <a:r>
              <a:rPr lang="en" sz="2000"/>
              <a:t>To what degree are they trying to give out spiritually?</a:t>
            </a: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1033" name="Google Shape;1033;p170"/>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7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3000" b="1"/>
              <a:t>3. Long Term</a:t>
            </a:r>
            <a:endParaRPr sz="3000" b="1"/>
          </a:p>
          <a:p>
            <a:pPr marL="457200" lvl="0" indent="-355600" algn="l" rtl="0">
              <a:lnSpc>
                <a:spcPct val="90000"/>
              </a:lnSpc>
              <a:spcBef>
                <a:spcPts val="0"/>
              </a:spcBef>
              <a:spcAft>
                <a:spcPts val="0"/>
              </a:spcAft>
              <a:buSzPts val="2000"/>
              <a:buChar char="●"/>
            </a:pPr>
            <a:r>
              <a:rPr lang="en" sz="2000"/>
              <a:t>WHAT ABOUT RELAPSE?</a:t>
            </a:r>
            <a:endParaRPr sz="2000"/>
          </a:p>
          <a:p>
            <a:pPr marL="914400" lvl="1" indent="-355600" algn="l" rtl="0">
              <a:lnSpc>
                <a:spcPct val="90000"/>
              </a:lnSpc>
              <a:spcBef>
                <a:spcPts val="0"/>
              </a:spcBef>
              <a:spcAft>
                <a:spcPts val="0"/>
              </a:spcAft>
              <a:buSzPts val="2000"/>
              <a:buChar char="○"/>
            </a:pPr>
            <a:r>
              <a:rPr lang="en" sz="2000"/>
              <a:t>Self medicating or pleasure seeking</a:t>
            </a:r>
            <a:endParaRPr sz="2000"/>
          </a:p>
          <a:p>
            <a:pPr marL="914400" lvl="1" indent="-355600" algn="l" rtl="0">
              <a:lnSpc>
                <a:spcPct val="90000"/>
              </a:lnSpc>
              <a:spcBef>
                <a:spcPts val="0"/>
              </a:spcBef>
              <a:spcAft>
                <a:spcPts val="0"/>
              </a:spcAft>
              <a:buSzPts val="2000"/>
              <a:buChar char="○"/>
            </a:pPr>
            <a:r>
              <a:rPr lang="en" sz="2000"/>
              <a:t>To what degree are they utilizing the resources they have?</a:t>
            </a:r>
            <a:endParaRPr sz="2000"/>
          </a:p>
          <a:p>
            <a:pPr marL="914400" lvl="1" indent="-355600" algn="l" rtl="0">
              <a:lnSpc>
                <a:spcPct val="90000"/>
              </a:lnSpc>
              <a:spcBef>
                <a:spcPts val="0"/>
              </a:spcBef>
              <a:spcAft>
                <a:spcPts val="0"/>
              </a:spcAft>
              <a:buSzPts val="2000"/>
              <a:buChar char="○"/>
            </a:pPr>
            <a:r>
              <a:rPr lang="en" sz="2000"/>
              <a:t>To what degree are they trying to give out spiritually?</a:t>
            </a:r>
            <a:endParaRPr sz="2000"/>
          </a:p>
          <a:p>
            <a:pPr marL="914400" lvl="1" indent="-355600" algn="l" rtl="0">
              <a:lnSpc>
                <a:spcPct val="90000"/>
              </a:lnSpc>
              <a:spcBef>
                <a:spcPts val="0"/>
              </a:spcBef>
              <a:spcAft>
                <a:spcPts val="0"/>
              </a:spcAft>
              <a:buSzPts val="2000"/>
              <a:buChar char="○"/>
            </a:pPr>
            <a:r>
              <a:rPr lang="en" sz="2000"/>
              <a:t>At what point should we consider church discipline?</a:t>
            </a:r>
            <a:r>
              <a:rPr lang="en" sz="1800"/>
              <a:t> </a:t>
            </a:r>
            <a:endParaRPr sz="1800"/>
          </a:p>
          <a:p>
            <a:pPr marL="177800" lvl="0" indent="-38100" algn="l" rtl="0">
              <a:lnSpc>
                <a:spcPct val="90000"/>
              </a:lnSpc>
              <a:spcBef>
                <a:spcPts val="800"/>
              </a:spcBef>
              <a:spcAft>
                <a:spcPts val="0"/>
              </a:spcAft>
              <a:buClr>
                <a:schemeClr val="dk1"/>
              </a:buClr>
              <a:buSzPts val="2100"/>
              <a:buNone/>
            </a:pPr>
            <a:endParaRPr sz="1100"/>
          </a:p>
          <a:p>
            <a:pPr marL="0" lvl="0" indent="0" algn="l" rtl="0">
              <a:lnSpc>
                <a:spcPct val="90000"/>
              </a:lnSpc>
              <a:spcBef>
                <a:spcPts val="800"/>
              </a:spcBef>
              <a:spcAft>
                <a:spcPts val="1600"/>
              </a:spcAft>
              <a:buClr>
                <a:schemeClr val="dk1"/>
              </a:buClr>
              <a:buSzPts val="2100"/>
              <a:buNone/>
            </a:pPr>
            <a:endParaRPr sz="1100"/>
          </a:p>
        </p:txBody>
      </p:sp>
      <p:sp>
        <p:nvSpPr>
          <p:cNvPr id="1039" name="Google Shape;1039;p171"/>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 </a:t>
            </a:r>
            <a:endParaRPr sz="300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72"/>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Personal Testimony</a:t>
            </a:r>
            <a:endParaRPr>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Recognizing Addiction - Social Impairment</a:t>
            </a:r>
            <a:endParaRPr/>
          </a:p>
        </p:txBody>
      </p:sp>
      <p:sp>
        <p:nvSpPr>
          <p:cNvPr id="231" name="Google Shape;231;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Problems with work, school or family/social obligations</a:t>
            </a:r>
            <a:endParaRPr sz="2400"/>
          </a:p>
          <a:p>
            <a:pPr marL="457200" lvl="0" indent="-381000" algn="l" rtl="0">
              <a:lnSpc>
                <a:spcPct val="100000"/>
              </a:lnSpc>
              <a:spcBef>
                <a:spcPts val="0"/>
              </a:spcBef>
              <a:spcAft>
                <a:spcPts val="0"/>
              </a:spcAft>
              <a:buSzPts val="2400"/>
              <a:buChar char="●"/>
            </a:pPr>
            <a:r>
              <a:rPr lang="en" sz="2400"/>
              <a:t>Continues use despite having interpersonal problems because of the use</a:t>
            </a:r>
            <a:endParaRPr sz="2400"/>
          </a:p>
          <a:p>
            <a:pPr marL="457200" lvl="0" indent="-381000" algn="l" rtl="0">
              <a:lnSpc>
                <a:spcPct val="100000"/>
              </a:lnSpc>
              <a:spcBef>
                <a:spcPts val="0"/>
              </a:spcBef>
              <a:spcAft>
                <a:spcPts val="0"/>
              </a:spcAft>
              <a:buSzPts val="2400"/>
              <a:buChar char="●"/>
            </a:pPr>
            <a:r>
              <a:rPr lang="en" sz="2400"/>
              <a:t>Important and meaningful social and recreational activities may be given up or reduced because of use</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Recognizing Addiction - Risky Use</a:t>
            </a:r>
            <a:endParaRPr/>
          </a:p>
          <a:p>
            <a:pPr marL="0" lvl="0" indent="0" algn="l" rtl="0">
              <a:spcBef>
                <a:spcPts val="0"/>
              </a:spcBef>
              <a:spcAft>
                <a:spcPts val="0"/>
              </a:spcAft>
              <a:buNone/>
            </a:pPr>
            <a:endParaRPr/>
          </a:p>
        </p:txBody>
      </p:sp>
      <p:sp>
        <p:nvSpPr>
          <p:cNvPr id="237" name="Google Shape;237;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Repeatedly uses in physically dangerous situations</a:t>
            </a:r>
            <a:endParaRPr sz="2400"/>
          </a:p>
          <a:p>
            <a:pPr marL="457200" lvl="0" indent="-381000" algn="l" rtl="0">
              <a:spcBef>
                <a:spcPts val="0"/>
              </a:spcBef>
              <a:spcAft>
                <a:spcPts val="0"/>
              </a:spcAft>
              <a:buSzPts val="2400"/>
              <a:buChar char="●"/>
            </a:pPr>
            <a:r>
              <a:rPr lang="en" sz="2400"/>
              <a:t>Continues to use even though he/she is aware it is causing or worsening physical and psychological problems</a:t>
            </a:r>
            <a:endParaRPr sz="2400"/>
          </a:p>
          <a:p>
            <a:pPr marL="0" lvl="0" indent="0" algn="l" rtl="0">
              <a:spcBef>
                <a:spcPts val="1600"/>
              </a:spcBef>
              <a:spcAft>
                <a:spcPts val="0"/>
              </a:spcAft>
              <a:buClr>
                <a:srgbClr val="000000"/>
              </a:buClr>
              <a:buSzPts val="1100"/>
              <a:buFont typeface="Arial"/>
              <a:buNone/>
            </a:pP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Recognizing Addiction - Pharmacological Indicators </a:t>
            </a:r>
            <a:endParaRPr/>
          </a:p>
          <a:p>
            <a:pPr marL="0" lvl="0" indent="0" algn="l" rtl="0">
              <a:spcBef>
                <a:spcPts val="0"/>
              </a:spcBef>
              <a:spcAft>
                <a:spcPts val="0"/>
              </a:spcAft>
              <a:buNone/>
            </a:pPr>
            <a:endParaRPr/>
          </a:p>
        </p:txBody>
      </p:sp>
      <p:sp>
        <p:nvSpPr>
          <p:cNvPr id="243" name="Google Shape;243;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Tolerance </a:t>
            </a:r>
            <a:endParaRPr sz="2400"/>
          </a:p>
          <a:p>
            <a:pPr marL="457200" lvl="0" indent="-381000" algn="l" rtl="0">
              <a:spcBef>
                <a:spcPts val="0"/>
              </a:spcBef>
              <a:spcAft>
                <a:spcPts val="0"/>
              </a:spcAft>
              <a:buSzPts val="2400"/>
              <a:buChar char="●"/>
            </a:pPr>
            <a:r>
              <a:rPr lang="en" sz="2400"/>
              <a:t>Withdrawal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causes Addiction?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of Addiction is a Constant Source of Debate </a:t>
            </a:r>
            <a:endParaRPr/>
          </a:p>
        </p:txBody>
      </p:sp>
      <p:sp>
        <p:nvSpPr>
          <p:cNvPr id="254" name="Google Shape;254;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swald"/>
                <a:ea typeface="Oswald"/>
                <a:cs typeface="Oswald"/>
                <a:sym typeface="Oswald"/>
              </a:rPr>
              <a:t>Why should we discuss this?</a:t>
            </a:r>
            <a:endParaRPr>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of Addiction is a Constant Source of Debate </a:t>
            </a:r>
            <a:endParaRPr/>
          </a:p>
        </p:txBody>
      </p:sp>
      <p:sp>
        <p:nvSpPr>
          <p:cNvPr id="260" name="Google Shape;260;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Personal Responsibility Models</a:t>
            </a:r>
            <a:endParaRPr sz="30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of Addiction is a Constant Source of Debate </a:t>
            </a:r>
            <a:endParaRPr/>
          </a:p>
        </p:txBody>
      </p:sp>
      <p:sp>
        <p:nvSpPr>
          <p:cNvPr id="266" name="Google Shape;266;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Personal Responsibility Models</a:t>
            </a:r>
            <a:endParaRPr sz="30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67" name="Google Shape;267;p46"/>
          <p:cNvSpPr txBox="1"/>
          <p:nvPr/>
        </p:nvSpPr>
        <p:spPr>
          <a:xfrm>
            <a:off x="2217250" y="2429775"/>
            <a:ext cx="6150300" cy="14964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Average"/>
                <a:ea typeface="Average"/>
                <a:cs typeface="Average"/>
                <a:sym typeface="Average"/>
              </a:rPr>
              <a:t>Ephesians 5:18 </a:t>
            </a:r>
            <a:endParaRPr sz="2400">
              <a:solidFill>
                <a:srgbClr val="FFFFFF"/>
              </a:solidFill>
              <a:latin typeface="Average"/>
              <a:ea typeface="Average"/>
              <a:cs typeface="Average"/>
              <a:sym typeface="Average"/>
            </a:endParaRPr>
          </a:p>
          <a:p>
            <a:pPr marL="0" lvl="0" indent="0" algn="l" rtl="0">
              <a:spcBef>
                <a:spcPts val="0"/>
              </a:spcBef>
              <a:spcAft>
                <a:spcPts val="0"/>
              </a:spcAft>
              <a:buNone/>
            </a:pPr>
            <a:r>
              <a:rPr lang="en" sz="2400">
                <a:solidFill>
                  <a:srgbClr val="FFFFFF"/>
                </a:solidFill>
                <a:latin typeface="Average"/>
                <a:ea typeface="Average"/>
                <a:cs typeface="Average"/>
                <a:sym typeface="Average"/>
              </a:rPr>
              <a:t>“Do not get drunk on wine, which leads to debauchery. Instead, be filled with the Spirit”</a:t>
            </a:r>
            <a:endParaRPr sz="2400">
              <a:solidFill>
                <a:srgbClr val="FFFFFF"/>
              </a:solidFill>
              <a:latin typeface="Average"/>
              <a:ea typeface="Average"/>
              <a:cs typeface="Average"/>
              <a:sym typeface="Average"/>
            </a:endParaRPr>
          </a:p>
          <a:p>
            <a:pPr marL="0" lvl="0" indent="0" algn="l" rtl="0">
              <a:spcBef>
                <a:spcPts val="0"/>
              </a:spcBef>
              <a:spcAft>
                <a:spcPts val="0"/>
              </a:spcAft>
              <a:buNone/>
            </a:pPr>
            <a:endParaRPr sz="2400">
              <a:solidFill>
                <a:srgbClr val="FFFFFF"/>
              </a:solidFill>
              <a:latin typeface="Average"/>
              <a:ea typeface="Average"/>
              <a:cs typeface="Average"/>
              <a:sym typeface="Average"/>
            </a:endParaRPr>
          </a:p>
          <a:p>
            <a:pPr marL="0" lvl="0" indent="0" algn="l" rtl="0">
              <a:spcBef>
                <a:spcPts val="0"/>
              </a:spcBef>
              <a:spcAft>
                <a:spcPts val="0"/>
              </a:spcAft>
              <a:buNone/>
            </a:pPr>
            <a:endParaRPr sz="2400">
              <a:solidFill>
                <a:srgbClr val="FFFFFF"/>
              </a:solidFill>
              <a:latin typeface="Average"/>
              <a:ea typeface="Average"/>
              <a:cs typeface="Average"/>
              <a:sym typeface="Averag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of Addiction is a Constant Source of Debate </a:t>
            </a:r>
            <a:endParaRPr/>
          </a:p>
        </p:txBody>
      </p:sp>
      <p:sp>
        <p:nvSpPr>
          <p:cNvPr id="273" name="Google Shape;273;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Personal Responsibility Models</a:t>
            </a:r>
            <a:endParaRPr sz="3000"/>
          </a:p>
          <a:p>
            <a:pPr marL="457200" lvl="0" indent="-419100" algn="l" rtl="0">
              <a:spcBef>
                <a:spcPts val="0"/>
              </a:spcBef>
              <a:spcAft>
                <a:spcPts val="0"/>
              </a:spcAft>
              <a:buSzPts val="3000"/>
              <a:buChar char="●"/>
            </a:pPr>
            <a:r>
              <a:rPr lang="en" sz="3000"/>
              <a:t>Agent Models</a:t>
            </a:r>
            <a:endParaRPr sz="30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of Addiction is a Constant Source of Debate </a:t>
            </a:r>
            <a:endParaRPr/>
          </a:p>
        </p:txBody>
      </p:sp>
      <p:sp>
        <p:nvSpPr>
          <p:cNvPr id="279" name="Google Shape;279;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Personal Responsibility Models</a:t>
            </a:r>
            <a:endParaRPr sz="3000"/>
          </a:p>
          <a:p>
            <a:pPr marL="457200" lvl="0" indent="-419100" algn="l" rtl="0">
              <a:spcBef>
                <a:spcPts val="0"/>
              </a:spcBef>
              <a:spcAft>
                <a:spcPts val="0"/>
              </a:spcAft>
              <a:buSzPts val="3000"/>
              <a:buChar char="●"/>
            </a:pPr>
            <a:r>
              <a:rPr lang="en" sz="3000"/>
              <a:t>Agent Models</a:t>
            </a:r>
            <a:endParaRPr sz="30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80" name="Google Shape;280;p48"/>
          <p:cNvPicPr preferRelativeResize="0"/>
          <p:nvPr/>
        </p:nvPicPr>
        <p:blipFill>
          <a:blip r:embed="rId3">
            <a:alphaModFix/>
          </a:blip>
          <a:stretch>
            <a:fillRect/>
          </a:stretch>
        </p:blipFill>
        <p:spPr>
          <a:xfrm>
            <a:off x="1714500" y="762000"/>
            <a:ext cx="5715000" cy="3619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of Addiction is a Constant Source of Debate </a:t>
            </a:r>
            <a:endParaRPr/>
          </a:p>
        </p:txBody>
      </p:sp>
      <p:sp>
        <p:nvSpPr>
          <p:cNvPr id="286" name="Google Shape;286;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Personal Responsibility Models</a:t>
            </a:r>
            <a:endParaRPr sz="3000"/>
          </a:p>
          <a:p>
            <a:pPr marL="457200" lvl="0" indent="-419100" algn="l" rtl="0">
              <a:spcBef>
                <a:spcPts val="0"/>
              </a:spcBef>
              <a:spcAft>
                <a:spcPts val="0"/>
              </a:spcAft>
              <a:buSzPts val="3000"/>
              <a:buChar char="●"/>
            </a:pPr>
            <a:r>
              <a:rPr lang="en" sz="3000"/>
              <a:t>Agent Models</a:t>
            </a:r>
            <a:endParaRPr sz="30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87" name="Google Shape;287;p49"/>
          <p:cNvSpPr txBox="1">
            <a:spLocks noGrp="1"/>
          </p:cNvSpPr>
          <p:nvPr>
            <p:ph type="body" idx="1"/>
          </p:nvPr>
        </p:nvSpPr>
        <p:spPr>
          <a:xfrm>
            <a:off x="311700" y="1152475"/>
            <a:ext cx="8520600" cy="34164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Char char="➢"/>
            </a:pPr>
            <a:r>
              <a:rPr lang="en" sz="2400">
                <a:solidFill>
                  <a:srgbClr val="FFFFFF"/>
                </a:solidFill>
              </a:rPr>
              <a:t>32% of people who used nicotine even once went on to long-term habitual use</a:t>
            </a:r>
            <a:endParaRPr sz="2400">
              <a:solidFill>
                <a:srgbClr val="FFFFFF"/>
              </a:solidFill>
            </a:endParaRPr>
          </a:p>
          <a:p>
            <a:pPr marL="457200" lvl="0" indent="-381000" algn="l" rtl="0">
              <a:spcBef>
                <a:spcPts val="0"/>
              </a:spcBef>
              <a:spcAft>
                <a:spcPts val="0"/>
              </a:spcAft>
              <a:buClr>
                <a:srgbClr val="FFFFFF"/>
              </a:buClr>
              <a:buSzPts val="2400"/>
              <a:buChar char="➢"/>
            </a:pPr>
            <a:r>
              <a:rPr lang="en" sz="2400">
                <a:solidFill>
                  <a:srgbClr val="FFFFFF"/>
                </a:solidFill>
              </a:rPr>
              <a:t>For alcohol, marijuana, and cocaine the rate is about 15%</a:t>
            </a:r>
            <a:endParaRPr sz="2400">
              <a:solidFill>
                <a:srgbClr val="FFFFFF"/>
              </a:solidFill>
            </a:endParaRPr>
          </a:p>
          <a:p>
            <a:pPr marL="457200" lvl="0" indent="-381000" algn="l" rtl="0">
              <a:spcBef>
                <a:spcPts val="0"/>
              </a:spcBef>
              <a:spcAft>
                <a:spcPts val="0"/>
              </a:spcAft>
              <a:buClr>
                <a:srgbClr val="FFFFFF"/>
              </a:buClr>
              <a:buSzPts val="2400"/>
              <a:buChar char="➢"/>
            </a:pPr>
            <a:r>
              <a:rPr lang="en" sz="2400">
                <a:solidFill>
                  <a:srgbClr val="FFFFFF"/>
                </a:solidFill>
              </a:rPr>
              <a:t>23% for heroin</a:t>
            </a:r>
            <a:endParaRPr sz="2400">
              <a:solidFill>
                <a:srgbClr val="FFFFFF"/>
              </a:solidFill>
            </a:endParaRPr>
          </a:p>
          <a:p>
            <a:pPr marL="0" lvl="0" indent="0" algn="l" rtl="0">
              <a:spcBef>
                <a:spcPts val="0"/>
              </a:spcBef>
              <a:spcAft>
                <a:spcPts val="0"/>
              </a:spcAft>
              <a:buNone/>
            </a:pPr>
            <a:endParaRPr sz="2400">
              <a:solidFill>
                <a:srgbClr val="FFFFFF"/>
              </a:solidFill>
            </a:endParaRPr>
          </a:p>
          <a:p>
            <a:pPr marL="0" lvl="0" indent="0" algn="l" rtl="0">
              <a:spcBef>
                <a:spcPts val="0"/>
              </a:spcBef>
              <a:spcAft>
                <a:spcPts val="0"/>
              </a:spcAft>
              <a:buNone/>
            </a:pPr>
            <a:r>
              <a:rPr lang="en" sz="2400">
                <a:solidFill>
                  <a:srgbClr val="FFFFFF"/>
                </a:solidFill>
              </a:rPr>
              <a:t>(1994, Warner + Kessler, Experimental and Clinical Psychopharmacology)</a:t>
            </a:r>
            <a:endParaRPr sz="2400">
              <a:solidFill>
                <a:srgbClr val="FFFFFF"/>
              </a:solidFill>
            </a:endParaRPr>
          </a:p>
          <a:p>
            <a:pPr marL="0" lvl="0" indent="0" algn="l" rtl="0">
              <a:spcBef>
                <a:spcPts val="0"/>
              </a:spcBef>
              <a:spcAft>
                <a:spcPts val="0"/>
              </a:spcAft>
              <a:buNone/>
            </a:pPr>
            <a:endParaRPr sz="2400">
              <a:solidFill>
                <a:srgbClr val="FFFFFF"/>
              </a:solidFill>
            </a:endParaRPr>
          </a:p>
          <a:p>
            <a:pPr marL="0" lvl="0" indent="0" algn="l" rtl="0">
              <a:spcBef>
                <a:spcPts val="0"/>
              </a:spcBef>
              <a:spcAft>
                <a:spcPts val="0"/>
              </a:spcAft>
              <a:buNone/>
            </a:pPr>
            <a:endParaRPr sz="2400">
              <a:solidFill>
                <a:srgbClr val="FFFFFF"/>
              </a:solidFill>
            </a:endParaRPr>
          </a:p>
          <a:p>
            <a:pPr marL="0" lvl="0" indent="0" algn="l" rtl="0">
              <a:spcBef>
                <a:spcPts val="0"/>
              </a:spcBef>
              <a:spcAft>
                <a:spcPts val="0"/>
              </a:spcAft>
              <a:buNone/>
            </a:pPr>
            <a:endParaRPr sz="2400">
              <a:solidFill>
                <a:srgbClr val="FFFFFF"/>
              </a:solidFill>
            </a:endParaRPr>
          </a:p>
          <a:p>
            <a:pPr marL="0" lvl="0" indent="0" algn="l" rtl="0">
              <a:spcBef>
                <a:spcPts val="0"/>
              </a:spcBef>
              <a:spcAft>
                <a:spcPts val="1600"/>
              </a:spcAft>
              <a:buNone/>
            </a:pPr>
            <a:endParaRPr sz="24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of Addiction is a Constant Source of Debate </a:t>
            </a:r>
            <a:endParaRPr/>
          </a:p>
        </p:txBody>
      </p:sp>
      <p:sp>
        <p:nvSpPr>
          <p:cNvPr id="293" name="Google Shape;293;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Personal Responsibility Models</a:t>
            </a:r>
            <a:endParaRPr sz="3000"/>
          </a:p>
          <a:p>
            <a:pPr marL="457200" lvl="0" indent="-419100" algn="l" rtl="0">
              <a:spcBef>
                <a:spcPts val="0"/>
              </a:spcBef>
              <a:spcAft>
                <a:spcPts val="0"/>
              </a:spcAft>
              <a:buSzPts val="3000"/>
              <a:buChar char="●"/>
            </a:pPr>
            <a:r>
              <a:rPr lang="en" sz="3000"/>
              <a:t>Agent Models</a:t>
            </a:r>
            <a:endParaRPr sz="3000"/>
          </a:p>
          <a:p>
            <a:pPr marL="457200" lvl="0" indent="-419100" algn="l" rtl="0">
              <a:spcBef>
                <a:spcPts val="0"/>
              </a:spcBef>
              <a:spcAft>
                <a:spcPts val="0"/>
              </a:spcAft>
              <a:buSzPts val="3000"/>
              <a:buChar char="●"/>
            </a:pPr>
            <a:r>
              <a:rPr lang="en" sz="3000"/>
              <a:t>Medical (Disease) Models</a:t>
            </a:r>
            <a:endParaRPr sz="30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of Addiction is a Constant Source of Debate </a:t>
            </a:r>
            <a:endParaRPr/>
          </a:p>
        </p:txBody>
      </p:sp>
      <p:sp>
        <p:nvSpPr>
          <p:cNvPr id="299" name="Google Shape;299;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Personal Responsibility Models</a:t>
            </a:r>
            <a:endParaRPr sz="3000"/>
          </a:p>
          <a:p>
            <a:pPr marL="457200" lvl="0" indent="-419100" algn="l" rtl="0">
              <a:spcBef>
                <a:spcPts val="0"/>
              </a:spcBef>
              <a:spcAft>
                <a:spcPts val="0"/>
              </a:spcAft>
              <a:buSzPts val="3000"/>
              <a:buChar char="●"/>
            </a:pPr>
            <a:r>
              <a:rPr lang="en" sz="3000"/>
              <a:t>Agent Models</a:t>
            </a:r>
            <a:endParaRPr sz="3000"/>
          </a:p>
          <a:p>
            <a:pPr marL="457200" lvl="0" indent="-419100" algn="l" rtl="0">
              <a:spcBef>
                <a:spcPts val="0"/>
              </a:spcBef>
              <a:spcAft>
                <a:spcPts val="0"/>
              </a:spcAft>
              <a:buSzPts val="3000"/>
              <a:buChar char="●"/>
            </a:pPr>
            <a:r>
              <a:rPr lang="en" sz="3000"/>
              <a:t>Medical (Disease) Models</a:t>
            </a:r>
            <a:endParaRPr sz="3000"/>
          </a:p>
          <a:p>
            <a:pPr marL="457200" lvl="0" indent="-419100" algn="l" rtl="0">
              <a:spcBef>
                <a:spcPts val="0"/>
              </a:spcBef>
              <a:spcAft>
                <a:spcPts val="0"/>
              </a:spcAft>
              <a:buSzPts val="3000"/>
              <a:buChar char="●"/>
            </a:pPr>
            <a:r>
              <a:rPr lang="en" sz="3000"/>
              <a:t>Social Learning Models</a:t>
            </a:r>
            <a:endParaRPr sz="3000"/>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Etiology of Addiction is a Constant Source of Debate </a:t>
            </a:r>
            <a:endParaRPr/>
          </a:p>
        </p:txBody>
      </p:sp>
      <p:sp>
        <p:nvSpPr>
          <p:cNvPr id="305" name="Google Shape;305;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Personal Responsibility Models</a:t>
            </a:r>
            <a:endParaRPr sz="3000"/>
          </a:p>
          <a:p>
            <a:pPr marL="457200" lvl="0" indent="-419100" algn="l" rtl="0">
              <a:spcBef>
                <a:spcPts val="0"/>
              </a:spcBef>
              <a:spcAft>
                <a:spcPts val="0"/>
              </a:spcAft>
              <a:buSzPts val="3000"/>
              <a:buChar char="●"/>
            </a:pPr>
            <a:r>
              <a:rPr lang="en" sz="3000"/>
              <a:t>Agent Models</a:t>
            </a:r>
            <a:endParaRPr sz="3000"/>
          </a:p>
          <a:p>
            <a:pPr marL="457200" lvl="0" indent="-419100" algn="l" rtl="0">
              <a:spcBef>
                <a:spcPts val="0"/>
              </a:spcBef>
              <a:spcAft>
                <a:spcPts val="0"/>
              </a:spcAft>
              <a:buSzPts val="3000"/>
              <a:buChar char="●"/>
            </a:pPr>
            <a:r>
              <a:rPr lang="en" sz="3000"/>
              <a:t>Medical (Disease) Models</a:t>
            </a:r>
            <a:endParaRPr sz="3000"/>
          </a:p>
          <a:p>
            <a:pPr marL="457200" lvl="0" indent="-419100" algn="l" rtl="0">
              <a:spcBef>
                <a:spcPts val="0"/>
              </a:spcBef>
              <a:spcAft>
                <a:spcPts val="0"/>
              </a:spcAft>
              <a:buSzPts val="3000"/>
              <a:buChar char="●"/>
            </a:pPr>
            <a:r>
              <a:rPr lang="en" sz="3000"/>
              <a:t>Social Learning Models</a:t>
            </a:r>
            <a:endParaRPr sz="30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06" name="Google Shape;306;p52"/>
          <p:cNvSpPr txBox="1">
            <a:spLocks noGrp="1"/>
          </p:cNvSpPr>
          <p:nvPr>
            <p:ph type="title"/>
          </p:nvPr>
        </p:nvSpPr>
        <p:spPr>
          <a:xfrm>
            <a:off x="1819975" y="3644275"/>
            <a:ext cx="4960800" cy="764400"/>
          </a:xfrm>
          <a:prstGeom prst="rect">
            <a:avLst/>
          </a:prstGeom>
          <a:solidFill>
            <a:srgbClr val="E9E9E8"/>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0000"/>
                </a:solidFill>
              </a:rPr>
              <a:t>There’s no single answer!</a:t>
            </a:r>
            <a:endParaRPr sz="36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Holistic Approach</a:t>
            </a:r>
            <a:endParaRPr/>
          </a:p>
        </p:txBody>
      </p:sp>
      <p:sp>
        <p:nvSpPr>
          <p:cNvPr id="312" name="Google Shape;312;p53"/>
          <p:cNvSpPr txBox="1">
            <a:spLocks noGrp="1"/>
          </p:cNvSpPr>
          <p:nvPr>
            <p:ph type="body" idx="1"/>
          </p:nvPr>
        </p:nvSpPr>
        <p:spPr>
          <a:xfrm>
            <a:off x="699450" y="1017725"/>
            <a:ext cx="7745100" cy="38157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““We need to view it simultaneously from many different angles—or, at least, while examining it from one angle, we need to keep the others in mind. Addiction has biological, chemical, neurological, psychological, medical, emotional, social, political, economic and spiritual underpinnings—and perhaps others I haven’t thought about.” </a:t>
            </a:r>
            <a:endParaRPr sz="2400">
              <a:solidFill>
                <a:srgbClr val="FFFFFF"/>
              </a:solidFill>
            </a:endParaRPr>
          </a:p>
          <a:p>
            <a:pPr marL="0" lvl="0" indent="0" algn="l" rtl="0">
              <a:spcBef>
                <a:spcPts val="1600"/>
              </a:spcBef>
              <a:spcAft>
                <a:spcPts val="1600"/>
              </a:spcAft>
              <a:buNone/>
            </a:pPr>
            <a:r>
              <a:rPr lang="en" sz="2400">
                <a:solidFill>
                  <a:srgbClr val="FFFFFF"/>
                </a:solidFill>
              </a:rPr>
              <a:t>- Gabor Maté</a:t>
            </a:r>
            <a:endParaRPr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Development</a:t>
            </a:r>
            <a:endParaRPr/>
          </a:p>
        </p:txBody>
      </p:sp>
      <p:sp>
        <p:nvSpPr>
          <p:cNvPr id="318" name="Google Shape;318;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0"/>
              </a:spcAft>
              <a:buClr>
                <a:srgbClr val="000000"/>
              </a:buClr>
              <a:buSzPts val="1100"/>
              <a:buFont typeface="Arial"/>
              <a:buNone/>
            </a:pPr>
            <a:endParaRPr sz="1200"/>
          </a:p>
          <a:p>
            <a:pPr marL="0" lvl="0" indent="0" algn="l" rtl="0">
              <a:spcBef>
                <a:spcPts val="1600"/>
              </a:spcBef>
              <a:spcAft>
                <a:spcPts val="0"/>
              </a:spcAft>
              <a:buClr>
                <a:srgbClr val="000000"/>
              </a:buClr>
              <a:buSzPts val="1100"/>
              <a:buFont typeface="Arial"/>
              <a:buNone/>
            </a:pPr>
            <a:endParaRPr sz="1200"/>
          </a:p>
          <a:p>
            <a:pPr marL="0" lvl="0" indent="0" algn="l" rtl="0">
              <a:spcBef>
                <a:spcPts val="1600"/>
              </a:spcBef>
              <a:spcAft>
                <a:spcPts val="1600"/>
              </a:spcAft>
              <a:buNone/>
            </a:pP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endParaRPr/>
          </a:p>
        </p:txBody>
      </p:sp>
      <p:pic>
        <p:nvPicPr>
          <p:cNvPr id="152" name="Google Shape;152;p28"/>
          <p:cNvPicPr preferRelativeResize="0"/>
          <p:nvPr/>
        </p:nvPicPr>
        <p:blipFill>
          <a:blip r:embed="rId3">
            <a:alphaModFix/>
          </a:blip>
          <a:stretch>
            <a:fillRect/>
          </a:stretch>
        </p:blipFill>
        <p:spPr>
          <a:xfrm>
            <a:off x="2369650" y="171450"/>
            <a:ext cx="4257675" cy="4800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Development</a:t>
            </a:r>
            <a:endParaRPr/>
          </a:p>
        </p:txBody>
      </p:sp>
      <p:sp>
        <p:nvSpPr>
          <p:cNvPr id="324" name="Google Shape;324;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Brain development in the uterus and during childhood is </a:t>
            </a:r>
            <a:r>
              <a:rPr lang="en" sz="3000" u="sng"/>
              <a:t>the single most important biological factor</a:t>
            </a:r>
            <a:r>
              <a:rPr lang="en" sz="3000"/>
              <a:t> in determining whether or not a person will be predisposed to addiction.</a:t>
            </a:r>
            <a:endParaRPr sz="3000"/>
          </a:p>
          <a:p>
            <a:pPr marL="0" lvl="0" indent="0" algn="l" rtl="0">
              <a:spcBef>
                <a:spcPts val="1600"/>
              </a:spcBef>
              <a:spcAft>
                <a:spcPts val="0"/>
              </a:spcAft>
              <a:buNone/>
            </a:pPr>
            <a:endParaRPr sz="3000"/>
          </a:p>
          <a:p>
            <a:pPr marL="0" lvl="0" indent="0" algn="l" rtl="0">
              <a:spcBef>
                <a:spcPts val="1600"/>
              </a:spcBef>
              <a:spcAft>
                <a:spcPts val="1600"/>
              </a:spcAft>
              <a:buNone/>
            </a:pPr>
            <a:r>
              <a:rPr lang="en"/>
              <a:t>Gabor Maté</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Development</a:t>
            </a:r>
            <a:endParaRPr/>
          </a:p>
        </p:txBody>
      </p:sp>
      <p:sp>
        <p:nvSpPr>
          <p:cNvPr id="330" name="Google Shape;330;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Brain development in the uterus and during childhood is </a:t>
            </a:r>
            <a:r>
              <a:rPr lang="en" sz="3000" u="sng"/>
              <a:t>the single most important biological factor</a:t>
            </a:r>
            <a:r>
              <a:rPr lang="en" sz="3000"/>
              <a:t> in determining whether or not a person will be predisposed to addiction.</a:t>
            </a:r>
            <a:endParaRPr sz="3000"/>
          </a:p>
          <a:p>
            <a:pPr marL="0" lvl="0" indent="0" algn="l" rtl="0">
              <a:spcBef>
                <a:spcPts val="1600"/>
              </a:spcBef>
              <a:spcAft>
                <a:spcPts val="0"/>
              </a:spcAft>
              <a:buNone/>
            </a:pPr>
            <a:endParaRPr sz="3000"/>
          </a:p>
          <a:p>
            <a:pPr marL="0" lvl="0" indent="0" algn="l" rtl="0">
              <a:spcBef>
                <a:spcPts val="1600"/>
              </a:spcBef>
              <a:spcAft>
                <a:spcPts val="1600"/>
              </a:spcAft>
              <a:buNone/>
            </a:pPr>
            <a:r>
              <a:rPr lang="en"/>
              <a:t>Gabor Maté</a:t>
            </a:r>
            <a:endParaRPr/>
          </a:p>
        </p:txBody>
      </p:sp>
      <p:sp>
        <p:nvSpPr>
          <p:cNvPr id="331" name="Google Shape;331;p56"/>
          <p:cNvSpPr txBox="1"/>
          <p:nvPr/>
        </p:nvSpPr>
        <p:spPr>
          <a:xfrm>
            <a:off x="3192125" y="1017725"/>
            <a:ext cx="5549400" cy="37236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75%  of brain growth takes place outside the womb</a:t>
            </a:r>
            <a:endParaRPr sz="2400">
              <a:solidFill>
                <a:srgbClr val="FFFFFF"/>
              </a:solidFill>
              <a:latin typeface="Average"/>
              <a:ea typeface="Average"/>
              <a:cs typeface="Average"/>
              <a:sym typeface="Average"/>
            </a:endParaRPr>
          </a:p>
          <a:p>
            <a:pPr marL="457200" lvl="0" indent="0" algn="l" rtl="0">
              <a:spcBef>
                <a:spcPts val="0"/>
              </a:spcBef>
              <a:spcAft>
                <a:spcPts val="0"/>
              </a:spcAft>
              <a:buNone/>
            </a:pPr>
            <a:endParaRPr sz="2400">
              <a:solidFill>
                <a:srgbClr val="FFFFFF"/>
              </a:solidFill>
              <a:latin typeface="Average"/>
              <a:ea typeface="Average"/>
              <a:cs typeface="Average"/>
              <a:sym typeface="Average"/>
            </a:endParaRPr>
          </a:p>
          <a:p>
            <a:pPr marL="457200" lvl="0" indent="-381000" algn="l" rtl="0">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by age 3 brain is 90% of adult size; body is only 18% of adult size </a:t>
            </a:r>
            <a:endParaRPr sz="2400">
              <a:solidFill>
                <a:srgbClr val="FFFFFF"/>
              </a:solidFill>
              <a:latin typeface="Average"/>
              <a:ea typeface="Average"/>
              <a:cs typeface="Average"/>
              <a:sym typeface="Average"/>
            </a:endParaRPr>
          </a:p>
          <a:p>
            <a:pPr marL="457200" lvl="0" indent="0" algn="l" rtl="0">
              <a:spcBef>
                <a:spcPts val="0"/>
              </a:spcBef>
              <a:spcAft>
                <a:spcPts val="0"/>
              </a:spcAft>
              <a:buNone/>
            </a:pPr>
            <a:endParaRPr sz="2400">
              <a:solidFill>
                <a:srgbClr val="FFFFFF"/>
              </a:solidFill>
              <a:latin typeface="Average"/>
              <a:ea typeface="Average"/>
              <a:cs typeface="Average"/>
              <a:sym typeface="Average"/>
            </a:endParaRPr>
          </a:p>
          <a:p>
            <a:pPr marL="457200" lvl="0" indent="-381000" algn="l" rtl="0">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Expression of genetic potentials is mostly contingent on environment </a:t>
            </a:r>
            <a:endParaRPr sz="2400">
              <a:solidFill>
                <a:srgbClr val="FFFFFF"/>
              </a:solidFill>
              <a:latin typeface="Average"/>
              <a:ea typeface="Average"/>
              <a:cs typeface="Average"/>
              <a:sym typeface="Average"/>
            </a:endParaRPr>
          </a:p>
          <a:p>
            <a:pPr marL="0" lvl="0" indent="0" algn="l" rtl="0">
              <a:spcBef>
                <a:spcPts val="0"/>
              </a:spcBef>
              <a:spcAft>
                <a:spcPts val="0"/>
              </a:spcAft>
              <a:buNone/>
            </a:pPr>
            <a:endParaRPr sz="2400">
              <a:solidFill>
                <a:srgbClr val="FFFFFF"/>
              </a:solidFill>
              <a:latin typeface="Average"/>
              <a:ea typeface="Average"/>
              <a:cs typeface="Average"/>
              <a:sym typeface="Averag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Development</a:t>
            </a:r>
            <a:endParaRPr/>
          </a:p>
        </p:txBody>
      </p:sp>
      <p:sp>
        <p:nvSpPr>
          <p:cNvPr id="337" name="Google Shape;337;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Emotional nurturance is necessary for healthy brain development</a:t>
            </a:r>
            <a:endParaRPr sz="2400"/>
          </a:p>
          <a:p>
            <a:pPr marL="457200" lvl="0" indent="-381000" algn="l" rtl="0">
              <a:spcBef>
                <a:spcPts val="0"/>
              </a:spcBef>
              <a:spcAft>
                <a:spcPts val="0"/>
              </a:spcAft>
              <a:buSzPts val="2400"/>
              <a:buChar char="●"/>
            </a:pPr>
            <a:r>
              <a:rPr lang="en" sz="2400"/>
              <a:t>Children need attachment relationship with 1+ reliably available, protective, psychologically present, and reasonably non-stressed adult</a:t>
            </a:r>
            <a:endParaRPr sz="2400"/>
          </a:p>
          <a:p>
            <a:pPr marL="457200" lvl="0" indent="-381000" algn="l" rtl="0">
              <a:spcBef>
                <a:spcPts val="0"/>
              </a:spcBef>
              <a:spcAft>
                <a:spcPts val="0"/>
              </a:spcAft>
              <a:buSzPts val="2400"/>
              <a:buChar char="●"/>
            </a:pPr>
            <a:r>
              <a:rPr lang="en" sz="2400"/>
              <a:t>Often void isn’t parent’s love or commitment, but in child's </a:t>
            </a:r>
            <a:r>
              <a:rPr lang="en" sz="2400" u="sng"/>
              <a:t>perception</a:t>
            </a:r>
            <a:r>
              <a:rPr lang="en" sz="2400"/>
              <a:t> </a:t>
            </a:r>
            <a:endParaRPr sz="2400"/>
          </a:p>
          <a:p>
            <a:pPr marL="0" lvl="0" indent="0" algn="l" rtl="0">
              <a:spcBef>
                <a:spcPts val="1600"/>
              </a:spcBef>
              <a:spcAft>
                <a:spcPts val="0"/>
              </a:spcAft>
              <a:buNone/>
            </a:pPr>
            <a:endParaRPr sz="2400"/>
          </a:p>
          <a:p>
            <a:pPr marL="0" lvl="0" indent="0" algn="l" rtl="0">
              <a:spcBef>
                <a:spcPts val="1600"/>
              </a:spcBef>
              <a:spcAft>
                <a:spcPts val="1600"/>
              </a:spcAft>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The Role of Development</a:t>
            </a:r>
            <a:endParaRPr/>
          </a:p>
          <a:p>
            <a:pPr marL="0" lvl="0" indent="0" algn="l" rtl="0">
              <a:spcBef>
                <a:spcPts val="0"/>
              </a:spcBef>
              <a:spcAft>
                <a:spcPts val="0"/>
              </a:spcAft>
              <a:buNone/>
            </a:pPr>
            <a:endParaRPr/>
          </a:p>
        </p:txBody>
      </p:sp>
      <p:sp>
        <p:nvSpPr>
          <p:cNvPr id="343" name="Google Shape;343;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i="1"/>
              <a:t>What happens with a lack of emotional nurturing or attachment?</a:t>
            </a:r>
            <a:endParaRPr sz="2400" i="1"/>
          </a:p>
          <a:p>
            <a:pPr marL="0" lvl="0" indent="0" algn="l" rtl="0">
              <a:spcBef>
                <a:spcPts val="1600"/>
              </a:spcBef>
              <a:spcAft>
                <a:spcPts val="0"/>
              </a:spcAft>
              <a:buNone/>
            </a:pPr>
            <a:r>
              <a:rPr lang="en" sz="2400"/>
              <a:t>→ </a:t>
            </a:r>
            <a:r>
              <a:rPr lang="en" sz="2400" b="1"/>
              <a:t>chronic stress </a:t>
            </a:r>
            <a:endParaRPr sz="2400" b="1"/>
          </a:p>
          <a:p>
            <a:pPr marL="0" lvl="0" indent="0" algn="l" rtl="0">
              <a:spcBef>
                <a:spcPts val="1600"/>
              </a:spcBef>
              <a:spcAft>
                <a:spcPts val="0"/>
              </a:spcAft>
              <a:buNone/>
            </a:pPr>
            <a:endParaRPr sz="2400" b="1"/>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Development</a:t>
            </a:r>
            <a:endParaRPr/>
          </a:p>
          <a:p>
            <a:pPr marL="0" lvl="0" indent="0" algn="l" rtl="0">
              <a:spcBef>
                <a:spcPts val="0"/>
              </a:spcBef>
              <a:spcAft>
                <a:spcPts val="0"/>
              </a:spcAft>
              <a:buNone/>
            </a:pPr>
            <a:endParaRPr/>
          </a:p>
        </p:txBody>
      </p:sp>
      <p:sp>
        <p:nvSpPr>
          <p:cNvPr id="349" name="Google Shape;349;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i="1"/>
              <a:t>What happens with a lack of emotional nurturing or attachment?</a:t>
            </a:r>
            <a:endParaRPr sz="2400" i="1"/>
          </a:p>
          <a:p>
            <a:pPr marL="0" lvl="0" indent="0" algn="l" rtl="0">
              <a:spcBef>
                <a:spcPts val="1600"/>
              </a:spcBef>
              <a:spcAft>
                <a:spcPts val="0"/>
              </a:spcAft>
              <a:buNone/>
            </a:pPr>
            <a:r>
              <a:rPr lang="en" sz="2400"/>
              <a:t>→ </a:t>
            </a:r>
            <a:r>
              <a:rPr lang="en" sz="2400" b="1"/>
              <a:t>chronic stress </a:t>
            </a:r>
            <a:endParaRPr sz="2400" b="1"/>
          </a:p>
          <a:p>
            <a:pPr marL="0" lvl="0" indent="0" algn="l" rtl="0">
              <a:spcBef>
                <a:spcPts val="1600"/>
              </a:spcBef>
              <a:spcAft>
                <a:spcPts val="0"/>
              </a:spcAft>
              <a:buNone/>
            </a:pPr>
            <a:endParaRPr sz="2400" b="1"/>
          </a:p>
          <a:p>
            <a:pPr marL="0" lvl="0" indent="0" algn="l" rtl="0">
              <a:spcBef>
                <a:spcPts val="1600"/>
              </a:spcBef>
              <a:spcAft>
                <a:spcPts val="0"/>
              </a:spcAft>
              <a:buNone/>
            </a:pPr>
            <a:r>
              <a:rPr lang="en" sz="2400"/>
              <a:t>Universal causes of stress = uncertainty, lack of information, loss of control, overwhelming conflict, isolation from emotionally supportive relationships</a:t>
            </a:r>
            <a:endParaRPr sz="2400"/>
          </a:p>
          <a:p>
            <a:pPr marL="0" lvl="0" indent="0" algn="l" rtl="0">
              <a:spcBef>
                <a:spcPts val="160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Development</a:t>
            </a:r>
            <a:endParaRPr/>
          </a:p>
          <a:p>
            <a:pPr marL="0" lvl="0" indent="0" algn="l" rtl="0">
              <a:spcBef>
                <a:spcPts val="0"/>
              </a:spcBef>
              <a:spcAft>
                <a:spcPts val="0"/>
              </a:spcAft>
              <a:buNone/>
            </a:pPr>
            <a:endParaRPr/>
          </a:p>
        </p:txBody>
      </p:sp>
      <p:sp>
        <p:nvSpPr>
          <p:cNvPr id="355" name="Google Shape;355;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i="1"/>
              <a:t>What happens with a lack of emotional nurturing or attachment?</a:t>
            </a:r>
            <a:endParaRPr sz="2400" i="1"/>
          </a:p>
          <a:p>
            <a:pPr marL="0" lvl="0" indent="0" algn="l" rtl="0">
              <a:spcBef>
                <a:spcPts val="1600"/>
              </a:spcBef>
              <a:spcAft>
                <a:spcPts val="0"/>
              </a:spcAft>
              <a:buNone/>
            </a:pPr>
            <a:r>
              <a:rPr lang="en" sz="2400"/>
              <a:t>→ </a:t>
            </a:r>
            <a:r>
              <a:rPr lang="en" sz="2400" b="1"/>
              <a:t>chronic stress </a:t>
            </a:r>
            <a:endParaRPr sz="2400" b="1"/>
          </a:p>
          <a:p>
            <a:pPr marL="0" lvl="0" indent="0" algn="l" rtl="0">
              <a:spcBef>
                <a:spcPts val="1600"/>
              </a:spcBef>
              <a:spcAft>
                <a:spcPts val="0"/>
              </a:spcAft>
              <a:buNone/>
            </a:pPr>
            <a:endParaRPr sz="2400" b="1"/>
          </a:p>
          <a:p>
            <a:pPr marL="0" lvl="0" indent="0" algn="l" rtl="0">
              <a:spcBef>
                <a:spcPts val="1600"/>
              </a:spcBef>
              <a:spcAft>
                <a:spcPts val="0"/>
              </a:spcAft>
              <a:buNone/>
            </a:pPr>
            <a:r>
              <a:rPr lang="en" sz="2400"/>
              <a:t>Universal causes of stress = uncertainty, lack of information, loss of control, overwhelming conflict, isolation from emotionally supportive relationships</a:t>
            </a:r>
            <a:endParaRPr sz="2400"/>
          </a:p>
          <a:p>
            <a:pPr marL="0" lvl="0" indent="0" algn="l" rtl="0">
              <a:spcBef>
                <a:spcPts val="1600"/>
              </a:spcBef>
              <a:spcAft>
                <a:spcPts val="1600"/>
              </a:spcAft>
              <a:buNone/>
            </a:pPr>
            <a:endParaRPr/>
          </a:p>
        </p:txBody>
      </p:sp>
      <p:sp>
        <p:nvSpPr>
          <p:cNvPr id="356" name="Google Shape;356;p60"/>
          <p:cNvSpPr txBox="1"/>
          <p:nvPr/>
        </p:nvSpPr>
        <p:spPr>
          <a:xfrm>
            <a:off x="789575" y="299800"/>
            <a:ext cx="7749000" cy="44715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Lower set point for child's internal stress system</a:t>
            </a:r>
            <a:endParaRPr sz="2400">
              <a:solidFill>
                <a:srgbClr val="FFFFFF"/>
              </a:solidFill>
              <a:latin typeface="Average"/>
              <a:ea typeface="Average"/>
              <a:cs typeface="Average"/>
              <a:sym typeface="Average"/>
            </a:endParaRPr>
          </a:p>
          <a:p>
            <a:pPr marL="457200" lvl="0" indent="0" algn="l" rtl="0">
              <a:spcBef>
                <a:spcPts val="0"/>
              </a:spcBef>
              <a:spcAft>
                <a:spcPts val="0"/>
              </a:spcAft>
              <a:buNone/>
            </a:pPr>
            <a:endParaRPr sz="2400">
              <a:solidFill>
                <a:srgbClr val="FFFFFF"/>
              </a:solidFill>
              <a:latin typeface="Average"/>
              <a:ea typeface="Average"/>
              <a:cs typeface="Average"/>
              <a:sym typeface="Average"/>
            </a:endParaRPr>
          </a:p>
          <a:p>
            <a:pPr marL="457200" lvl="0" indent="-381000" algn="l" rtl="0">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More vulnerable to the pleasurable experience of substances (water in the desert) </a:t>
            </a:r>
            <a:endParaRPr sz="2400">
              <a:solidFill>
                <a:srgbClr val="FFFFFF"/>
              </a:solidFill>
              <a:latin typeface="Average"/>
              <a:ea typeface="Average"/>
              <a:cs typeface="Average"/>
              <a:sym typeface="Average"/>
            </a:endParaRPr>
          </a:p>
          <a:p>
            <a:pPr marL="457200" lvl="0" indent="0" algn="l" rtl="0">
              <a:spcBef>
                <a:spcPts val="0"/>
              </a:spcBef>
              <a:spcAft>
                <a:spcPts val="0"/>
              </a:spcAft>
              <a:buNone/>
            </a:pPr>
            <a:endParaRPr sz="2400">
              <a:solidFill>
                <a:srgbClr val="FFFFFF"/>
              </a:solidFill>
              <a:latin typeface="Average"/>
              <a:ea typeface="Average"/>
              <a:cs typeface="Average"/>
              <a:sym typeface="Average"/>
            </a:endParaRPr>
          </a:p>
          <a:p>
            <a:pPr marL="457200" lvl="0" indent="-381000" algn="l" rtl="0">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Chronically high levels of cortisol → shrinks hippocampus </a:t>
            </a:r>
            <a:endParaRPr sz="2400">
              <a:solidFill>
                <a:srgbClr val="FFFFFF"/>
              </a:solidFill>
              <a:latin typeface="Average"/>
              <a:ea typeface="Average"/>
              <a:cs typeface="Average"/>
              <a:sym typeface="Average"/>
            </a:endParaRPr>
          </a:p>
          <a:p>
            <a:pPr marL="457200" lvl="0" indent="0" algn="l" rtl="0">
              <a:spcBef>
                <a:spcPts val="0"/>
              </a:spcBef>
              <a:spcAft>
                <a:spcPts val="0"/>
              </a:spcAft>
              <a:buNone/>
            </a:pPr>
            <a:endParaRPr sz="2400">
              <a:solidFill>
                <a:srgbClr val="FFFFFF"/>
              </a:solidFill>
              <a:latin typeface="Average"/>
              <a:ea typeface="Average"/>
              <a:cs typeface="Average"/>
              <a:sym typeface="Average"/>
            </a:endParaRPr>
          </a:p>
          <a:p>
            <a:pPr marL="457200" lvl="0" indent="-381000" algn="l" rtl="0">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Diminishes opioid and dopamine receptors </a:t>
            </a:r>
            <a:endParaRPr sz="2400">
              <a:solidFill>
                <a:srgbClr val="FFFFFF"/>
              </a:solidFill>
              <a:latin typeface="Average"/>
              <a:ea typeface="Average"/>
              <a:cs typeface="Average"/>
              <a:sym typeface="Average"/>
            </a:endParaRPr>
          </a:p>
          <a:p>
            <a:pPr marL="457200" lvl="0" indent="0" algn="l" rtl="0">
              <a:spcBef>
                <a:spcPts val="0"/>
              </a:spcBef>
              <a:spcAft>
                <a:spcPts val="0"/>
              </a:spcAft>
              <a:buNone/>
            </a:pPr>
            <a:endParaRPr sz="2400">
              <a:solidFill>
                <a:srgbClr val="FFFFFF"/>
              </a:solidFill>
              <a:latin typeface="Average"/>
              <a:ea typeface="Average"/>
              <a:cs typeface="Average"/>
              <a:sym typeface="Average"/>
            </a:endParaRPr>
          </a:p>
          <a:p>
            <a:pPr marL="457200" lvl="0" indent="-381000" algn="l" rtl="0">
              <a:spcBef>
                <a:spcPts val="0"/>
              </a:spcBef>
              <a:spcAft>
                <a:spcPts val="0"/>
              </a:spcAft>
              <a:buClr>
                <a:srgbClr val="FFFFFF"/>
              </a:buClr>
              <a:buSzPts val="2400"/>
              <a:buFont typeface="Average"/>
              <a:buChar char="●"/>
            </a:pPr>
            <a:r>
              <a:rPr lang="en" sz="2400">
                <a:solidFill>
                  <a:srgbClr val="FFFFFF"/>
                </a:solidFill>
                <a:latin typeface="Average"/>
                <a:ea typeface="Average"/>
                <a:cs typeface="Average"/>
                <a:sym typeface="Average"/>
              </a:rPr>
              <a:t>Inhibits emotional maturity, ability to self regulate</a:t>
            </a:r>
            <a:endParaRPr sz="2400">
              <a:solidFill>
                <a:srgbClr val="FFFFFF"/>
              </a:solidFill>
              <a:latin typeface="Average"/>
              <a:ea typeface="Average"/>
              <a:cs typeface="Average"/>
              <a:sym typeface="Averag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The Role of Development</a:t>
            </a:r>
            <a:endParaRPr/>
          </a:p>
          <a:p>
            <a:pPr marL="0" lvl="0" indent="0" algn="l" rtl="0">
              <a:spcBef>
                <a:spcPts val="0"/>
              </a:spcBef>
              <a:spcAft>
                <a:spcPts val="0"/>
              </a:spcAft>
              <a:buNone/>
            </a:pPr>
            <a:endParaRPr/>
          </a:p>
        </p:txBody>
      </p:sp>
      <p:sp>
        <p:nvSpPr>
          <p:cNvPr id="362" name="Google Shape;362;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Parental nurturing affects brain’s levels of endorphins, dopamine, serotonin, benzodiazepines, norepinephrine, oxytocin</a:t>
            </a:r>
            <a:endParaRPr sz="2400"/>
          </a:p>
          <a:p>
            <a:pPr marL="914400" lvl="1" indent="-342900" algn="l" rtl="0">
              <a:spcBef>
                <a:spcPts val="0"/>
              </a:spcBef>
              <a:spcAft>
                <a:spcPts val="0"/>
              </a:spcAft>
              <a:buSzPts val="1800"/>
              <a:buChar char="○"/>
            </a:pPr>
            <a:r>
              <a:rPr lang="en" sz="1800"/>
              <a:t>Attuned interactions stimulate release of natural opioids (endorphins) → promotes development of child’s opioid and dopamine circuitry</a:t>
            </a:r>
            <a:endParaRPr sz="1800"/>
          </a:p>
          <a:p>
            <a:pPr marL="457200" lvl="0" indent="-381000" algn="l" rtl="0">
              <a:spcBef>
                <a:spcPts val="0"/>
              </a:spcBef>
              <a:spcAft>
                <a:spcPts val="0"/>
              </a:spcAft>
              <a:buSzPts val="2400"/>
              <a:buChar char="●"/>
            </a:pPr>
            <a:r>
              <a:rPr lang="en" sz="2400"/>
              <a:t>The less effective internal chemical happiness system is, the more driven one is to seek joy/relief via drugs </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Development</a:t>
            </a:r>
            <a:endParaRPr/>
          </a:p>
          <a:p>
            <a:pPr marL="0" lvl="0" indent="0" algn="l" rtl="0">
              <a:spcBef>
                <a:spcPts val="0"/>
              </a:spcBef>
              <a:spcAft>
                <a:spcPts val="0"/>
              </a:spcAft>
              <a:buNone/>
            </a:pPr>
            <a:endParaRPr/>
          </a:p>
        </p:txBody>
      </p:sp>
      <p:sp>
        <p:nvSpPr>
          <p:cNvPr id="368" name="Google Shape;368;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Parental nurturing affects brain’s levels of endorphins, dopamine, serotonin, benzodiazepines, norepinephrine, oxytocin</a:t>
            </a:r>
            <a:endParaRPr sz="2400"/>
          </a:p>
          <a:p>
            <a:pPr marL="914400" lvl="1" indent="-342900" algn="l" rtl="0">
              <a:spcBef>
                <a:spcPts val="0"/>
              </a:spcBef>
              <a:spcAft>
                <a:spcPts val="0"/>
              </a:spcAft>
              <a:buSzPts val="1800"/>
              <a:buChar char="○"/>
            </a:pPr>
            <a:r>
              <a:rPr lang="en" sz="1800"/>
              <a:t>Attuned interactions stimulate release of natural opioids (endorphins) → promotes development of child’s opioid and dopamine circuitry</a:t>
            </a:r>
            <a:endParaRPr sz="1800"/>
          </a:p>
          <a:p>
            <a:pPr marL="457200" lvl="0" indent="-381000" algn="l" rtl="0">
              <a:spcBef>
                <a:spcPts val="0"/>
              </a:spcBef>
              <a:spcAft>
                <a:spcPts val="0"/>
              </a:spcAft>
              <a:buSzPts val="2400"/>
              <a:buChar char="●"/>
            </a:pPr>
            <a:r>
              <a:rPr lang="en" sz="2400"/>
              <a:t>The less effective internal chemical happiness system is, the more driven one is to seek joy/relief via drugs </a:t>
            </a:r>
            <a:endParaRPr sz="2400"/>
          </a:p>
        </p:txBody>
      </p:sp>
      <p:sp>
        <p:nvSpPr>
          <p:cNvPr id="369" name="Google Shape;369;p62"/>
          <p:cNvSpPr txBox="1"/>
          <p:nvPr/>
        </p:nvSpPr>
        <p:spPr>
          <a:xfrm>
            <a:off x="1028675" y="1641900"/>
            <a:ext cx="7385700" cy="18597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solidFill>
                  <a:srgbClr val="FFFFFF"/>
                </a:solidFill>
                <a:latin typeface="Average"/>
                <a:ea typeface="Average"/>
                <a:cs typeface="Average"/>
                <a:sym typeface="Average"/>
              </a:rPr>
              <a:t>Drugs influence how we act and feel because they resemble the brain’s own natural chemicals</a:t>
            </a:r>
            <a:endParaRPr sz="3000">
              <a:solidFill>
                <a:srgbClr val="FFFFFF"/>
              </a:solidFill>
              <a:latin typeface="Average"/>
              <a:ea typeface="Average"/>
              <a:cs typeface="Average"/>
              <a:sym typeface="Average"/>
            </a:endParaRPr>
          </a:p>
          <a:p>
            <a:pPr marL="0" lvl="0" indent="0" algn="l" rtl="0">
              <a:spcBef>
                <a:spcPts val="1600"/>
              </a:spcBef>
              <a:spcAft>
                <a:spcPts val="0"/>
              </a:spcAft>
              <a:buNone/>
            </a:pPr>
            <a:endParaRPr sz="3000">
              <a:latin typeface="Average"/>
              <a:ea typeface="Average"/>
              <a:cs typeface="Average"/>
              <a:sym typeface="Averag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Trauma</a:t>
            </a:r>
            <a:endParaRPr/>
          </a:p>
        </p:txBody>
      </p:sp>
      <p:sp>
        <p:nvSpPr>
          <p:cNvPr id="375" name="Google Shape;375;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Addiction is almost always rooted in some sort of </a:t>
            </a:r>
            <a:r>
              <a:rPr lang="en" sz="2400" i="1"/>
              <a:t>pain</a:t>
            </a:r>
            <a:endParaRPr sz="2400" i="1"/>
          </a:p>
          <a:p>
            <a:pPr marL="457200" lvl="0" indent="-381000" algn="l" rtl="0">
              <a:spcBef>
                <a:spcPts val="0"/>
              </a:spcBef>
              <a:spcAft>
                <a:spcPts val="0"/>
              </a:spcAft>
              <a:buSzPts val="2400"/>
              <a:buChar char="●"/>
            </a:pPr>
            <a:r>
              <a:rPr lang="en" sz="2400"/>
              <a:t>ACE’s study</a:t>
            </a:r>
            <a:endParaRPr sz="2400"/>
          </a:p>
          <a:p>
            <a:pPr marL="914400" lvl="1" indent="-381000" algn="l" rtl="0">
              <a:spcBef>
                <a:spcPts val="0"/>
              </a:spcBef>
              <a:spcAft>
                <a:spcPts val="0"/>
              </a:spcAft>
              <a:buSzPts val="2400"/>
              <a:buChar char="○"/>
            </a:pPr>
            <a:r>
              <a:rPr lang="en" sz="2400"/>
              <a:t>for each adverse childhood experience, risk for early initiation of substance use increases 2 to 4 times</a:t>
            </a:r>
            <a:endParaRPr sz="2400"/>
          </a:p>
          <a:p>
            <a:pPr marL="914400" lvl="1" indent="-381000" algn="l" rtl="0">
              <a:spcBef>
                <a:spcPts val="0"/>
              </a:spcBef>
              <a:spcAft>
                <a:spcPts val="0"/>
              </a:spcAft>
              <a:buSzPts val="2400"/>
              <a:buChar char="○"/>
            </a:pPr>
            <a:r>
              <a:rPr lang="en" sz="2400"/>
              <a:t>5 or more ACES = 7 to 10x greater risk for substance use </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Trauma</a:t>
            </a:r>
            <a:endParaRPr/>
          </a:p>
        </p:txBody>
      </p:sp>
      <p:sp>
        <p:nvSpPr>
          <p:cNvPr id="381" name="Google Shape;381;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Addiction is almost always rooted in some sort of </a:t>
            </a:r>
            <a:r>
              <a:rPr lang="en" sz="2400" i="1"/>
              <a:t>pain</a:t>
            </a:r>
            <a:endParaRPr sz="2400" i="1"/>
          </a:p>
          <a:p>
            <a:pPr marL="457200" lvl="0" indent="-381000" algn="l" rtl="0">
              <a:spcBef>
                <a:spcPts val="0"/>
              </a:spcBef>
              <a:spcAft>
                <a:spcPts val="0"/>
              </a:spcAft>
              <a:buSzPts val="2400"/>
              <a:buChar char="●"/>
            </a:pPr>
            <a:r>
              <a:rPr lang="en" sz="2400"/>
              <a:t>ACE’s study</a:t>
            </a:r>
            <a:endParaRPr sz="2400"/>
          </a:p>
          <a:p>
            <a:pPr marL="914400" lvl="1" indent="-381000" algn="l" rtl="0">
              <a:spcBef>
                <a:spcPts val="0"/>
              </a:spcBef>
              <a:spcAft>
                <a:spcPts val="0"/>
              </a:spcAft>
              <a:buSzPts val="2400"/>
              <a:buChar char="○"/>
            </a:pPr>
            <a:r>
              <a:rPr lang="en" sz="2400"/>
              <a:t>for each adverse childhood experience, risk for early initiation of substance use increases 2 to 4 times</a:t>
            </a:r>
            <a:endParaRPr sz="2400"/>
          </a:p>
          <a:p>
            <a:pPr marL="914400" lvl="1" indent="-381000" algn="l" rtl="0">
              <a:spcBef>
                <a:spcPts val="0"/>
              </a:spcBef>
              <a:spcAft>
                <a:spcPts val="0"/>
              </a:spcAft>
              <a:buSzPts val="2400"/>
              <a:buChar char="○"/>
            </a:pPr>
            <a:r>
              <a:rPr lang="en" sz="2400"/>
              <a:t>5 or more ACES = 7 to 10x greater risk for substance use </a:t>
            </a:r>
            <a:endParaRPr sz="2400"/>
          </a:p>
        </p:txBody>
      </p:sp>
      <p:sp>
        <p:nvSpPr>
          <p:cNvPr id="382" name="Google Shape;382;p64"/>
          <p:cNvSpPr txBox="1"/>
          <p:nvPr/>
        </p:nvSpPr>
        <p:spPr>
          <a:xfrm>
            <a:off x="812125" y="613350"/>
            <a:ext cx="7399500" cy="40608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FFFFFF"/>
                </a:solidFill>
                <a:latin typeface="Average"/>
                <a:ea typeface="Average"/>
                <a:cs typeface="Average"/>
                <a:sym typeface="Average"/>
              </a:rPr>
              <a:t>It's not what happened in the past that creates our present misery but the way we have allowed the past events to define how we see and experience ourselves in the present. The greatest damage done by neglect, trauma, or emotional loss is not the immediate pain they inflict but the long-term distortions they induce in the way a developing child will continue to interpret the world and her situation in it. </a:t>
            </a:r>
            <a:endParaRPr sz="2400">
              <a:solidFill>
                <a:srgbClr val="FFFFFF"/>
              </a:solidFill>
              <a:latin typeface="Average"/>
              <a:ea typeface="Average"/>
              <a:cs typeface="Average"/>
              <a:sym typeface="Average"/>
            </a:endParaRPr>
          </a:p>
          <a:p>
            <a:pPr marL="0" lvl="0" indent="0" algn="l" rtl="0">
              <a:lnSpc>
                <a:spcPct val="115000"/>
              </a:lnSpc>
              <a:spcBef>
                <a:spcPts val="1600"/>
              </a:spcBef>
              <a:spcAft>
                <a:spcPts val="0"/>
              </a:spcAft>
              <a:buNone/>
            </a:pPr>
            <a:r>
              <a:rPr lang="en" sz="2400">
                <a:solidFill>
                  <a:srgbClr val="FFFFFF"/>
                </a:solidFill>
                <a:latin typeface="Average"/>
                <a:ea typeface="Average"/>
                <a:cs typeface="Average"/>
                <a:sym typeface="Average"/>
              </a:rPr>
              <a:t>- Gabor Maté</a:t>
            </a:r>
            <a:endParaRPr sz="2400">
              <a:solidFill>
                <a:srgbClr val="FFFFFF"/>
              </a:solidFill>
              <a:latin typeface="Average"/>
              <a:ea typeface="Average"/>
              <a:cs typeface="Average"/>
              <a:sym typeface="Average"/>
            </a:endParaRPr>
          </a:p>
          <a:p>
            <a:pPr marL="0" lvl="0" indent="0" algn="l" rtl="0">
              <a:spcBef>
                <a:spcPts val="1600"/>
              </a:spcBef>
              <a:spcAft>
                <a:spcPts val="0"/>
              </a:spcAft>
              <a:buNone/>
            </a:pPr>
            <a:endParaRPr>
              <a:solidFill>
                <a:srgbClr val="FFFFFF"/>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endParaRPr/>
          </a:p>
        </p:txBody>
      </p:sp>
      <p:pic>
        <p:nvPicPr>
          <p:cNvPr id="158" name="Google Shape;158;p29"/>
          <p:cNvPicPr preferRelativeResize="0"/>
          <p:nvPr/>
        </p:nvPicPr>
        <p:blipFill>
          <a:blip r:embed="rId3">
            <a:alphaModFix/>
          </a:blip>
          <a:stretch>
            <a:fillRect/>
          </a:stretch>
        </p:blipFill>
        <p:spPr>
          <a:xfrm>
            <a:off x="1206688" y="152400"/>
            <a:ext cx="6730625" cy="4838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Trauma</a:t>
            </a:r>
            <a:endParaRPr/>
          </a:p>
        </p:txBody>
      </p:sp>
      <p:sp>
        <p:nvSpPr>
          <p:cNvPr id="388" name="Google Shape;388;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Addiction is almost always rooted in some sort of </a:t>
            </a:r>
            <a:r>
              <a:rPr lang="en" sz="2400" i="1"/>
              <a:t>pain</a:t>
            </a:r>
            <a:endParaRPr sz="2400" i="1"/>
          </a:p>
          <a:p>
            <a:pPr marL="457200" lvl="0" indent="-381000" algn="l" rtl="0">
              <a:spcBef>
                <a:spcPts val="0"/>
              </a:spcBef>
              <a:spcAft>
                <a:spcPts val="0"/>
              </a:spcAft>
              <a:buSzPts val="2400"/>
              <a:buChar char="●"/>
            </a:pPr>
            <a:r>
              <a:rPr lang="en" sz="2400"/>
              <a:t>ACE’s study</a:t>
            </a:r>
            <a:endParaRPr sz="2400"/>
          </a:p>
          <a:p>
            <a:pPr marL="914400" lvl="1" indent="-381000" algn="l" rtl="0">
              <a:spcBef>
                <a:spcPts val="0"/>
              </a:spcBef>
              <a:spcAft>
                <a:spcPts val="0"/>
              </a:spcAft>
              <a:buSzPts val="2400"/>
              <a:buChar char="○"/>
            </a:pPr>
            <a:r>
              <a:rPr lang="en" sz="2400"/>
              <a:t>for each adverse childhood experience, risk for early initiation of substance use increases 2 to 4 times</a:t>
            </a:r>
            <a:endParaRPr sz="2400"/>
          </a:p>
          <a:p>
            <a:pPr marL="914400" lvl="1" indent="-381000" algn="l" rtl="0">
              <a:spcBef>
                <a:spcPts val="0"/>
              </a:spcBef>
              <a:spcAft>
                <a:spcPts val="0"/>
              </a:spcAft>
              <a:buSzPts val="2400"/>
              <a:buChar char="○"/>
            </a:pPr>
            <a:r>
              <a:rPr lang="en" sz="2400"/>
              <a:t>5 or more ACES = 7 to 10x greater risk for substance use </a:t>
            </a:r>
            <a:endParaRPr sz="2400"/>
          </a:p>
        </p:txBody>
      </p:sp>
      <p:sp>
        <p:nvSpPr>
          <p:cNvPr id="389" name="Google Shape;389;p65"/>
          <p:cNvSpPr txBox="1"/>
          <p:nvPr/>
        </p:nvSpPr>
        <p:spPr>
          <a:xfrm>
            <a:off x="812125" y="613350"/>
            <a:ext cx="7399500" cy="40608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FFFFFF"/>
                </a:solidFill>
                <a:latin typeface="Average"/>
                <a:ea typeface="Average"/>
                <a:cs typeface="Average"/>
                <a:sym typeface="Average"/>
              </a:rPr>
              <a:t>It's not what happened in the past that creates our present misery but the way we have allowed the past events to define how we see and experience ourselves in the present. The greatest damage done by neglect, trauma, or emotional loss is not the immediate pain they inflict but the long-term distortions they induce in the way a developing child will continue to interpret the world and her situation in it. </a:t>
            </a:r>
            <a:endParaRPr sz="2400">
              <a:solidFill>
                <a:srgbClr val="FFFFFF"/>
              </a:solidFill>
              <a:latin typeface="Average"/>
              <a:ea typeface="Average"/>
              <a:cs typeface="Average"/>
              <a:sym typeface="Average"/>
            </a:endParaRPr>
          </a:p>
          <a:p>
            <a:pPr marL="0" lvl="0" indent="0" algn="l" rtl="0">
              <a:lnSpc>
                <a:spcPct val="115000"/>
              </a:lnSpc>
              <a:spcBef>
                <a:spcPts val="1600"/>
              </a:spcBef>
              <a:spcAft>
                <a:spcPts val="0"/>
              </a:spcAft>
              <a:buNone/>
            </a:pPr>
            <a:r>
              <a:rPr lang="en" sz="2400">
                <a:solidFill>
                  <a:srgbClr val="FFFFFF"/>
                </a:solidFill>
                <a:latin typeface="Average"/>
                <a:ea typeface="Average"/>
                <a:cs typeface="Average"/>
                <a:sym typeface="Average"/>
              </a:rPr>
              <a:t>- Gabor Maté</a:t>
            </a:r>
            <a:endParaRPr sz="2400">
              <a:solidFill>
                <a:srgbClr val="FFFFFF"/>
              </a:solidFill>
              <a:latin typeface="Average"/>
              <a:ea typeface="Average"/>
              <a:cs typeface="Average"/>
              <a:sym typeface="Average"/>
            </a:endParaRPr>
          </a:p>
          <a:p>
            <a:pPr marL="0" lvl="0" indent="0" algn="l" rtl="0">
              <a:spcBef>
                <a:spcPts val="1600"/>
              </a:spcBef>
              <a:spcAft>
                <a:spcPts val="0"/>
              </a:spcAft>
              <a:buNone/>
            </a:pPr>
            <a:endParaRPr>
              <a:solidFill>
                <a:srgbClr val="FFFFFF"/>
              </a:solidFill>
              <a:latin typeface="Average"/>
              <a:ea typeface="Average"/>
              <a:cs typeface="Average"/>
              <a:sym typeface="Average"/>
            </a:endParaRPr>
          </a:p>
        </p:txBody>
      </p:sp>
      <p:sp>
        <p:nvSpPr>
          <p:cNvPr id="390" name="Google Shape;390;p65"/>
          <p:cNvSpPr txBox="1"/>
          <p:nvPr/>
        </p:nvSpPr>
        <p:spPr>
          <a:xfrm>
            <a:off x="1371600" y="883625"/>
            <a:ext cx="6594300" cy="3574200"/>
          </a:xfrm>
          <a:prstGeom prst="rect">
            <a:avLst/>
          </a:prstGeom>
          <a:solidFill>
            <a:srgbClr val="FEFAC9"/>
          </a:solid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Average"/>
                <a:ea typeface="Average"/>
                <a:cs typeface="Average"/>
                <a:sym typeface="Average"/>
              </a:rPr>
              <a:t>Drug offers…</a:t>
            </a:r>
            <a:endParaRPr sz="2400">
              <a:latin typeface="Average"/>
              <a:ea typeface="Average"/>
              <a:cs typeface="Average"/>
              <a:sym typeface="Average"/>
            </a:endParaRPr>
          </a:p>
          <a:p>
            <a:pPr marL="457200" lvl="0" indent="-381000" algn="l" rtl="0">
              <a:lnSpc>
                <a:spcPct val="115000"/>
              </a:lnSpc>
              <a:spcBef>
                <a:spcPts val="1600"/>
              </a:spcBef>
              <a:spcAft>
                <a:spcPts val="0"/>
              </a:spcAft>
              <a:buSzPts val="2400"/>
              <a:buFont typeface="Average"/>
              <a:buChar char="●"/>
            </a:pPr>
            <a:r>
              <a:rPr lang="en" sz="2400">
                <a:latin typeface="Average"/>
                <a:ea typeface="Average"/>
                <a:cs typeface="Average"/>
                <a:sym typeface="Average"/>
              </a:rPr>
              <a:t>emotional anesthetic</a:t>
            </a:r>
            <a:endParaRPr sz="2400">
              <a:latin typeface="Average"/>
              <a:ea typeface="Average"/>
              <a:cs typeface="Average"/>
              <a:sym typeface="Average"/>
            </a:endParaRPr>
          </a:p>
          <a:p>
            <a:pPr marL="457200" lvl="0" indent="-381000" algn="l" rtl="0">
              <a:lnSpc>
                <a:spcPct val="115000"/>
              </a:lnSpc>
              <a:spcBef>
                <a:spcPts val="0"/>
              </a:spcBef>
              <a:spcAft>
                <a:spcPts val="0"/>
              </a:spcAft>
              <a:buSzPts val="2400"/>
              <a:buFont typeface="Average"/>
              <a:buChar char="●"/>
            </a:pPr>
            <a:r>
              <a:rPr lang="en" sz="2400">
                <a:latin typeface="Average"/>
                <a:ea typeface="Average"/>
                <a:cs typeface="Average"/>
                <a:sym typeface="Average"/>
              </a:rPr>
              <a:t>antidote to emptiness</a:t>
            </a:r>
            <a:endParaRPr sz="2400">
              <a:latin typeface="Average"/>
              <a:ea typeface="Average"/>
              <a:cs typeface="Average"/>
              <a:sym typeface="Average"/>
            </a:endParaRPr>
          </a:p>
          <a:p>
            <a:pPr marL="457200" lvl="0" indent="-381000" algn="l" rtl="0">
              <a:lnSpc>
                <a:spcPct val="115000"/>
              </a:lnSpc>
              <a:spcBef>
                <a:spcPts val="0"/>
              </a:spcBef>
              <a:spcAft>
                <a:spcPts val="0"/>
              </a:spcAft>
              <a:buSzPts val="2400"/>
              <a:buFont typeface="Average"/>
              <a:buChar char="●"/>
            </a:pPr>
            <a:r>
              <a:rPr lang="en" sz="2400">
                <a:latin typeface="Average"/>
                <a:ea typeface="Average"/>
                <a:cs typeface="Average"/>
                <a:sym typeface="Average"/>
              </a:rPr>
              <a:t>tonic against fatigue, boredom, alienation, sense of personal inadequacy</a:t>
            </a:r>
            <a:endParaRPr sz="2400">
              <a:latin typeface="Average"/>
              <a:ea typeface="Average"/>
              <a:cs typeface="Average"/>
              <a:sym typeface="Average"/>
            </a:endParaRPr>
          </a:p>
          <a:p>
            <a:pPr marL="457200" lvl="0" indent="-381000" algn="l" rtl="0">
              <a:lnSpc>
                <a:spcPct val="115000"/>
              </a:lnSpc>
              <a:spcBef>
                <a:spcPts val="0"/>
              </a:spcBef>
              <a:spcAft>
                <a:spcPts val="0"/>
              </a:spcAft>
              <a:buSzPts val="2400"/>
              <a:buFont typeface="Average"/>
              <a:buChar char="●"/>
            </a:pPr>
            <a:r>
              <a:rPr lang="en" sz="2400">
                <a:latin typeface="Average"/>
                <a:ea typeface="Average"/>
                <a:cs typeface="Average"/>
                <a:sym typeface="Average"/>
              </a:rPr>
              <a:t>stress reliever</a:t>
            </a:r>
            <a:endParaRPr sz="2400">
              <a:latin typeface="Average"/>
              <a:ea typeface="Average"/>
              <a:cs typeface="Average"/>
              <a:sym typeface="Average"/>
            </a:endParaRPr>
          </a:p>
          <a:p>
            <a:pPr marL="457200" lvl="0" indent="-381000" algn="l" rtl="0">
              <a:lnSpc>
                <a:spcPct val="115000"/>
              </a:lnSpc>
              <a:spcBef>
                <a:spcPts val="0"/>
              </a:spcBef>
              <a:spcAft>
                <a:spcPts val="0"/>
              </a:spcAft>
              <a:buSzPts val="2400"/>
              <a:buFont typeface="Average"/>
              <a:buChar char="●"/>
            </a:pPr>
            <a:r>
              <a:rPr lang="en" sz="2400">
                <a:latin typeface="Average"/>
                <a:ea typeface="Average"/>
                <a:cs typeface="Average"/>
                <a:sym typeface="Average"/>
              </a:rPr>
              <a:t>social lubricant </a:t>
            </a:r>
            <a:endParaRPr sz="2400">
              <a:latin typeface="Average"/>
              <a:ea typeface="Average"/>
              <a:cs typeface="Average"/>
              <a:sym typeface="Average"/>
            </a:endParaRPr>
          </a:p>
          <a:p>
            <a:pPr marL="0" lvl="0" indent="0" algn="l" rtl="0">
              <a:spcBef>
                <a:spcPts val="1600"/>
              </a:spcBef>
              <a:spcAft>
                <a:spcPts val="0"/>
              </a:spcAft>
              <a:buNone/>
            </a:pPr>
            <a:endParaRPr sz="2400">
              <a:latin typeface="Average"/>
              <a:ea typeface="Average"/>
              <a:cs typeface="Average"/>
              <a:sym typeface="Averag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Trauma</a:t>
            </a:r>
            <a:endParaRPr/>
          </a:p>
        </p:txBody>
      </p:sp>
      <p:sp>
        <p:nvSpPr>
          <p:cNvPr id="396" name="Google Shape;396;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Addiction is almost always rooted in some sort of </a:t>
            </a:r>
            <a:r>
              <a:rPr lang="en" sz="2400" i="1"/>
              <a:t>pain</a:t>
            </a:r>
            <a:endParaRPr sz="2400" i="1"/>
          </a:p>
          <a:p>
            <a:pPr marL="457200" lvl="0" indent="-381000" algn="l" rtl="0">
              <a:spcBef>
                <a:spcPts val="0"/>
              </a:spcBef>
              <a:spcAft>
                <a:spcPts val="0"/>
              </a:spcAft>
              <a:buSzPts val="2400"/>
              <a:buChar char="●"/>
            </a:pPr>
            <a:r>
              <a:rPr lang="en" sz="2400"/>
              <a:t>ACE’s study</a:t>
            </a:r>
            <a:endParaRPr sz="2400"/>
          </a:p>
          <a:p>
            <a:pPr marL="914400" lvl="1" indent="-381000" algn="l" rtl="0">
              <a:spcBef>
                <a:spcPts val="0"/>
              </a:spcBef>
              <a:spcAft>
                <a:spcPts val="0"/>
              </a:spcAft>
              <a:buSzPts val="2400"/>
              <a:buChar char="○"/>
            </a:pPr>
            <a:r>
              <a:rPr lang="en" sz="2400"/>
              <a:t>for each adverse childhood experience, risk for early initiation of substance use increases 2 to 4 times</a:t>
            </a:r>
            <a:endParaRPr sz="2400"/>
          </a:p>
          <a:p>
            <a:pPr marL="914400" lvl="1" indent="-381000" algn="l" rtl="0">
              <a:spcBef>
                <a:spcPts val="0"/>
              </a:spcBef>
              <a:spcAft>
                <a:spcPts val="0"/>
              </a:spcAft>
              <a:buSzPts val="2400"/>
              <a:buChar char="○"/>
            </a:pPr>
            <a:r>
              <a:rPr lang="en" sz="2400"/>
              <a:t>5 or more ACES = 7 to 10x greater risk for substance use</a:t>
            </a:r>
            <a:endParaRPr sz="2400"/>
          </a:p>
          <a:p>
            <a:pPr marL="0" lvl="0" indent="0" algn="l" rtl="0">
              <a:spcBef>
                <a:spcPts val="1600"/>
              </a:spcBef>
              <a:spcAft>
                <a:spcPts val="0"/>
              </a:spcAft>
              <a:buClr>
                <a:srgbClr val="000000"/>
              </a:buClr>
              <a:buSzPts val="1100"/>
              <a:buFont typeface="Arial"/>
              <a:buNone/>
            </a:pPr>
            <a:r>
              <a:rPr lang="en" sz="3000" i="1"/>
              <a:t>… What about someone who doesn’t seem to have a traumatic history?</a:t>
            </a:r>
            <a:endParaRPr sz="3000" i="1"/>
          </a:p>
          <a:p>
            <a:pPr marL="0" lvl="0" indent="0" algn="l" rtl="0">
              <a:spcBef>
                <a:spcPts val="1600"/>
              </a:spcBef>
              <a:spcAft>
                <a:spcPts val="1600"/>
              </a:spcAft>
              <a:buNone/>
            </a:pPr>
            <a:r>
              <a:rPr lang="en" sz="2400"/>
              <a:t>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Trauma </a:t>
            </a:r>
            <a:endParaRPr/>
          </a:p>
        </p:txBody>
      </p:sp>
      <p:sp>
        <p:nvSpPr>
          <p:cNvPr id="402" name="Google Shape;402;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Addiction is almost always rooted in some sort of </a:t>
            </a:r>
            <a:r>
              <a:rPr lang="en" sz="2400" i="1"/>
              <a:t>pain</a:t>
            </a:r>
            <a:endParaRPr sz="2400" i="1"/>
          </a:p>
          <a:p>
            <a:pPr marL="457200" lvl="0" indent="-381000" algn="l" rtl="0">
              <a:spcBef>
                <a:spcPts val="0"/>
              </a:spcBef>
              <a:spcAft>
                <a:spcPts val="0"/>
              </a:spcAft>
              <a:buSzPts val="2400"/>
              <a:buChar char="●"/>
            </a:pPr>
            <a:r>
              <a:rPr lang="en" sz="2400"/>
              <a:t>ACE’s study: for each adverse childhood experience, risk for early initiation of substance use increases 2 to 4 times</a:t>
            </a:r>
            <a:endParaRPr sz="2400"/>
          </a:p>
          <a:p>
            <a:pPr marL="0" lvl="0" indent="0" algn="l" rtl="0">
              <a:spcBef>
                <a:spcPts val="1600"/>
              </a:spcBef>
              <a:spcAft>
                <a:spcPts val="0"/>
              </a:spcAft>
              <a:buNone/>
            </a:pPr>
            <a:endParaRPr sz="2400"/>
          </a:p>
          <a:p>
            <a:pPr marL="0" lvl="0" indent="0" algn="l" rtl="0">
              <a:spcBef>
                <a:spcPts val="1600"/>
              </a:spcBef>
              <a:spcAft>
                <a:spcPts val="1600"/>
              </a:spcAft>
              <a:buNone/>
            </a:pPr>
            <a:r>
              <a:rPr lang="en" sz="2400"/>
              <a:t>… What about someone who doesn’t seem to have a traumatic history?</a:t>
            </a:r>
            <a:endParaRPr sz="2400"/>
          </a:p>
        </p:txBody>
      </p:sp>
      <p:sp>
        <p:nvSpPr>
          <p:cNvPr id="403" name="Google Shape;403;p67"/>
          <p:cNvSpPr txBox="1">
            <a:spLocks noGrp="1"/>
          </p:cNvSpPr>
          <p:nvPr>
            <p:ph type="body" idx="1"/>
          </p:nvPr>
        </p:nvSpPr>
        <p:spPr>
          <a:xfrm>
            <a:off x="110425" y="131675"/>
            <a:ext cx="8926200" cy="48774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rPr>
              <a:t>“Many junkies come from prosperous, apparently harmonious families.  Why would they become Junkies? Dislocation sometimes grows from devastating inabilities to meet highly internalized standards of achievement, rendering them unacceptable failures in their own estimation. In addition, some prosperous but frigid families maintain an impenetrable veneer of warmth that camouflages subtle cruelty or dysfunction. Alternatively, dislocation in junkies-to-be may come from painful rejection by their peers. Embracing the most feared and despised of all drugs is a bold counterattack upon the emptiness and boredom that often fills an affluent life. </a:t>
            </a:r>
            <a:endParaRPr sz="240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Trauma </a:t>
            </a:r>
            <a:endParaRPr/>
          </a:p>
        </p:txBody>
      </p:sp>
      <p:sp>
        <p:nvSpPr>
          <p:cNvPr id="409" name="Google Shape;409;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Addiction is almost always rooted in some sort of </a:t>
            </a:r>
            <a:r>
              <a:rPr lang="en" sz="2400" i="1"/>
              <a:t>pain</a:t>
            </a:r>
            <a:endParaRPr sz="2400" i="1"/>
          </a:p>
          <a:p>
            <a:pPr marL="457200" lvl="0" indent="-381000" algn="l" rtl="0">
              <a:spcBef>
                <a:spcPts val="0"/>
              </a:spcBef>
              <a:spcAft>
                <a:spcPts val="0"/>
              </a:spcAft>
              <a:buSzPts val="2400"/>
              <a:buChar char="●"/>
            </a:pPr>
            <a:r>
              <a:rPr lang="en" sz="2400"/>
              <a:t>ACE’s study: for each adverse childhood experience, risk for early initiation of substance use increases 2 to 4 times</a:t>
            </a:r>
            <a:endParaRPr sz="2400"/>
          </a:p>
          <a:p>
            <a:pPr marL="0" lvl="0" indent="0" algn="l" rtl="0">
              <a:spcBef>
                <a:spcPts val="1600"/>
              </a:spcBef>
              <a:spcAft>
                <a:spcPts val="0"/>
              </a:spcAft>
              <a:buNone/>
            </a:pPr>
            <a:endParaRPr sz="2400"/>
          </a:p>
          <a:p>
            <a:pPr marL="0" lvl="0" indent="0" algn="l" rtl="0">
              <a:spcBef>
                <a:spcPts val="1600"/>
              </a:spcBef>
              <a:spcAft>
                <a:spcPts val="1600"/>
              </a:spcAft>
              <a:buNone/>
            </a:pPr>
            <a:r>
              <a:rPr lang="en" sz="2400"/>
              <a:t>… What about someone who doesn’t seem to have a traumatic history?</a:t>
            </a:r>
            <a:endParaRPr sz="2400"/>
          </a:p>
        </p:txBody>
      </p:sp>
      <p:sp>
        <p:nvSpPr>
          <p:cNvPr id="410" name="Google Shape;410;p68"/>
          <p:cNvSpPr txBox="1">
            <a:spLocks noGrp="1"/>
          </p:cNvSpPr>
          <p:nvPr>
            <p:ph type="body" idx="1"/>
          </p:nvPr>
        </p:nvSpPr>
        <p:spPr>
          <a:xfrm>
            <a:off x="110425" y="131675"/>
            <a:ext cx="8926200" cy="48774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To be a junkie is to kick sand in the face of respectability with its myriad hypocrisies. It is to work a terrible revenge on resented parents. To be a junkie is to be feared as well as pitied, to provoke awe as well as to endure humiliation. It is a starkly honest position. It is preferable to be infamous than to be utterly inconsequential or a contradictory bundle of identity fragments, as Erikson put it. The psychosocial benefits of being a junkie, including a compelling sense of purpose, a well-recognized identity, the release of boredom, and the power to shock and horrify “straight” people, have been extensively documented by therapists, social scientists, and junkie authors.”   -Bruce K. Alexander </a:t>
            </a:r>
            <a:endParaRPr sz="2400">
              <a:solidFill>
                <a:srgbClr val="FFFFFF"/>
              </a:solidFill>
            </a:endParaRPr>
          </a:p>
          <a:p>
            <a:pPr marL="0" lvl="0" indent="0" algn="l" rtl="0">
              <a:spcBef>
                <a:spcPts val="1600"/>
              </a:spcBef>
              <a:spcAft>
                <a:spcPts val="1600"/>
              </a:spcAft>
              <a:buNone/>
            </a:pPr>
            <a:endParaRPr sz="240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p:txBody>
      </p:sp>
      <p:sp>
        <p:nvSpPr>
          <p:cNvPr id="416" name="Google Shape;416;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p:txBody>
      </p:sp>
      <p:sp>
        <p:nvSpPr>
          <p:cNvPr id="422" name="Google Shape;422;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Researchers, clinicians, doctors can’t help themselves… </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p:txBody>
      </p:sp>
      <p:sp>
        <p:nvSpPr>
          <p:cNvPr id="428" name="Google Shape;428;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Researchers, clinicians, doctors can’t help themselves… </a:t>
            </a:r>
            <a:endParaRPr sz="2400"/>
          </a:p>
        </p:txBody>
      </p:sp>
      <p:sp>
        <p:nvSpPr>
          <p:cNvPr id="429" name="Google Shape;429;p71"/>
          <p:cNvSpPr txBox="1"/>
          <p:nvPr/>
        </p:nvSpPr>
        <p:spPr>
          <a:xfrm>
            <a:off x="373850" y="1709050"/>
            <a:ext cx="8301900" cy="31584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400">
                <a:solidFill>
                  <a:srgbClr val="FFFFFF"/>
                </a:solidFill>
                <a:latin typeface="Average"/>
                <a:ea typeface="Average"/>
                <a:cs typeface="Average"/>
                <a:sym typeface="Average"/>
              </a:rPr>
              <a:t>“One consequence of spiritual deprivation is addiction, and not only to drugs. At conferences devoted to science-based addiction medicine, it is more and more common to hear presentations on the spiritual aspect of addictions and their treatment. At the core of all addictions there lies a spiritual void.”</a:t>
            </a:r>
            <a:endParaRPr sz="2400">
              <a:solidFill>
                <a:srgbClr val="FFFFFF"/>
              </a:solidFill>
              <a:latin typeface="Average"/>
              <a:ea typeface="Average"/>
              <a:cs typeface="Average"/>
              <a:sym typeface="Averag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p:txBody>
      </p:sp>
      <p:sp>
        <p:nvSpPr>
          <p:cNvPr id="435" name="Google Shape;435;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Researchers, clinicians, doctors can’t help themselves… </a:t>
            </a:r>
            <a:endParaRPr sz="2400"/>
          </a:p>
        </p:txBody>
      </p:sp>
      <p:sp>
        <p:nvSpPr>
          <p:cNvPr id="436" name="Google Shape;436;p72"/>
          <p:cNvSpPr txBox="1"/>
          <p:nvPr/>
        </p:nvSpPr>
        <p:spPr>
          <a:xfrm>
            <a:off x="373850" y="252375"/>
            <a:ext cx="8404800" cy="39759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FFFFFF"/>
                </a:solidFill>
                <a:latin typeface="Average"/>
                <a:ea typeface="Average"/>
                <a:cs typeface="Average"/>
                <a:sym typeface="Average"/>
              </a:rPr>
              <a:t>“We have something in or about us that transcends the firing and wiring of neurons in the actions of chemicals. The Mind may reside mostly in the brain, but it is much more than the sum total of the autonomic neurological programs rooted in our pasts. And there is something else in us and about us: it is called by many names, spirit being the most democratic and least denominational or divisive in a religious sense.”</a:t>
            </a:r>
            <a:endParaRPr sz="2400">
              <a:solidFill>
                <a:srgbClr val="FFFFFF"/>
              </a:solidFill>
              <a:latin typeface="Average"/>
              <a:ea typeface="Average"/>
              <a:cs typeface="Average"/>
              <a:sym typeface="Average"/>
            </a:endParaRPr>
          </a:p>
          <a:p>
            <a:pPr marL="0" lvl="0" indent="0" algn="l" rtl="0">
              <a:lnSpc>
                <a:spcPct val="115000"/>
              </a:lnSpc>
              <a:spcBef>
                <a:spcPts val="1600"/>
              </a:spcBef>
              <a:spcAft>
                <a:spcPts val="1600"/>
              </a:spcAft>
              <a:buNone/>
            </a:pPr>
            <a:r>
              <a:rPr lang="en" sz="2400">
                <a:solidFill>
                  <a:srgbClr val="FFFFFF"/>
                </a:solidFill>
                <a:latin typeface="Average"/>
                <a:ea typeface="Average"/>
                <a:cs typeface="Average"/>
                <a:sym typeface="Average"/>
              </a:rPr>
              <a:t>- Gabor Maté</a:t>
            </a:r>
            <a:endParaRPr sz="2400">
              <a:solidFill>
                <a:srgbClr val="FFFFFF"/>
              </a:solidFill>
              <a:latin typeface="Average"/>
              <a:ea typeface="Average"/>
              <a:cs typeface="Average"/>
              <a:sym typeface="Averag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p:txBody>
      </p:sp>
      <p:sp>
        <p:nvSpPr>
          <p:cNvPr id="442" name="Google Shape;442;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Researchers, clinicians, doctors can’t help themselves… </a:t>
            </a:r>
            <a:endParaRPr sz="2400"/>
          </a:p>
          <a:p>
            <a:pPr marL="457200" lvl="0" indent="-381000" algn="l" rtl="0">
              <a:spcBef>
                <a:spcPts val="0"/>
              </a:spcBef>
              <a:spcAft>
                <a:spcPts val="0"/>
              </a:spcAft>
              <a:buSzPts val="2400"/>
              <a:buChar char="●"/>
            </a:pPr>
            <a:r>
              <a:rPr lang="en" sz="2400"/>
              <a:t>What is the issue? → </a:t>
            </a:r>
            <a:r>
              <a:rPr lang="en" sz="2400" u="sng"/>
              <a:t>Idolatry</a:t>
            </a:r>
            <a:r>
              <a:rPr lang="en" sz="2400"/>
              <a:t> </a:t>
            </a:r>
            <a:endParaRPr sz="2400"/>
          </a:p>
          <a:p>
            <a:pPr marL="0" lvl="0" indent="0" algn="l" rtl="0">
              <a:spcBef>
                <a:spcPts val="1600"/>
              </a:spcBef>
              <a:spcAft>
                <a:spcPts val="1600"/>
              </a:spcAft>
              <a:buNone/>
            </a:pP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p:txBody>
      </p:sp>
      <p:sp>
        <p:nvSpPr>
          <p:cNvPr id="448" name="Google Shape;448;p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Researchers, clinicians, doctors can’t help themselves… </a:t>
            </a:r>
            <a:endParaRPr sz="2400"/>
          </a:p>
          <a:p>
            <a:pPr marL="457200" lvl="0" indent="-381000" algn="l" rtl="0">
              <a:spcBef>
                <a:spcPts val="0"/>
              </a:spcBef>
              <a:spcAft>
                <a:spcPts val="0"/>
              </a:spcAft>
              <a:buSzPts val="2400"/>
              <a:buChar char="●"/>
            </a:pPr>
            <a:r>
              <a:rPr lang="en" sz="2400"/>
              <a:t>What is the issue? → </a:t>
            </a:r>
            <a:r>
              <a:rPr lang="en" sz="2400" u="sng"/>
              <a:t>Idolatry</a:t>
            </a:r>
            <a:r>
              <a:rPr lang="en" sz="2400"/>
              <a:t> </a:t>
            </a:r>
            <a:endParaRPr sz="2400"/>
          </a:p>
          <a:p>
            <a:pPr marL="457200" lvl="0" indent="0" algn="l" rtl="0">
              <a:spcBef>
                <a:spcPts val="1600"/>
              </a:spcBef>
              <a:spcAft>
                <a:spcPts val="1600"/>
              </a:spcAft>
              <a:buNone/>
            </a:pPr>
            <a:endParaRPr sz="2400"/>
          </a:p>
        </p:txBody>
      </p:sp>
      <p:sp>
        <p:nvSpPr>
          <p:cNvPr id="449" name="Google Shape;449;p74"/>
          <p:cNvSpPr txBox="1"/>
          <p:nvPr/>
        </p:nvSpPr>
        <p:spPr>
          <a:xfrm>
            <a:off x="969000" y="2327825"/>
            <a:ext cx="7206000" cy="20883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rgbClr val="FFFFFF"/>
                </a:solidFill>
                <a:latin typeface="Average"/>
                <a:ea typeface="Average"/>
                <a:cs typeface="Average"/>
                <a:sym typeface="Average"/>
              </a:rPr>
              <a:t>Ephesians 4:22  </a:t>
            </a:r>
            <a:endParaRPr sz="2400" b="1">
              <a:solidFill>
                <a:srgbClr val="FFFFFF"/>
              </a:solidFill>
              <a:latin typeface="Average"/>
              <a:ea typeface="Average"/>
              <a:cs typeface="Average"/>
              <a:sym typeface="Average"/>
            </a:endParaRPr>
          </a:p>
          <a:p>
            <a:pPr marL="0" lvl="0" indent="0" algn="l" rtl="0">
              <a:spcBef>
                <a:spcPts val="600"/>
              </a:spcBef>
              <a:spcAft>
                <a:spcPts val="0"/>
              </a:spcAft>
              <a:buNone/>
            </a:pPr>
            <a:r>
              <a:rPr lang="en" sz="2400" b="1">
                <a:solidFill>
                  <a:srgbClr val="FFFFFF"/>
                </a:solidFill>
                <a:latin typeface="Average"/>
                <a:ea typeface="Average"/>
                <a:cs typeface="Average"/>
                <a:sym typeface="Average"/>
              </a:rPr>
              <a:t>”</a:t>
            </a:r>
            <a:r>
              <a:rPr lang="en" sz="2400">
                <a:solidFill>
                  <a:srgbClr val="FFFFFF"/>
                </a:solidFill>
                <a:latin typeface="Average"/>
                <a:ea typeface="Average"/>
                <a:cs typeface="Average"/>
                <a:sym typeface="Average"/>
              </a:rPr>
              <a:t>that, in reference to your former manner of life, you lay aside the old self, which is being corrupted in accordance with the </a:t>
            </a:r>
            <a:r>
              <a:rPr lang="en" sz="2400" b="1" u="sng">
                <a:solidFill>
                  <a:srgbClr val="FFFFFF"/>
                </a:solidFill>
                <a:latin typeface="Average"/>
                <a:ea typeface="Average"/>
                <a:cs typeface="Average"/>
                <a:sym typeface="Average"/>
              </a:rPr>
              <a:t>lusts of deceit</a:t>
            </a:r>
            <a:r>
              <a:rPr lang="en" sz="2400">
                <a:solidFill>
                  <a:srgbClr val="FFFFFF"/>
                </a:solidFill>
                <a:latin typeface="Average"/>
                <a:ea typeface="Average"/>
                <a:cs typeface="Average"/>
                <a:sym typeface="Average"/>
              </a:rPr>
              <a:t>” </a:t>
            </a:r>
            <a:endParaRPr sz="2400">
              <a:solidFill>
                <a:srgbClr val="FFFFFF"/>
              </a:solidFill>
              <a:latin typeface="Average"/>
              <a:ea typeface="Average"/>
              <a:cs typeface="Average"/>
              <a:sym typeface="Average"/>
            </a:endParaRPr>
          </a:p>
          <a:p>
            <a:pPr marL="0" lvl="0" indent="0" algn="l" rtl="0">
              <a:spcBef>
                <a:spcPts val="0"/>
              </a:spcBef>
              <a:spcAft>
                <a:spcPts val="0"/>
              </a:spcAft>
              <a:buNone/>
            </a:pPr>
            <a:endParaRPr sz="2400">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can I learn more? </a:t>
            </a:r>
            <a:endParaRPr/>
          </a:p>
        </p:txBody>
      </p:sp>
      <p:sp>
        <p:nvSpPr>
          <p:cNvPr id="164" name="Google Shape;164;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5" name="Google Shape;165;p30"/>
          <p:cNvPicPr preferRelativeResize="0"/>
          <p:nvPr/>
        </p:nvPicPr>
        <p:blipFill>
          <a:blip r:embed="rId3">
            <a:alphaModFix/>
          </a:blip>
          <a:stretch>
            <a:fillRect/>
          </a:stretch>
        </p:blipFill>
        <p:spPr>
          <a:xfrm>
            <a:off x="6866300" y="195275"/>
            <a:ext cx="2040100" cy="3063250"/>
          </a:xfrm>
          <a:prstGeom prst="rect">
            <a:avLst/>
          </a:prstGeom>
          <a:noFill/>
          <a:ln>
            <a:noFill/>
          </a:ln>
        </p:spPr>
      </p:pic>
      <p:pic>
        <p:nvPicPr>
          <p:cNvPr id="166" name="Google Shape;166;p30"/>
          <p:cNvPicPr preferRelativeResize="0"/>
          <p:nvPr/>
        </p:nvPicPr>
        <p:blipFill>
          <a:blip r:embed="rId4">
            <a:alphaModFix/>
          </a:blip>
          <a:stretch>
            <a:fillRect/>
          </a:stretch>
        </p:blipFill>
        <p:spPr>
          <a:xfrm>
            <a:off x="160699" y="1126862"/>
            <a:ext cx="1928450" cy="2889800"/>
          </a:xfrm>
          <a:prstGeom prst="rect">
            <a:avLst/>
          </a:prstGeom>
          <a:noFill/>
          <a:ln>
            <a:noFill/>
          </a:ln>
        </p:spPr>
      </p:pic>
      <p:pic>
        <p:nvPicPr>
          <p:cNvPr id="167" name="Google Shape;167;p30"/>
          <p:cNvPicPr preferRelativeResize="0"/>
          <p:nvPr/>
        </p:nvPicPr>
        <p:blipFill>
          <a:blip r:embed="rId5">
            <a:alphaModFix/>
          </a:blip>
          <a:stretch>
            <a:fillRect/>
          </a:stretch>
        </p:blipFill>
        <p:spPr>
          <a:xfrm>
            <a:off x="2347700" y="1539098"/>
            <a:ext cx="2040100" cy="3029781"/>
          </a:xfrm>
          <a:prstGeom prst="rect">
            <a:avLst/>
          </a:prstGeom>
          <a:noFill/>
          <a:ln>
            <a:noFill/>
          </a:ln>
        </p:spPr>
      </p:pic>
      <p:pic>
        <p:nvPicPr>
          <p:cNvPr id="168" name="Google Shape;168;p30"/>
          <p:cNvPicPr preferRelativeResize="0"/>
          <p:nvPr/>
        </p:nvPicPr>
        <p:blipFill>
          <a:blip r:embed="rId6">
            <a:alphaModFix/>
          </a:blip>
          <a:stretch>
            <a:fillRect/>
          </a:stretch>
        </p:blipFill>
        <p:spPr>
          <a:xfrm>
            <a:off x="4606996" y="570687"/>
            <a:ext cx="2040100" cy="307555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At the root... A Spiritual Issue </a:t>
            </a:r>
            <a:endParaRPr/>
          </a:p>
          <a:p>
            <a:pPr marL="0" lvl="0" indent="0" algn="l" rtl="0">
              <a:spcBef>
                <a:spcPts val="0"/>
              </a:spcBef>
              <a:spcAft>
                <a:spcPts val="0"/>
              </a:spcAft>
              <a:buNone/>
            </a:pPr>
            <a:endParaRPr/>
          </a:p>
        </p:txBody>
      </p:sp>
      <p:sp>
        <p:nvSpPr>
          <p:cNvPr id="455" name="Google Shape;455;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“Lusts of deceit” </a:t>
            </a:r>
            <a:endParaRPr sz="3600"/>
          </a:p>
          <a:p>
            <a:pPr marL="457200" lvl="0" indent="0" algn="l" rtl="0">
              <a:spcBef>
                <a:spcPts val="1600"/>
              </a:spcBef>
              <a:spcAft>
                <a:spcPts val="0"/>
              </a:spcAft>
              <a:buNone/>
            </a:pPr>
            <a:endParaRPr sz="2400">
              <a:solidFill>
                <a:srgbClr val="FFFFFF"/>
              </a:solidFill>
            </a:endParaRPr>
          </a:p>
          <a:p>
            <a:pPr marL="0" lvl="0" indent="0" algn="l" rtl="0">
              <a:lnSpc>
                <a:spcPct val="100000"/>
              </a:lnSpc>
              <a:spcBef>
                <a:spcPts val="1600"/>
              </a:spcBef>
              <a:spcAft>
                <a:spcPts val="0"/>
              </a:spcAft>
              <a:buNone/>
            </a:pPr>
            <a:endParaRPr sz="2400">
              <a:solidFill>
                <a:srgbClr val="FFFFFF"/>
              </a:solidFill>
            </a:endParaRPr>
          </a:p>
          <a:p>
            <a:pPr marL="0" lvl="0" indent="0" algn="l" rtl="0">
              <a:lnSpc>
                <a:spcPct val="100000"/>
              </a:lnSpc>
              <a:spcBef>
                <a:spcPts val="600"/>
              </a:spcBef>
              <a:spcAft>
                <a:spcPts val="0"/>
              </a:spcAft>
              <a:buClr>
                <a:srgbClr val="000000"/>
              </a:buClr>
              <a:buSzPts val="1100"/>
              <a:buFont typeface="Arial"/>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a:p>
            <a:pPr marL="0" lvl="0" indent="0" algn="l" rtl="0">
              <a:spcBef>
                <a:spcPts val="0"/>
              </a:spcBef>
              <a:spcAft>
                <a:spcPts val="0"/>
              </a:spcAft>
              <a:buNone/>
            </a:pPr>
            <a:endParaRPr/>
          </a:p>
        </p:txBody>
      </p:sp>
      <p:sp>
        <p:nvSpPr>
          <p:cNvPr id="461" name="Google Shape;461;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“Lusts of deceit” </a:t>
            </a:r>
            <a:endParaRPr sz="3600"/>
          </a:p>
          <a:p>
            <a:pPr marL="457200" lvl="0" indent="0" algn="l" rtl="0">
              <a:spcBef>
                <a:spcPts val="1600"/>
              </a:spcBef>
              <a:spcAft>
                <a:spcPts val="0"/>
              </a:spcAft>
              <a:buNone/>
            </a:pPr>
            <a:endParaRPr sz="2400">
              <a:solidFill>
                <a:srgbClr val="FFFFFF"/>
              </a:solidFill>
            </a:endParaRPr>
          </a:p>
          <a:p>
            <a:pPr marL="0" lvl="0" indent="0" algn="l" rtl="0">
              <a:lnSpc>
                <a:spcPct val="100000"/>
              </a:lnSpc>
              <a:spcBef>
                <a:spcPts val="1600"/>
              </a:spcBef>
              <a:spcAft>
                <a:spcPts val="0"/>
              </a:spcAft>
              <a:buNone/>
            </a:pPr>
            <a:endParaRPr sz="2400">
              <a:solidFill>
                <a:srgbClr val="FFFFFF"/>
              </a:solidFill>
            </a:endParaRPr>
          </a:p>
          <a:p>
            <a:pPr marL="0" lvl="0" indent="0" algn="l" rtl="0">
              <a:lnSpc>
                <a:spcPct val="100000"/>
              </a:lnSpc>
              <a:spcBef>
                <a:spcPts val="600"/>
              </a:spcBef>
              <a:spcAft>
                <a:spcPts val="0"/>
              </a:spcAft>
              <a:buNone/>
            </a:pPr>
            <a:endParaRPr/>
          </a:p>
        </p:txBody>
      </p:sp>
      <p:sp>
        <p:nvSpPr>
          <p:cNvPr id="462" name="Google Shape;462;p76"/>
          <p:cNvSpPr txBox="1"/>
          <p:nvPr/>
        </p:nvSpPr>
        <p:spPr>
          <a:xfrm>
            <a:off x="234350" y="2662025"/>
            <a:ext cx="3491100" cy="973200"/>
          </a:xfrm>
          <a:prstGeom prst="rect">
            <a:avLst/>
          </a:prstGeom>
          <a:solidFill>
            <a:srgbClr val="FEFAC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Average"/>
                <a:ea typeface="Average"/>
                <a:cs typeface="Average"/>
                <a:sym typeface="Average"/>
              </a:rPr>
              <a:t>Warped Desire</a:t>
            </a:r>
            <a:endParaRPr sz="3600" b="1">
              <a:latin typeface="Average"/>
              <a:ea typeface="Average"/>
              <a:cs typeface="Average"/>
              <a:sym typeface="Average"/>
            </a:endParaRPr>
          </a:p>
        </p:txBody>
      </p:sp>
      <p:cxnSp>
        <p:nvCxnSpPr>
          <p:cNvPr id="463" name="Google Shape;463;p76"/>
          <p:cNvCxnSpPr/>
          <p:nvPr/>
        </p:nvCxnSpPr>
        <p:spPr>
          <a:xfrm>
            <a:off x="1108625" y="1766075"/>
            <a:ext cx="103200" cy="7863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a:p>
            <a:pPr marL="0" lvl="0" indent="0" algn="l" rtl="0">
              <a:spcBef>
                <a:spcPts val="0"/>
              </a:spcBef>
              <a:spcAft>
                <a:spcPts val="0"/>
              </a:spcAft>
              <a:buNone/>
            </a:pPr>
            <a:endParaRPr/>
          </a:p>
        </p:txBody>
      </p:sp>
      <p:sp>
        <p:nvSpPr>
          <p:cNvPr id="469" name="Google Shape;469;p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“Lusts of deceit” </a:t>
            </a:r>
            <a:endParaRPr sz="3600"/>
          </a:p>
          <a:p>
            <a:pPr marL="457200" lvl="0" indent="0" algn="l" rtl="0">
              <a:spcBef>
                <a:spcPts val="1600"/>
              </a:spcBef>
              <a:spcAft>
                <a:spcPts val="0"/>
              </a:spcAft>
              <a:buNone/>
            </a:pPr>
            <a:endParaRPr sz="2400">
              <a:solidFill>
                <a:srgbClr val="FFFFFF"/>
              </a:solidFill>
            </a:endParaRPr>
          </a:p>
          <a:p>
            <a:pPr marL="0" lvl="0" indent="0" algn="l" rtl="0">
              <a:lnSpc>
                <a:spcPct val="100000"/>
              </a:lnSpc>
              <a:spcBef>
                <a:spcPts val="1600"/>
              </a:spcBef>
              <a:spcAft>
                <a:spcPts val="0"/>
              </a:spcAft>
              <a:buNone/>
            </a:pPr>
            <a:endParaRPr sz="2400">
              <a:solidFill>
                <a:srgbClr val="FFFFFF"/>
              </a:solidFill>
            </a:endParaRPr>
          </a:p>
          <a:p>
            <a:pPr marL="0" lvl="0" indent="0" algn="l" rtl="0">
              <a:lnSpc>
                <a:spcPct val="100000"/>
              </a:lnSpc>
              <a:spcBef>
                <a:spcPts val="600"/>
              </a:spcBef>
              <a:spcAft>
                <a:spcPts val="0"/>
              </a:spcAft>
              <a:buNone/>
            </a:pPr>
            <a:endParaRPr/>
          </a:p>
        </p:txBody>
      </p:sp>
      <p:sp>
        <p:nvSpPr>
          <p:cNvPr id="470" name="Google Shape;470;p77"/>
          <p:cNvSpPr txBox="1"/>
          <p:nvPr/>
        </p:nvSpPr>
        <p:spPr>
          <a:xfrm>
            <a:off x="234350" y="2662025"/>
            <a:ext cx="3491100" cy="973200"/>
          </a:xfrm>
          <a:prstGeom prst="rect">
            <a:avLst/>
          </a:prstGeom>
          <a:solidFill>
            <a:srgbClr val="FEFAC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Average"/>
                <a:ea typeface="Average"/>
                <a:cs typeface="Average"/>
                <a:sym typeface="Average"/>
              </a:rPr>
              <a:t>Warped Desire</a:t>
            </a:r>
            <a:endParaRPr sz="3600" b="1">
              <a:latin typeface="Average"/>
              <a:ea typeface="Average"/>
              <a:cs typeface="Average"/>
              <a:sym typeface="Average"/>
            </a:endParaRPr>
          </a:p>
        </p:txBody>
      </p:sp>
      <p:cxnSp>
        <p:nvCxnSpPr>
          <p:cNvPr id="471" name="Google Shape;471;p77"/>
          <p:cNvCxnSpPr/>
          <p:nvPr/>
        </p:nvCxnSpPr>
        <p:spPr>
          <a:xfrm>
            <a:off x="1108625" y="1766075"/>
            <a:ext cx="103200" cy="786300"/>
          </a:xfrm>
          <a:prstGeom prst="straightConnector1">
            <a:avLst/>
          </a:prstGeom>
          <a:noFill/>
          <a:ln w="38100" cap="flat" cmpd="sng">
            <a:solidFill>
              <a:schemeClr val="dk2"/>
            </a:solidFill>
            <a:prstDash val="solid"/>
            <a:round/>
            <a:headEnd type="none" w="med" len="med"/>
            <a:tailEnd type="triangle" w="med" len="med"/>
          </a:ln>
        </p:spPr>
      </p:cxnSp>
      <p:sp>
        <p:nvSpPr>
          <p:cNvPr id="472" name="Google Shape;472;p77"/>
          <p:cNvSpPr txBox="1"/>
          <p:nvPr/>
        </p:nvSpPr>
        <p:spPr>
          <a:xfrm>
            <a:off x="502750" y="244800"/>
            <a:ext cx="8005200" cy="4653900"/>
          </a:xfrm>
          <a:prstGeom prst="rect">
            <a:avLst/>
          </a:prstGeom>
          <a:solidFill>
            <a:srgbClr val="B1773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100">
                <a:solidFill>
                  <a:srgbClr val="FFFFFF"/>
                </a:solidFill>
                <a:latin typeface="Average"/>
                <a:ea typeface="Average"/>
                <a:cs typeface="Average"/>
                <a:sym typeface="Average"/>
              </a:rPr>
              <a:t>Addictions, even as they resemble normal human yearnings, are more about desire than attainment. In the addicted mode, the emotional charge is in the pursuit and the acquisition of the desired object, not in the possession and enjoyment of it. The greatest pleasure is in the momentary satisfaction of yearning. The fundamental addiction is to the fleeting experience of not being addicted. The addict craves the absence of the craving state. For a brief moment he’s liberated from emptiness, from boredom, from lack of meaning, from yearning, from being driven or from pain. He is free. His enslavement to the external- the substance, the object, or the activity- consists of the impossibility, in his mind, of finding within himself the freedom from longing or irritability. </a:t>
            </a:r>
            <a:endParaRPr sz="2100">
              <a:solidFill>
                <a:srgbClr val="FFFFFF"/>
              </a:solidFill>
              <a:latin typeface="Average"/>
              <a:ea typeface="Average"/>
              <a:cs typeface="Average"/>
              <a:sym typeface="Average"/>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a:p>
            <a:pPr marL="0" lvl="0" indent="0" algn="l" rtl="0">
              <a:spcBef>
                <a:spcPts val="0"/>
              </a:spcBef>
              <a:spcAft>
                <a:spcPts val="0"/>
              </a:spcAft>
              <a:buNone/>
            </a:pPr>
            <a:endParaRPr/>
          </a:p>
        </p:txBody>
      </p:sp>
      <p:sp>
        <p:nvSpPr>
          <p:cNvPr id="478" name="Google Shape;478;p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“Lusts of deceit” </a:t>
            </a:r>
            <a:endParaRPr sz="3600"/>
          </a:p>
          <a:p>
            <a:pPr marL="457200" lvl="0" indent="0" algn="l" rtl="0">
              <a:spcBef>
                <a:spcPts val="1600"/>
              </a:spcBef>
              <a:spcAft>
                <a:spcPts val="0"/>
              </a:spcAft>
              <a:buNone/>
            </a:pPr>
            <a:endParaRPr sz="2400">
              <a:solidFill>
                <a:srgbClr val="FFFFFF"/>
              </a:solidFill>
            </a:endParaRPr>
          </a:p>
          <a:p>
            <a:pPr marL="0" lvl="0" indent="0" algn="l" rtl="0">
              <a:lnSpc>
                <a:spcPct val="100000"/>
              </a:lnSpc>
              <a:spcBef>
                <a:spcPts val="1600"/>
              </a:spcBef>
              <a:spcAft>
                <a:spcPts val="0"/>
              </a:spcAft>
              <a:buNone/>
            </a:pPr>
            <a:endParaRPr sz="2400">
              <a:solidFill>
                <a:srgbClr val="FFFFFF"/>
              </a:solidFill>
            </a:endParaRPr>
          </a:p>
          <a:p>
            <a:pPr marL="0" lvl="0" indent="0" algn="l" rtl="0">
              <a:lnSpc>
                <a:spcPct val="100000"/>
              </a:lnSpc>
              <a:spcBef>
                <a:spcPts val="600"/>
              </a:spcBef>
              <a:spcAft>
                <a:spcPts val="0"/>
              </a:spcAft>
              <a:buNone/>
            </a:pPr>
            <a:endParaRPr/>
          </a:p>
        </p:txBody>
      </p:sp>
      <p:sp>
        <p:nvSpPr>
          <p:cNvPr id="479" name="Google Shape;479;p78"/>
          <p:cNvSpPr txBox="1"/>
          <p:nvPr/>
        </p:nvSpPr>
        <p:spPr>
          <a:xfrm>
            <a:off x="1289100" y="2765150"/>
            <a:ext cx="4202400" cy="1803600"/>
          </a:xfrm>
          <a:prstGeom prst="rect">
            <a:avLst/>
          </a:prstGeom>
          <a:solidFill>
            <a:srgbClr val="FEFAC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Average"/>
                <a:ea typeface="Average"/>
                <a:cs typeface="Average"/>
                <a:sym typeface="Average"/>
              </a:rPr>
              <a:t>promise happiness but destroy rather than satisfy</a:t>
            </a:r>
            <a:endParaRPr sz="3600" b="1">
              <a:latin typeface="Average"/>
              <a:ea typeface="Average"/>
              <a:cs typeface="Average"/>
              <a:sym typeface="Average"/>
            </a:endParaRPr>
          </a:p>
        </p:txBody>
      </p:sp>
      <p:cxnSp>
        <p:nvCxnSpPr>
          <p:cNvPr id="480" name="Google Shape;480;p78"/>
          <p:cNvCxnSpPr/>
          <p:nvPr/>
        </p:nvCxnSpPr>
        <p:spPr>
          <a:xfrm>
            <a:off x="2629750" y="1791850"/>
            <a:ext cx="103200" cy="7863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a:p>
            <a:pPr marL="0" lvl="0" indent="0" algn="l" rtl="0">
              <a:spcBef>
                <a:spcPts val="0"/>
              </a:spcBef>
              <a:spcAft>
                <a:spcPts val="0"/>
              </a:spcAft>
              <a:buNone/>
            </a:pPr>
            <a:endParaRPr/>
          </a:p>
        </p:txBody>
      </p:sp>
      <p:sp>
        <p:nvSpPr>
          <p:cNvPr id="486" name="Google Shape;486;p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“Lusts of deceit” </a:t>
            </a:r>
            <a:endParaRPr sz="3600"/>
          </a:p>
          <a:p>
            <a:pPr marL="457200" lvl="0" indent="0" algn="l" rtl="0">
              <a:spcBef>
                <a:spcPts val="1600"/>
              </a:spcBef>
              <a:spcAft>
                <a:spcPts val="0"/>
              </a:spcAft>
              <a:buNone/>
            </a:pPr>
            <a:endParaRPr sz="2400">
              <a:solidFill>
                <a:srgbClr val="FFFFFF"/>
              </a:solidFill>
            </a:endParaRPr>
          </a:p>
          <a:p>
            <a:pPr marL="0" lvl="0" indent="0" algn="l" rtl="0">
              <a:lnSpc>
                <a:spcPct val="100000"/>
              </a:lnSpc>
              <a:spcBef>
                <a:spcPts val="1600"/>
              </a:spcBef>
              <a:spcAft>
                <a:spcPts val="0"/>
              </a:spcAft>
              <a:buNone/>
            </a:pPr>
            <a:endParaRPr sz="2400">
              <a:solidFill>
                <a:srgbClr val="FFFFFF"/>
              </a:solidFill>
            </a:endParaRPr>
          </a:p>
          <a:p>
            <a:pPr marL="0" lvl="0" indent="0" algn="l" rtl="0">
              <a:lnSpc>
                <a:spcPct val="100000"/>
              </a:lnSpc>
              <a:spcBef>
                <a:spcPts val="600"/>
              </a:spcBef>
              <a:spcAft>
                <a:spcPts val="0"/>
              </a:spcAft>
              <a:buNone/>
            </a:pPr>
            <a:endParaRPr/>
          </a:p>
        </p:txBody>
      </p:sp>
      <p:sp>
        <p:nvSpPr>
          <p:cNvPr id="487" name="Google Shape;487;p79"/>
          <p:cNvSpPr txBox="1"/>
          <p:nvPr/>
        </p:nvSpPr>
        <p:spPr>
          <a:xfrm>
            <a:off x="1289100" y="2765150"/>
            <a:ext cx="4202400" cy="1803600"/>
          </a:xfrm>
          <a:prstGeom prst="rect">
            <a:avLst/>
          </a:prstGeom>
          <a:solidFill>
            <a:srgbClr val="FEFAC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Average"/>
                <a:ea typeface="Average"/>
                <a:cs typeface="Average"/>
                <a:sym typeface="Average"/>
              </a:rPr>
              <a:t>promise happiness but destroy rather than satisfy</a:t>
            </a:r>
            <a:endParaRPr sz="3600" b="1">
              <a:latin typeface="Average"/>
              <a:ea typeface="Average"/>
              <a:cs typeface="Average"/>
              <a:sym typeface="Average"/>
            </a:endParaRPr>
          </a:p>
        </p:txBody>
      </p:sp>
      <p:cxnSp>
        <p:nvCxnSpPr>
          <p:cNvPr id="488" name="Google Shape;488;p79"/>
          <p:cNvCxnSpPr/>
          <p:nvPr/>
        </p:nvCxnSpPr>
        <p:spPr>
          <a:xfrm>
            <a:off x="2629750" y="1791850"/>
            <a:ext cx="103200" cy="786300"/>
          </a:xfrm>
          <a:prstGeom prst="straightConnector1">
            <a:avLst/>
          </a:prstGeom>
          <a:noFill/>
          <a:ln w="38100" cap="flat" cmpd="sng">
            <a:solidFill>
              <a:schemeClr val="dk2"/>
            </a:solidFill>
            <a:prstDash val="solid"/>
            <a:round/>
            <a:headEnd type="none" w="med" len="med"/>
            <a:tailEnd type="triangle" w="med" len="med"/>
          </a:ln>
        </p:spPr>
      </p:cxnSp>
      <p:sp>
        <p:nvSpPr>
          <p:cNvPr id="489" name="Google Shape;489;p79"/>
          <p:cNvSpPr txBox="1"/>
          <p:nvPr/>
        </p:nvSpPr>
        <p:spPr>
          <a:xfrm>
            <a:off x="2475075" y="445025"/>
            <a:ext cx="6058800" cy="2449200"/>
          </a:xfrm>
          <a:prstGeom prst="rect">
            <a:avLst/>
          </a:prstGeom>
          <a:solidFill>
            <a:srgbClr val="B34B2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FFFFFF"/>
                </a:solidFill>
                <a:latin typeface="Average"/>
                <a:ea typeface="Average"/>
                <a:cs typeface="Average"/>
                <a:sym typeface="Average"/>
              </a:rPr>
              <a:t>Recovery from Addiction does not mean a cure for a disease but the creation of new resources, internal and external, that can support different healthy ways of satisfying one's genuine needs</a:t>
            </a:r>
            <a:endParaRPr sz="2400">
              <a:solidFill>
                <a:srgbClr val="FFFFFF"/>
              </a:solidFill>
              <a:latin typeface="Average"/>
              <a:ea typeface="Average"/>
              <a:cs typeface="Average"/>
              <a:sym typeface="Average"/>
            </a:endParaRPr>
          </a:p>
          <a:p>
            <a:pPr marL="0" lvl="0" indent="0" algn="l" rtl="0">
              <a:spcBef>
                <a:spcPts val="1600"/>
              </a:spcBef>
              <a:spcAft>
                <a:spcPts val="0"/>
              </a:spcAft>
              <a:buNone/>
            </a:pPr>
            <a:endParaRPr>
              <a:latin typeface="Average"/>
              <a:ea typeface="Average"/>
              <a:cs typeface="Average"/>
              <a:sym typeface="Average"/>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root... A Spiritual Issue </a:t>
            </a:r>
            <a:endParaRPr/>
          </a:p>
          <a:p>
            <a:pPr marL="0" lvl="0" indent="0" algn="l" rtl="0">
              <a:spcBef>
                <a:spcPts val="0"/>
              </a:spcBef>
              <a:spcAft>
                <a:spcPts val="0"/>
              </a:spcAft>
              <a:buNone/>
            </a:pPr>
            <a:endParaRPr/>
          </a:p>
        </p:txBody>
      </p:sp>
      <p:sp>
        <p:nvSpPr>
          <p:cNvPr id="495" name="Google Shape;495;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“Lusts of deceit” </a:t>
            </a:r>
            <a:endParaRPr sz="3600"/>
          </a:p>
          <a:p>
            <a:pPr marL="457200" lvl="0" indent="0" algn="l" rtl="0">
              <a:spcBef>
                <a:spcPts val="1600"/>
              </a:spcBef>
              <a:spcAft>
                <a:spcPts val="0"/>
              </a:spcAft>
              <a:buNone/>
            </a:pPr>
            <a:endParaRPr sz="2400">
              <a:solidFill>
                <a:srgbClr val="FFFFFF"/>
              </a:solidFill>
            </a:endParaRPr>
          </a:p>
          <a:p>
            <a:pPr marL="0" lvl="0" indent="0" algn="l" rtl="0">
              <a:lnSpc>
                <a:spcPct val="100000"/>
              </a:lnSpc>
              <a:spcBef>
                <a:spcPts val="1600"/>
              </a:spcBef>
              <a:spcAft>
                <a:spcPts val="0"/>
              </a:spcAft>
              <a:buNone/>
            </a:pPr>
            <a:endParaRPr sz="2400">
              <a:solidFill>
                <a:srgbClr val="FFFFFF"/>
              </a:solidFill>
            </a:endParaRPr>
          </a:p>
          <a:p>
            <a:pPr marL="0" lvl="0" indent="0" algn="l" rtl="0">
              <a:lnSpc>
                <a:spcPct val="100000"/>
              </a:lnSpc>
              <a:spcBef>
                <a:spcPts val="600"/>
              </a:spcBef>
              <a:spcAft>
                <a:spcPts val="0"/>
              </a:spcAft>
              <a:buNone/>
            </a:pPr>
            <a:endParaRPr/>
          </a:p>
        </p:txBody>
      </p:sp>
      <p:sp>
        <p:nvSpPr>
          <p:cNvPr id="496" name="Google Shape;496;p80"/>
          <p:cNvSpPr txBox="1"/>
          <p:nvPr/>
        </p:nvSpPr>
        <p:spPr>
          <a:xfrm>
            <a:off x="1289100" y="2765150"/>
            <a:ext cx="4202400" cy="1803600"/>
          </a:xfrm>
          <a:prstGeom prst="rect">
            <a:avLst/>
          </a:prstGeom>
          <a:solidFill>
            <a:srgbClr val="FEFAC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Average"/>
                <a:ea typeface="Average"/>
                <a:cs typeface="Average"/>
                <a:sym typeface="Average"/>
              </a:rPr>
              <a:t>promise happiness but destroy rather than satisfy</a:t>
            </a:r>
            <a:endParaRPr sz="3600" b="1">
              <a:latin typeface="Average"/>
              <a:ea typeface="Average"/>
              <a:cs typeface="Average"/>
              <a:sym typeface="Average"/>
            </a:endParaRPr>
          </a:p>
        </p:txBody>
      </p:sp>
      <p:cxnSp>
        <p:nvCxnSpPr>
          <p:cNvPr id="497" name="Google Shape;497;p80"/>
          <p:cNvCxnSpPr/>
          <p:nvPr/>
        </p:nvCxnSpPr>
        <p:spPr>
          <a:xfrm>
            <a:off x="2629750" y="1791850"/>
            <a:ext cx="103200" cy="786300"/>
          </a:xfrm>
          <a:prstGeom prst="straightConnector1">
            <a:avLst/>
          </a:prstGeom>
          <a:noFill/>
          <a:ln w="38100" cap="flat" cmpd="sng">
            <a:solidFill>
              <a:schemeClr val="dk2"/>
            </a:solidFill>
            <a:prstDash val="solid"/>
            <a:round/>
            <a:headEnd type="none" w="med" len="med"/>
            <a:tailEnd type="triangle" w="med" len="med"/>
          </a:ln>
        </p:spPr>
      </p:cxnSp>
      <p:sp>
        <p:nvSpPr>
          <p:cNvPr id="498" name="Google Shape;498;p80"/>
          <p:cNvSpPr txBox="1"/>
          <p:nvPr/>
        </p:nvSpPr>
        <p:spPr>
          <a:xfrm>
            <a:off x="2475075" y="445025"/>
            <a:ext cx="6058800" cy="2449200"/>
          </a:xfrm>
          <a:prstGeom prst="rect">
            <a:avLst/>
          </a:prstGeom>
          <a:solidFill>
            <a:srgbClr val="B34B2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FFFFFF"/>
                </a:solidFill>
                <a:latin typeface="Average"/>
                <a:ea typeface="Average"/>
                <a:cs typeface="Average"/>
                <a:sym typeface="Average"/>
              </a:rPr>
              <a:t>Recovery from Addiction does not mean a cure for a disease but the creation of new resources, internal and external, that can support different healthy ways of satisfying one's genuine needs</a:t>
            </a:r>
            <a:endParaRPr sz="2400">
              <a:solidFill>
                <a:srgbClr val="FFFFFF"/>
              </a:solidFill>
              <a:latin typeface="Average"/>
              <a:ea typeface="Average"/>
              <a:cs typeface="Average"/>
              <a:sym typeface="Average"/>
            </a:endParaRPr>
          </a:p>
          <a:p>
            <a:pPr marL="0" lvl="0" indent="0" algn="l" rtl="0">
              <a:spcBef>
                <a:spcPts val="1600"/>
              </a:spcBef>
              <a:spcAft>
                <a:spcPts val="0"/>
              </a:spcAft>
              <a:buNone/>
            </a:pPr>
            <a:endParaRPr>
              <a:latin typeface="Average"/>
              <a:ea typeface="Average"/>
              <a:cs typeface="Average"/>
              <a:sym typeface="Average"/>
            </a:endParaRPr>
          </a:p>
        </p:txBody>
      </p:sp>
      <p:sp>
        <p:nvSpPr>
          <p:cNvPr id="499" name="Google Shape;499;p80"/>
          <p:cNvSpPr txBox="1"/>
          <p:nvPr/>
        </p:nvSpPr>
        <p:spPr>
          <a:xfrm>
            <a:off x="1430900" y="3075500"/>
            <a:ext cx="5439900" cy="12762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Average"/>
                <a:ea typeface="Average"/>
                <a:cs typeface="Average"/>
                <a:sym typeface="Average"/>
              </a:rPr>
              <a:t>Jonah 2:8</a:t>
            </a:r>
            <a:endParaRPr sz="2400">
              <a:solidFill>
                <a:srgbClr val="FFFFFF"/>
              </a:solidFill>
              <a:latin typeface="Average"/>
              <a:ea typeface="Average"/>
              <a:cs typeface="Average"/>
              <a:sym typeface="Average"/>
            </a:endParaRPr>
          </a:p>
          <a:p>
            <a:pPr marL="0" lvl="0" indent="0" algn="l" rtl="0">
              <a:spcBef>
                <a:spcPts val="0"/>
              </a:spcBef>
              <a:spcAft>
                <a:spcPts val="0"/>
              </a:spcAft>
              <a:buNone/>
            </a:pPr>
            <a:r>
              <a:rPr lang="en" sz="2400">
                <a:solidFill>
                  <a:srgbClr val="FFFFFF"/>
                </a:solidFill>
                <a:latin typeface="Average"/>
                <a:ea typeface="Average"/>
                <a:cs typeface="Average"/>
                <a:sym typeface="Average"/>
              </a:rPr>
              <a:t>"Those who cling to worthless idols turn away from God's love for them.”</a:t>
            </a:r>
            <a:endParaRPr sz="2400">
              <a:solidFill>
                <a:srgbClr val="FFFFFF"/>
              </a:solidFill>
              <a:latin typeface="Average"/>
              <a:ea typeface="Average"/>
              <a:cs typeface="Average"/>
              <a:sym typeface="Average"/>
            </a:endParaRPr>
          </a:p>
          <a:p>
            <a:pPr marL="0" lvl="0" indent="0" algn="l" rtl="0">
              <a:spcBef>
                <a:spcPts val="0"/>
              </a:spcBef>
              <a:spcAft>
                <a:spcPts val="0"/>
              </a:spcAft>
              <a:buNone/>
            </a:pPr>
            <a:endParaRPr sz="2400">
              <a:solidFill>
                <a:srgbClr val="FFFFFF"/>
              </a:solidFill>
              <a:latin typeface="Average"/>
              <a:ea typeface="Average"/>
              <a:cs typeface="Average"/>
              <a:sym typeface="Average"/>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1"/>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Xenos doing?</a:t>
            </a:r>
            <a:endParaRPr>
              <a:latin typeface="Oswald"/>
              <a:ea typeface="Oswald"/>
              <a:cs typeface="Oswald"/>
              <a:sym typeface="Oswa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Xenos Ministries </a:t>
            </a:r>
            <a:endParaRPr/>
          </a:p>
        </p:txBody>
      </p:sp>
      <p:sp>
        <p:nvSpPr>
          <p:cNvPr id="510" name="Google Shape;510;p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SzPts val="3600"/>
              <a:buChar char="●"/>
            </a:pPr>
            <a:r>
              <a:rPr lang="en" sz="3600"/>
              <a:t>Hope</a:t>
            </a:r>
            <a:endParaRPr sz="3600"/>
          </a:p>
          <a:p>
            <a:pPr marL="457200" lvl="0" indent="-457200" algn="l" rtl="0">
              <a:spcBef>
                <a:spcPts val="0"/>
              </a:spcBef>
              <a:spcAft>
                <a:spcPts val="0"/>
              </a:spcAft>
              <a:buSzPts val="3600"/>
              <a:buChar char="●"/>
            </a:pPr>
            <a:r>
              <a:rPr lang="en" sz="3600"/>
              <a:t>Never Alone</a:t>
            </a:r>
            <a:endParaRPr sz="3600"/>
          </a:p>
          <a:p>
            <a:pPr marL="457200" lvl="0" indent="-457200" algn="l" rtl="0">
              <a:spcBef>
                <a:spcPts val="0"/>
              </a:spcBef>
              <a:spcAft>
                <a:spcPts val="0"/>
              </a:spcAft>
              <a:buSzPts val="3600"/>
              <a:buChar char="●"/>
            </a:pPr>
            <a:r>
              <a:rPr lang="en" sz="3600"/>
              <a:t>Promise</a:t>
            </a:r>
            <a:endParaRPr sz="3600"/>
          </a:p>
          <a:p>
            <a:pPr marL="0" lvl="0" indent="0" algn="l" rtl="0">
              <a:spcBef>
                <a:spcPts val="1600"/>
              </a:spcBef>
              <a:spcAft>
                <a:spcPts val="1600"/>
              </a:spcAft>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swald"/>
                <a:ea typeface="Oswald"/>
                <a:cs typeface="Oswald"/>
                <a:sym typeface="Oswald"/>
              </a:rPr>
              <a:t>How can we help?</a:t>
            </a:r>
            <a:endParaRPr>
              <a:latin typeface="Oswald"/>
              <a:ea typeface="Oswald"/>
              <a:cs typeface="Oswald"/>
              <a:sym typeface="Oswa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201750" y="-71456"/>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Resist &amp; Replace</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Understanding</a:t>
            </a:r>
            <a:r>
              <a:rPr lang="en">
                <a:latin typeface="Oswald"/>
                <a:ea typeface="Oswald"/>
                <a:cs typeface="Oswald"/>
                <a:sym typeface="Oswald"/>
              </a:rPr>
              <a:t> Addiction</a:t>
            </a:r>
            <a:endParaRPr>
              <a:latin typeface="Oswald"/>
              <a:ea typeface="Oswald"/>
              <a:cs typeface="Oswald"/>
              <a:sym typeface="Oswa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5"/>
          <p:cNvSpPr txBox="1">
            <a:spLocks noGrp="1"/>
          </p:cNvSpPr>
          <p:nvPr>
            <p:ph type="title"/>
          </p:nvPr>
        </p:nvSpPr>
        <p:spPr>
          <a:xfrm>
            <a:off x="201750" y="-71456"/>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Resist &amp; Replace</a:t>
            </a:r>
            <a:endParaRPr sz="3000"/>
          </a:p>
        </p:txBody>
      </p:sp>
      <p:sp>
        <p:nvSpPr>
          <p:cNvPr id="526" name="Google Shape;526;p85"/>
          <p:cNvSpPr txBox="1">
            <a:spLocks noGrp="1"/>
          </p:cNvSpPr>
          <p:nvPr>
            <p:ph type="body" idx="1"/>
          </p:nvPr>
        </p:nvSpPr>
        <p:spPr>
          <a:xfrm>
            <a:off x="201750" y="732150"/>
            <a:ext cx="8740500" cy="4121100"/>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Fix What is Broken vs. Building Something New</a:t>
            </a:r>
            <a:endParaRPr sz="2400"/>
          </a:p>
          <a:p>
            <a:pPr marL="177800" lvl="0" indent="0" algn="l" rtl="0">
              <a:lnSpc>
                <a:spcPct val="90000"/>
              </a:lnSpc>
              <a:spcBef>
                <a:spcPts val="0"/>
              </a:spcBef>
              <a:spcAft>
                <a:spcPts val="0"/>
              </a:spcAft>
              <a:buNone/>
            </a:pPr>
            <a:endParaRPr/>
          </a:p>
          <a:p>
            <a:pPr marL="0" marR="0" lvl="0" indent="0" algn="l" rtl="0">
              <a:lnSpc>
                <a:spcPct val="90000"/>
              </a:lnSpc>
              <a:spcBef>
                <a:spcPts val="400"/>
              </a:spcBef>
              <a:spcAft>
                <a:spcPts val="0"/>
              </a:spcAft>
              <a:buNone/>
            </a:pPr>
            <a:endParaRPr sz="2000"/>
          </a:p>
          <a:p>
            <a:pPr marL="1549400" lvl="0" indent="0" algn="l" rtl="0">
              <a:lnSpc>
                <a:spcPct val="90000"/>
              </a:lnSpc>
              <a:spcBef>
                <a:spcPts val="400"/>
              </a:spcBef>
              <a:spcAft>
                <a:spcPts val="1600"/>
              </a:spcAft>
              <a:buNone/>
            </a:pPr>
            <a:endParaRPr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6"/>
          <p:cNvSpPr txBox="1">
            <a:spLocks noGrp="1"/>
          </p:cNvSpPr>
          <p:nvPr>
            <p:ph type="title"/>
          </p:nvPr>
        </p:nvSpPr>
        <p:spPr>
          <a:xfrm>
            <a:off x="201750" y="-71456"/>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Resist &amp; Replace</a:t>
            </a:r>
            <a:endParaRPr sz="3000"/>
          </a:p>
        </p:txBody>
      </p:sp>
      <p:sp>
        <p:nvSpPr>
          <p:cNvPr id="532" name="Google Shape;532;p86"/>
          <p:cNvSpPr txBox="1">
            <a:spLocks noGrp="1"/>
          </p:cNvSpPr>
          <p:nvPr>
            <p:ph type="body" idx="1"/>
          </p:nvPr>
        </p:nvSpPr>
        <p:spPr>
          <a:xfrm>
            <a:off x="201750" y="732150"/>
            <a:ext cx="8740500" cy="4121100"/>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Fix What is Broken vs. Building Something New</a:t>
            </a:r>
            <a:endParaRPr sz="2400"/>
          </a:p>
          <a:p>
            <a:pPr marL="177800" lvl="0" indent="0" algn="l" rtl="0">
              <a:lnSpc>
                <a:spcPct val="90000"/>
              </a:lnSpc>
              <a:spcBef>
                <a:spcPts val="0"/>
              </a:spcBef>
              <a:spcAft>
                <a:spcPts val="0"/>
              </a:spcAft>
              <a:buNone/>
            </a:pPr>
            <a:endParaRPr/>
          </a:p>
          <a:p>
            <a:pPr marL="520700" lvl="1" indent="-177800" algn="l" rtl="0">
              <a:lnSpc>
                <a:spcPct val="90000"/>
              </a:lnSpc>
              <a:spcBef>
                <a:spcPts val="400"/>
              </a:spcBef>
              <a:spcAft>
                <a:spcPts val="0"/>
              </a:spcAft>
              <a:buClr>
                <a:schemeClr val="dk1"/>
              </a:buClr>
              <a:buSzPts val="1800"/>
              <a:buChar char="○"/>
            </a:pPr>
            <a:r>
              <a:rPr lang="en" sz="2200"/>
              <a:t>Biblical Perspective</a:t>
            </a:r>
            <a:r>
              <a:rPr lang="en" sz="1800"/>
              <a:t>: Old self → New self, darkness →light, death→life </a:t>
            </a:r>
            <a:endParaRPr sz="1800"/>
          </a:p>
          <a:p>
            <a:pPr marL="0" lvl="0" indent="0" algn="l" rtl="0">
              <a:lnSpc>
                <a:spcPct val="90000"/>
              </a:lnSpc>
              <a:spcBef>
                <a:spcPts val="400"/>
              </a:spcBef>
              <a:spcAft>
                <a:spcPts val="0"/>
              </a:spcAft>
              <a:buNone/>
            </a:pPr>
            <a:endParaRPr sz="1000"/>
          </a:p>
          <a:p>
            <a:pPr marL="0" marR="0" lvl="0" indent="0" algn="l" rtl="0">
              <a:lnSpc>
                <a:spcPct val="90000"/>
              </a:lnSpc>
              <a:spcBef>
                <a:spcPts val="400"/>
              </a:spcBef>
              <a:spcAft>
                <a:spcPts val="0"/>
              </a:spcAft>
              <a:buNone/>
            </a:pPr>
            <a:endParaRPr sz="2000"/>
          </a:p>
          <a:p>
            <a:pPr marL="1549400" lvl="0" indent="0" algn="l" rtl="0">
              <a:lnSpc>
                <a:spcPct val="90000"/>
              </a:lnSpc>
              <a:spcBef>
                <a:spcPts val="400"/>
              </a:spcBef>
              <a:spcAft>
                <a:spcPts val="1600"/>
              </a:spcAft>
              <a:buNone/>
            </a:pPr>
            <a:endParaRPr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7"/>
          <p:cNvSpPr txBox="1">
            <a:spLocks noGrp="1"/>
          </p:cNvSpPr>
          <p:nvPr>
            <p:ph type="title"/>
          </p:nvPr>
        </p:nvSpPr>
        <p:spPr>
          <a:xfrm>
            <a:off x="201750" y="-71456"/>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Resist &amp; Replace</a:t>
            </a:r>
            <a:endParaRPr sz="3000"/>
          </a:p>
        </p:txBody>
      </p:sp>
      <p:sp>
        <p:nvSpPr>
          <p:cNvPr id="538" name="Google Shape;538;p87"/>
          <p:cNvSpPr txBox="1">
            <a:spLocks noGrp="1"/>
          </p:cNvSpPr>
          <p:nvPr>
            <p:ph type="body" idx="1"/>
          </p:nvPr>
        </p:nvSpPr>
        <p:spPr>
          <a:xfrm>
            <a:off x="201750" y="732150"/>
            <a:ext cx="8740500" cy="4121100"/>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Fix What is Broken vs. Building Something New</a:t>
            </a:r>
            <a:endParaRPr sz="2400"/>
          </a:p>
          <a:p>
            <a:pPr marL="177800" lvl="0" indent="0" algn="l" rtl="0">
              <a:lnSpc>
                <a:spcPct val="90000"/>
              </a:lnSpc>
              <a:spcBef>
                <a:spcPts val="0"/>
              </a:spcBef>
              <a:spcAft>
                <a:spcPts val="0"/>
              </a:spcAft>
              <a:buNone/>
            </a:pPr>
            <a:endParaRPr/>
          </a:p>
          <a:p>
            <a:pPr marL="520700" lvl="1" indent="-177800" algn="l" rtl="0">
              <a:lnSpc>
                <a:spcPct val="90000"/>
              </a:lnSpc>
              <a:spcBef>
                <a:spcPts val="400"/>
              </a:spcBef>
              <a:spcAft>
                <a:spcPts val="0"/>
              </a:spcAft>
              <a:buClr>
                <a:schemeClr val="dk1"/>
              </a:buClr>
              <a:buSzPts val="1800"/>
              <a:buChar char="○"/>
            </a:pPr>
            <a:r>
              <a:rPr lang="en" sz="2200"/>
              <a:t>Biblical Perspective</a:t>
            </a:r>
            <a:r>
              <a:rPr lang="en" sz="1800"/>
              <a:t>: Old self → New self, darkness →light, death→life </a:t>
            </a:r>
            <a:endParaRPr sz="1800"/>
          </a:p>
          <a:p>
            <a:pPr marL="0" lvl="0" indent="0" algn="l" rtl="0">
              <a:lnSpc>
                <a:spcPct val="90000"/>
              </a:lnSpc>
              <a:spcBef>
                <a:spcPts val="400"/>
              </a:spcBef>
              <a:spcAft>
                <a:spcPts val="0"/>
              </a:spcAft>
              <a:buNone/>
            </a:pPr>
            <a:endParaRPr sz="1000"/>
          </a:p>
          <a:p>
            <a:pPr marL="520700" lvl="1" indent="-215900" algn="l" rtl="0">
              <a:lnSpc>
                <a:spcPct val="90000"/>
              </a:lnSpc>
              <a:spcBef>
                <a:spcPts val="400"/>
              </a:spcBef>
              <a:spcAft>
                <a:spcPts val="0"/>
              </a:spcAft>
              <a:buClr>
                <a:schemeClr val="dk1"/>
              </a:buClr>
              <a:buSzPts val="2400"/>
              <a:buChar char="○"/>
            </a:pPr>
            <a:r>
              <a:rPr lang="en" sz="2000" b="1"/>
              <a:t>2 Timothy 2:22</a:t>
            </a:r>
            <a:r>
              <a:rPr lang="en" sz="2200"/>
              <a:t> → “</a:t>
            </a:r>
            <a:r>
              <a:rPr lang="en" sz="1800" i="1"/>
              <a:t>Flee the evil desires of youth and pursue righteousness, faith, love and peace, along with those who call on the Lord out of a pure heart.</a:t>
            </a:r>
            <a:r>
              <a:rPr lang="en" sz="2200"/>
              <a:t>”</a:t>
            </a:r>
            <a:endParaRPr sz="2200"/>
          </a:p>
          <a:p>
            <a:pPr marL="0" lvl="0" indent="0" algn="l" rtl="0">
              <a:lnSpc>
                <a:spcPct val="90000"/>
              </a:lnSpc>
              <a:spcBef>
                <a:spcPts val="400"/>
              </a:spcBef>
              <a:spcAft>
                <a:spcPts val="0"/>
              </a:spcAft>
              <a:buNone/>
            </a:pPr>
            <a:endParaRPr sz="2000"/>
          </a:p>
          <a:p>
            <a:pPr marL="1549400" lvl="0" indent="0" algn="l" rtl="0">
              <a:lnSpc>
                <a:spcPct val="90000"/>
              </a:lnSpc>
              <a:spcBef>
                <a:spcPts val="400"/>
              </a:spcBef>
              <a:spcAft>
                <a:spcPts val="1600"/>
              </a:spcAft>
              <a:buNone/>
            </a:pPr>
            <a:endParaRPr sz="2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8"/>
          <p:cNvSpPr txBox="1">
            <a:spLocks noGrp="1"/>
          </p:cNvSpPr>
          <p:nvPr>
            <p:ph type="title"/>
          </p:nvPr>
        </p:nvSpPr>
        <p:spPr>
          <a:xfrm>
            <a:off x="201750" y="-71456"/>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Resist &amp; Replace</a:t>
            </a:r>
            <a:endParaRPr sz="3000"/>
          </a:p>
        </p:txBody>
      </p:sp>
      <p:sp>
        <p:nvSpPr>
          <p:cNvPr id="544" name="Google Shape;544;p88"/>
          <p:cNvSpPr txBox="1">
            <a:spLocks noGrp="1"/>
          </p:cNvSpPr>
          <p:nvPr>
            <p:ph type="body" idx="1"/>
          </p:nvPr>
        </p:nvSpPr>
        <p:spPr>
          <a:xfrm>
            <a:off x="201750" y="732150"/>
            <a:ext cx="8740500" cy="4121100"/>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Fix What is Broken vs. Building Something New</a:t>
            </a:r>
            <a:endParaRPr sz="2400"/>
          </a:p>
          <a:p>
            <a:pPr marL="177800" lvl="0" indent="0" algn="l" rtl="0">
              <a:lnSpc>
                <a:spcPct val="90000"/>
              </a:lnSpc>
              <a:spcBef>
                <a:spcPts val="0"/>
              </a:spcBef>
              <a:spcAft>
                <a:spcPts val="0"/>
              </a:spcAft>
              <a:buNone/>
            </a:pPr>
            <a:endParaRPr/>
          </a:p>
          <a:p>
            <a:pPr marL="520700" lvl="1" indent="-177800" algn="l" rtl="0">
              <a:lnSpc>
                <a:spcPct val="90000"/>
              </a:lnSpc>
              <a:spcBef>
                <a:spcPts val="400"/>
              </a:spcBef>
              <a:spcAft>
                <a:spcPts val="0"/>
              </a:spcAft>
              <a:buClr>
                <a:schemeClr val="dk1"/>
              </a:buClr>
              <a:buSzPts val="1800"/>
              <a:buChar char="○"/>
            </a:pPr>
            <a:r>
              <a:rPr lang="en" sz="2200"/>
              <a:t>Biblical Perspective</a:t>
            </a:r>
            <a:r>
              <a:rPr lang="en" sz="1800"/>
              <a:t>: Old self → New self, darkness →light, death→life </a:t>
            </a:r>
            <a:endParaRPr sz="1800"/>
          </a:p>
          <a:p>
            <a:pPr marL="0" lvl="0" indent="0" algn="l" rtl="0">
              <a:lnSpc>
                <a:spcPct val="90000"/>
              </a:lnSpc>
              <a:spcBef>
                <a:spcPts val="400"/>
              </a:spcBef>
              <a:spcAft>
                <a:spcPts val="0"/>
              </a:spcAft>
              <a:buNone/>
            </a:pPr>
            <a:endParaRPr sz="1000"/>
          </a:p>
          <a:p>
            <a:pPr marL="520700" lvl="1" indent="-215900" algn="l" rtl="0">
              <a:lnSpc>
                <a:spcPct val="90000"/>
              </a:lnSpc>
              <a:spcBef>
                <a:spcPts val="400"/>
              </a:spcBef>
              <a:spcAft>
                <a:spcPts val="0"/>
              </a:spcAft>
              <a:buClr>
                <a:schemeClr val="dk1"/>
              </a:buClr>
              <a:buSzPts val="2400"/>
              <a:buChar char="○"/>
            </a:pPr>
            <a:r>
              <a:rPr lang="en" sz="2000" b="1"/>
              <a:t>2 Timothy 2:22</a:t>
            </a:r>
            <a:r>
              <a:rPr lang="en" sz="2200"/>
              <a:t> → “</a:t>
            </a:r>
            <a:r>
              <a:rPr lang="en" sz="1800" i="1"/>
              <a:t>Flee the evil desires of youth and pursue righteousness, faith, love and peace, along with those who call on the Lord out of a pure heart.</a:t>
            </a:r>
            <a:r>
              <a:rPr lang="en" sz="2200"/>
              <a:t>”</a:t>
            </a:r>
            <a:endParaRPr sz="2200"/>
          </a:p>
          <a:p>
            <a:pPr marL="0" lvl="0" indent="0" algn="l" rtl="0">
              <a:lnSpc>
                <a:spcPct val="90000"/>
              </a:lnSpc>
              <a:spcBef>
                <a:spcPts val="400"/>
              </a:spcBef>
              <a:spcAft>
                <a:spcPts val="0"/>
              </a:spcAft>
              <a:buNone/>
            </a:pPr>
            <a:endParaRPr sz="600"/>
          </a:p>
          <a:p>
            <a:pPr marL="863600" lvl="2" indent="-228600" algn="l" rtl="0">
              <a:lnSpc>
                <a:spcPct val="90000"/>
              </a:lnSpc>
              <a:spcBef>
                <a:spcPts val="400"/>
              </a:spcBef>
              <a:spcAft>
                <a:spcPts val="0"/>
              </a:spcAft>
              <a:buClr>
                <a:schemeClr val="dk1"/>
              </a:buClr>
              <a:buSzPts val="2200"/>
              <a:buChar char="■"/>
            </a:pPr>
            <a:r>
              <a:rPr lang="en" sz="2400"/>
              <a:t>A problem of desire?</a:t>
            </a:r>
            <a:r>
              <a:rPr lang="en" sz="2200"/>
              <a:t> </a:t>
            </a:r>
            <a:endParaRPr sz="2200"/>
          </a:p>
          <a:p>
            <a:pPr marL="0" marR="0" lvl="0" indent="0" algn="l" rtl="0">
              <a:lnSpc>
                <a:spcPct val="90000"/>
              </a:lnSpc>
              <a:spcBef>
                <a:spcPts val="400"/>
              </a:spcBef>
              <a:spcAft>
                <a:spcPts val="0"/>
              </a:spcAft>
              <a:buNone/>
            </a:pPr>
            <a:endParaRPr sz="2000"/>
          </a:p>
          <a:p>
            <a:pPr marL="1549400" lvl="0" indent="0" algn="l" rtl="0">
              <a:lnSpc>
                <a:spcPct val="90000"/>
              </a:lnSpc>
              <a:spcBef>
                <a:spcPts val="400"/>
              </a:spcBef>
              <a:spcAft>
                <a:spcPts val="1600"/>
              </a:spcAft>
              <a:buNone/>
            </a:pPr>
            <a:endParaRPr sz="2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9"/>
          <p:cNvSpPr txBox="1">
            <a:spLocks noGrp="1"/>
          </p:cNvSpPr>
          <p:nvPr>
            <p:ph type="title"/>
          </p:nvPr>
        </p:nvSpPr>
        <p:spPr>
          <a:xfrm>
            <a:off x="201750" y="-71456"/>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Resist &amp; Replace</a:t>
            </a:r>
            <a:endParaRPr sz="3000"/>
          </a:p>
        </p:txBody>
      </p:sp>
      <p:sp>
        <p:nvSpPr>
          <p:cNvPr id="550" name="Google Shape;550;p89"/>
          <p:cNvSpPr txBox="1">
            <a:spLocks noGrp="1"/>
          </p:cNvSpPr>
          <p:nvPr>
            <p:ph type="body" idx="1"/>
          </p:nvPr>
        </p:nvSpPr>
        <p:spPr>
          <a:xfrm>
            <a:off x="201750" y="732150"/>
            <a:ext cx="8740500" cy="4121100"/>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Fix What is Broken vs. Building Something New</a:t>
            </a:r>
            <a:endParaRPr sz="2400"/>
          </a:p>
          <a:p>
            <a:pPr marL="177800" lvl="0" indent="0" algn="l" rtl="0">
              <a:lnSpc>
                <a:spcPct val="90000"/>
              </a:lnSpc>
              <a:spcBef>
                <a:spcPts val="0"/>
              </a:spcBef>
              <a:spcAft>
                <a:spcPts val="0"/>
              </a:spcAft>
              <a:buNone/>
            </a:pPr>
            <a:endParaRPr/>
          </a:p>
          <a:p>
            <a:pPr marL="520700" lvl="1" indent="-177800" algn="l" rtl="0">
              <a:lnSpc>
                <a:spcPct val="90000"/>
              </a:lnSpc>
              <a:spcBef>
                <a:spcPts val="400"/>
              </a:spcBef>
              <a:spcAft>
                <a:spcPts val="0"/>
              </a:spcAft>
              <a:buClr>
                <a:schemeClr val="dk1"/>
              </a:buClr>
              <a:buSzPts val="1800"/>
              <a:buChar char="○"/>
            </a:pPr>
            <a:r>
              <a:rPr lang="en" sz="2200"/>
              <a:t>Biblical Perspective</a:t>
            </a:r>
            <a:r>
              <a:rPr lang="en" sz="1800"/>
              <a:t>: Old self → New self, darkness →light, death→life </a:t>
            </a:r>
            <a:endParaRPr sz="1800"/>
          </a:p>
          <a:p>
            <a:pPr marL="0" lvl="0" indent="0" algn="l" rtl="0">
              <a:lnSpc>
                <a:spcPct val="90000"/>
              </a:lnSpc>
              <a:spcBef>
                <a:spcPts val="400"/>
              </a:spcBef>
              <a:spcAft>
                <a:spcPts val="0"/>
              </a:spcAft>
              <a:buNone/>
            </a:pPr>
            <a:endParaRPr sz="1000"/>
          </a:p>
          <a:p>
            <a:pPr marL="520700" lvl="1" indent="-215900" algn="l" rtl="0">
              <a:lnSpc>
                <a:spcPct val="90000"/>
              </a:lnSpc>
              <a:spcBef>
                <a:spcPts val="400"/>
              </a:spcBef>
              <a:spcAft>
                <a:spcPts val="0"/>
              </a:spcAft>
              <a:buClr>
                <a:schemeClr val="dk1"/>
              </a:buClr>
              <a:buSzPts val="2400"/>
              <a:buChar char="○"/>
            </a:pPr>
            <a:r>
              <a:rPr lang="en" sz="2000" b="1"/>
              <a:t>2 Timothy 2:22</a:t>
            </a:r>
            <a:r>
              <a:rPr lang="en" sz="2200"/>
              <a:t> → “</a:t>
            </a:r>
            <a:r>
              <a:rPr lang="en" sz="1800" i="1"/>
              <a:t>Flee the evil desires of youth and pursue righteousness, faith, love and peace, along with those who call on the Lord out of a pure heart.</a:t>
            </a:r>
            <a:r>
              <a:rPr lang="en" sz="2200"/>
              <a:t>”</a:t>
            </a:r>
            <a:endParaRPr sz="2200"/>
          </a:p>
          <a:p>
            <a:pPr marL="0" lvl="0" indent="0" algn="l" rtl="0">
              <a:lnSpc>
                <a:spcPct val="90000"/>
              </a:lnSpc>
              <a:spcBef>
                <a:spcPts val="400"/>
              </a:spcBef>
              <a:spcAft>
                <a:spcPts val="0"/>
              </a:spcAft>
              <a:buNone/>
            </a:pPr>
            <a:endParaRPr sz="600"/>
          </a:p>
          <a:p>
            <a:pPr marL="863600" lvl="2" indent="-228600" algn="l" rtl="0">
              <a:lnSpc>
                <a:spcPct val="90000"/>
              </a:lnSpc>
              <a:spcBef>
                <a:spcPts val="400"/>
              </a:spcBef>
              <a:spcAft>
                <a:spcPts val="0"/>
              </a:spcAft>
              <a:buClr>
                <a:schemeClr val="dk1"/>
              </a:buClr>
              <a:buSzPts val="2200"/>
              <a:buChar char="■"/>
            </a:pPr>
            <a:r>
              <a:rPr lang="en" sz="2400"/>
              <a:t>A problem of desire?</a:t>
            </a:r>
            <a:r>
              <a:rPr lang="en" sz="2200"/>
              <a:t> </a:t>
            </a:r>
            <a:endParaRPr sz="2200"/>
          </a:p>
          <a:p>
            <a:pPr marL="1206500" lvl="3" indent="-190500" algn="l" rtl="0">
              <a:lnSpc>
                <a:spcPct val="90000"/>
              </a:lnSpc>
              <a:spcBef>
                <a:spcPts val="400"/>
              </a:spcBef>
              <a:spcAft>
                <a:spcPts val="0"/>
              </a:spcAft>
              <a:buClr>
                <a:schemeClr val="dk1"/>
              </a:buClr>
              <a:buSzPts val="2000"/>
              <a:buChar char="●"/>
            </a:pPr>
            <a:r>
              <a:rPr lang="en" sz="2000"/>
              <a:t>Desire &amp; Dopamine</a:t>
            </a:r>
            <a:endParaRPr sz="2000"/>
          </a:p>
          <a:p>
            <a:pPr marL="0" lvl="0" indent="0" algn="l" rtl="0">
              <a:lnSpc>
                <a:spcPct val="90000"/>
              </a:lnSpc>
              <a:spcBef>
                <a:spcPts val="400"/>
              </a:spcBef>
              <a:spcAft>
                <a:spcPts val="0"/>
              </a:spcAft>
              <a:buNone/>
            </a:pPr>
            <a:endParaRPr sz="2000"/>
          </a:p>
          <a:p>
            <a:pPr marL="1549400" lvl="0" indent="0" algn="l" rtl="0">
              <a:lnSpc>
                <a:spcPct val="90000"/>
              </a:lnSpc>
              <a:spcBef>
                <a:spcPts val="400"/>
              </a:spcBef>
              <a:spcAft>
                <a:spcPts val="1600"/>
              </a:spcAft>
              <a:buNone/>
            </a:pPr>
            <a:endParaRPr sz="24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0"/>
          <p:cNvSpPr txBox="1">
            <a:spLocks noGrp="1"/>
          </p:cNvSpPr>
          <p:nvPr>
            <p:ph type="title"/>
          </p:nvPr>
        </p:nvSpPr>
        <p:spPr>
          <a:xfrm>
            <a:off x="201750" y="-71456"/>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Resist &amp; Replace</a:t>
            </a:r>
            <a:endParaRPr sz="3000"/>
          </a:p>
        </p:txBody>
      </p:sp>
      <p:sp>
        <p:nvSpPr>
          <p:cNvPr id="556" name="Google Shape;556;p90"/>
          <p:cNvSpPr txBox="1">
            <a:spLocks noGrp="1"/>
          </p:cNvSpPr>
          <p:nvPr>
            <p:ph type="body" idx="1"/>
          </p:nvPr>
        </p:nvSpPr>
        <p:spPr>
          <a:xfrm>
            <a:off x="201750" y="732150"/>
            <a:ext cx="8740500" cy="4121100"/>
          </a:xfrm>
          <a:prstGeom prst="rect">
            <a:avLst/>
          </a:prstGeom>
          <a:noFill/>
          <a:ln>
            <a:noFill/>
          </a:ln>
        </p:spPr>
        <p:txBody>
          <a:bodyPr spcFirstLastPara="1" wrap="square" lIns="68575" tIns="34275" rIns="68575" bIns="34275" anchor="t" anchorCtr="0">
            <a:noAutofit/>
          </a:bodyPr>
          <a:lstStyle/>
          <a:p>
            <a:pPr marL="177800" lvl="0" indent="-190500" algn="l" rtl="0">
              <a:lnSpc>
                <a:spcPct val="90000"/>
              </a:lnSpc>
              <a:spcBef>
                <a:spcPts val="0"/>
              </a:spcBef>
              <a:spcAft>
                <a:spcPts val="0"/>
              </a:spcAft>
              <a:buClr>
                <a:schemeClr val="dk1"/>
              </a:buClr>
              <a:buSzPts val="2400"/>
              <a:buChar char="●"/>
            </a:pPr>
            <a:r>
              <a:rPr lang="en" sz="2400"/>
              <a:t>Fix What is Broken vs. Building Something New</a:t>
            </a:r>
            <a:endParaRPr sz="2400"/>
          </a:p>
          <a:p>
            <a:pPr marL="177800" lvl="0" indent="0" algn="l" rtl="0">
              <a:lnSpc>
                <a:spcPct val="90000"/>
              </a:lnSpc>
              <a:spcBef>
                <a:spcPts val="0"/>
              </a:spcBef>
              <a:spcAft>
                <a:spcPts val="0"/>
              </a:spcAft>
              <a:buNone/>
            </a:pPr>
            <a:endParaRPr/>
          </a:p>
          <a:p>
            <a:pPr marL="520700" lvl="1" indent="-177800" algn="l" rtl="0">
              <a:lnSpc>
                <a:spcPct val="90000"/>
              </a:lnSpc>
              <a:spcBef>
                <a:spcPts val="400"/>
              </a:spcBef>
              <a:spcAft>
                <a:spcPts val="0"/>
              </a:spcAft>
              <a:buClr>
                <a:schemeClr val="dk1"/>
              </a:buClr>
              <a:buSzPts val="1800"/>
              <a:buChar char="○"/>
            </a:pPr>
            <a:r>
              <a:rPr lang="en" sz="2200"/>
              <a:t>Biblical Perspective</a:t>
            </a:r>
            <a:r>
              <a:rPr lang="en" sz="1800"/>
              <a:t>: Old self → New self, darkness →light, death→life </a:t>
            </a:r>
            <a:endParaRPr sz="1800"/>
          </a:p>
          <a:p>
            <a:pPr marL="0" lvl="0" indent="0" algn="l" rtl="0">
              <a:lnSpc>
                <a:spcPct val="90000"/>
              </a:lnSpc>
              <a:spcBef>
                <a:spcPts val="400"/>
              </a:spcBef>
              <a:spcAft>
                <a:spcPts val="0"/>
              </a:spcAft>
              <a:buNone/>
            </a:pPr>
            <a:endParaRPr sz="1000"/>
          </a:p>
          <a:p>
            <a:pPr marL="520700" lvl="1" indent="-215900" algn="l" rtl="0">
              <a:lnSpc>
                <a:spcPct val="90000"/>
              </a:lnSpc>
              <a:spcBef>
                <a:spcPts val="400"/>
              </a:spcBef>
              <a:spcAft>
                <a:spcPts val="0"/>
              </a:spcAft>
              <a:buClr>
                <a:schemeClr val="dk1"/>
              </a:buClr>
              <a:buSzPts val="2400"/>
              <a:buChar char="○"/>
            </a:pPr>
            <a:r>
              <a:rPr lang="en" sz="2000" b="1"/>
              <a:t>2 Timothy 2:22</a:t>
            </a:r>
            <a:r>
              <a:rPr lang="en" sz="2200"/>
              <a:t> → “</a:t>
            </a:r>
            <a:r>
              <a:rPr lang="en" sz="1800" i="1"/>
              <a:t>Flee the evil desires of youth and pursue righteousness, faith, love and peace, along with those who call on the Lord out of a pure heart.</a:t>
            </a:r>
            <a:r>
              <a:rPr lang="en" sz="2200"/>
              <a:t>”</a:t>
            </a:r>
            <a:endParaRPr sz="2200"/>
          </a:p>
          <a:p>
            <a:pPr marL="0" lvl="0" indent="0" algn="l" rtl="0">
              <a:lnSpc>
                <a:spcPct val="90000"/>
              </a:lnSpc>
              <a:spcBef>
                <a:spcPts val="400"/>
              </a:spcBef>
              <a:spcAft>
                <a:spcPts val="0"/>
              </a:spcAft>
              <a:buNone/>
            </a:pPr>
            <a:endParaRPr sz="600"/>
          </a:p>
          <a:p>
            <a:pPr marL="863600" lvl="2" indent="-228600" algn="l" rtl="0">
              <a:lnSpc>
                <a:spcPct val="90000"/>
              </a:lnSpc>
              <a:spcBef>
                <a:spcPts val="400"/>
              </a:spcBef>
              <a:spcAft>
                <a:spcPts val="0"/>
              </a:spcAft>
              <a:buClr>
                <a:schemeClr val="dk1"/>
              </a:buClr>
              <a:buSzPts val="2200"/>
              <a:buChar char="■"/>
            </a:pPr>
            <a:r>
              <a:rPr lang="en" sz="2400"/>
              <a:t>A problem of desire?</a:t>
            </a:r>
            <a:r>
              <a:rPr lang="en" sz="2200"/>
              <a:t> </a:t>
            </a:r>
            <a:endParaRPr sz="2200"/>
          </a:p>
          <a:p>
            <a:pPr marL="1206500" lvl="3" indent="-190500" algn="l" rtl="0">
              <a:lnSpc>
                <a:spcPct val="90000"/>
              </a:lnSpc>
              <a:spcBef>
                <a:spcPts val="400"/>
              </a:spcBef>
              <a:spcAft>
                <a:spcPts val="0"/>
              </a:spcAft>
              <a:buClr>
                <a:schemeClr val="dk1"/>
              </a:buClr>
              <a:buSzPts val="2000"/>
              <a:buChar char="●"/>
            </a:pPr>
            <a:r>
              <a:rPr lang="en" sz="2000"/>
              <a:t>Desire &amp; Dopamine</a:t>
            </a:r>
            <a:endParaRPr sz="2000"/>
          </a:p>
          <a:p>
            <a:pPr marL="1549400" lvl="4" indent="-215900" algn="l" rtl="0">
              <a:lnSpc>
                <a:spcPct val="90000"/>
              </a:lnSpc>
              <a:spcBef>
                <a:spcPts val="400"/>
              </a:spcBef>
              <a:spcAft>
                <a:spcPts val="0"/>
              </a:spcAft>
              <a:buClr>
                <a:schemeClr val="dk1"/>
              </a:buClr>
              <a:buSzPts val="2000"/>
              <a:buChar char="○"/>
            </a:pPr>
            <a:r>
              <a:rPr lang="en" sz="2000"/>
              <a:t>Desire for pleasure</a:t>
            </a:r>
            <a:r>
              <a:rPr lang="en" sz="1800"/>
              <a:t>→desire to meet deeper needs</a:t>
            </a:r>
            <a:endParaRPr sz="2000"/>
          </a:p>
          <a:p>
            <a:pPr marL="1549400" lvl="0" indent="0" algn="l" rtl="0">
              <a:lnSpc>
                <a:spcPct val="90000"/>
              </a:lnSpc>
              <a:spcBef>
                <a:spcPts val="400"/>
              </a:spcBef>
              <a:spcAft>
                <a:spcPts val="1600"/>
              </a:spcAft>
              <a:buNone/>
            </a:pPr>
            <a:endParaRPr sz="2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1"/>
          <p:cNvSpPr txBox="1">
            <a:spLocks noGrp="1"/>
          </p:cNvSpPr>
          <p:nvPr>
            <p:ph type="title"/>
          </p:nvPr>
        </p:nvSpPr>
        <p:spPr>
          <a:xfrm>
            <a:off x="207950" y="1364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“The Expulsive Power of a New Affection”</a:t>
            </a:r>
            <a:endParaRPr sz="3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92"/>
          <p:cNvSpPr txBox="1">
            <a:spLocks noGrp="1"/>
          </p:cNvSpPr>
          <p:nvPr>
            <p:ph type="title"/>
          </p:nvPr>
        </p:nvSpPr>
        <p:spPr>
          <a:xfrm>
            <a:off x="207950" y="1364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“The Expulsive Power of a New Affection”</a:t>
            </a:r>
            <a:endParaRPr sz="3000"/>
          </a:p>
        </p:txBody>
      </p:sp>
      <p:sp>
        <p:nvSpPr>
          <p:cNvPr id="567" name="Google Shape;567;p92"/>
          <p:cNvSpPr txBox="1">
            <a:spLocks noGrp="1"/>
          </p:cNvSpPr>
          <p:nvPr>
            <p:ph type="body" idx="1"/>
          </p:nvPr>
        </p:nvSpPr>
        <p:spPr>
          <a:xfrm>
            <a:off x="207950" y="1334869"/>
            <a:ext cx="7886700" cy="32634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Char char="●"/>
            </a:pPr>
            <a:r>
              <a:rPr lang="en" sz="2400"/>
              <a:t>“The grasping tendency of the human heart” </a:t>
            </a:r>
            <a:endParaRPr sz="2400"/>
          </a:p>
          <a:p>
            <a:pPr marL="914400" marR="0" lvl="0" indent="0" algn="l" rtl="0">
              <a:lnSpc>
                <a:spcPct val="90000"/>
              </a:lnSpc>
              <a:spcBef>
                <a:spcPts val="0"/>
              </a:spcBef>
              <a:spcAft>
                <a:spcPts val="0"/>
              </a:spcAft>
              <a:buNone/>
            </a:pPr>
            <a:endParaRPr sz="2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3"/>
          <p:cNvSpPr txBox="1">
            <a:spLocks noGrp="1"/>
          </p:cNvSpPr>
          <p:nvPr>
            <p:ph type="title"/>
          </p:nvPr>
        </p:nvSpPr>
        <p:spPr>
          <a:xfrm>
            <a:off x="207950" y="1364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“The Expulsive Power of a New Affection”</a:t>
            </a:r>
            <a:endParaRPr sz="3000"/>
          </a:p>
        </p:txBody>
      </p:sp>
      <p:sp>
        <p:nvSpPr>
          <p:cNvPr id="573" name="Google Shape;573;p93"/>
          <p:cNvSpPr txBox="1">
            <a:spLocks noGrp="1"/>
          </p:cNvSpPr>
          <p:nvPr>
            <p:ph type="body" idx="1"/>
          </p:nvPr>
        </p:nvSpPr>
        <p:spPr>
          <a:xfrm>
            <a:off x="207950" y="1334869"/>
            <a:ext cx="7886700" cy="32634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Char char="●"/>
            </a:pPr>
            <a:r>
              <a:rPr lang="en" sz="2400"/>
              <a:t>“The grasping tendency of the human heart” </a:t>
            </a:r>
            <a:endParaRPr sz="2400"/>
          </a:p>
          <a:p>
            <a:pPr marL="914400" marR="0" lvl="1" indent="-381000" algn="l" rtl="0">
              <a:lnSpc>
                <a:spcPct val="90000"/>
              </a:lnSpc>
              <a:spcBef>
                <a:spcPts val="0"/>
              </a:spcBef>
              <a:spcAft>
                <a:spcPts val="0"/>
              </a:spcAft>
              <a:buClr>
                <a:schemeClr val="dk1"/>
              </a:buClr>
              <a:buSzPts val="2400"/>
              <a:buFont typeface="Average"/>
              <a:buChar char="○"/>
            </a:pPr>
            <a:r>
              <a:rPr lang="en" sz="2400"/>
              <a:t>Vacant heart = Hunger</a:t>
            </a:r>
            <a:endParaRPr sz="2400"/>
          </a:p>
          <a:p>
            <a:pPr marL="1371600" marR="0" lvl="0" indent="0" algn="l" rtl="0">
              <a:lnSpc>
                <a:spcPct val="90000"/>
              </a:lnSpc>
              <a:spcBef>
                <a:spcPts val="0"/>
              </a:spcBef>
              <a:spcAft>
                <a:spcPts val="0"/>
              </a:spcAft>
              <a:buNone/>
            </a:pPr>
            <a:endParaRPr sz="2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4"/>
          <p:cNvSpPr txBox="1">
            <a:spLocks noGrp="1"/>
          </p:cNvSpPr>
          <p:nvPr>
            <p:ph type="title"/>
          </p:nvPr>
        </p:nvSpPr>
        <p:spPr>
          <a:xfrm>
            <a:off x="207950" y="1364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“The Expulsive Power of a New Affection”</a:t>
            </a:r>
            <a:endParaRPr sz="3000"/>
          </a:p>
        </p:txBody>
      </p:sp>
      <p:sp>
        <p:nvSpPr>
          <p:cNvPr id="579" name="Google Shape;579;p94"/>
          <p:cNvSpPr txBox="1">
            <a:spLocks noGrp="1"/>
          </p:cNvSpPr>
          <p:nvPr>
            <p:ph type="body" idx="1"/>
          </p:nvPr>
        </p:nvSpPr>
        <p:spPr>
          <a:xfrm>
            <a:off x="207950" y="1334869"/>
            <a:ext cx="7886700" cy="32634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Char char="●"/>
            </a:pPr>
            <a:r>
              <a:rPr lang="en" sz="2400"/>
              <a:t>“The grasping tendency of the human heart” </a:t>
            </a:r>
            <a:endParaRPr sz="2400"/>
          </a:p>
          <a:p>
            <a:pPr marL="914400" marR="0" lvl="1" indent="-381000" algn="l" rtl="0">
              <a:lnSpc>
                <a:spcPct val="90000"/>
              </a:lnSpc>
              <a:spcBef>
                <a:spcPts val="0"/>
              </a:spcBef>
              <a:spcAft>
                <a:spcPts val="0"/>
              </a:spcAft>
              <a:buClr>
                <a:schemeClr val="dk1"/>
              </a:buClr>
              <a:buSzPts val="2400"/>
              <a:buFont typeface="Average"/>
              <a:buChar char="○"/>
            </a:pPr>
            <a:r>
              <a:rPr lang="en" sz="2400"/>
              <a:t>Vacant heart = Hunger</a:t>
            </a:r>
            <a:endParaRPr sz="2400"/>
          </a:p>
          <a:p>
            <a:pPr marL="1371600" lvl="2" indent="-381000" algn="l" rtl="0">
              <a:lnSpc>
                <a:spcPct val="90000"/>
              </a:lnSpc>
              <a:spcBef>
                <a:spcPts val="0"/>
              </a:spcBef>
              <a:spcAft>
                <a:spcPts val="0"/>
              </a:spcAft>
              <a:buSzPts val="2400"/>
              <a:buChar char="■"/>
            </a:pPr>
            <a:r>
              <a:rPr lang="en" sz="2400"/>
              <a:t>“Dry Drunk”</a:t>
            </a:r>
            <a:endParaRPr sz="2400"/>
          </a:p>
          <a:p>
            <a:pPr marL="914400" lvl="0" indent="0" algn="l" rtl="0">
              <a:lnSpc>
                <a:spcPct val="90000"/>
              </a:lnSpc>
              <a:spcBef>
                <a:spcPts val="0"/>
              </a:spcBef>
              <a:spcAft>
                <a:spcPts val="0"/>
              </a:spcAft>
              <a:buNone/>
            </a:pPr>
            <a:endParaRPr sz="1800"/>
          </a:p>
          <a:p>
            <a:pPr marL="457200" lvl="0" indent="0" algn="l" rtl="0">
              <a:lnSpc>
                <a:spcPct val="90000"/>
              </a:lnSpc>
              <a:spcBef>
                <a:spcPts val="0"/>
              </a:spcBef>
              <a:spcAft>
                <a:spcPts val="0"/>
              </a:spcAft>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Defining Addiction</a:t>
            </a:r>
            <a:endParaRPr/>
          </a:p>
        </p:txBody>
      </p:sp>
      <p:sp>
        <p:nvSpPr>
          <p:cNvPr id="179" name="Google Shape;17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5"/>
          <p:cNvSpPr txBox="1">
            <a:spLocks noGrp="1"/>
          </p:cNvSpPr>
          <p:nvPr>
            <p:ph type="title"/>
          </p:nvPr>
        </p:nvSpPr>
        <p:spPr>
          <a:xfrm>
            <a:off x="207950" y="1364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“The Expulsive Power of a New Affection”</a:t>
            </a:r>
            <a:endParaRPr sz="3000"/>
          </a:p>
        </p:txBody>
      </p:sp>
      <p:sp>
        <p:nvSpPr>
          <p:cNvPr id="585" name="Google Shape;585;p95"/>
          <p:cNvSpPr txBox="1">
            <a:spLocks noGrp="1"/>
          </p:cNvSpPr>
          <p:nvPr>
            <p:ph type="body" idx="1"/>
          </p:nvPr>
        </p:nvSpPr>
        <p:spPr>
          <a:xfrm>
            <a:off x="207950" y="1334869"/>
            <a:ext cx="7886700" cy="32634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0"/>
              </a:spcBef>
              <a:spcAft>
                <a:spcPts val="0"/>
              </a:spcAft>
              <a:buSzPts val="2400"/>
              <a:buChar char="●"/>
            </a:pPr>
            <a:r>
              <a:rPr lang="en" sz="2400"/>
              <a:t>“The grasping tendency of the human heart” </a:t>
            </a:r>
            <a:endParaRPr sz="2400"/>
          </a:p>
          <a:p>
            <a:pPr marL="914400" marR="0" lvl="1" indent="-381000" algn="l" rtl="0">
              <a:lnSpc>
                <a:spcPct val="90000"/>
              </a:lnSpc>
              <a:spcBef>
                <a:spcPts val="0"/>
              </a:spcBef>
              <a:spcAft>
                <a:spcPts val="0"/>
              </a:spcAft>
              <a:buClr>
                <a:schemeClr val="dk1"/>
              </a:buClr>
              <a:buSzPts val="2400"/>
              <a:buFont typeface="Average"/>
              <a:buChar char="○"/>
            </a:pPr>
            <a:r>
              <a:rPr lang="en" sz="2400"/>
              <a:t>Vacant heart = Hunger</a:t>
            </a:r>
            <a:endParaRPr sz="2400"/>
          </a:p>
          <a:p>
            <a:pPr marL="1371600" lvl="2" indent="-381000" algn="l" rtl="0">
              <a:lnSpc>
                <a:spcPct val="90000"/>
              </a:lnSpc>
              <a:spcBef>
                <a:spcPts val="0"/>
              </a:spcBef>
              <a:spcAft>
                <a:spcPts val="0"/>
              </a:spcAft>
              <a:buSzPts val="2400"/>
              <a:buChar char="■"/>
            </a:pPr>
            <a:r>
              <a:rPr lang="en" sz="2400"/>
              <a:t>“Dry Drunk”</a:t>
            </a:r>
            <a:endParaRPr sz="2400"/>
          </a:p>
          <a:p>
            <a:pPr marL="914400" lvl="0" indent="0" algn="l" rtl="0">
              <a:lnSpc>
                <a:spcPct val="90000"/>
              </a:lnSpc>
              <a:spcBef>
                <a:spcPts val="0"/>
              </a:spcBef>
              <a:spcAft>
                <a:spcPts val="0"/>
              </a:spcAft>
              <a:buNone/>
            </a:pPr>
            <a:endParaRPr sz="1800"/>
          </a:p>
          <a:p>
            <a:pPr marL="457200" lvl="0" indent="-381000" algn="l" rtl="0">
              <a:lnSpc>
                <a:spcPct val="90000"/>
              </a:lnSpc>
              <a:spcBef>
                <a:spcPts val="0"/>
              </a:spcBef>
              <a:spcAft>
                <a:spcPts val="0"/>
              </a:spcAft>
              <a:buSzPts val="2400"/>
              <a:buChar char="●"/>
            </a:pPr>
            <a:r>
              <a:rPr lang="en" sz="2400"/>
              <a:t>“A more effective path to removing an undesired affection is to set the mind’s eye on a more alluring object.”  </a:t>
            </a:r>
            <a:endParaRPr sz="2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96"/>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7"/>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596" name="Google Shape;596;p97"/>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SzPts val="2400"/>
              <a:buChar char="●"/>
            </a:pPr>
            <a:r>
              <a:rPr lang="en" sz="2400" b="1"/>
              <a:t>Christ’s Promises to satisfy a deeper hunger and thirst </a:t>
            </a:r>
            <a:endParaRPr sz="2400" b="1"/>
          </a:p>
          <a:p>
            <a:pPr marL="914400" marR="0" lvl="0" indent="0" algn="l" rtl="0">
              <a:lnSpc>
                <a:spcPct val="100000"/>
              </a:lnSpc>
              <a:spcBef>
                <a:spcPts val="0"/>
              </a:spcBef>
              <a:spcAft>
                <a:spcPts val="0"/>
              </a:spcAft>
              <a:buNone/>
            </a:pPr>
            <a:endParaRPr sz="2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8"/>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02" name="Google Shape;602;p98"/>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SzPts val="2400"/>
              <a:buChar char="●"/>
            </a:pPr>
            <a:r>
              <a:rPr lang="en" sz="2400" b="1"/>
              <a:t>Christ’s Promises to satisfy a deeper hunger and thirst </a:t>
            </a:r>
            <a:endParaRPr sz="2400" b="1"/>
          </a:p>
          <a:p>
            <a:pPr marL="914400" lvl="1" indent="-381000" algn="l" rtl="0">
              <a:lnSpc>
                <a:spcPct val="100000"/>
              </a:lnSpc>
              <a:spcBef>
                <a:spcPts val="0"/>
              </a:spcBef>
              <a:spcAft>
                <a:spcPts val="0"/>
              </a:spcAft>
              <a:buSzPts val="2400"/>
              <a:buChar char="○"/>
            </a:pPr>
            <a:r>
              <a:rPr lang="en" sz="2400"/>
              <a:t>Expose unsatisfied desire</a:t>
            </a:r>
            <a:endParaRPr sz="2400"/>
          </a:p>
          <a:p>
            <a:pPr marL="914400" lvl="1" indent="-381000" algn="l" rtl="0">
              <a:lnSpc>
                <a:spcPct val="100000"/>
              </a:lnSpc>
              <a:spcBef>
                <a:spcPts val="0"/>
              </a:spcBef>
              <a:spcAft>
                <a:spcPts val="0"/>
              </a:spcAft>
              <a:buSzPts val="2400"/>
              <a:buChar char="○"/>
            </a:pPr>
            <a:r>
              <a:rPr lang="en" sz="2400"/>
              <a:t>John 4 </a:t>
            </a:r>
            <a:r>
              <a:rPr lang="en" sz="1800"/>
              <a:t>“Living water” </a:t>
            </a:r>
            <a:r>
              <a:rPr lang="en" sz="2400"/>
              <a:t>&amp; John 6 </a:t>
            </a:r>
            <a:r>
              <a:rPr lang="en" sz="1800"/>
              <a:t>“The bread of life”</a:t>
            </a:r>
            <a:endParaRPr sz="1800"/>
          </a:p>
          <a:p>
            <a:pPr marL="457200" marR="0" lvl="0" indent="0" algn="l" rtl="0">
              <a:lnSpc>
                <a:spcPct val="100000"/>
              </a:lnSpc>
              <a:spcBef>
                <a:spcPts val="0"/>
              </a:spcBef>
              <a:spcAft>
                <a:spcPts val="0"/>
              </a:spcAft>
              <a:buNone/>
            </a:pPr>
            <a:endParaRPr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99"/>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08" name="Google Shape;608;p99"/>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SzPts val="2400"/>
              <a:buChar char="●"/>
            </a:pPr>
            <a:r>
              <a:rPr lang="en" sz="2400" b="1"/>
              <a:t>Christ’s Promises to satisfy a deeper hunger and thirst </a:t>
            </a:r>
            <a:endParaRPr sz="2400" b="1"/>
          </a:p>
          <a:p>
            <a:pPr marL="914400" lvl="1" indent="-381000" algn="l" rtl="0">
              <a:lnSpc>
                <a:spcPct val="100000"/>
              </a:lnSpc>
              <a:spcBef>
                <a:spcPts val="0"/>
              </a:spcBef>
              <a:spcAft>
                <a:spcPts val="0"/>
              </a:spcAft>
              <a:buSzPts val="2400"/>
              <a:buChar char="○"/>
            </a:pPr>
            <a:r>
              <a:rPr lang="en" sz="2400"/>
              <a:t>Expose unsatisfied desire</a:t>
            </a:r>
            <a:endParaRPr sz="2400"/>
          </a:p>
          <a:p>
            <a:pPr marL="914400" lvl="1" indent="-381000" algn="l" rtl="0">
              <a:lnSpc>
                <a:spcPct val="100000"/>
              </a:lnSpc>
              <a:spcBef>
                <a:spcPts val="0"/>
              </a:spcBef>
              <a:spcAft>
                <a:spcPts val="0"/>
              </a:spcAft>
              <a:buSzPts val="2400"/>
              <a:buChar char="○"/>
            </a:pPr>
            <a:r>
              <a:rPr lang="en" sz="2400"/>
              <a:t>John 4 </a:t>
            </a:r>
            <a:r>
              <a:rPr lang="en" sz="1800"/>
              <a:t>“Living water” </a:t>
            </a:r>
            <a:r>
              <a:rPr lang="en" sz="2400"/>
              <a:t>&amp; John 6 </a:t>
            </a:r>
            <a:r>
              <a:rPr lang="en" sz="1800"/>
              <a:t>“The bread of life”</a:t>
            </a:r>
            <a:endParaRPr sz="2400"/>
          </a:p>
          <a:p>
            <a:pPr marL="457200" lvl="0" indent="-381000" algn="l" rtl="0">
              <a:lnSpc>
                <a:spcPct val="100000"/>
              </a:lnSpc>
              <a:spcBef>
                <a:spcPts val="0"/>
              </a:spcBef>
              <a:spcAft>
                <a:spcPts val="0"/>
              </a:spcAft>
              <a:buSzPts val="2400"/>
              <a:buChar char="●"/>
            </a:pPr>
            <a:r>
              <a:rPr lang="en" sz="2400" b="1"/>
              <a:t>A New Identity</a:t>
            </a:r>
            <a:endParaRPr sz="2400" b="1"/>
          </a:p>
          <a:p>
            <a:pPr marL="914400" marR="0" lvl="0" indent="0" algn="l" rtl="0">
              <a:lnSpc>
                <a:spcPct val="100000"/>
              </a:lnSpc>
              <a:spcBef>
                <a:spcPts val="0"/>
              </a:spcBef>
              <a:spcAft>
                <a:spcPts val="0"/>
              </a:spcAft>
              <a:buNone/>
            </a:pPr>
            <a:endParaRPr sz="2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00"/>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14" name="Google Shape;614;p100"/>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SzPts val="2400"/>
              <a:buChar char="●"/>
            </a:pPr>
            <a:r>
              <a:rPr lang="en" sz="2400" b="1"/>
              <a:t>Christ’s Promises to satisfy a deeper hunger and thirst </a:t>
            </a:r>
            <a:endParaRPr sz="2400" b="1"/>
          </a:p>
          <a:p>
            <a:pPr marL="914400" lvl="1" indent="-381000" algn="l" rtl="0">
              <a:lnSpc>
                <a:spcPct val="100000"/>
              </a:lnSpc>
              <a:spcBef>
                <a:spcPts val="0"/>
              </a:spcBef>
              <a:spcAft>
                <a:spcPts val="0"/>
              </a:spcAft>
              <a:buSzPts val="2400"/>
              <a:buChar char="○"/>
            </a:pPr>
            <a:r>
              <a:rPr lang="en" sz="2400"/>
              <a:t>Expose unsatisfied desire</a:t>
            </a:r>
            <a:endParaRPr sz="2400"/>
          </a:p>
          <a:p>
            <a:pPr marL="914400" lvl="1" indent="-381000" algn="l" rtl="0">
              <a:lnSpc>
                <a:spcPct val="100000"/>
              </a:lnSpc>
              <a:spcBef>
                <a:spcPts val="0"/>
              </a:spcBef>
              <a:spcAft>
                <a:spcPts val="0"/>
              </a:spcAft>
              <a:buSzPts val="2400"/>
              <a:buChar char="○"/>
            </a:pPr>
            <a:r>
              <a:rPr lang="en" sz="2400"/>
              <a:t>John 4 </a:t>
            </a:r>
            <a:r>
              <a:rPr lang="en" sz="1800"/>
              <a:t>“Living water” </a:t>
            </a:r>
            <a:r>
              <a:rPr lang="en" sz="2400"/>
              <a:t>&amp; John 6 </a:t>
            </a:r>
            <a:r>
              <a:rPr lang="en" sz="1800"/>
              <a:t>“The bread of life”</a:t>
            </a:r>
            <a:endParaRPr sz="2400"/>
          </a:p>
          <a:p>
            <a:pPr marL="457200" lvl="0" indent="-381000" algn="l" rtl="0">
              <a:lnSpc>
                <a:spcPct val="100000"/>
              </a:lnSpc>
              <a:spcBef>
                <a:spcPts val="0"/>
              </a:spcBef>
              <a:spcAft>
                <a:spcPts val="0"/>
              </a:spcAft>
              <a:buSzPts val="2400"/>
              <a:buChar char="●"/>
            </a:pPr>
            <a:r>
              <a:rPr lang="en" sz="2400" b="1"/>
              <a:t>A New Identity</a:t>
            </a:r>
            <a:endParaRPr sz="2400" b="1"/>
          </a:p>
          <a:p>
            <a:pPr marL="914400" lvl="1" indent="-381000" algn="l" rtl="0">
              <a:lnSpc>
                <a:spcPct val="100000"/>
              </a:lnSpc>
              <a:spcBef>
                <a:spcPts val="0"/>
              </a:spcBef>
              <a:spcAft>
                <a:spcPts val="0"/>
              </a:spcAft>
              <a:buSzPts val="2400"/>
              <a:buChar char="○"/>
            </a:pPr>
            <a:r>
              <a:rPr lang="en" sz="2400"/>
              <a:t>Trauma &amp; memories of the past</a:t>
            </a:r>
            <a:endParaRPr sz="2400"/>
          </a:p>
          <a:p>
            <a:pPr marL="914400" marR="0" lvl="0" indent="0" algn="l" rtl="0">
              <a:lnSpc>
                <a:spcPct val="100000"/>
              </a:lnSpc>
              <a:spcBef>
                <a:spcPts val="0"/>
              </a:spcBef>
              <a:spcAft>
                <a:spcPts val="0"/>
              </a:spcAft>
              <a:buNone/>
            </a:pPr>
            <a:endParaRPr sz="2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01"/>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20" name="Google Shape;620;p101"/>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SzPts val="2400"/>
              <a:buChar char="●"/>
            </a:pPr>
            <a:r>
              <a:rPr lang="en" sz="2400" b="1"/>
              <a:t>Christ’s Promises to satisfy a deeper hunger and thirst </a:t>
            </a:r>
            <a:endParaRPr sz="2400" b="1"/>
          </a:p>
          <a:p>
            <a:pPr marL="914400" lvl="1" indent="-381000" algn="l" rtl="0">
              <a:lnSpc>
                <a:spcPct val="100000"/>
              </a:lnSpc>
              <a:spcBef>
                <a:spcPts val="0"/>
              </a:spcBef>
              <a:spcAft>
                <a:spcPts val="0"/>
              </a:spcAft>
              <a:buSzPts val="2400"/>
              <a:buChar char="○"/>
            </a:pPr>
            <a:r>
              <a:rPr lang="en" sz="2400"/>
              <a:t>Expose unsatisfied desire</a:t>
            </a:r>
            <a:endParaRPr sz="2400"/>
          </a:p>
          <a:p>
            <a:pPr marL="914400" lvl="1" indent="-381000" algn="l" rtl="0">
              <a:lnSpc>
                <a:spcPct val="100000"/>
              </a:lnSpc>
              <a:spcBef>
                <a:spcPts val="0"/>
              </a:spcBef>
              <a:spcAft>
                <a:spcPts val="0"/>
              </a:spcAft>
              <a:buSzPts val="2400"/>
              <a:buChar char="○"/>
            </a:pPr>
            <a:r>
              <a:rPr lang="en" sz="2400"/>
              <a:t>John 4 </a:t>
            </a:r>
            <a:r>
              <a:rPr lang="en" sz="1800"/>
              <a:t>“Living water” </a:t>
            </a:r>
            <a:r>
              <a:rPr lang="en" sz="2400"/>
              <a:t>&amp; John 6 </a:t>
            </a:r>
            <a:r>
              <a:rPr lang="en" sz="1800"/>
              <a:t>“The bread of life”</a:t>
            </a:r>
            <a:endParaRPr sz="2400"/>
          </a:p>
          <a:p>
            <a:pPr marL="457200" lvl="0" indent="-381000" algn="l" rtl="0">
              <a:lnSpc>
                <a:spcPct val="100000"/>
              </a:lnSpc>
              <a:spcBef>
                <a:spcPts val="0"/>
              </a:spcBef>
              <a:spcAft>
                <a:spcPts val="0"/>
              </a:spcAft>
              <a:buSzPts val="2400"/>
              <a:buChar char="●"/>
            </a:pPr>
            <a:r>
              <a:rPr lang="en" sz="2400" b="1"/>
              <a:t>A New Identity</a:t>
            </a:r>
            <a:endParaRPr sz="2400" b="1"/>
          </a:p>
          <a:p>
            <a:pPr marL="914400" lvl="1" indent="-381000" algn="l" rtl="0">
              <a:lnSpc>
                <a:spcPct val="100000"/>
              </a:lnSpc>
              <a:spcBef>
                <a:spcPts val="0"/>
              </a:spcBef>
              <a:spcAft>
                <a:spcPts val="0"/>
              </a:spcAft>
              <a:buSzPts val="2400"/>
              <a:buChar char="○"/>
            </a:pPr>
            <a:r>
              <a:rPr lang="en" sz="2400"/>
              <a:t>Trauma &amp; memories of the past</a:t>
            </a:r>
            <a:endParaRPr sz="2400"/>
          </a:p>
          <a:p>
            <a:pPr marL="914400" lvl="1" indent="-381000" algn="l" rtl="0">
              <a:lnSpc>
                <a:spcPct val="100000"/>
              </a:lnSpc>
              <a:spcBef>
                <a:spcPts val="0"/>
              </a:spcBef>
              <a:spcAft>
                <a:spcPts val="0"/>
              </a:spcAft>
              <a:buSzPts val="2400"/>
              <a:buChar char="○"/>
            </a:pPr>
            <a:r>
              <a:rPr lang="en" sz="2400"/>
              <a:t>2 Corinthians 5:17 </a:t>
            </a:r>
            <a:r>
              <a:rPr lang="en" sz="1800"/>
              <a:t>“new creation...old has passed away… new has come”</a:t>
            </a:r>
            <a:endParaRPr sz="1800"/>
          </a:p>
          <a:p>
            <a:pPr marL="0" marR="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None/>
            </a:pPr>
            <a:endParaRPr sz="24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02"/>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26" name="Google Shape;626;p102"/>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SzPts val="2400"/>
              <a:buChar char="●"/>
            </a:pPr>
            <a:r>
              <a:rPr lang="en" sz="2400" b="1"/>
              <a:t>Christ’s Promises to satisfy a deeper hunger and thirst </a:t>
            </a:r>
            <a:endParaRPr sz="2400" b="1"/>
          </a:p>
          <a:p>
            <a:pPr marL="914400" lvl="1" indent="-381000" algn="l" rtl="0">
              <a:lnSpc>
                <a:spcPct val="100000"/>
              </a:lnSpc>
              <a:spcBef>
                <a:spcPts val="0"/>
              </a:spcBef>
              <a:spcAft>
                <a:spcPts val="0"/>
              </a:spcAft>
              <a:buSzPts val="2400"/>
              <a:buChar char="○"/>
            </a:pPr>
            <a:r>
              <a:rPr lang="en" sz="2400"/>
              <a:t>Expose unsatisfied desire</a:t>
            </a:r>
            <a:endParaRPr sz="2400"/>
          </a:p>
          <a:p>
            <a:pPr marL="914400" lvl="1" indent="-381000" algn="l" rtl="0">
              <a:lnSpc>
                <a:spcPct val="100000"/>
              </a:lnSpc>
              <a:spcBef>
                <a:spcPts val="0"/>
              </a:spcBef>
              <a:spcAft>
                <a:spcPts val="0"/>
              </a:spcAft>
              <a:buSzPts val="2400"/>
              <a:buChar char="○"/>
            </a:pPr>
            <a:r>
              <a:rPr lang="en" sz="2400"/>
              <a:t>John 4 </a:t>
            </a:r>
            <a:r>
              <a:rPr lang="en" sz="1800"/>
              <a:t>“Living water” </a:t>
            </a:r>
            <a:r>
              <a:rPr lang="en" sz="2400"/>
              <a:t>&amp; John 6 </a:t>
            </a:r>
            <a:r>
              <a:rPr lang="en" sz="1800"/>
              <a:t>“The bread of life”</a:t>
            </a:r>
            <a:endParaRPr sz="2400"/>
          </a:p>
          <a:p>
            <a:pPr marL="457200" lvl="0" indent="-381000" algn="l" rtl="0">
              <a:lnSpc>
                <a:spcPct val="100000"/>
              </a:lnSpc>
              <a:spcBef>
                <a:spcPts val="0"/>
              </a:spcBef>
              <a:spcAft>
                <a:spcPts val="0"/>
              </a:spcAft>
              <a:buSzPts val="2400"/>
              <a:buChar char="●"/>
            </a:pPr>
            <a:r>
              <a:rPr lang="en" sz="2400" b="1"/>
              <a:t>A New Identity</a:t>
            </a:r>
            <a:endParaRPr sz="2400" b="1"/>
          </a:p>
          <a:p>
            <a:pPr marL="914400" lvl="1" indent="-381000" algn="l" rtl="0">
              <a:lnSpc>
                <a:spcPct val="100000"/>
              </a:lnSpc>
              <a:spcBef>
                <a:spcPts val="0"/>
              </a:spcBef>
              <a:spcAft>
                <a:spcPts val="0"/>
              </a:spcAft>
              <a:buSzPts val="2400"/>
              <a:buChar char="○"/>
            </a:pPr>
            <a:r>
              <a:rPr lang="en" sz="2400"/>
              <a:t>Trauma &amp; memories of the past</a:t>
            </a:r>
            <a:endParaRPr sz="2400"/>
          </a:p>
          <a:p>
            <a:pPr marL="914400" lvl="1" indent="-381000" algn="l" rtl="0">
              <a:lnSpc>
                <a:spcPct val="100000"/>
              </a:lnSpc>
              <a:spcBef>
                <a:spcPts val="0"/>
              </a:spcBef>
              <a:spcAft>
                <a:spcPts val="0"/>
              </a:spcAft>
              <a:buSzPts val="2400"/>
              <a:buChar char="○"/>
            </a:pPr>
            <a:r>
              <a:rPr lang="en" sz="2400"/>
              <a:t>2 Corinthians 5:17 </a:t>
            </a:r>
            <a:r>
              <a:rPr lang="en" sz="1800"/>
              <a:t>“new creation...old has passed away… new has come”</a:t>
            </a:r>
            <a:endParaRPr sz="1800"/>
          </a:p>
          <a:p>
            <a:pPr marL="457200" lvl="0" indent="-381000" algn="l" rtl="0">
              <a:lnSpc>
                <a:spcPct val="100000"/>
              </a:lnSpc>
              <a:spcBef>
                <a:spcPts val="0"/>
              </a:spcBef>
              <a:spcAft>
                <a:spcPts val="0"/>
              </a:spcAft>
              <a:buSzPts val="2400"/>
              <a:buChar char="●"/>
            </a:pPr>
            <a:r>
              <a:rPr lang="en" sz="2400" b="1"/>
              <a:t>Unconditional Affirmation and Acceptance</a:t>
            </a:r>
            <a:endParaRPr sz="2400" b="1"/>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None/>
            </a:pPr>
            <a:endParaRPr sz="24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3"/>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32" name="Google Shape;632;p103"/>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SzPts val="2400"/>
              <a:buChar char="●"/>
            </a:pPr>
            <a:r>
              <a:rPr lang="en" sz="2400" b="1"/>
              <a:t>Christ’s Promises to satisfy a deeper hunger and thirst </a:t>
            </a:r>
            <a:endParaRPr sz="2400" b="1"/>
          </a:p>
          <a:p>
            <a:pPr marL="914400" lvl="1" indent="-381000" algn="l" rtl="0">
              <a:lnSpc>
                <a:spcPct val="100000"/>
              </a:lnSpc>
              <a:spcBef>
                <a:spcPts val="0"/>
              </a:spcBef>
              <a:spcAft>
                <a:spcPts val="0"/>
              </a:spcAft>
              <a:buSzPts val="2400"/>
              <a:buChar char="○"/>
            </a:pPr>
            <a:r>
              <a:rPr lang="en" sz="2400"/>
              <a:t>Expose unsatisfied desire</a:t>
            </a:r>
            <a:endParaRPr sz="2400"/>
          </a:p>
          <a:p>
            <a:pPr marL="914400" lvl="1" indent="-381000" algn="l" rtl="0">
              <a:lnSpc>
                <a:spcPct val="100000"/>
              </a:lnSpc>
              <a:spcBef>
                <a:spcPts val="0"/>
              </a:spcBef>
              <a:spcAft>
                <a:spcPts val="0"/>
              </a:spcAft>
              <a:buSzPts val="2400"/>
              <a:buChar char="○"/>
            </a:pPr>
            <a:r>
              <a:rPr lang="en" sz="2400"/>
              <a:t>John 4 </a:t>
            </a:r>
            <a:r>
              <a:rPr lang="en" sz="1800"/>
              <a:t>“Living water” </a:t>
            </a:r>
            <a:r>
              <a:rPr lang="en" sz="2400"/>
              <a:t>&amp; John 6 </a:t>
            </a:r>
            <a:r>
              <a:rPr lang="en" sz="1800"/>
              <a:t>“The bread of life”</a:t>
            </a:r>
            <a:endParaRPr sz="2400"/>
          </a:p>
          <a:p>
            <a:pPr marL="457200" lvl="0" indent="-381000" algn="l" rtl="0">
              <a:lnSpc>
                <a:spcPct val="100000"/>
              </a:lnSpc>
              <a:spcBef>
                <a:spcPts val="0"/>
              </a:spcBef>
              <a:spcAft>
                <a:spcPts val="0"/>
              </a:spcAft>
              <a:buSzPts val="2400"/>
              <a:buChar char="●"/>
            </a:pPr>
            <a:r>
              <a:rPr lang="en" sz="2400" b="1"/>
              <a:t>A New Identity</a:t>
            </a:r>
            <a:endParaRPr sz="2400" b="1"/>
          </a:p>
          <a:p>
            <a:pPr marL="914400" lvl="1" indent="-381000" algn="l" rtl="0">
              <a:lnSpc>
                <a:spcPct val="100000"/>
              </a:lnSpc>
              <a:spcBef>
                <a:spcPts val="0"/>
              </a:spcBef>
              <a:spcAft>
                <a:spcPts val="0"/>
              </a:spcAft>
              <a:buSzPts val="2400"/>
              <a:buChar char="○"/>
            </a:pPr>
            <a:r>
              <a:rPr lang="en" sz="2400"/>
              <a:t>Trauma &amp; memories of the past</a:t>
            </a:r>
            <a:endParaRPr sz="2400"/>
          </a:p>
          <a:p>
            <a:pPr marL="914400" lvl="1" indent="-381000" algn="l" rtl="0">
              <a:lnSpc>
                <a:spcPct val="100000"/>
              </a:lnSpc>
              <a:spcBef>
                <a:spcPts val="0"/>
              </a:spcBef>
              <a:spcAft>
                <a:spcPts val="0"/>
              </a:spcAft>
              <a:buSzPts val="2400"/>
              <a:buChar char="○"/>
            </a:pPr>
            <a:r>
              <a:rPr lang="en" sz="2400"/>
              <a:t>2 Corinthians 5:17 </a:t>
            </a:r>
            <a:r>
              <a:rPr lang="en" sz="1800"/>
              <a:t>“new creation...old has passed away… new has come”</a:t>
            </a:r>
            <a:endParaRPr sz="1800"/>
          </a:p>
          <a:p>
            <a:pPr marL="457200" lvl="0" indent="-381000" algn="l" rtl="0">
              <a:lnSpc>
                <a:spcPct val="100000"/>
              </a:lnSpc>
              <a:spcBef>
                <a:spcPts val="0"/>
              </a:spcBef>
              <a:spcAft>
                <a:spcPts val="0"/>
              </a:spcAft>
              <a:buSzPts val="2400"/>
              <a:buChar char="●"/>
            </a:pPr>
            <a:r>
              <a:rPr lang="en" sz="2400" b="1"/>
              <a:t>Unconditional Affirmation and Acceptance</a:t>
            </a:r>
            <a:endParaRPr sz="2400" b="1"/>
          </a:p>
          <a:p>
            <a:pPr marL="914400" lvl="1" indent="-381000" algn="l" rtl="0">
              <a:lnSpc>
                <a:spcPct val="100000"/>
              </a:lnSpc>
              <a:spcBef>
                <a:spcPts val="0"/>
              </a:spcBef>
              <a:spcAft>
                <a:spcPts val="0"/>
              </a:spcAft>
              <a:buSzPts val="2400"/>
              <a:buChar char="○"/>
            </a:pPr>
            <a:r>
              <a:rPr lang="en" sz="2400"/>
              <a:t>Perpetual guilt and shame</a:t>
            </a:r>
            <a:endParaRPr sz="2400"/>
          </a:p>
          <a:p>
            <a:pPr marL="0" lvl="0" indent="0" algn="l" rtl="0">
              <a:lnSpc>
                <a:spcPct val="100000"/>
              </a:lnSpc>
              <a:spcBef>
                <a:spcPts val="0"/>
              </a:spcBef>
              <a:spcAft>
                <a:spcPts val="0"/>
              </a:spcAft>
              <a:buNone/>
            </a:pPr>
            <a:endParaRPr sz="24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4"/>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38" name="Google Shape;638;p104"/>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SzPts val="2400"/>
              <a:buChar char="●"/>
            </a:pPr>
            <a:r>
              <a:rPr lang="en" sz="2400" b="1"/>
              <a:t>Christ’s Promises to satisfy a deeper hunger and thirst </a:t>
            </a:r>
            <a:endParaRPr sz="2400" b="1"/>
          </a:p>
          <a:p>
            <a:pPr marL="914400" lvl="1" indent="-381000" algn="l" rtl="0">
              <a:lnSpc>
                <a:spcPct val="100000"/>
              </a:lnSpc>
              <a:spcBef>
                <a:spcPts val="0"/>
              </a:spcBef>
              <a:spcAft>
                <a:spcPts val="0"/>
              </a:spcAft>
              <a:buSzPts val="2400"/>
              <a:buChar char="○"/>
            </a:pPr>
            <a:r>
              <a:rPr lang="en" sz="2400"/>
              <a:t>Expose unsatisfied desire</a:t>
            </a:r>
            <a:endParaRPr sz="2400"/>
          </a:p>
          <a:p>
            <a:pPr marL="914400" lvl="1" indent="-381000" algn="l" rtl="0">
              <a:lnSpc>
                <a:spcPct val="100000"/>
              </a:lnSpc>
              <a:spcBef>
                <a:spcPts val="0"/>
              </a:spcBef>
              <a:spcAft>
                <a:spcPts val="0"/>
              </a:spcAft>
              <a:buSzPts val="2400"/>
              <a:buChar char="○"/>
            </a:pPr>
            <a:r>
              <a:rPr lang="en" sz="2400"/>
              <a:t>John 4 </a:t>
            </a:r>
            <a:r>
              <a:rPr lang="en" sz="1800"/>
              <a:t>“Living water” </a:t>
            </a:r>
            <a:r>
              <a:rPr lang="en" sz="2400"/>
              <a:t>&amp; John 6 </a:t>
            </a:r>
            <a:r>
              <a:rPr lang="en" sz="1800"/>
              <a:t>“The bread of life”</a:t>
            </a:r>
            <a:endParaRPr sz="2400"/>
          </a:p>
          <a:p>
            <a:pPr marL="457200" lvl="0" indent="-381000" algn="l" rtl="0">
              <a:lnSpc>
                <a:spcPct val="100000"/>
              </a:lnSpc>
              <a:spcBef>
                <a:spcPts val="0"/>
              </a:spcBef>
              <a:spcAft>
                <a:spcPts val="0"/>
              </a:spcAft>
              <a:buSzPts val="2400"/>
              <a:buChar char="●"/>
            </a:pPr>
            <a:r>
              <a:rPr lang="en" sz="2400" b="1"/>
              <a:t>A New Identity</a:t>
            </a:r>
            <a:endParaRPr sz="2400" b="1"/>
          </a:p>
          <a:p>
            <a:pPr marL="914400" lvl="1" indent="-381000" algn="l" rtl="0">
              <a:lnSpc>
                <a:spcPct val="100000"/>
              </a:lnSpc>
              <a:spcBef>
                <a:spcPts val="0"/>
              </a:spcBef>
              <a:spcAft>
                <a:spcPts val="0"/>
              </a:spcAft>
              <a:buSzPts val="2400"/>
              <a:buChar char="○"/>
            </a:pPr>
            <a:r>
              <a:rPr lang="en" sz="2400"/>
              <a:t>Trauma &amp; memories of the past</a:t>
            </a:r>
            <a:endParaRPr sz="2400"/>
          </a:p>
          <a:p>
            <a:pPr marL="914400" lvl="1" indent="-381000" algn="l" rtl="0">
              <a:lnSpc>
                <a:spcPct val="100000"/>
              </a:lnSpc>
              <a:spcBef>
                <a:spcPts val="0"/>
              </a:spcBef>
              <a:spcAft>
                <a:spcPts val="0"/>
              </a:spcAft>
              <a:buSzPts val="2400"/>
              <a:buChar char="○"/>
            </a:pPr>
            <a:r>
              <a:rPr lang="en" sz="2400"/>
              <a:t>2 Corinthians 5:17 </a:t>
            </a:r>
            <a:r>
              <a:rPr lang="en" sz="1800"/>
              <a:t>“new creation...old has passed away… new has come”</a:t>
            </a:r>
            <a:endParaRPr sz="1800"/>
          </a:p>
          <a:p>
            <a:pPr marL="457200" lvl="0" indent="-381000" algn="l" rtl="0">
              <a:lnSpc>
                <a:spcPct val="100000"/>
              </a:lnSpc>
              <a:spcBef>
                <a:spcPts val="0"/>
              </a:spcBef>
              <a:spcAft>
                <a:spcPts val="0"/>
              </a:spcAft>
              <a:buSzPts val="2400"/>
              <a:buChar char="●"/>
            </a:pPr>
            <a:r>
              <a:rPr lang="en" sz="2400" b="1"/>
              <a:t>Unconditional Affirmation and Acceptance</a:t>
            </a:r>
            <a:endParaRPr sz="2400" b="1"/>
          </a:p>
          <a:p>
            <a:pPr marL="914400" lvl="1" indent="-381000" algn="l" rtl="0">
              <a:lnSpc>
                <a:spcPct val="100000"/>
              </a:lnSpc>
              <a:spcBef>
                <a:spcPts val="0"/>
              </a:spcBef>
              <a:spcAft>
                <a:spcPts val="0"/>
              </a:spcAft>
              <a:buSzPts val="2400"/>
              <a:buChar char="○"/>
            </a:pPr>
            <a:r>
              <a:rPr lang="en" sz="2400"/>
              <a:t>Perpetual guilt and shame</a:t>
            </a:r>
            <a:endParaRPr sz="2400"/>
          </a:p>
          <a:p>
            <a:pPr marL="914400" lvl="1" indent="-381000" algn="l" rtl="0">
              <a:lnSpc>
                <a:spcPct val="100000"/>
              </a:lnSpc>
              <a:spcBef>
                <a:spcPts val="0"/>
              </a:spcBef>
              <a:spcAft>
                <a:spcPts val="0"/>
              </a:spcAft>
              <a:buSzPts val="2400"/>
              <a:buChar char="○"/>
            </a:pPr>
            <a:r>
              <a:rPr lang="en" sz="2400"/>
              <a:t>Romans 8:31-39 “</a:t>
            </a:r>
            <a:r>
              <a:rPr lang="en" sz="1800"/>
              <a:t>Nothing can separate us from the love of Christ</a:t>
            </a:r>
            <a:r>
              <a:rPr lang="en" sz="2400"/>
              <a:t>”</a:t>
            </a:r>
            <a:endParaRPr sz="2400"/>
          </a:p>
          <a:p>
            <a:pPr marL="0" lvl="0" indent="0" algn="l" rtl="0">
              <a:lnSpc>
                <a:spcPct val="100000"/>
              </a:lnSpc>
              <a:spcBef>
                <a:spcPts val="0"/>
              </a:spcBef>
              <a:spcAft>
                <a:spcPts val="0"/>
              </a:spcAft>
              <a:buNone/>
            </a:pP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Defining Addiction</a:t>
            </a:r>
            <a:endParaRPr/>
          </a:p>
        </p:txBody>
      </p:sp>
      <p:sp>
        <p:nvSpPr>
          <p:cNvPr id="185" name="Google Shape;18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t>Addiction is any repeated behavior, substance-related or not, in which a person feels compelled to persist, regardless of its negative impact on his life and the lives of others. </a:t>
            </a:r>
            <a:endParaRPr sz="10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05"/>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44" name="Google Shape;644;p105"/>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 Sense of Purpose </a:t>
            </a:r>
            <a:endParaRPr sz="2400"/>
          </a:p>
          <a:p>
            <a:pPr marL="520700" lvl="0" indent="0" algn="l" rtl="0">
              <a:spcBef>
                <a:spcPts val="800"/>
              </a:spcBef>
              <a:spcAft>
                <a:spcPts val="1600"/>
              </a:spcAft>
              <a:buNone/>
            </a:pPr>
            <a:endParaRPr sz="2400" b="1"/>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06"/>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50" name="Google Shape;650;p106"/>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 Sense of Purpose </a:t>
            </a:r>
            <a:endParaRPr sz="2400"/>
          </a:p>
          <a:p>
            <a:pPr marL="520700" lvl="1" indent="-241300" algn="l" rtl="0">
              <a:spcBef>
                <a:spcPts val="400"/>
              </a:spcBef>
              <a:spcAft>
                <a:spcPts val="0"/>
              </a:spcAft>
              <a:buSzPts val="2400"/>
              <a:buChar char="○"/>
            </a:pPr>
            <a:r>
              <a:rPr lang="en" sz="2400"/>
              <a:t>“Aimless wandering”</a:t>
            </a:r>
            <a:endParaRPr sz="2400"/>
          </a:p>
          <a:p>
            <a:pPr marL="863600" marR="0" lvl="0" indent="0" algn="l" rtl="0">
              <a:lnSpc>
                <a:spcPct val="90000"/>
              </a:lnSpc>
              <a:spcBef>
                <a:spcPts val="400"/>
              </a:spcBef>
              <a:spcAft>
                <a:spcPts val="0"/>
              </a:spcAft>
              <a:buNone/>
            </a:pPr>
            <a:endParaRPr sz="2400" b="1"/>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07"/>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56" name="Google Shape;656;p107"/>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 Sense of Purpose </a:t>
            </a:r>
            <a:endParaRPr sz="2400"/>
          </a:p>
          <a:p>
            <a:pPr marL="520700" lvl="1" indent="-241300" algn="l" rtl="0">
              <a:spcBef>
                <a:spcPts val="400"/>
              </a:spcBef>
              <a:spcAft>
                <a:spcPts val="0"/>
              </a:spcAft>
              <a:buSzPts val="2400"/>
              <a:buChar char="○"/>
            </a:pPr>
            <a:r>
              <a:rPr lang="en" sz="2400"/>
              <a:t>“Aimless wandering”</a:t>
            </a:r>
            <a:endParaRPr sz="2400"/>
          </a:p>
          <a:p>
            <a:pPr marL="863600" lvl="2" indent="-241300" algn="l" rtl="0">
              <a:spcBef>
                <a:spcPts val="400"/>
              </a:spcBef>
              <a:spcAft>
                <a:spcPts val="0"/>
              </a:spcAft>
              <a:buSzPts val="2400"/>
              <a:buChar char="■"/>
            </a:pPr>
            <a:r>
              <a:rPr lang="en" sz="2400"/>
              <a:t>Ephesians 2:10 </a:t>
            </a:r>
            <a:r>
              <a:rPr lang="en" sz="2400" b="1"/>
              <a:t>“</a:t>
            </a:r>
            <a:r>
              <a:rPr lang="en" sz="1800"/>
              <a:t>Good works prepared in advance</a:t>
            </a:r>
            <a:r>
              <a:rPr lang="en" sz="2400"/>
              <a:t>” </a:t>
            </a:r>
            <a:endParaRPr sz="2400"/>
          </a:p>
          <a:p>
            <a:pPr marL="863600" marR="0" lvl="0" indent="0" algn="l" rtl="0">
              <a:lnSpc>
                <a:spcPct val="90000"/>
              </a:lnSpc>
              <a:spcBef>
                <a:spcPts val="400"/>
              </a:spcBef>
              <a:spcAft>
                <a:spcPts val="0"/>
              </a:spcAft>
              <a:buNone/>
            </a:pPr>
            <a:endParaRPr sz="2400" b="1"/>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8"/>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62" name="Google Shape;662;p108"/>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dirty="0"/>
              <a:t>A Sense of Purpose </a:t>
            </a:r>
            <a:endParaRPr sz="2400" dirty="0"/>
          </a:p>
          <a:p>
            <a:pPr marL="520700" lvl="1" indent="-241300" algn="l" rtl="0">
              <a:spcBef>
                <a:spcPts val="400"/>
              </a:spcBef>
              <a:spcAft>
                <a:spcPts val="0"/>
              </a:spcAft>
              <a:buSzPts val="2400"/>
              <a:buChar char="○"/>
            </a:pPr>
            <a:r>
              <a:rPr lang="en" sz="2400" dirty="0"/>
              <a:t>“Aimless wandering”</a:t>
            </a:r>
            <a:endParaRPr sz="2400" dirty="0"/>
          </a:p>
          <a:p>
            <a:pPr marL="863600" lvl="2" indent="-241300" algn="l" rtl="0">
              <a:spcBef>
                <a:spcPts val="400"/>
              </a:spcBef>
              <a:spcAft>
                <a:spcPts val="0"/>
              </a:spcAft>
              <a:buSzPts val="2400"/>
              <a:buChar char="■"/>
            </a:pPr>
            <a:r>
              <a:rPr lang="en" sz="2400" dirty="0"/>
              <a:t>Ephesians 2:10 </a:t>
            </a:r>
            <a:r>
              <a:rPr lang="en" sz="2400" b="1" dirty="0"/>
              <a:t>“</a:t>
            </a:r>
            <a:r>
              <a:rPr lang="en" sz="1800" dirty="0"/>
              <a:t>Good works prepared in advance</a:t>
            </a:r>
            <a:r>
              <a:rPr lang="en" sz="2400" dirty="0"/>
              <a:t>” </a:t>
            </a:r>
            <a:endParaRPr sz="2400" dirty="0"/>
          </a:p>
          <a:p>
            <a:pPr marL="1206500" lvl="3" indent="-241300" algn="l" rtl="0">
              <a:spcBef>
                <a:spcPts val="400"/>
              </a:spcBef>
              <a:spcAft>
                <a:spcPts val="0"/>
              </a:spcAft>
              <a:buSzPts val="2400"/>
              <a:buChar char="●"/>
            </a:pPr>
            <a:r>
              <a:rPr lang="en" sz="2400" dirty="0"/>
              <a:t>“He who has a why to live can bear almost any how”-</a:t>
            </a:r>
            <a:r>
              <a:rPr lang="en" sz="1800" dirty="0">
                <a:latin typeface="Arial"/>
                <a:ea typeface="Arial"/>
                <a:cs typeface="Arial"/>
                <a:sym typeface="Arial"/>
              </a:rPr>
              <a:t>Friedrich Nietzsche</a:t>
            </a:r>
            <a:endParaRPr sz="1800" dirty="0"/>
          </a:p>
          <a:p>
            <a:pPr marL="177800" marR="0" lvl="0" indent="0" algn="l" rtl="0">
              <a:lnSpc>
                <a:spcPct val="90000"/>
              </a:lnSpc>
              <a:spcBef>
                <a:spcPts val="800"/>
              </a:spcBef>
              <a:spcAft>
                <a:spcPts val="0"/>
              </a:spcAft>
              <a:buNone/>
            </a:pPr>
            <a:endParaRPr sz="2400" b="1" dirty="0">
              <a:solidFill>
                <a:srgbClr val="CDD4EA"/>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09"/>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68" name="Google Shape;668;p109"/>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dirty="0"/>
              <a:t>A Sense of Purpose </a:t>
            </a:r>
            <a:endParaRPr sz="2400" dirty="0"/>
          </a:p>
          <a:p>
            <a:pPr marL="520700" lvl="1" indent="-241300" algn="l" rtl="0">
              <a:spcBef>
                <a:spcPts val="400"/>
              </a:spcBef>
              <a:spcAft>
                <a:spcPts val="0"/>
              </a:spcAft>
              <a:buSzPts val="2400"/>
              <a:buChar char="○"/>
            </a:pPr>
            <a:r>
              <a:rPr lang="en" sz="2400" dirty="0"/>
              <a:t>“Aimless wandering”</a:t>
            </a:r>
            <a:endParaRPr sz="2400" dirty="0"/>
          </a:p>
          <a:p>
            <a:pPr marL="863600" lvl="2" indent="-241300" algn="l" rtl="0">
              <a:spcBef>
                <a:spcPts val="400"/>
              </a:spcBef>
              <a:spcAft>
                <a:spcPts val="0"/>
              </a:spcAft>
              <a:buSzPts val="2400"/>
              <a:buChar char="■"/>
            </a:pPr>
            <a:r>
              <a:rPr lang="en" sz="2400" dirty="0"/>
              <a:t>Ephesians 2:10 </a:t>
            </a:r>
            <a:r>
              <a:rPr lang="en" sz="2400" b="1" dirty="0"/>
              <a:t>“</a:t>
            </a:r>
            <a:r>
              <a:rPr lang="en" sz="1800" dirty="0"/>
              <a:t>Good works prepared in advance</a:t>
            </a:r>
            <a:r>
              <a:rPr lang="en" sz="2400" dirty="0"/>
              <a:t>” </a:t>
            </a:r>
            <a:endParaRPr sz="2400" dirty="0"/>
          </a:p>
          <a:p>
            <a:pPr marL="1206500" lvl="3" indent="-241300">
              <a:spcBef>
                <a:spcPts val="400"/>
              </a:spcBef>
              <a:buSzPts val="2400"/>
            </a:pPr>
            <a:r>
              <a:rPr lang="en-US" sz="2400" dirty="0"/>
              <a:t>“He who has a why to live can bear almost any how”-</a:t>
            </a:r>
            <a:r>
              <a:rPr lang="en-US" sz="1800" dirty="0">
                <a:latin typeface="Arial"/>
                <a:ea typeface="Arial"/>
                <a:cs typeface="Arial"/>
                <a:sym typeface="Arial"/>
              </a:rPr>
              <a:t>Friedrich Nietzsche</a:t>
            </a:r>
            <a:endParaRPr lang="en-US" sz="1800" dirty="0"/>
          </a:p>
          <a:p>
            <a:pPr marL="177800" lvl="0" indent="-241300" algn="l" rtl="0">
              <a:spcBef>
                <a:spcPts val="800"/>
              </a:spcBef>
              <a:spcAft>
                <a:spcPts val="0"/>
              </a:spcAft>
              <a:buSzPts val="2400"/>
              <a:buChar char="●"/>
            </a:pPr>
            <a:r>
              <a:rPr lang="en" sz="2400" b="1" dirty="0"/>
              <a:t>An Invitation to Community</a:t>
            </a:r>
            <a:endParaRPr sz="2400" dirty="0"/>
          </a:p>
          <a:p>
            <a:pPr marL="520700" lvl="0" indent="0" algn="l" rtl="0">
              <a:spcBef>
                <a:spcPts val="800"/>
              </a:spcBef>
              <a:spcAft>
                <a:spcPts val="1600"/>
              </a:spcAft>
              <a:buNone/>
            </a:pPr>
            <a:endParaRPr sz="24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10"/>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74" name="Google Shape;674;p110"/>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 Sense of Purpose </a:t>
            </a:r>
            <a:endParaRPr sz="2400"/>
          </a:p>
          <a:p>
            <a:pPr marL="520700" lvl="1" indent="-241300" algn="l" rtl="0">
              <a:spcBef>
                <a:spcPts val="400"/>
              </a:spcBef>
              <a:spcAft>
                <a:spcPts val="0"/>
              </a:spcAft>
              <a:buSzPts val="2400"/>
              <a:buChar char="○"/>
            </a:pPr>
            <a:r>
              <a:rPr lang="en" sz="2400"/>
              <a:t>“Aimless wandering”</a:t>
            </a:r>
            <a:endParaRPr sz="2400"/>
          </a:p>
          <a:p>
            <a:pPr marL="863600" lvl="2" indent="-241300" algn="l" rtl="0">
              <a:spcBef>
                <a:spcPts val="400"/>
              </a:spcBef>
              <a:spcAft>
                <a:spcPts val="0"/>
              </a:spcAft>
              <a:buSzPts val="2400"/>
              <a:buChar char="■"/>
            </a:pPr>
            <a:r>
              <a:rPr lang="en" sz="2400"/>
              <a:t>Ephesians 2:10 </a:t>
            </a:r>
            <a:r>
              <a:rPr lang="en" sz="2400" b="1"/>
              <a:t>“</a:t>
            </a:r>
            <a:r>
              <a:rPr lang="en" sz="1800"/>
              <a:t>Good works prepared in advance</a:t>
            </a:r>
            <a:r>
              <a:rPr lang="en" sz="2400"/>
              <a:t>” </a:t>
            </a:r>
            <a:endParaRPr sz="2400"/>
          </a:p>
          <a:p>
            <a:pPr marL="1206500" lvl="3" indent="-241300" algn="l" rtl="0">
              <a:spcBef>
                <a:spcPts val="400"/>
              </a:spcBef>
              <a:spcAft>
                <a:spcPts val="0"/>
              </a:spcAft>
              <a:buSzPts val="2400"/>
              <a:buChar char="●"/>
            </a:pPr>
            <a:r>
              <a:rPr lang="en" sz="2400"/>
              <a:t>“He who has a why to live can bear almost any how”-</a:t>
            </a:r>
            <a:r>
              <a:rPr lang="en" sz="1800">
                <a:latin typeface="Arial"/>
                <a:ea typeface="Arial"/>
                <a:cs typeface="Arial"/>
                <a:sym typeface="Arial"/>
              </a:rPr>
              <a:t>Friedrich Nietzsche</a:t>
            </a:r>
            <a:endParaRPr sz="2400"/>
          </a:p>
          <a:p>
            <a:pPr marL="177800" lvl="0" indent="-241300" algn="l" rtl="0">
              <a:spcBef>
                <a:spcPts val="800"/>
              </a:spcBef>
              <a:spcAft>
                <a:spcPts val="0"/>
              </a:spcAft>
              <a:buSzPts val="2400"/>
              <a:buChar char="●"/>
            </a:pPr>
            <a:r>
              <a:rPr lang="en" sz="2400" b="1"/>
              <a:t>An Invitation to Community</a:t>
            </a:r>
            <a:endParaRPr sz="2400"/>
          </a:p>
          <a:p>
            <a:pPr marL="520700" lvl="1" indent="-241300" algn="l" rtl="0">
              <a:spcBef>
                <a:spcPts val="400"/>
              </a:spcBef>
              <a:spcAft>
                <a:spcPts val="1600"/>
              </a:spcAft>
              <a:buSzPts val="2400"/>
              <a:buChar char="○"/>
            </a:pPr>
            <a:r>
              <a:rPr lang="en" sz="2400" b="1"/>
              <a:t> </a:t>
            </a:r>
            <a:r>
              <a:rPr lang="en" sz="2400"/>
              <a:t>Dislocation</a:t>
            </a:r>
            <a:endParaRPr sz="2400" b="1"/>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11"/>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What is the “More Alluring Object?”</a:t>
            </a:r>
            <a:endParaRPr sz="3000"/>
          </a:p>
        </p:txBody>
      </p:sp>
      <p:sp>
        <p:nvSpPr>
          <p:cNvPr id="680" name="Google Shape;680;p111"/>
          <p:cNvSpPr txBox="1">
            <a:spLocks noGrp="1"/>
          </p:cNvSpPr>
          <p:nvPr>
            <p:ph type="body" idx="1"/>
          </p:nvPr>
        </p:nvSpPr>
        <p:spPr>
          <a:xfrm>
            <a:off x="186300" y="949300"/>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 Sense of Purpose </a:t>
            </a:r>
            <a:endParaRPr sz="2400"/>
          </a:p>
          <a:p>
            <a:pPr marL="520700" lvl="1" indent="-241300" algn="l" rtl="0">
              <a:spcBef>
                <a:spcPts val="400"/>
              </a:spcBef>
              <a:spcAft>
                <a:spcPts val="0"/>
              </a:spcAft>
              <a:buSzPts val="2400"/>
              <a:buChar char="○"/>
            </a:pPr>
            <a:r>
              <a:rPr lang="en" sz="2400"/>
              <a:t>“Aimless wandering”</a:t>
            </a:r>
            <a:endParaRPr sz="2400"/>
          </a:p>
          <a:p>
            <a:pPr marL="863600" lvl="2" indent="-241300" algn="l" rtl="0">
              <a:spcBef>
                <a:spcPts val="400"/>
              </a:spcBef>
              <a:spcAft>
                <a:spcPts val="0"/>
              </a:spcAft>
              <a:buSzPts val="2400"/>
              <a:buChar char="■"/>
            </a:pPr>
            <a:r>
              <a:rPr lang="en" sz="2400"/>
              <a:t>Ephesians 2:10 </a:t>
            </a:r>
            <a:r>
              <a:rPr lang="en" sz="2400" b="1"/>
              <a:t>“</a:t>
            </a:r>
            <a:r>
              <a:rPr lang="en" sz="1800"/>
              <a:t>Good works prepared in advance</a:t>
            </a:r>
            <a:r>
              <a:rPr lang="en" sz="2400"/>
              <a:t>” </a:t>
            </a:r>
            <a:endParaRPr sz="2400"/>
          </a:p>
          <a:p>
            <a:pPr marL="1206500" lvl="3" indent="-241300" algn="l" rtl="0">
              <a:spcBef>
                <a:spcPts val="400"/>
              </a:spcBef>
              <a:spcAft>
                <a:spcPts val="0"/>
              </a:spcAft>
              <a:buSzPts val="2400"/>
              <a:buChar char="●"/>
            </a:pPr>
            <a:r>
              <a:rPr lang="en" sz="2400"/>
              <a:t>“He who has a why to live can bear almost any how”-</a:t>
            </a:r>
            <a:r>
              <a:rPr lang="en" sz="1800">
                <a:latin typeface="Arial"/>
                <a:ea typeface="Arial"/>
                <a:cs typeface="Arial"/>
                <a:sym typeface="Arial"/>
              </a:rPr>
              <a:t>Friedrich Nietzsche</a:t>
            </a:r>
            <a:endParaRPr sz="2400"/>
          </a:p>
          <a:p>
            <a:pPr marL="177800" lvl="0" indent="-241300" algn="l" rtl="0">
              <a:spcBef>
                <a:spcPts val="800"/>
              </a:spcBef>
              <a:spcAft>
                <a:spcPts val="0"/>
              </a:spcAft>
              <a:buSzPts val="2400"/>
              <a:buChar char="●"/>
            </a:pPr>
            <a:r>
              <a:rPr lang="en" sz="2400" b="1"/>
              <a:t>An Invitation to Community</a:t>
            </a:r>
            <a:endParaRPr sz="2400"/>
          </a:p>
          <a:p>
            <a:pPr marL="520700" lvl="1" indent="-241300" algn="l" rtl="0">
              <a:spcBef>
                <a:spcPts val="400"/>
              </a:spcBef>
              <a:spcAft>
                <a:spcPts val="0"/>
              </a:spcAft>
              <a:buSzPts val="2400"/>
              <a:buChar char="○"/>
            </a:pPr>
            <a:r>
              <a:rPr lang="en" sz="2400" b="1"/>
              <a:t> </a:t>
            </a:r>
            <a:r>
              <a:rPr lang="en" sz="2400"/>
              <a:t>Dislocation</a:t>
            </a:r>
            <a:endParaRPr sz="2400"/>
          </a:p>
          <a:p>
            <a:pPr marL="520700" lvl="1" indent="-241300" algn="l" rtl="0">
              <a:spcBef>
                <a:spcPts val="1600"/>
              </a:spcBef>
              <a:spcAft>
                <a:spcPts val="0"/>
              </a:spcAft>
              <a:buSzPts val="2400"/>
              <a:buChar char="○"/>
            </a:pPr>
            <a:r>
              <a:rPr lang="en" sz="2400"/>
              <a:t>Galatians 3:28 </a:t>
            </a:r>
            <a:r>
              <a:rPr lang="en" sz="2400" b="1"/>
              <a:t>“</a:t>
            </a:r>
            <a:r>
              <a:rPr lang="en" sz="1800"/>
              <a:t>You are all one in Christ Jesus</a:t>
            </a:r>
            <a:r>
              <a:rPr lang="en" sz="2400"/>
              <a:t>” </a:t>
            </a:r>
            <a:endParaRPr sz="24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12"/>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3000"/>
              <a:t>Our Role in the Helping Process</a:t>
            </a:r>
            <a:endParaRPr sz="30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13"/>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3000"/>
              <a:t>Our Role in the Helping Process</a:t>
            </a:r>
            <a:endParaRPr sz="3000"/>
          </a:p>
        </p:txBody>
      </p:sp>
      <p:sp>
        <p:nvSpPr>
          <p:cNvPr id="691" name="Google Shape;691;p113"/>
          <p:cNvSpPr txBox="1">
            <a:spLocks noGrp="1"/>
          </p:cNvSpPr>
          <p:nvPr>
            <p:ph type="body" idx="1"/>
          </p:nvPr>
        </p:nvSpPr>
        <p:spPr>
          <a:xfrm>
            <a:off x="186300" y="1121025"/>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Assess the person’s awareness of their problem</a:t>
            </a:r>
            <a:endParaRPr sz="2400" b="1"/>
          </a:p>
          <a:p>
            <a:pPr marL="520700" lvl="0" indent="0" algn="l" rtl="0">
              <a:spcBef>
                <a:spcPts val="800"/>
              </a:spcBef>
              <a:spcAft>
                <a:spcPts val="0"/>
              </a:spcAft>
              <a:buNone/>
            </a:pPr>
            <a:endParaRPr sz="2400" b="1"/>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14"/>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3000"/>
              <a:t>Our Role in the Helping Process</a:t>
            </a:r>
            <a:endParaRPr sz="3000"/>
          </a:p>
        </p:txBody>
      </p:sp>
      <p:sp>
        <p:nvSpPr>
          <p:cNvPr id="697" name="Google Shape;697;p114"/>
          <p:cNvSpPr txBox="1">
            <a:spLocks noGrp="1"/>
          </p:cNvSpPr>
          <p:nvPr>
            <p:ph type="body" idx="1"/>
          </p:nvPr>
        </p:nvSpPr>
        <p:spPr>
          <a:xfrm>
            <a:off x="186300" y="1121025"/>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Assess the person’s awareness of their problem</a:t>
            </a:r>
            <a:endParaRPr sz="2400" b="1"/>
          </a:p>
          <a:p>
            <a:pPr marL="520700" lvl="1" indent="-215900" algn="l" rtl="0">
              <a:spcBef>
                <a:spcPts val="0"/>
              </a:spcBef>
              <a:spcAft>
                <a:spcPts val="0"/>
              </a:spcAft>
              <a:buSzPts val="2000"/>
              <a:buChar char="○"/>
            </a:pPr>
            <a:r>
              <a:rPr lang="en" sz="2000"/>
              <a:t>The destructive nature of addiction makes it easy to skip this step</a:t>
            </a:r>
            <a:endParaRPr sz="2000"/>
          </a:p>
          <a:p>
            <a:pPr marL="0" lvl="0" indent="0" algn="l" rtl="0">
              <a:spcBef>
                <a:spcPts val="0"/>
              </a:spcBef>
              <a:spcAft>
                <a:spcPts val="0"/>
              </a:spcAft>
              <a:buNone/>
            </a:pPr>
            <a:endParaRPr sz="2000"/>
          </a:p>
          <a:p>
            <a:pPr marL="520700" lvl="0" indent="0" algn="l" rtl="0">
              <a:spcBef>
                <a:spcPts val="800"/>
              </a:spcBef>
              <a:spcAft>
                <a:spcPts val="0"/>
              </a:spcAft>
              <a:buNone/>
            </a:pPr>
            <a:endParaRPr sz="2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Defining Addiction</a:t>
            </a:r>
            <a:endParaRPr/>
          </a:p>
        </p:txBody>
      </p:sp>
      <p:sp>
        <p:nvSpPr>
          <p:cNvPr id="191" name="Google Shape;19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t>Addiction is any repeated behavior, substance-related or not, in which a person feels compelled to persist, regardless of its negative impact on his life and the lives of others. </a:t>
            </a:r>
            <a:endParaRPr sz="1000"/>
          </a:p>
        </p:txBody>
      </p:sp>
      <p:sp>
        <p:nvSpPr>
          <p:cNvPr id="192" name="Google Shape;192;p34"/>
          <p:cNvSpPr txBox="1">
            <a:spLocks noGrp="1"/>
          </p:cNvSpPr>
          <p:nvPr>
            <p:ph type="body" idx="1"/>
          </p:nvPr>
        </p:nvSpPr>
        <p:spPr>
          <a:xfrm>
            <a:off x="699450" y="652000"/>
            <a:ext cx="7745100" cy="4202400"/>
          </a:xfrm>
          <a:prstGeom prst="rect">
            <a:avLst/>
          </a:prstGeom>
          <a:solidFill>
            <a:srgbClr val="B1773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“Any passion can become an addiction; but then how to distinguish between the two? The central question is: who’s in charge, the individual or their behavior? The addiction is the repeated behavior in which a person keeps engaging, even though he knows it harms himself or others. How it looks externally is irrelevant. The key issue is a person’s internal relationship to the passion and its related behaviors.”</a:t>
            </a:r>
            <a:endParaRPr sz="2400">
              <a:solidFill>
                <a:srgbClr val="FFFFFF"/>
              </a:solidFill>
            </a:endParaRPr>
          </a:p>
          <a:p>
            <a:pPr marL="0" lvl="0" indent="0" algn="l" rtl="0">
              <a:spcBef>
                <a:spcPts val="1600"/>
              </a:spcBef>
              <a:spcAft>
                <a:spcPts val="1600"/>
              </a:spcAft>
              <a:buNone/>
            </a:pPr>
            <a:r>
              <a:rPr lang="en" sz="2400">
                <a:solidFill>
                  <a:srgbClr val="FFFFFF"/>
                </a:solidFill>
              </a:rPr>
              <a:t>- Gabor Maté</a:t>
            </a:r>
            <a:endParaRPr sz="2400">
              <a:solidFill>
                <a:srgbClr val="FFFFFF"/>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15"/>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3000"/>
              <a:t>Our Role in the Helping Process</a:t>
            </a:r>
            <a:endParaRPr sz="3000"/>
          </a:p>
        </p:txBody>
      </p:sp>
      <p:sp>
        <p:nvSpPr>
          <p:cNvPr id="703" name="Google Shape;703;p115"/>
          <p:cNvSpPr txBox="1">
            <a:spLocks noGrp="1"/>
          </p:cNvSpPr>
          <p:nvPr>
            <p:ph type="body" idx="1"/>
          </p:nvPr>
        </p:nvSpPr>
        <p:spPr>
          <a:xfrm>
            <a:off x="186300" y="1121025"/>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Assess the person’s awareness of their problem</a:t>
            </a:r>
            <a:endParaRPr sz="2400" b="1"/>
          </a:p>
          <a:p>
            <a:pPr marL="520700" lvl="1" indent="-215900" algn="l" rtl="0">
              <a:spcBef>
                <a:spcPts val="0"/>
              </a:spcBef>
              <a:spcAft>
                <a:spcPts val="0"/>
              </a:spcAft>
              <a:buSzPts val="2000"/>
              <a:buChar char="○"/>
            </a:pPr>
            <a:r>
              <a:rPr lang="en" sz="2000"/>
              <a:t>The destructive nature of addiction makes it easy to skip this step</a:t>
            </a:r>
            <a:endParaRPr sz="2000"/>
          </a:p>
          <a:p>
            <a:pPr marL="863600" lvl="2" indent="-215900" algn="l" rtl="0">
              <a:spcBef>
                <a:spcPts val="0"/>
              </a:spcBef>
              <a:spcAft>
                <a:spcPts val="0"/>
              </a:spcAft>
              <a:buSzPts val="2000"/>
              <a:buChar char="■"/>
            </a:pPr>
            <a:r>
              <a:rPr lang="en" sz="2000"/>
              <a:t>“The Righting Reflex”</a:t>
            </a:r>
            <a:endParaRPr sz="2000"/>
          </a:p>
          <a:p>
            <a:pPr marL="520700" lvl="0" indent="0" algn="l" rtl="0">
              <a:spcBef>
                <a:spcPts val="800"/>
              </a:spcBef>
              <a:spcAft>
                <a:spcPts val="0"/>
              </a:spcAft>
              <a:buNone/>
            </a:pPr>
            <a:endParaRPr sz="2400" b="1"/>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16"/>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3000"/>
              <a:t>Our Role in the Helping Process</a:t>
            </a:r>
            <a:endParaRPr sz="3000"/>
          </a:p>
        </p:txBody>
      </p:sp>
      <p:sp>
        <p:nvSpPr>
          <p:cNvPr id="709" name="Google Shape;709;p116"/>
          <p:cNvSpPr txBox="1">
            <a:spLocks noGrp="1"/>
          </p:cNvSpPr>
          <p:nvPr>
            <p:ph type="body" idx="1"/>
          </p:nvPr>
        </p:nvSpPr>
        <p:spPr>
          <a:xfrm>
            <a:off x="186300" y="1121025"/>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Assess the person’s awareness of their problem</a:t>
            </a:r>
            <a:endParaRPr sz="2400" b="1"/>
          </a:p>
          <a:p>
            <a:pPr marL="520700" lvl="1" indent="-215900" algn="l" rtl="0">
              <a:spcBef>
                <a:spcPts val="0"/>
              </a:spcBef>
              <a:spcAft>
                <a:spcPts val="0"/>
              </a:spcAft>
              <a:buSzPts val="2000"/>
              <a:buChar char="○"/>
            </a:pPr>
            <a:r>
              <a:rPr lang="en" sz="2000"/>
              <a:t>The destructive nature of addiction makes it easy to skip this step</a:t>
            </a:r>
            <a:endParaRPr sz="2000"/>
          </a:p>
          <a:p>
            <a:pPr marL="863600" lvl="2" indent="-215900" algn="l" rtl="0">
              <a:spcBef>
                <a:spcPts val="0"/>
              </a:spcBef>
              <a:spcAft>
                <a:spcPts val="0"/>
              </a:spcAft>
              <a:buSzPts val="2000"/>
              <a:buChar char="■"/>
            </a:pPr>
            <a:r>
              <a:rPr lang="en" sz="2000"/>
              <a:t>“The Righting Reflex”</a:t>
            </a:r>
            <a:endParaRPr sz="2000"/>
          </a:p>
          <a:p>
            <a:pPr marL="520700" lvl="1" indent="-241300" algn="l" rtl="0">
              <a:spcBef>
                <a:spcPts val="400"/>
              </a:spcBef>
              <a:spcAft>
                <a:spcPts val="0"/>
              </a:spcAft>
              <a:buSzPts val="2400"/>
              <a:buChar char="○"/>
            </a:pPr>
            <a:r>
              <a:rPr lang="en" sz="2400"/>
              <a:t>To what degree do they realize their substance use is an issue?</a:t>
            </a:r>
            <a:endParaRPr sz="2400"/>
          </a:p>
          <a:p>
            <a:pPr marL="0" lvl="0" indent="0" algn="l" rtl="0">
              <a:spcBef>
                <a:spcPts val="800"/>
              </a:spcBef>
              <a:spcAft>
                <a:spcPts val="0"/>
              </a:spcAft>
              <a:buNone/>
            </a:pPr>
            <a:endParaRPr sz="2400" b="1"/>
          </a:p>
          <a:p>
            <a:pPr marL="520700" lvl="0" indent="0" algn="l" rtl="0">
              <a:spcBef>
                <a:spcPts val="800"/>
              </a:spcBef>
              <a:spcAft>
                <a:spcPts val="0"/>
              </a:spcAft>
              <a:buNone/>
            </a:pPr>
            <a:endParaRPr sz="2400" b="1"/>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17"/>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3000"/>
              <a:t>Our Role in the Helping Process</a:t>
            </a:r>
            <a:endParaRPr sz="3000"/>
          </a:p>
        </p:txBody>
      </p:sp>
      <p:sp>
        <p:nvSpPr>
          <p:cNvPr id="715" name="Google Shape;715;p117"/>
          <p:cNvSpPr txBox="1">
            <a:spLocks noGrp="1"/>
          </p:cNvSpPr>
          <p:nvPr>
            <p:ph type="body" idx="1"/>
          </p:nvPr>
        </p:nvSpPr>
        <p:spPr>
          <a:xfrm>
            <a:off x="186300" y="1121025"/>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Assess the person’s awareness of their problem</a:t>
            </a:r>
            <a:endParaRPr sz="2400" b="1"/>
          </a:p>
          <a:p>
            <a:pPr marL="520700" lvl="1" indent="-215900" algn="l" rtl="0">
              <a:spcBef>
                <a:spcPts val="0"/>
              </a:spcBef>
              <a:spcAft>
                <a:spcPts val="0"/>
              </a:spcAft>
              <a:buSzPts val="2000"/>
              <a:buChar char="○"/>
            </a:pPr>
            <a:r>
              <a:rPr lang="en" sz="2000"/>
              <a:t>The destructive nature of addiction makes it easy to skip this step</a:t>
            </a:r>
            <a:endParaRPr sz="2000"/>
          </a:p>
          <a:p>
            <a:pPr marL="863600" lvl="2" indent="-215900" algn="l" rtl="0">
              <a:spcBef>
                <a:spcPts val="0"/>
              </a:spcBef>
              <a:spcAft>
                <a:spcPts val="0"/>
              </a:spcAft>
              <a:buSzPts val="2000"/>
              <a:buChar char="■"/>
            </a:pPr>
            <a:r>
              <a:rPr lang="en" sz="2000"/>
              <a:t>“The Righting Reflex”</a:t>
            </a:r>
            <a:endParaRPr sz="2000"/>
          </a:p>
          <a:p>
            <a:pPr marL="520700" lvl="1" indent="-241300" algn="l" rtl="0">
              <a:spcBef>
                <a:spcPts val="400"/>
              </a:spcBef>
              <a:spcAft>
                <a:spcPts val="0"/>
              </a:spcAft>
              <a:buSzPts val="2400"/>
              <a:buChar char="○"/>
            </a:pPr>
            <a:r>
              <a:rPr lang="en" sz="2400"/>
              <a:t>To what degree do they realize their substance use is an issue?</a:t>
            </a:r>
            <a:endParaRPr sz="2400"/>
          </a:p>
          <a:p>
            <a:pPr marL="342900" lvl="0" indent="0" algn="l" rtl="0">
              <a:spcBef>
                <a:spcPts val="400"/>
              </a:spcBef>
              <a:spcAft>
                <a:spcPts val="0"/>
              </a:spcAft>
              <a:buClr>
                <a:srgbClr val="000000"/>
              </a:buClr>
              <a:buSzPts val="1100"/>
              <a:buFont typeface="Arial"/>
              <a:buNone/>
            </a:pPr>
            <a:endParaRPr sz="2400"/>
          </a:p>
          <a:p>
            <a:pPr marL="177800" lvl="0" indent="-241300" algn="l" rtl="0">
              <a:spcBef>
                <a:spcPts val="800"/>
              </a:spcBef>
              <a:spcAft>
                <a:spcPts val="0"/>
              </a:spcAft>
              <a:buSzPts val="2400"/>
              <a:buChar char="●"/>
            </a:pPr>
            <a:r>
              <a:rPr lang="en" sz="2400" b="1"/>
              <a:t>Assess their readiness for change</a:t>
            </a:r>
            <a:endParaRPr sz="2400" b="1"/>
          </a:p>
          <a:p>
            <a:pPr marL="520700" lvl="0" indent="0" algn="l" rtl="0">
              <a:spcBef>
                <a:spcPts val="800"/>
              </a:spcBef>
              <a:spcAft>
                <a:spcPts val="0"/>
              </a:spcAft>
              <a:buNone/>
            </a:pPr>
            <a:endParaRPr sz="2400" b="1"/>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18"/>
          <p:cNvSpPr txBox="1">
            <a:spLocks noGrp="1"/>
          </p:cNvSpPr>
          <p:nvPr>
            <p:ph type="title"/>
          </p:nvPr>
        </p:nvSpPr>
        <p:spPr>
          <a:xfrm>
            <a:off x="259475" y="165494"/>
            <a:ext cx="7886700" cy="994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3300"/>
              <a:buFont typeface="Calibri"/>
              <a:buNone/>
            </a:pPr>
            <a:r>
              <a:rPr lang="en" sz="3000"/>
              <a:t>Our Role in the Helping Process</a:t>
            </a:r>
            <a:endParaRPr sz="3000"/>
          </a:p>
        </p:txBody>
      </p:sp>
      <p:sp>
        <p:nvSpPr>
          <p:cNvPr id="721" name="Google Shape;721;p118"/>
          <p:cNvSpPr txBox="1">
            <a:spLocks noGrp="1"/>
          </p:cNvSpPr>
          <p:nvPr>
            <p:ph type="body" idx="1"/>
          </p:nvPr>
        </p:nvSpPr>
        <p:spPr>
          <a:xfrm>
            <a:off x="186300" y="1121025"/>
            <a:ext cx="8771400" cy="3873000"/>
          </a:xfrm>
          <a:prstGeom prst="rect">
            <a:avLst/>
          </a:prstGeom>
          <a:noFill/>
          <a:ln>
            <a:noFill/>
          </a:ln>
        </p:spPr>
        <p:txBody>
          <a:bodyPr spcFirstLastPara="1" wrap="square" lIns="68575" tIns="34275" rIns="68575" bIns="34275" anchor="t" anchorCtr="0">
            <a:noAutofit/>
          </a:bodyPr>
          <a:lstStyle/>
          <a:p>
            <a:pPr marL="177800" lvl="0" indent="-241300" algn="l" rtl="0">
              <a:spcBef>
                <a:spcPts val="0"/>
              </a:spcBef>
              <a:spcAft>
                <a:spcPts val="0"/>
              </a:spcAft>
              <a:buSzPts val="2400"/>
              <a:buChar char="●"/>
            </a:pPr>
            <a:r>
              <a:rPr lang="en" sz="2400" b="1"/>
              <a:t>Assess the person’s awareness of their problem</a:t>
            </a:r>
            <a:endParaRPr sz="2400" b="1"/>
          </a:p>
          <a:p>
            <a:pPr marL="520700" lvl="1" indent="-241300" algn="l" rtl="0">
              <a:spcBef>
                <a:spcPts val="0"/>
              </a:spcBef>
              <a:spcAft>
                <a:spcPts val="0"/>
              </a:spcAft>
              <a:buSzPts val="2400"/>
              <a:buChar char="○"/>
            </a:pPr>
            <a:r>
              <a:rPr lang="en" sz="2000"/>
              <a:t>The destructive nature of addiction makes it easy to skip this step</a:t>
            </a:r>
            <a:endParaRPr sz="2000"/>
          </a:p>
          <a:p>
            <a:pPr marL="863600" lvl="2" indent="-215900" algn="l" rtl="0">
              <a:spcBef>
                <a:spcPts val="0"/>
              </a:spcBef>
              <a:spcAft>
                <a:spcPts val="0"/>
              </a:spcAft>
              <a:buSzPts val="2000"/>
              <a:buChar char="■"/>
            </a:pPr>
            <a:r>
              <a:rPr lang="en" sz="2000"/>
              <a:t>“The Righting Reflex”</a:t>
            </a:r>
            <a:endParaRPr sz="2000"/>
          </a:p>
          <a:p>
            <a:pPr marL="520700" lvl="1" indent="-241300" algn="l" rtl="0">
              <a:spcBef>
                <a:spcPts val="400"/>
              </a:spcBef>
              <a:spcAft>
                <a:spcPts val="0"/>
              </a:spcAft>
              <a:buSzPts val="2400"/>
              <a:buChar char="○"/>
            </a:pPr>
            <a:r>
              <a:rPr lang="en" sz="2400"/>
              <a:t>To what degree do they realize their substance use is an issue?</a:t>
            </a:r>
            <a:endParaRPr sz="2400"/>
          </a:p>
          <a:p>
            <a:pPr marL="342900" lvl="0" indent="0" algn="l" rtl="0">
              <a:spcBef>
                <a:spcPts val="400"/>
              </a:spcBef>
              <a:spcAft>
                <a:spcPts val="0"/>
              </a:spcAft>
              <a:buClr>
                <a:srgbClr val="000000"/>
              </a:buClr>
              <a:buSzPts val="1100"/>
              <a:buFont typeface="Arial"/>
              <a:buNone/>
            </a:pPr>
            <a:endParaRPr sz="2400"/>
          </a:p>
          <a:p>
            <a:pPr marL="177800" lvl="0" indent="-241300" algn="l" rtl="0">
              <a:spcBef>
                <a:spcPts val="800"/>
              </a:spcBef>
              <a:spcAft>
                <a:spcPts val="0"/>
              </a:spcAft>
              <a:buSzPts val="2400"/>
              <a:buChar char="●"/>
            </a:pPr>
            <a:r>
              <a:rPr lang="en" sz="2400" b="1"/>
              <a:t>Assess their readiness for change</a:t>
            </a:r>
            <a:endParaRPr sz="2400" b="1"/>
          </a:p>
          <a:p>
            <a:pPr marL="520700" lvl="1" indent="-241300" algn="l" rtl="0">
              <a:spcBef>
                <a:spcPts val="400"/>
              </a:spcBef>
              <a:spcAft>
                <a:spcPts val="0"/>
              </a:spcAft>
              <a:buSzPts val="2400"/>
              <a:buChar char="○"/>
            </a:pPr>
            <a:r>
              <a:rPr lang="en" sz="2400"/>
              <a:t>Working from where the person is at</a:t>
            </a:r>
            <a:endParaRPr sz="2400"/>
          </a:p>
          <a:p>
            <a:pPr marL="520700" lvl="0" indent="0" algn="l" rtl="0">
              <a:spcBef>
                <a:spcPts val="800"/>
              </a:spcBef>
              <a:spcAft>
                <a:spcPts val="0"/>
              </a:spcAft>
              <a:buNone/>
            </a:pPr>
            <a:endParaRPr sz="2400" b="1"/>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The Stages of Change </a:t>
            </a:r>
            <a:endParaRPr sz="3000"/>
          </a:p>
        </p:txBody>
      </p:sp>
      <p:sp>
        <p:nvSpPr>
          <p:cNvPr id="727" name="Google Shape;727;p1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457200" lvl="0" indent="-419100" algn="l" rtl="0">
              <a:lnSpc>
                <a:spcPct val="90000"/>
              </a:lnSpc>
              <a:spcBef>
                <a:spcPts val="0"/>
              </a:spcBef>
              <a:spcAft>
                <a:spcPts val="0"/>
              </a:spcAft>
              <a:buSzPts val="3000"/>
              <a:buChar char="●"/>
            </a:pPr>
            <a:r>
              <a:rPr lang="en" sz="3000"/>
              <a:t>Pre-contemplation</a:t>
            </a:r>
            <a:endParaRPr sz="3000"/>
          </a:p>
          <a:p>
            <a:pPr marL="457200" lvl="0" indent="-419100" algn="l" rtl="0">
              <a:lnSpc>
                <a:spcPct val="90000"/>
              </a:lnSpc>
              <a:spcBef>
                <a:spcPts val="0"/>
              </a:spcBef>
              <a:spcAft>
                <a:spcPts val="0"/>
              </a:spcAft>
              <a:buSzPts val="3000"/>
              <a:buChar char="●"/>
            </a:pPr>
            <a:r>
              <a:rPr lang="en" sz="3000"/>
              <a:t>Contemplation</a:t>
            </a:r>
            <a:endParaRPr sz="3000"/>
          </a:p>
          <a:p>
            <a:pPr marL="457200" lvl="0" indent="-419100" algn="l" rtl="0">
              <a:lnSpc>
                <a:spcPct val="90000"/>
              </a:lnSpc>
              <a:spcBef>
                <a:spcPts val="0"/>
              </a:spcBef>
              <a:spcAft>
                <a:spcPts val="0"/>
              </a:spcAft>
              <a:buSzPts val="3000"/>
              <a:buChar char="●"/>
            </a:pPr>
            <a:r>
              <a:rPr lang="en" sz="3000"/>
              <a:t>Preparation </a:t>
            </a:r>
            <a:endParaRPr sz="3000"/>
          </a:p>
          <a:p>
            <a:pPr marL="457200" lvl="0" indent="-419100" algn="l" rtl="0">
              <a:lnSpc>
                <a:spcPct val="90000"/>
              </a:lnSpc>
              <a:spcBef>
                <a:spcPts val="0"/>
              </a:spcBef>
              <a:spcAft>
                <a:spcPts val="0"/>
              </a:spcAft>
              <a:buSzPts val="3000"/>
              <a:buChar char="●"/>
            </a:pPr>
            <a:r>
              <a:rPr lang="en" sz="3000"/>
              <a:t>Action </a:t>
            </a:r>
            <a:endParaRPr sz="3000"/>
          </a:p>
          <a:p>
            <a:pPr marL="457200" lvl="0" indent="-419100" algn="l" rtl="0">
              <a:lnSpc>
                <a:spcPct val="90000"/>
              </a:lnSpc>
              <a:spcBef>
                <a:spcPts val="0"/>
              </a:spcBef>
              <a:spcAft>
                <a:spcPts val="0"/>
              </a:spcAft>
              <a:buSzPts val="3000"/>
              <a:buChar char="●"/>
            </a:pPr>
            <a:r>
              <a:rPr lang="en" sz="3000"/>
              <a:t>Maintenance</a:t>
            </a:r>
            <a:endParaRPr sz="3000"/>
          </a:p>
          <a:p>
            <a:pPr marL="457200" lvl="0" indent="-419100" algn="l" rtl="0">
              <a:lnSpc>
                <a:spcPct val="90000"/>
              </a:lnSpc>
              <a:spcBef>
                <a:spcPts val="0"/>
              </a:spcBef>
              <a:spcAft>
                <a:spcPts val="0"/>
              </a:spcAft>
              <a:buSzPts val="3000"/>
              <a:buChar char="●"/>
            </a:pPr>
            <a:r>
              <a:rPr lang="en" sz="3000"/>
              <a:t>Relapse</a:t>
            </a:r>
            <a:endParaRPr sz="3000"/>
          </a:p>
          <a:p>
            <a:pPr marL="177800" lvl="0" indent="-38100" algn="l" rtl="0">
              <a:lnSpc>
                <a:spcPct val="90000"/>
              </a:lnSpc>
              <a:spcBef>
                <a:spcPts val="800"/>
              </a:spcBef>
              <a:spcAft>
                <a:spcPts val="1600"/>
              </a:spcAft>
              <a:buClr>
                <a:schemeClr val="dk1"/>
              </a:buClr>
              <a:buSzPts val="2100"/>
              <a:buNone/>
            </a:pPr>
            <a:endParaRPr sz="3000"/>
          </a:p>
        </p:txBody>
      </p:sp>
      <p:pic>
        <p:nvPicPr>
          <p:cNvPr id="728" name="Google Shape;728;p119"/>
          <p:cNvPicPr preferRelativeResize="0"/>
          <p:nvPr/>
        </p:nvPicPr>
        <p:blipFill>
          <a:blip r:embed="rId3">
            <a:alphaModFix/>
          </a:blip>
          <a:stretch>
            <a:fillRect/>
          </a:stretch>
        </p:blipFill>
        <p:spPr>
          <a:xfrm>
            <a:off x="5244263" y="195250"/>
            <a:ext cx="3190875" cy="475297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32"/>
        <p:cNvGrpSpPr/>
        <p:nvPr/>
      </p:nvGrpSpPr>
      <p:grpSpPr>
        <a:xfrm>
          <a:off x="0" y="0"/>
          <a:ext cx="0" cy="0"/>
          <a:chOff x="0" y="0"/>
          <a:chExt cx="0" cy="0"/>
        </a:xfrm>
      </p:grpSpPr>
      <p:sp>
        <p:nvSpPr>
          <p:cNvPr id="733" name="Google Shape;733;p1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endParaRPr sz="1100"/>
          </a:p>
        </p:txBody>
      </p:sp>
      <p:graphicFrame>
        <p:nvGraphicFramePr>
          <p:cNvPr id="734" name="Google Shape;734;p120"/>
          <p:cNvGraphicFramePr/>
          <p:nvPr/>
        </p:nvGraphicFramePr>
        <p:xfrm>
          <a:off x="66675" y="76201"/>
          <a:ext cx="9001100" cy="5290080"/>
        </p:xfrm>
        <a:graphic>
          <a:graphicData uri="http://schemas.openxmlformats.org/drawingml/2006/table">
            <a:tbl>
              <a:tblPr firstRow="1" bandRow="1">
                <a:noFill/>
                <a:tableStyleId>{9F86A77C-13D0-440A-9599-FBDAC5D5E4FE}</a:tableStyleId>
              </a:tblPr>
              <a:tblGrid>
                <a:gridCol w="1930175">
                  <a:extLst>
                    <a:ext uri="{9D8B030D-6E8A-4147-A177-3AD203B41FA5}">
                      <a16:colId xmlns:a16="http://schemas.microsoft.com/office/drawing/2014/main" xmlns="" val="20000"/>
                    </a:ext>
                  </a:extLst>
                </a:gridCol>
                <a:gridCol w="3594100">
                  <a:extLst>
                    <a:ext uri="{9D8B030D-6E8A-4147-A177-3AD203B41FA5}">
                      <a16:colId xmlns:a16="http://schemas.microsoft.com/office/drawing/2014/main" xmlns="" val="20001"/>
                    </a:ext>
                  </a:extLst>
                </a:gridCol>
                <a:gridCol w="3476825">
                  <a:extLst>
                    <a:ext uri="{9D8B030D-6E8A-4147-A177-3AD203B41FA5}">
                      <a16:colId xmlns:a16="http://schemas.microsoft.com/office/drawing/2014/main" xmlns="" val="20002"/>
                    </a:ext>
                  </a:extLst>
                </a:gridCol>
              </a:tblGrid>
              <a:tr h="534050">
                <a:tc>
                  <a:txBody>
                    <a:bodyPr/>
                    <a:lstStyle/>
                    <a:p>
                      <a:pPr marL="0" marR="0" lvl="0" indent="0" algn="ctr" rtl="0">
                        <a:spcBef>
                          <a:spcPts val="0"/>
                        </a:spcBef>
                        <a:spcAft>
                          <a:spcPts val="0"/>
                        </a:spcAft>
                        <a:buNone/>
                      </a:pPr>
                      <a:r>
                        <a:rPr lang="en" sz="1500" u="none" strike="noStrike" cap="none"/>
                        <a:t>Stage</a:t>
                      </a:r>
                      <a:endParaRPr sz="1100"/>
                    </a:p>
                  </a:txBody>
                  <a:tcPr marL="68600" marR="68600" marT="34300" marB="34300"/>
                </a:tc>
                <a:tc>
                  <a:txBody>
                    <a:bodyPr/>
                    <a:lstStyle/>
                    <a:p>
                      <a:pPr marL="0" marR="0" lvl="0" indent="0" algn="ctr" rtl="0">
                        <a:spcBef>
                          <a:spcPts val="0"/>
                        </a:spcBef>
                        <a:spcAft>
                          <a:spcPts val="0"/>
                        </a:spcAft>
                        <a:buNone/>
                      </a:pPr>
                      <a:r>
                        <a:rPr lang="en" sz="1500" u="none" strike="noStrike" cap="none"/>
                        <a:t>Helper’s Role</a:t>
                      </a:r>
                      <a:endParaRPr sz="1100"/>
                    </a:p>
                  </a:txBody>
                  <a:tcPr marL="68600" marR="68600" marT="34300" marB="34300"/>
                </a:tc>
                <a:tc>
                  <a:txBody>
                    <a:bodyPr/>
                    <a:lstStyle/>
                    <a:p>
                      <a:pPr marL="0" marR="0" lvl="0" indent="0" algn="ctr" rtl="0">
                        <a:spcBef>
                          <a:spcPts val="0"/>
                        </a:spcBef>
                        <a:spcAft>
                          <a:spcPts val="0"/>
                        </a:spcAft>
                        <a:buNone/>
                      </a:pPr>
                      <a:r>
                        <a:rPr lang="en" sz="1500" u="none" strike="noStrike" cap="none"/>
                        <a:t>Helper’s Goal </a:t>
                      </a:r>
                      <a:endParaRPr sz="1100"/>
                    </a:p>
                  </a:txBody>
                  <a:tcPr marL="68600" marR="68600" marT="34300" marB="34300"/>
                </a:tc>
                <a:extLst>
                  <a:ext uri="{0D108BD9-81ED-4DB2-BD59-A6C34878D82A}">
                    <a16:rowId xmlns:a16="http://schemas.microsoft.com/office/drawing/2014/main" xmlns="" val="10000"/>
                  </a:ext>
                </a:extLst>
              </a:tr>
              <a:tr h="1926800">
                <a:tc>
                  <a:txBody>
                    <a:bodyPr/>
                    <a:lstStyle/>
                    <a:p>
                      <a:pPr marL="0" marR="0" lvl="0" indent="0" algn="ctr" rtl="0">
                        <a:spcBef>
                          <a:spcPts val="0"/>
                        </a:spcBef>
                        <a:spcAft>
                          <a:spcPts val="0"/>
                        </a:spcAft>
                        <a:buNone/>
                      </a:pPr>
                      <a:endParaRPr sz="1400" u="none" strike="noStrike" cap="none"/>
                    </a:p>
                    <a:p>
                      <a:pPr marL="0" marR="0" lvl="0" indent="0" algn="ctr" rtl="0">
                        <a:spcBef>
                          <a:spcPts val="0"/>
                        </a:spcBef>
                        <a:spcAft>
                          <a:spcPts val="0"/>
                        </a:spcAft>
                        <a:buNone/>
                      </a:pPr>
                      <a:endParaRPr sz="1400" b="1" u="none" strike="noStrike" cap="none"/>
                    </a:p>
                    <a:p>
                      <a:pPr marL="0" marR="0" lvl="0" indent="0" algn="ctr" rtl="0">
                        <a:spcBef>
                          <a:spcPts val="0"/>
                        </a:spcBef>
                        <a:spcAft>
                          <a:spcPts val="0"/>
                        </a:spcAft>
                        <a:buNone/>
                      </a:pPr>
                      <a:endParaRPr sz="1400" b="1" u="none" strike="noStrike" cap="none"/>
                    </a:p>
                    <a:p>
                      <a:pPr marL="0" marR="0" lvl="0" indent="0" algn="ctr" rtl="0">
                        <a:spcBef>
                          <a:spcPts val="0"/>
                        </a:spcBef>
                        <a:spcAft>
                          <a:spcPts val="0"/>
                        </a:spcAft>
                        <a:buNone/>
                      </a:pPr>
                      <a:r>
                        <a:rPr lang="en" sz="1400" b="1" u="none" strike="noStrike" cap="none"/>
                        <a:t>Pre-Contemplation</a:t>
                      </a:r>
                      <a:endParaRPr sz="1100"/>
                    </a:p>
                    <a:p>
                      <a:pPr marL="0" marR="0" lvl="0" indent="0" algn="ctr" rtl="0">
                        <a:lnSpc>
                          <a:spcPct val="100000"/>
                        </a:lnSpc>
                        <a:spcBef>
                          <a:spcPts val="0"/>
                        </a:spcBef>
                        <a:spcAft>
                          <a:spcPts val="0"/>
                        </a:spcAft>
                        <a:buClr>
                          <a:schemeClr val="dk1"/>
                        </a:buClr>
                        <a:buSzPts val="1100"/>
                        <a:buFont typeface="Calibri"/>
                        <a:buNone/>
                      </a:pPr>
                      <a:r>
                        <a:rPr lang="en" sz="1100" i="1" u="none" strike="noStrike" cap="none">
                          <a:solidFill>
                            <a:schemeClr val="dk1"/>
                          </a:solidFill>
                          <a:latin typeface="Calibri"/>
                          <a:ea typeface="Calibri"/>
                          <a:cs typeface="Calibri"/>
                          <a:sym typeface="Calibri"/>
                        </a:rPr>
                        <a:t>“I don’t have a problem you do.”</a:t>
                      </a:r>
                      <a:r>
                        <a:rPr lang="en" sz="1100" u="none" strike="noStrike" cap="none"/>
                        <a:t> </a:t>
                      </a:r>
                      <a:endParaRPr sz="1100" u="none" strike="noStrike" cap="none"/>
                    </a:p>
                  </a:txBody>
                  <a:tcPr marL="68600" marR="68600" marT="34300" marB="34300"/>
                </a:tc>
                <a:tc>
                  <a:txBody>
                    <a:bodyPr/>
                    <a:lstStyle/>
                    <a:p>
                      <a:pPr marL="215900" marR="0" lvl="0" indent="-127000" algn="l" rtl="0">
                        <a:spcBef>
                          <a:spcPts val="0"/>
                        </a:spcBef>
                        <a:spcAft>
                          <a:spcPts val="0"/>
                        </a:spcAft>
                        <a:buClr>
                          <a:schemeClr val="dk1"/>
                        </a:buClr>
                        <a:buSzPts val="1400"/>
                        <a:buFont typeface="Calibri"/>
                        <a:buNone/>
                      </a:pPr>
                      <a:r>
                        <a:rPr lang="en" b="1"/>
                        <a:t>   Ask questions to help them consider their use from a different perspective</a:t>
                      </a:r>
                      <a:endParaRPr sz="1400" b="1" u="none" strike="noStrike" cap="none">
                        <a:solidFill>
                          <a:schemeClr val="dk1"/>
                        </a:solidFill>
                      </a:endParaRPr>
                    </a:p>
                    <a:p>
                      <a:pPr marL="215900" marR="0" lvl="0" indent="-209550" algn="l" rtl="0">
                        <a:spcBef>
                          <a:spcPts val="0"/>
                        </a:spcBef>
                        <a:spcAft>
                          <a:spcPts val="0"/>
                        </a:spcAft>
                        <a:buClr>
                          <a:schemeClr val="dk1"/>
                        </a:buClr>
                        <a:buSzPts val="1300"/>
                        <a:buFont typeface="Calibri"/>
                        <a:buChar char="-"/>
                      </a:pPr>
                      <a:r>
                        <a:rPr lang="en" sz="1300" u="none" strike="noStrike" cap="none">
                          <a:solidFill>
                            <a:schemeClr val="dk1"/>
                          </a:solidFill>
                          <a:latin typeface="Calibri"/>
                          <a:ea typeface="Calibri"/>
                          <a:cs typeface="Calibri"/>
                          <a:sym typeface="Calibri"/>
                        </a:rPr>
                        <a:t>“How would you know if it was a problem?”</a:t>
                      </a:r>
                      <a:endParaRPr sz="1300"/>
                    </a:p>
                    <a:p>
                      <a:pPr marL="215900" marR="0" lvl="0" indent="-215900" algn="l" rtl="0">
                        <a:spcBef>
                          <a:spcPts val="0"/>
                        </a:spcBef>
                        <a:spcAft>
                          <a:spcPts val="0"/>
                        </a:spcAft>
                        <a:buClr>
                          <a:schemeClr val="dk1"/>
                        </a:buClr>
                        <a:buSzPts val="1400"/>
                        <a:buFont typeface="Calibri"/>
                        <a:buChar char="-"/>
                      </a:pPr>
                      <a:r>
                        <a:rPr lang="en" sz="1300" u="none" strike="noStrike" cap="none">
                          <a:solidFill>
                            <a:schemeClr val="dk1"/>
                          </a:solidFill>
                          <a:latin typeface="Calibri"/>
                          <a:ea typeface="Calibri"/>
                          <a:cs typeface="Calibri"/>
                          <a:sym typeface="Calibri"/>
                        </a:rPr>
                        <a:t>“</a:t>
                      </a:r>
                      <a:r>
                        <a:rPr lang="en" sz="1300"/>
                        <a:t>Has it ever caused you problems</a:t>
                      </a:r>
                      <a:r>
                        <a:rPr lang="en" sz="1300" u="none" strike="noStrike" cap="none">
                          <a:solidFill>
                            <a:schemeClr val="dk1"/>
                          </a:solidFill>
                          <a:latin typeface="Calibri"/>
                          <a:ea typeface="Calibri"/>
                          <a:cs typeface="Calibri"/>
                          <a:sym typeface="Calibri"/>
                        </a:rPr>
                        <a:t>?”</a:t>
                      </a:r>
                      <a:endParaRPr/>
                    </a:p>
                    <a:p>
                      <a:pPr marL="215900" marR="0" lvl="0" indent="-209550" algn="l" rtl="0">
                        <a:spcBef>
                          <a:spcPts val="0"/>
                        </a:spcBef>
                        <a:spcAft>
                          <a:spcPts val="0"/>
                        </a:spcAft>
                        <a:buSzPts val="1300"/>
                        <a:buChar char="-"/>
                      </a:pPr>
                      <a:r>
                        <a:rPr lang="en" sz="1300"/>
                        <a:t>“Why do other people think it is a problem?”</a:t>
                      </a:r>
                      <a:endParaRPr sz="1300"/>
                    </a:p>
                    <a:p>
                      <a:pPr marL="215900" marR="0" lvl="0" indent="-215900" algn="l" rtl="0">
                        <a:spcBef>
                          <a:spcPts val="0"/>
                        </a:spcBef>
                        <a:spcAft>
                          <a:spcPts val="0"/>
                        </a:spcAft>
                        <a:buClr>
                          <a:schemeClr val="dk1"/>
                        </a:buClr>
                        <a:buSzPts val="1400"/>
                        <a:buFont typeface="Calibri"/>
                        <a:buChar char="-"/>
                      </a:pPr>
                      <a:r>
                        <a:rPr lang="en" sz="1300" u="none" strike="noStrike" cap="none">
                          <a:solidFill>
                            <a:schemeClr val="dk1"/>
                          </a:solidFill>
                          <a:latin typeface="Calibri"/>
                          <a:ea typeface="Calibri"/>
                          <a:cs typeface="Calibri"/>
                          <a:sym typeface="Calibri"/>
                        </a:rPr>
                        <a:t>“Why do you use? Do you ever get those feelings without using? </a:t>
                      </a:r>
                      <a:endParaRPr sz="1400" u="none" strike="noStrike" cap="none">
                        <a:solidFill>
                          <a:schemeClr val="dk1"/>
                        </a:solidFill>
                        <a:latin typeface="Calibri"/>
                        <a:ea typeface="Calibri"/>
                        <a:cs typeface="Calibri"/>
                        <a:sym typeface="Calibri"/>
                      </a:endParaRPr>
                    </a:p>
                  </a:txBody>
                  <a:tcPr marL="68600" marR="68600" marT="34300" marB="34300"/>
                </a:tc>
                <a:tc>
                  <a:txBody>
                    <a:bodyPr/>
                    <a:lstStyle/>
                    <a:p>
                      <a:pPr marL="215900" marR="0" lvl="0" indent="-127000" algn="l" rtl="0">
                        <a:spcBef>
                          <a:spcPts val="0"/>
                        </a:spcBef>
                        <a:spcAft>
                          <a:spcPts val="0"/>
                        </a:spcAft>
                        <a:buClr>
                          <a:schemeClr val="dk1"/>
                        </a:buClr>
                        <a:buSzPts val="1400"/>
                        <a:buFont typeface="Calibri"/>
                        <a:buNone/>
                      </a:pPr>
                      <a:endParaRPr sz="1400" u="none" strike="noStrike" cap="none">
                        <a:solidFill>
                          <a:schemeClr val="dk1"/>
                        </a:solidFill>
                        <a:latin typeface="Calibri"/>
                        <a:ea typeface="Calibri"/>
                        <a:cs typeface="Calibri"/>
                        <a:sym typeface="Calibri"/>
                      </a:endParaRPr>
                    </a:p>
                    <a:p>
                      <a:pPr marL="215900" marR="0" lvl="0" indent="-127000" algn="l" rtl="0">
                        <a:spcBef>
                          <a:spcPts val="0"/>
                        </a:spcBef>
                        <a:spcAft>
                          <a:spcPts val="0"/>
                        </a:spcAft>
                        <a:buClr>
                          <a:schemeClr val="dk1"/>
                        </a:buClr>
                        <a:buSzPts val="1400"/>
                        <a:buFont typeface="Calibri"/>
                        <a:buNone/>
                      </a:pPr>
                      <a:endParaRPr sz="1400" u="none" strike="noStrike" cap="none">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Calibri"/>
                        <a:buChar char="-"/>
                      </a:pPr>
                      <a:r>
                        <a:rPr lang="en" sz="1400" b="1" u="none" strike="noStrike" cap="none">
                          <a:solidFill>
                            <a:schemeClr val="dk1"/>
                          </a:solidFill>
                        </a:rPr>
                        <a:t>Raise doubt about current perspective on use</a:t>
                      </a:r>
                      <a:endParaRPr sz="1100" b="1"/>
                    </a:p>
                    <a:p>
                      <a:pPr marL="215900" marR="0" lvl="0" indent="-127000" algn="l" rtl="0">
                        <a:spcBef>
                          <a:spcPts val="0"/>
                        </a:spcBef>
                        <a:spcAft>
                          <a:spcPts val="0"/>
                        </a:spcAft>
                        <a:buClr>
                          <a:schemeClr val="dk1"/>
                        </a:buClr>
                        <a:buSzPts val="1400"/>
                        <a:buFont typeface="Calibri"/>
                        <a:buNone/>
                      </a:pPr>
                      <a:endParaRPr sz="1400" u="none" strike="noStrike" cap="none"/>
                    </a:p>
                  </a:txBody>
                  <a:tcPr marL="68600" marR="68600" marT="34300" marB="34300"/>
                </a:tc>
                <a:extLst>
                  <a:ext uri="{0D108BD9-81ED-4DB2-BD59-A6C34878D82A}">
                    <a16:rowId xmlns:a16="http://schemas.microsoft.com/office/drawing/2014/main" xmlns="" val="10001"/>
                  </a:ext>
                </a:extLst>
              </a:tr>
              <a:tr h="1181200">
                <a:tc>
                  <a:txBody>
                    <a:bodyPr/>
                    <a:lstStyle/>
                    <a:p>
                      <a:pPr marL="0" marR="0" lvl="0" indent="0" algn="ctr" rtl="0">
                        <a:spcBef>
                          <a:spcPts val="0"/>
                        </a:spcBef>
                        <a:spcAft>
                          <a:spcPts val="0"/>
                        </a:spcAft>
                        <a:buNone/>
                      </a:pPr>
                      <a:endParaRPr sz="1400" u="none" strike="noStrike" cap="none"/>
                    </a:p>
                    <a:p>
                      <a:pPr marL="0" marR="0" lvl="0" indent="0" algn="ctr" rtl="0">
                        <a:spcBef>
                          <a:spcPts val="0"/>
                        </a:spcBef>
                        <a:spcAft>
                          <a:spcPts val="0"/>
                        </a:spcAft>
                        <a:buNone/>
                      </a:pPr>
                      <a:r>
                        <a:rPr lang="en" sz="1400" b="1" u="none" strike="noStrike" cap="none"/>
                        <a:t>Contemplation</a:t>
                      </a:r>
                      <a:endParaRPr sz="1100"/>
                    </a:p>
                    <a:p>
                      <a:pPr marL="0" marR="0" lvl="0" indent="0" algn="ctr" rtl="0">
                        <a:lnSpc>
                          <a:spcPct val="100000"/>
                        </a:lnSpc>
                        <a:spcBef>
                          <a:spcPts val="0"/>
                        </a:spcBef>
                        <a:spcAft>
                          <a:spcPts val="0"/>
                        </a:spcAft>
                        <a:buClr>
                          <a:schemeClr val="dk1"/>
                        </a:buClr>
                        <a:buSzPts val="1100"/>
                        <a:buFont typeface="Calibri"/>
                        <a:buNone/>
                      </a:pPr>
                      <a:r>
                        <a:rPr lang="en" sz="1100" i="1" u="none" strike="noStrike" cap="none">
                          <a:solidFill>
                            <a:schemeClr val="dk1"/>
                          </a:solidFill>
                          <a:latin typeface="Calibri"/>
                          <a:ea typeface="Calibri"/>
                          <a:cs typeface="Calibri"/>
                          <a:sym typeface="Calibri"/>
                        </a:rPr>
                        <a:t>“Maybe I have a problem.”</a:t>
                      </a:r>
                      <a:r>
                        <a:rPr lang="en" sz="1100" u="none" strike="noStrike" cap="none"/>
                        <a:t> </a:t>
                      </a:r>
                      <a:endParaRPr sz="1100" u="none" strike="noStrike" cap="none"/>
                    </a:p>
                  </a:txBody>
                  <a:tcPr marL="68600" marR="68600" marT="34300" marB="34300"/>
                </a:tc>
                <a:tc>
                  <a:txBody>
                    <a:bodyPr/>
                    <a:lstStyle/>
                    <a:p>
                      <a:pPr marL="88900" marR="0" lvl="0" indent="0" algn="l" rtl="0">
                        <a:spcBef>
                          <a:spcPts val="0"/>
                        </a:spcBef>
                        <a:spcAft>
                          <a:spcPts val="0"/>
                        </a:spcAft>
                        <a:buClr>
                          <a:schemeClr val="dk1"/>
                        </a:buClr>
                        <a:buSzPts val="1400"/>
                        <a:buFont typeface="Calibri"/>
                        <a:buNone/>
                      </a:pPr>
                      <a:r>
                        <a:rPr lang="en" b="1"/>
                        <a:t>Help them continue to question their use</a:t>
                      </a:r>
                      <a:endParaRPr sz="1400" b="1" u="none" strike="noStrike" cap="none"/>
                    </a:p>
                    <a:p>
                      <a:pPr marL="215900" marR="0" lvl="0" indent="-215900" algn="l" rtl="0">
                        <a:spcBef>
                          <a:spcPts val="0"/>
                        </a:spcBef>
                        <a:spcAft>
                          <a:spcPts val="0"/>
                        </a:spcAft>
                        <a:buClr>
                          <a:schemeClr val="dk1"/>
                        </a:buClr>
                        <a:buSzPts val="1400"/>
                        <a:buFont typeface="Calibri"/>
                        <a:buChar char="-"/>
                      </a:pPr>
                      <a:r>
                        <a:rPr lang="en" sz="1400" u="none" strike="noStrike" cap="none"/>
                        <a:t>What changed? </a:t>
                      </a:r>
                      <a:endParaRPr sz="1100"/>
                    </a:p>
                    <a:p>
                      <a:pPr marL="215900" marR="0" lvl="0" indent="-215900" algn="l" rtl="0">
                        <a:spcBef>
                          <a:spcPts val="0"/>
                        </a:spcBef>
                        <a:spcAft>
                          <a:spcPts val="0"/>
                        </a:spcAft>
                        <a:buClr>
                          <a:schemeClr val="dk1"/>
                        </a:buClr>
                        <a:buSzPts val="1400"/>
                        <a:buFont typeface="Calibri"/>
                        <a:buChar char="-"/>
                      </a:pPr>
                      <a:r>
                        <a:rPr lang="en" sz="1400" u="none" strike="noStrike" cap="none"/>
                        <a:t>Empathize with them</a:t>
                      </a:r>
                      <a:endParaRPr/>
                    </a:p>
                    <a:p>
                      <a:pPr marL="0" marR="0" lvl="0" indent="0" algn="l" rtl="0">
                        <a:spcBef>
                          <a:spcPts val="0"/>
                        </a:spcBef>
                        <a:spcAft>
                          <a:spcPts val="0"/>
                        </a:spcAft>
                        <a:buNone/>
                      </a:pPr>
                      <a:r>
                        <a:rPr lang="en" sz="1200"/>
                        <a:t>“That sounds tough. So you think the drugs play a role in that?”</a:t>
                      </a:r>
                      <a:endParaRPr sz="1200"/>
                    </a:p>
                    <a:p>
                      <a:pPr marL="215900" marR="0" lvl="0" indent="-215900" algn="l" rtl="0">
                        <a:spcBef>
                          <a:spcPts val="0"/>
                        </a:spcBef>
                        <a:spcAft>
                          <a:spcPts val="0"/>
                        </a:spcAft>
                        <a:buClr>
                          <a:schemeClr val="dk1"/>
                        </a:buClr>
                        <a:buSzPts val="1400"/>
                        <a:buFont typeface="Calibri"/>
                        <a:buChar char="-"/>
                      </a:pPr>
                      <a:r>
                        <a:rPr lang="en" sz="1400" u="none" strike="noStrike" cap="none"/>
                        <a:t>Reflect back the issues they point out</a:t>
                      </a:r>
                      <a:endParaRPr sz="1400" u="none" strike="noStrike" cap="none"/>
                    </a:p>
                    <a:p>
                      <a:pPr marL="0" marR="0" lvl="0" indent="0" algn="l" rtl="0">
                        <a:spcBef>
                          <a:spcPts val="0"/>
                        </a:spcBef>
                        <a:spcAft>
                          <a:spcPts val="0"/>
                        </a:spcAft>
                        <a:buNone/>
                      </a:pPr>
                      <a:r>
                        <a:rPr lang="en" sz="1200"/>
                        <a:t>“I see, so your saying…”</a:t>
                      </a:r>
                      <a:endParaRPr sz="1200"/>
                    </a:p>
                  </a:txBody>
                  <a:tcPr marL="68600" marR="68600" marT="34300" marB="34300"/>
                </a:tc>
                <a:tc>
                  <a:txBody>
                    <a:bodyPr/>
                    <a:lstStyle/>
                    <a:p>
                      <a:pPr marL="215900" marR="0" lvl="0" indent="-127000" algn="l" rtl="0">
                        <a:spcBef>
                          <a:spcPts val="0"/>
                        </a:spcBef>
                        <a:spcAft>
                          <a:spcPts val="0"/>
                        </a:spcAft>
                        <a:buClr>
                          <a:schemeClr val="dk1"/>
                        </a:buClr>
                        <a:buSzPts val="1400"/>
                        <a:buFont typeface="Calibri"/>
                        <a:buNone/>
                      </a:pPr>
                      <a:endParaRPr sz="1400" u="none" strike="noStrike" cap="none">
                        <a:solidFill>
                          <a:schemeClr val="dk1"/>
                        </a:solidFill>
                        <a:latin typeface="Calibri"/>
                        <a:ea typeface="Calibri"/>
                        <a:cs typeface="Calibri"/>
                        <a:sym typeface="Calibri"/>
                      </a:endParaRPr>
                    </a:p>
                    <a:p>
                      <a:pPr marL="215900" marR="0" lvl="0" indent="-127000" algn="l" rtl="0">
                        <a:spcBef>
                          <a:spcPts val="0"/>
                        </a:spcBef>
                        <a:spcAft>
                          <a:spcPts val="0"/>
                        </a:spcAft>
                        <a:buClr>
                          <a:schemeClr val="dk1"/>
                        </a:buClr>
                        <a:buSzPts val="1400"/>
                        <a:buFont typeface="Calibri"/>
                        <a:buNone/>
                      </a:pPr>
                      <a:endParaRPr sz="1400" u="none" strike="noStrike" cap="none">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Calibri"/>
                        <a:buChar char="-"/>
                      </a:pPr>
                      <a:r>
                        <a:rPr lang="en" sz="1400" b="1" u="none" strike="noStrike" cap="none">
                          <a:solidFill>
                            <a:schemeClr val="dk1"/>
                          </a:solidFill>
                        </a:rPr>
                        <a:t>Tip the decisional balance in favor of change</a:t>
                      </a:r>
                      <a:endParaRPr sz="1100" b="1"/>
                    </a:p>
                  </a:txBody>
                  <a:tcPr marL="68600" marR="68600" marT="34300" marB="34300"/>
                </a:tc>
                <a:extLst>
                  <a:ext uri="{0D108BD9-81ED-4DB2-BD59-A6C34878D82A}">
                    <a16:rowId xmlns:a16="http://schemas.microsoft.com/office/drawing/2014/main" xmlns="" val="10002"/>
                  </a:ext>
                </a:extLst>
              </a:tr>
              <a:tr h="1358550">
                <a:tc>
                  <a:txBody>
                    <a:bodyPr/>
                    <a:lstStyle/>
                    <a:p>
                      <a:pPr marL="0" marR="0" lvl="0" indent="0" algn="l" rtl="0">
                        <a:spcBef>
                          <a:spcPts val="0"/>
                        </a:spcBef>
                        <a:spcAft>
                          <a:spcPts val="0"/>
                        </a:spcAft>
                        <a:buNone/>
                      </a:pPr>
                      <a:endParaRPr sz="1400"/>
                    </a:p>
                    <a:p>
                      <a:pPr marL="0" marR="0" lvl="0" indent="0" algn="ctr" rtl="0">
                        <a:spcBef>
                          <a:spcPts val="0"/>
                        </a:spcBef>
                        <a:spcAft>
                          <a:spcPts val="0"/>
                        </a:spcAft>
                        <a:buNone/>
                      </a:pPr>
                      <a:r>
                        <a:rPr lang="en" sz="1400" b="1"/>
                        <a:t>Preparation</a:t>
                      </a:r>
                      <a:endParaRPr sz="1100"/>
                    </a:p>
                    <a:p>
                      <a:pPr marL="0" marR="0" lvl="0" indent="0" algn="ctr" rtl="0">
                        <a:lnSpc>
                          <a:spcPct val="100000"/>
                        </a:lnSpc>
                        <a:spcBef>
                          <a:spcPts val="0"/>
                        </a:spcBef>
                        <a:spcAft>
                          <a:spcPts val="0"/>
                        </a:spcAft>
                        <a:buClr>
                          <a:schemeClr val="dk1"/>
                        </a:buClr>
                        <a:buSzPts val="1100"/>
                        <a:buFont typeface="Calibri"/>
                        <a:buNone/>
                      </a:pPr>
                      <a:r>
                        <a:rPr lang="en" sz="1100" i="1">
                          <a:solidFill>
                            <a:schemeClr val="dk1"/>
                          </a:solidFill>
                          <a:latin typeface="Calibri"/>
                          <a:ea typeface="Calibri"/>
                          <a:cs typeface="Calibri"/>
                          <a:sym typeface="Calibri"/>
                        </a:rPr>
                        <a:t>“</a:t>
                      </a:r>
                      <a:r>
                        <a:rPr lang="en" sz="1100" i="1"/>
                        <a:t>I have been thinking about things I could do to work on this</a:t>
                      </a:r>
                      <a:r>
                        <a:rPr lang="en" sz="1100" i="1">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txBody>
                  <a:tcPr marL="68600" marR="68600" marT="34300" marB="34300"/>
                </a:tc>
                <a:tc>
                  <a:txBody>
                    <a:bodyPr/>
                    <a:lstStyle/>
                    <a:p>
                      <a:pPr marL="215900" marR="0" lvl="0" indent="-127000" algn="l" rtl="0">
                        <a:spcBef>
                          <a:spcPts val="0"/>
                        </a:spcBef>
                        <a:spcAft>
                          <a:spcPts val="0"/>
                        </a:spcAft>
                        <a:buClr>
                          <a:schemeClr val="dk1"/>
                        </a:buClr>
                        <a:buSzPts val="1400"/>
                        <a:buFont typeface="Calibri"/>
                        <a:buNone/>
                      </a:pPr>
                      <a:endParaRPr sz="1400"/>
                    </a:p>
                    <a:p>
                      <a:pPr marL="0" marR="0" lvl="0" indent="0" algn="l" rtl="0">
                        <a:spcBef>
                          <a:spcPts val="0"/>
                        </a:spcBef>
                        <a:spcAft>
                          <a:spcPts val="0"/>
                        </a:spcAft>
                        <a:buNone/>
                      </a:pPr>
                      <a:r>
                        <a:rPr lang="en" b="1"/>
                        <a:t>Reinforce thoughts about change</a:t>
                      </a:r>
                      <a:endParaRPr b="1"/>
                    </a:p>
                    <a:p>
                      <a:pPr marL="215900" marR="0" lvl="0" indent="-215900" algn="l" rtl="0">
                        <a:spcBef>
                          <a:spcPts val="0"/>
                        </a:spcBef>
                        <a:spcAft>
                          <a:spcPts val="0"/>
                        </a:spcAft>
                        <a:buClr>
                          <a:schemeClr val="dk1"/>
                        </a:buClr>
                        <a:buSzPts val="1400"/>
                        <a:buFont typeface="Calibri"/>
                        <a:buChar char="-"/>
                      </a:pPr>
                      <a:r>
                        <a:rPr lang="en" sz="1400"/>
                        <a:t>“What kind of things have you thought of?”</a:t>
                      </a:r>
                      <a:endParaRPr sz="1100"/>
                    </a:p>
                    <a:p>
                      <a:pPr marL="215900" marR="0" lvl="0" indent="-215900" algn="l" rtl="0">
                        <a:lnSpc>
                          <a:spcPct val="1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“What is appealing about</a:t>
                      </a:r>
                      <a:r>
                        <a:rPr lang="en"/>
                        <a:t> quitting</a:t>
                      </a:r>
                      <a:r>
                        <a:rPr lang="en" sz="1400">
                          <a:solidFill>
                            <a:schemeClr val="dk1"/>
                          </a:solidFill>
                          <a:latin typeface="Calibri"/>
                          <a:ea typeface="Calibri"/>
                          <a:cs typeface="Calibri"/>
                          <a:sym typeface="Calibri"/>
                        </a:rPr>
                        <a:t>?” </a:t>
                      </a:r>
                      <a:endParaRPr sz="1100"/>
                    </a:p>
                    <a:p>
                      <a:pPr marL="215900" marR="0" lvl="0" indent="-215900" algn="l" rtl="0">
                        <a:lnSpc>
                          <a:spcPct val="1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“What do you think the first step is?”</a:t>
                      </a:r>
                      <a:endParaRPr sz="1100"/>
                    </a:p>
                  </a:txBody>
                  <a:tcPr marL="68600" marR="68600" marT="34300" marB="34300"/>
                </a:tc>
                <a:tc>
                  <a:txBody>
                    <a:bodyPr/>
                    <a:lstStyle/>
                    <a:p>
                      <a:pPr marL="215900" marR="0" lvl="0" indent="-127000" algn="l"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215900" marR="0" lvl="0" indent="-127000" algn="l"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Calibri"/>
                        <a:buChar char="-"/>
                      </a:pPr>
                      <a:r>
                        <a:rPr lang="en" sz="1400" b="1" dirty="0">
                          <a:solidFill>
                            <a:schemeClr val="dk1"/>
                          </a:solidFill>
                        </a:rPr>
                        <a:t>Develop a plan for action</a:t>
                      </a:r>
                      <a:endParaRPr sz="1400" b="1" dirty="0"/>
                    </a:p>
                  </a:txBody>
                  <a:tcPr marL="68600" marR="68600" marT="34300" marB="34300"/>
                </a:tc>
                <a:extLst>
                  <a:ext uri="{0D108BD9-81ED-4DB2-BD59-A6C34878D82A}">
                    <a16:rowId xmlns:a16="http://schemas.microsoft.com/office/drawing/2014/main" xmlns="" val="10003"/>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38"/>
        <p:cNvGrpSpPr/>
        <p:nvPr/>
      </p:nvGrpSpPr>
      <p:grpSpPr>
        <a:xfrm>
          <a:off x="0" y="0"/>
          <a:ext cx="0" cy="0"/>
          <a:chOff x="0" y="0"/>
          <a:chExt cx="0" cy="0"/>
        </a:xfrm>
      </p:grpSpPr>
      <p:sp>
        <p:nvSpPr>
          <p:cNvPr id="739" name="Google Shape;739;p1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endParaRPr sz="1100"/>
          </a:p>
        </p:txBody>
      </p:sp>
      <p:graphicFrame>
        <p:nvGraphicFramePr>
          <p:cNvPr id="740" name="Google Shape;740;p121"/>
          <p:cNvGraphicFramePr/>
          <p:nvPr/>
        </p:nvGraphicFramePr>
        <p:xfrm>
          <a:off x="66675" y="76201"/>
          <a:ext cx="9010625" cy="5141695"/>
        </p:xfrm>
        <a:graphic>
          <a:graphicData uri="http://schemas.openxmlformats.org/drawingml/2006/table">
            <a:tbl>
              <a:tblPr firstRow="1" bandRow="1">
                <a:noFill/>
                <a:tableStyleId>{9F86A77C-13D0-440A-9599-FBDAC5D5E4FE}</a:tableStyleId>
              </a:tblPr>
              <a:tblGrid>
                <a:gridCol w="1959250">
                  <a:extLst>
                    <a:ext uri="{9D8B030D-6E8A-4147-A177-3AD203B41FA5}">
                      <a16:colId xmlns:a16="http://schemas.microsoft.com/office/drawing/2014/main" xmlns="" val="20000"/>
                    </a:ext>
                  </a:extLst>
                </a:gridCol>
                <a:gridCol w="3648250">
                  <a:extLst>
                    <a:ext uri="{9D8B030D-6E8A-4147-A177-3AD203B41FA5}">
                      <a16:colId xmlns:a16="http://schemas.microsoft.com/office/drawing/2014/main" xmlns="" val="20001"/>
                    </a:ext>
                  </a:extLst>
                </a:gridCol>
                <a:gridCol w="3403125">
                  <a:extLst>
                    <a:ext uri="{9D8B030D-6E8A-4147-A177-3AD203B41FA5}">
                      <a16:colId xmlns:a16="http://schemas.microsoft.com/office/drawing/2014/main" xmlns="" val="20002"/>
                    </a:ext>
                  </a:extLst>
                </a:gridCol>
              </a:tblGrid>
              <a:tr h="504825">
                <a:tc>
                  <a:txBody>
                    <a:bodyPr/>
                    <a:lstStyle/>
                    <a:p>
                      <a:pPr marL="0" marR="0" lvl="0" indent="0" algn="ctr" rtl="0">
                        <a:spcBef>
                          <a:spcPts val="0"/>
                        </a:spcBef>
                        <a:spcAft>
                          <a:spcPts val="0"/>
                        </a:spcAft>
                        <a:buNone/>
                      </a:pPr>
                      <a:r>
                        <a:rPr lang="en" sz="1500"/>
                        <a:t>Stage</a:t>
                      </a:r>
                      <a:endParaRPr sz="1100"/>
                    </a:p>
                  </a:txBody>
                  <a:tcPr marL="68600" marR="68600" marT="34300" marB="34300"/>
                </a:tc>
                <a:tc>
                  <a:txBody>
                    <a:bodyPr/>
                    <a:lstStyle/>
                    <a:p>
                      <a:pPr marL="0" marR="0" lvl="0" indent="0" algn="ctr" rtl="0">
                        <a:spcBef>
                          <a:spcPts val="0"/>
                        </a:spcBef>
                        <a:spcAft>
                          <a:spcPts val="0"/>
                        </a:spcAft>
                        <a:buNone/>
                      </a:pPr>
                      <a:r>
                        <a:rPr lang="en" sz="1500"/>
                        <a:t>Helper’s Role</a:t>
                      </a:r>
                      <a:endParaRPr sz="1100"/>
                    </a:p>
                  </a:txBody>
                  <a:tcPr marL="68600" marR="68600" marT="34300" marB="34300"/>
                </a:tc>
                <a:tc>
                  <a:txBody>
                    <a:bodyPr/>
                    <a:lstStyle/>
                    <a:p>
                      <a:pPr marL="0" marR="0" lvl="0" indent="0" algn="ctr" rtl="0">
                        <a:spcBef>
                          <a:spcPts val="0"/>
                        </a:spcBef>
                        <a:spcAft>
                          <a:spcPts val="0"/>
                        </a:spcAft>
                        <a:buNone/>
                      </a:pPr>
                      <a:r>
                        <a:rPr lang="en" sz="1500"/>
                        <a:t>Helper’s Goal </a:t>
                      </a:r>
                      <a:endParaRPr sz="1100"/>
                    </a:p>
                  </a:txBody>
                  <a:tcPr marL="68600" marR="68600" marT="34300" marB="34300"/>
                </a:tc>
                <a:extLst>
                  <a:ext uri="{0D108BD9-81ED-4DB2-BD59-A6C34878D82A}">
                    <a16:rowId xmlns:a16="http://schemas.microsoft.com/office/drawing/2014/main" xmlns="" val="10000"/>
                  </a:ext>
                </a:extLst>
              </a:tr>
              <a:tr h="1690275">
                <a:tc>
                  <a:txBody>
                    <a:bodyPr/>
                    <a:lstStyle/>
                    <a:p>
                      <a:pPr marL="0" marR="0" lvl="0" indent="0" algn="l" rtl="0">
                        <a:spcBef>
                          <a:spcPts val="0"/>
                        </a:spcBef>
                        <a:spcAft>
                          <a:spcPts val="0"/>
                        </a:spcAft>
                        <a:buNone/>
                      </a:pPr>
                      <a:endParaRPr sz="1400"/>
                    </a:p>
                    <a:p>
                      <a:pPr marL="0" marR="0" lvl="0" indent="0" algn="ctr" rtl="0">
                        <a:spcBef>
                          <a:spcPts val="0"/>
                        </a:spcBef>
                        <a:spcAft>
                          <a:spcPts val="0"/>
                        </a:spcAft>
                        <a:buNone/>
                      </a:pPr>
                      <a:endParaRPr sz="1400" b="1"/>
                    </a:p>
                    <a:p>
                      <a:pPr marL="0" marR="0" lvl="0" indent="0" algn="ctr" rtl="0">
                        <a:spcBef>
                          <a:spcPts val="0"/>
                        </a:spcBef>
                        <a:spcAft>
                          <a:spcPts val="0"/>
                        </a:spcAft>
                        <a:buNone/>
                      </a:pPr>
                      <a:r>
                        <a:rPr lang="en" sz="1400" b="1"/>
                        <a:t>Action</a:t>
                      </a:r>
                      <a:endParaRPr sz="1100"/>
                    </a:p>
                    <a:p>
                      <a:pPr marL="0" marR="0" lvl="0" indent="0" algn="ctr" rtl="0">
                        <a:lnSpc>
                          <a:spcPct val="100000"/>
                        </a:lnSpc>
                        <a:spcBef>
                          <a:spcPts val="0"/>
                        </a:spcBef>
                        <a:spcAft>
                          <a:spcPts val="0"/>
                        </a:spcAft>
                        <a:buClr>
                          <a:schemeClr val="dk1"/>
                        </a:buClr>
                        <a:buSzPts val="1100"/>
                        <a:buFont typeface="Calibri"/>
                        <a:buNone/>
                      </a:pPr>
                      <a:r>
                        <a:rPr lang="en" sz="1100" i="1">
                          <a:solidFill>
                            <a:schemeClr val="dk1"/>
                          </a:solidFill>
                          <a:latin typeface="Calibri"/>
                          <a:ea typeface="Calibri"/>
                          <a:cs typeface="Calibri"/>
                          <a:sym typeface="Calibri"/>
                        </a:rPr>
                        <a:t>“I am currently doing these things to get some help.”</a:t>
                      </a:r>
                      <a:endParaRPr sz="1100">
                        <a:solidFill>
                          <a:schemeClr val="dk1"/>
                        </a:solidFill>
                        <a:latin typeface="Calibri"/>
                        <a:ea typeface="Calibri"/>
                        <a:cs typeface="Calibri"/>
                        <a:sym typeface="Calibri"/>
                      </a:endParaRPr>
                    </a:p>
                  </a:txBody>
                  <a:tcPr marL="68600" marR="68600" marT="34300" marB="34300"/>
                </a:tc>
                <a:tc>
                  <a:txBody>
                    <a:bodyPr/>
                    <a:lstStyle/>
                    <a:p>
                      <a:pPr marL="215900" marR="0" lvl="0" indent="-127000" algn="l" rtl="0">
                        <a:spcBef>
                          <a:spcPts val="0"/>
                        </a:spcBef>
                        <a:spcAft>
                          <a:spcPts val="0"/>
                        </a:spcAft>
                        <a:buClr>
                          <a:schemeClr val="dk1"/>
                        </a:buClr>
                        <a:buSzPts val="1400"/>
                        <a:buFont typeface="Calibri"/>
                        <a:buNone/>
                      </a:pPr>
                      <a:endParaRPr sz="1400"/>
                    </a:p>
                    <a:p>
                      <a:pPr marL="0" marR="0" lvl="0" indent="0" algn="l" rtl="0">
                        <a:spcBef>
                          <a:spcPts val="0"/>
                        </a:spcBef>
                        <a:spcAft>
                          <a:spcPts val="0"/>
                        </a:spcAft>
                        <a:buNone/>
                      </a:pPr>
                      <a:r>
                        <a:rPr lang="en" sz="1400" b="1"/>
                        <a:t>Support</a:t>
                      </a:r>
                      <a:r>
                        <a:rPr lang="en" b="1"/>
                        <a:t>, empathize, encourage...</a:t>
                      </a:r>
                      <a:endParaRPr sz="1100" b="1"/>
                    </a:p>
                    <a:p>
                      <a:pPr marL="215900" marR="0" lvl="0" indent="-215900" algn="l" rtl="0">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“How has that been helpful?” </a:t>
                      </a:r>
                      <a:endParaRPr sz="1400">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“Man, that sounds brutal, I don’t blame you for feeling that way.” </a:t>
                      </a:r>
                      <a:endParaRPr sz="1400"/>
                    </a:p>
                  </a:txBody>
                  <a:tcPr marL="68600" marR="68600" marT="34300" marB="34300"/>
                </a:tc>
                <a:tc>
                  <a:txBody>
                    <a:bodyPr/>
                    <a:lstStyle/>
                    <a:p>
                      <a:pPr marL="215900" marR="0" lvl="0" indent="-12700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215900" marR="0" lvl="0" indent="-12700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Calibri"/>
                        <a:buChar char="-"/>
                      </a:pPr>
                      <a:r>
                        <a:rPr lang="en" sz="1400" b="1">
                          <a:solidFill>
                            <a:schemeClr val="dk1"/>
                          </a:solidFill>
                        </a:rPr>
                        <a:t>Help them utilize resources/tools</a:t>
                      </a:r>
                      <a:r>
                        <a:rPr lang="en" sz="1400" b="1"/>
                        <a:t> </a:t>
                      </a:r>
                      <a:endParaRPr sz="1100" b="1"/>
                    </a:p>
                    <a:p>
                      <a:pPr marL="215900" marR="0" lvl="0" indent="-127000" algn="l" rtl="0">
                        <a:spcBef>
                          <a:spcPts val="0"/>
                        </a:spcBef>
                        <a:spcAft>
                          <a:spcPts val="0"/>
                        </a:spcAft>
                        <a:buClr>
                          <a:schemeClr val="dk1"/>
                        </a:buClr>
                        <a:buSzPts val="1400"/>
                        <a:buFont typeface="Calibri"/>
                        <a:buNone/>
                      </a:pPr>
                      <a:endParaRPr sz="1400"/>
                    </a:p>
                  </a:txBody>
                  <a:tcPr marL="68600" marR="68600" marT="34300" marB="34300"/>
                </a:tc>
                <a:extLst>
                  <a:ext uri="{0D108BD9-81ED-4DB2-BD59-A6C34878D82A}">
                    <a16:rowId xmlns:a16="http://schemas.microsoft.com/office/drawing/2014/main" xmlns="" val="10001"/>
                  </a:ext>
                </a:extLst>
              </a:tr>
              <a:tr h="1690275">
                <a:tc>
                  <a:txBody>
                    <a:bodyPr/>
                    <a:lstStyle/>
                    <a:p>
                      <a:pPr marL="0" marR="0" lvl="0" indent="0" algn="l" rtl="0">
                        <a:spcBef>
                          <a:spcPts val="0"/>
                        </a:spcBef>
                        <a:spcAft>
                          <a:spcPts val="0"/>
                        </a:spcAft>
                        <a:buNone/>
                      </a:pPr>
                      <a:endParaRPr sz="1400"/>
                    </a:p>
                    <a:p>
                      <a:pPr marL="0" marR="0" lvl="0" indent="0" algn="ctr" rtl="0">
                        <a:spcBef>
                          <a:spcPts val="0"/>
                        </a:spcBef>
                        <a:spcAft>
                          <a:spcPts val="0"/>
                        </a:spcAft>
                        <a:buNone/>
                      </a:pPr>
                      <a:endParaRPr sz="1400" b="1"/>
                    </a:p>
                    <a:p>
                      <a:pPr marL="0" marR="0" lvl="0" indent="0" algn="ctr" rtl="0">
                        <a:spcBef>
                          <a:spcPts val="0"/>
                        </a:spcBef>
                        <a:spcAft>
                          <a:spcPts val="0"/>
                        </a:spcAft>
                        <a:buNone/>
                      </a:pPr>
                      <a:r>
                        <a:rPr lang="en" sz="1400" b="1"/>
                        <a:t>Maintenance</a:t>
                      </a:r>
                      <a:endParaRPr sz="1100"/>
                    </a:p>
                    <a:p>
                      <a:pPr marL="0" marR="0" lvl="0" indent="0" algn="ctr" rtl="0">
                        <a:lnSpc>
                          <a:spcPct val="100000"/>
                        </a:lnSpc>
                        <a:spcBef>
                          <a:spcPts val="0"/>
                        </a:spcBef>
                        <a:spcAft>
                          <a:spcPts val="0"/>
                        </a:spcAft>
                        <a:buClr>
                          <a:schemeClr val="dk1"/>
                        </a:buClr>
                        <a:buSzPts val="1100"/>
                        <a:buFont typeface="Calibri"/>
                        <a:buNone/>
                      </a:pPr>
                      <a:r>
                        <a:rPr lang="en" sz="1100" i="1">
                          <a:solidFill>
                            <a:schemeClr val="dk1"/>
                          </a:solidFill>
                          <a:latin typeface="Calibri"/>
                          <a:ea typeface="Calibri"/>
                          <a:cs typeface="Calibri"/>
                          <a:sym typeface="Calibri"/>
                        </a:rPr>
                        <a:t>“I haven’t struggled with this in a while.”</a:t>
                      </a:r>
                      <a:endParaRPr sz="1100">
                        <a:solidFill>
                          <a:schemeClr val="dk1"/>
                        </a:solidFill>
                        <a:latin typeface="Calibri"/>
                        <a:ea typeface="Calibri"/>
                        <a:cs typeface="Calibri"/>
                        <a:sym typeface="Calibri"/>
                      </a:endParaRPr>
                    </a:p>
                  </a:txBody>
                  <a:tcPr marL="68600" marR="68600" marT="34300" marB="34300"/>
                </a:tc>
                <a:tc>
                  <a:txBody>
                    <a:bodyPr/>
                    <a:lstStyle/>
                    <a:p>
                      <a:pPr marL="215900" marR="0" lvl="0" indent="-127000" algn="l" rtl="0">
                        <a:spcBef>
                          <a:spcPts val="0"/>
                        </a:spcBef>
                        <a:spcAft>
                          <a:spcPts val="0"/>
                        </a:spcAft>
                        <a:buClr>
                          <a:schemeClr val="dk1"/>
                        </a:buClr>
                        <a:buSzPts val="1400"/>
                        <a:buFont typeface="Calibri"/>
                        <a:buNone/>
                      </a:pPr>
                      <a:r>
                        <a:rPr lang="en" sz="1200" b="1">
                          <a:latin typeface="Arial"/>
                          <a:ea typeface="Arial"/>
                          <a:cs typeface="Arial"/>
                          <a:sym typeface="Arial"/>
                        </a:rPr>
                        <a:t>   Help them to move beyond addiction as a defining feature in their life</a:t>
                      </a:r>
                      <a:r>
                        <a:rPr lang="en" sz="1200">
                          <a:latin typeface="Arial"/>
                          <a:ea typeface="Arial"/>
                          <a:cs typeface="Arial"/>
                          <a:sym typeface="Arial"/>
                        </a:rPr>
                        <a:t> </a:t>
                      </a:r>
                      <a:endParaRPr sz="1400">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Help them to move beyond addiction as a defining feature</a:t>
                      </a:r>
                      <a:endParaRPr sz="1100"/>
                    </a:p>
                    <a:p>
                      <a:pPr marL="215900" marR="0" lvl="0" indent="-215900" algn="l" rtl="0">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Point out different areas of growth</a:t>
                      </a:r>
                      <a:endParaRPr sz="1100"/>
                    </a:p>
                    <a:p>
                      <a:pPr marL="215900" marR="0" lvl="0" indent="-215900" algn="l" rtl="0">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Appeal to the bigger picture God has for their life. “It’s not about what God has saved you from but what he has called you to.”</a:t>
                      </a:r>
                      <a:endParaRPr sz="1100"/>
                    </a:p>
                  </a:txBody>
                  <a:tcPr marL="68600" marR="68600" marT="34300" marB="34300"/>
                </a:tc>
                <a:tc>
                  <a:txBody>
                    <a:bodyPr/>
                    <a:lstStyle/>
                    <a:p>
                      <a:pPr marL="215900" marR="0" lvl="0" indent="-127000" algn="l" rtl="0">
                        <a:lnSpc>
                          <a:spcPct val="100000"/>
                        </a:lnSpc>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215900" marR="0" lvl="0" indent="-127000" algn="l" rtl="0">
                        <a:lnSpc>
                          <a:spcPct val="100000"/>
                        </a:lnSpc>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215900" marR="0" lvl="0" indent="-215900" algn="l" rtl="0">
                        <a:lnSpc>
                          <a:spcPct val="100000"/>
                        </a:lnSpc>
                        <a:spcBef>
                          <a:spcPts val="0"/>
                        </a:spcBef>
                        <a:spcAft>
                          <a:spcPts val="0"/>
                        </a:spcAft>
                        <a:buClr>
                          <a:schemeClr val="dk1"/>
                        </a:buClr>
                        <a:buSzPts val="1400"/>
                        <a:buFont typeface="Calibri"/>
                        <a:buChar char="-"/>
                      </a:pPr>
                      <a:r>
                        <a:rPr lang="en" sz="1400" b="1">
                          <a:solidFill>
                            <a:schemeClr val="dk1"/>
                          </a:solidFill>
                        </a:rPr>
                        <a:t>Ongoing growth</a:t>
                      </a:r>
                      <a:endParaRPr sz="1100" b="1"/>
                    </a:p>
                    <a:p>
                      <a:pPr marL="0" marR="0" lvl="0" indent="0" algn="l" rtl="0">
                        <a:spcBef>
                          <a:spcPts val="0"/>
                        </a:spcBef>
                        <a:spcAft>
                          <a:spcPts val="0"/>
                        </a:spcAft>
                        <a:buNone/>
                      </a:pPr>
                      <a:endParaRPr sz="1400"/>
                    </a:p>
                  </a:txBody>
                  <a:tcPr marL="68600" marR="68600" marT="34300" marB="34300"/>
                </a:tc>
                <a:extLst>
                  <a:ext uri="{0D108BD9-81ED-4DB2-BD59-A6C34878D82A}">
                    <a16:rowId xmlns:a16="http://schemas.microsoft.com/office/drawing/2014/main" xmlns="" val="10002"/>
                  </a:ext>
                </a:extLst>
              </a:tr>
              <a:tr h="1232075">
                <a:tc>
                  <a:txBody>
                    <a:bodyPr/>
                    <a:lstStyle/>
                    <a:p>
                      <a:pPr marL="0" marR="0" lvl="0" indent="0" algn="l" rtl="0">
                        <a:spcBef>
                          <a:spcPts val="0"/>
                        </a:spcBef>
                        <a:spcAft>
                          <a:spcPts val="0"/>
                        </a:spcAft>
                        <a:buNone/>
                      </a:pPr>
                      <a:endParaRPr sz="1400"/>
                    </a:p>
                    <a:p>
                      <a:pPr marL="0" marR="0" lvl="0" indent="0" algn="ctr" rtl="0">
                        <a:spcBef>
                          <a:spcPts val="0"/>
                        </a:spcBef>
                        <a:spcAft>
                          <a:spcPts val="0"/>
                        </a:spcAft>
                        <a:buNone/>
                      </a:pPr>
                      <a:endParaRPr sz="1400" b="1"/>
                    </a:p>
                    <a:p>
                      <a:pPr marL="0" marR="0" lvl="0" indent="0" algn="ctr" rtl="0">
                        <a:spcBef>
                          <a:spcPts val="0"/>
                        </a:spcBef>
                        <a:spcAft>
                          <a:spcPts val="0"/>
                        </a:spcAft>
                        <a:buNone/>
                      </a:pPr>
                      <a:r>
                        <a:rPr lang="en" sz="1400" b="1"/>
                        <a:t>Relapse</a:t>
                      </a:r>
                      <a:endParaRPr sz="1100"/>
                    </a:p>
                    <a:p>
                      <a:pPr marL="0" marR="0" lvl="0" indent="0" algn="ctr" rtl="0">
                        <a:spcBef>
                          <a:spcPts val="0"/>
                        </a:spcBef>
                        <a:spcAft>
                          <a:spcPts val="0"/>
                        </a:spcAft>
                        <a:buNone/>
                      </a:pPr>
                      <a:r>
                        <a:rPr lang="en" sz="1100" i="1">
                          <a:solidFill>
                            <a:schemeClr val="dk1"/>
                          </a:solidFill>
                          <a:latin typeface="Calibri"/>
                          <a:ea typeface="Calibri"/>
                          <a:cs typeface="Calibri"/>
                          <a:sym typeface="Calibri"/>
                        </a:rPr>
                        <a:t>“I </a:t>
                      </a:r>
                      <a:r>
                        <a:rPr lang="en" sz="1100" i="1"/>
                        <a:t>screwed up</a:t>
                      </a:r>
                      <a:r>
                        <a:rPr lang="en" sz="1100" i="1">
                          <a:solidFill>
                            <a:schemeClr val="dk1"/>
                          </a:solidFill>
                          <a:latin typeface="Calibri"/>
                          <a:ea typeface="Calibri"/>
                          <a:cs typeface="Calibri"/>
                          <a:sym typeface="Calibri"/>
                        </a:rPr>
                        <a:t>”</a:t>
                      </a:r>
                      <a:r>
                        <a:rPr lang="en" sz="1100"/>
                        <a:t> </a:t>
                      </a:r>
                      <a:endParaRPr sz="1100"/>
                    </a:p>
                  </a:txBody>
                  <a:tcPr marL="68600" marR="68600" marT="34300" marB="34300"/>
                </a:tc>
                <a:tc>
                  <a:txBody>
                    <a:bodyPr/>
                    <a:lstStyle/>
                    <a:p>
                      <a:pPr marL="215900" marR="0" lvl="0" indent="-127000" algn="l" rtl="0">
                        <a:lnSpc>
                          <a:spcPct val="100000"/>
                        </a:lnSpc>
                        <a:spcBef>
                          <a:spcPts val="0"/>
                        </a:spcBef>
                        <a:spcAft>
                          <a:spcPts val="0"/>
                        </a:spcAft>
                        <a:buClr>
                          <a:schemeClr val="dk1"/>
                        </a:buClr>
                        <a:buSzPts val="1400"/>
                        <a:buFont typeface="Calibri"/>
                        <a:buNone/>
                      </a:pPr>
                      <a:r>
                        <a:rPr lang="en"/>
                        <a:t>   </a:t>
                      </a:r>
                      <a:r>
                        <a:rPr lang="en" b="1"/>
                        <a:t>Remind them of what they have already learned</a:t>
                      </a:r>
                      <a:endParaRPr sz="1400" b="1">
                        <a:solidFill>
                          <a:schemeClr val="dk1"/>
                        </a:solidFill>
                      </a:endParaRPr>
                    </a:p>
                    <a:p>
                      <a:pPr marL="215900" marR="0" lvl="0" indent="-215900" algn="l" rtl="0">
                        <a:lnSpc>
                          <a:spcPct val="100000"/>
                        </a:lnSpc>
                        <a:spcBef>
                          <a:spcPts val="0"/>
                        </a:spcBef>
                        <a:spcAft>
                          <a:spcPts val="0"/>
                        </a:spcAft>
                        <a:buClr>
                          <a:schemeClr val="dk1"/>
                        </a:buClr>
                        <a:buSzPts val="1400"/>
                        <a:buFont typeface="Calibri"/>
                        <a:buChar char="-"/>
                      </a:pPr>
                      <a:r>
                        <a:rPr lang="en"/>
                        <a:t>What </a:t>
                      </a:r>
                      <a:r>
                        <a:rPr lang="en" sz="1400">
                          <a:solidFill>
                            <a:schemeClr val="dk1"/>
                          </a:solidFill>
                          <a:latin typeface="Calibri"/>
                          <a:ea typeface="Calibri"/>
                          <a:cs typeface="Calibri"/>
                          <a:sym typeface="Calibri"/>
                        </a:rPr>
                        <a:t>resources they have already been using, </a:t>
                      </a:r>
                      <a:r>
                        <a:rPr lang="en"/>
                        <a:t>perspective on where they are at...</a:t>
                      </a:r>
                      <a:endParaRPr sz="1100"/>
                    </a:p>
                  </a:txBody>
                  <a:tcPr marL="68600" marR="68600" marT="34300" marB="34300"/>
                </a:tc>
                <a:tc>
                  <a:txBody>
                    <a:bodyPr/>
                    <a:lstStyle/>
                    <a:p>
                      <a:pPr marL="215900" marR="0" lvl="0" indent="-127000" algn="l"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215900" marR="0" lvl="0" indent="-215900" algn="l" rtl="0">
                        <a:spcBef>
                          <a:spcPts val="0"/>
                        </a:spcBef>
                        <a:spcAft>
                          <a:spcPts val="0"/>
                        </a:spcAft>
                        <a:buClr>
                          <a:schemeClr val="dk1"/>
                        </a:buClr>
                        <a:buSzPts val="1400"/>
                        <a:buFont typeface="Calibri"/>
                        <a:buChar char="-"/>
                      </a:pPr>
                      <a:r>
                        <a:rPr lang="en" b="1" dirty="0"/>
                        <a:t>Prevent fatalism and maintain forward momentum</a:t>
                      </a:r>
                      <a:endParaRPr sz="1400" b="1" dirty="0"/>
                    </a:p>
                  </a:txBody>
                  <a:tcPr marL="68600" marR="68600" marT="34300" marB="34300"/>
                </a:tc>
                <a:extLst>
                  <a:ext uri="{0D108BD9-81ED-4DB2-BD59-A6C34878D82A}">
                    <a16:rowId xmlns:a16="http://schemas.microsoft.com/office/drawing/2014/main" xmlns="" val="10003"/>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22"/>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a:t>
            </a:r>
            <a:endParaRPr sz="30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23"/>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a:t>
            </a:r>
            <a:endParaRPr sz="3000"/>
          </a:p>
        </p:txBody>
      </p:sp>
      <p:sp>
        <p:nvSpPr>
          <p:cNvPr id="751" name="Google Shape;751;p1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419100" algn="l" rtl="0">
              <a:lnSpc>
                <a:spcPct val="90000"/>
              </a:lnSpc>
              <a:spcBef>
                <a:spcPts val="0"/>
              </a:spcBef>
              <a:spcAft>
                <a:spcPts val="0"/>
              </a:spcAft>
              <a:buClr>
                <a:schemeClr val="dk1"/>
              </a:buClr>
              <a:buSzPts val="3000"/>
              <a:buAutoNum type="arabicPeriod"/>
            </a:pPr>
            <a:r>
              <a:rPr lang="en" sz="3000" b="1"/>
              <a:t>Prior to Action </a:t>
            </a:r>
            <a:endParaRPr sz="3000" b="1"/>
          </a:p>
          <a:p>
            <a:pPr marL="0" lvl="0" indent="0" algn="l" rtl="0">
              <a:lnSpc>
                <a:spcPct val="90000"/>
              </a:lnSpc>
              <a:spcBef>
                <a:spcPts val="0"/>
              </a:spcBef>
              <a:spcAft>
                <a:spcPts val="0"/>
              </a:spcAft>
              <a:buNone/>
            </a:pPr>
            <a:endParaRPr sz="2200"/>
          </a:p>
          <a:p>
            <a:pPr marL="0" lvl="0" indent="0" algn="l" rtl="0">
              <a:lnSpc>
                <a:spcPct val="90000"/>
              </a:lnSpc>
              <a:spcBef>
                <a:spcPts val="800"/>
              </a:spcBef>
              <a:spcAft>
                <a:spcPts val="1600"/>
              </a:spcAft>
              <a:buClr>
                <a:schemeClr val="dk1"/>
              </a:buClr>
              <a:buSzPts val="2100"/>
              <a:buNone/>
            </a:pPr>
            <a:endParaRPr sz="22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24"/>
          <p:cNvSpPr txBox="1">
            <a:spLocks noGrp="1"/>
          </p:cNvSpPr>
          <p:nvPr>
            <p:ph type="title"/>
          </p:nvPr>
        </p:nvSpPr>
        <p:spPr>
          <a:xfrm>
            <a:off x="307725" y="273850"/>
            <a:ext cx="8543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3000"/>
              <a:t>Considerations in Ministry Decisions</a:t>
            </a:r>
            <a:endParaRPr sz="3000"/>
          </a:p>
        </p:txBody>
      </p:sp>
      <p:sp>
        <p:nvSpPr>
          <p:cNvPr id="757" name="Google Shape;757;p12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381000" lvl="0" indent="-419100" algn="l" rtl="0">
              <a:lnSpc>
                <a:spcPct val="90000"/>
              </a:lnSpc>
              <a:spcBef>
                <a:spcPts val="0"/>
              </a:spcBef>
              <a:spcAft>
                <a:spcPts val="0"/>
              </a:spcAft>
              <a:buClr>
                <a:schemeClr val="dk1"/>
              </a:buClr>
              <a:buSzPts val="3000"/>
              <a:buAutoNum type="arabicPeriod"/>
            </a:pPr>
            <a:r>
              <a:rPr lang="en" sz="3000" b="1"/>
              <a:t>Prior to Action </a:t>
            </a:r>
            <a:endParaRPr sz="3000" b="1"/>
          </a:p>
          <a:p>
            <a:pPr marL="457200" lvl="0" indent="-368300" algn="l" rtl="0">
              <a:lnSpc>
                <a:spcPct val="90000"/>
              </a:lnSpc>
              <a:spcBef>
                <a:spcPts val="0"/>
              </a:spcBef>
              <a:spcAft>
                <a:spcPts val="0"/>
              </a:spcAft>
              <a:buSzPts val="2200"/>
              <a:buChar char="●"/>
            </a:pPr>
            <a:r>
              <a:rPr lang="en" sz="2200"/>
              <a:t>Casual Follow Up/Friendship Building</a:t>
            </a:r>
            <a:endParaRPr sz="2200"/>
          </a:p>
          <a:p>
            <a:pPr marL="457200" lvl="0" indent="0" algn="l" rtl="0">
              <a:lnSpc>
                <a:spcPct val="90000"/>
              </a:lnSpc>
              <a:spcBef>
                <a:spcPts val="0"/>
              </a:spcBef>
              <a:spcAft>
                <a:spcPts val="0"/>
              </a:spcAft>
              <a:buNone/>
            </a:pPr>
            <a:endParaRPr sz="2200"/>
          </a:p>
          <a:p>
            <a:pPr marL="0" lvl="0" indent="0" algn="l" rtl="0">
              <a:lnSpc>
                <a:spcPct val="90000"/>
              </a:lnSpc>
              <a:spcBef>
                <a:spcPts val="800"/>
              </a:spcBef>
              <a:spcAft>
                <a:spcPts val="1600"/>
              </a:spcAft>
              <a:buClr>
                <a:schemeClr val="dk1"/>
              </a:buClr>
              <a:buSzPts val="2100"/>
              <a:buNone/>
            </a:pPr>
            <a:endParaRPr sz="2200"/>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5733</Words>
  <Application>Microsoft Office PowerPoint</Application>
  <PresentationFormat>On-screen Show (16:9)</PresentationFormat>
  <Paragraphs>831</Paragraphs>
  <Slides>147</Slides>
  <Notes>147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147</vt:i4>
      </vt:variant>
    </vt:vector>
  </HeadingPairs>
  <TitlesOfParts>
    <vt:vector size="153" baseType="lpstr">
      <vt:lpstr>Average</vt:lpstr>
      <vt:lpstr>Arial</vt:lpstr>
      <vt:lpstr>Oswald</vt:lpstr>
      <vt:lpstr>Calibri</vt:lpstr>
      <vt:lpstr>Slate</vt:lpstr>
      <vt:lpstr>Office Theme</vt:lpstr>
      <vt:lpstr>Ministering to the Addicted</vt:lpstr>
      <vt:lpstr>Why should we discuss this?</vt:lpstr>
      <vt:lpstr>PowerPoint Presentation</vt:lpstr>
      <vt:lpstr>PowerPoint Presentation</vt:lpstr>
      <vt:lpstr>How can I learn more? </vt:lpstr>
      <vt:lpstr>Understanding Addiction</vt:lpstr>
      <vt:lpstr>Defining Addiction</vt:lpstr>
      <vt:lpstr>Defining Addiction</vt:lpstr>
      <vt:lpstr>Defining Addiction</vt:lpstr>
      <vt:lpstr>Defining Addiction</vt:lpstr>
      <vt:lpstr>Distinguishing Casual Use from Addiction</vt:lpstr>
      <vt:lpstr>Distinguishing Casual Use from Addiction</vt:lpstr>
      <vt:lpstr>Distinguishing Casual Use from Addiction</vt:lpstr>
      <vt:lpstr>Recognizing Addiction - Impaired Control</vt:lpstr>
      <vt:lpstr>Recognizing Addiction - Social Impairment</vt:lpstr>
      <vt:lpstr>Recognizing Addiction - Risky Use </vt:lpstr>
      <vt:lpstr>Recognizing Addiction - Pharmacological Indicators  </vt:lpstr>
      <vt:lpstr>What causes Addiction?</vt:lpstr>
      <vt:lpstr>Etiology of Addiction is a Constant Source of Debate </vt:lpstr>
      <vt:lpstr>Etiology of Addiction is a Constant Source of Debate </vt:lpstr>
      <vt:lpstr>Etiology of Addiction is a Constant Source of Debate </vt:lpstr>
      <vt:lpstr>Etiology of Addiction is a Constant Source of Debate </vt:lpstr>
      <vt:lpstr>Etiology of Addiction is a Constant Source of Debate </vt:lpstr>
      <vt:lpstr>Etiology of Addiction is a Constant Source of Debate </vt:lpstr>
      <vt:lpstr>Etiology of Addiction is a Constant Source of Debate </vt:lpstr>
      <vt:lpstr>Etiology of Addiction is a Constant Source of Debate </vt:lpstr>
      <vt:lpstr>Etiology of Addiction is a Constant Source of Debate </vt:lpstr>
      <vt:lpstr>A Holistic Approach</vt:lpstr>
      <vt:lpstr>The Role of Development</vt:lpstr>
      <vt:lpstr>The Role of Development</vt:lpstr>
      <vt:lpstr>The Role of Development</vt:lpstr>
      <vt:lpstr>The Role of Development</vt:lpstr>
      <vt:lpstr>The Role of Development </vt:lpstr>
      <vt:lpstr>The Role of Development </vt:lpstr>
      <vt:lpstr>The Role of Development </vt:lpstr>
      <vt:lpstr>The Role of Development </vt:lpstr>
      <vt:lpstr>The Role of Development </vt:lpstr>
      <vt:lpstr>The Role of Trauma</vt:lpstr>
      <vt:lpstr>The Role of Trauma</vt:lpstr>
      <vt:lpstr>The Role of Trauma</vt:lpstr>
      <vt:lpstr>The Role of Trauma</vt:lpstr>
      <vt:lpstr>The Role of Trauma </vt:lpstr>
      <vt:lpstr>The Role of Trauma </vt:lpstr>
      <vt:lpstr>At the root... A Spiritual Issue </vt:lpstr>
      <vt:lpstr>At the root... A Spiritual Issue </vt:lpstr>
      <vt:lpstr>At the root... A Spiritual Issue </vt:lpstr>
      <vt:lpstr>At the root... A Spiritual Issue </vt:lpstr>
      <vt:lpstr>At the root... A Spiritual Issue </vt:lpstr>
      <vt:lpstr>At the root... A Spiritual Issue </vt:lpstr>
      <vt:lpstr>At the root... A Spiritual Issue  </vt:lpstr>
      <vt:lpstr>At the root... A Spiritual Issue  </vt:lpstr>
      <vt:lpstr>At the root... A Spiritual Issue  </vt:lpstr>
      <vt:lpstr>At the root... A Spiritual Issue  </vt:lpstr>
      <vt:lpstr>At the root... A Spiritual Issue  </vt:lpstr>
      <vt:lpstr>At the root... A Spiritual Issue  </vt:lpstr>
      <vt:lpstr>What is Xenos doing?</vt:lpstr>
      <vt:lpstr>Xenos Ministries </vt:lpstr>
      <vt:lpstr>How can we help?</vt:lpstr>
      <vt:lpstr>Resist &amp; Replace</vt:lpstr>
      <vt:lpstr>Resist &amp; Replace</vt:lpstr>
      <vt:lpstr>Resist &amp; Replace</vt:lpstr>
      <vt:lpstr>Resist &amp; Replace</vt:lpstr>
      <vt:lpstr>Resist &amp; Replace</vt:lpstr>
      <vt:lpstr>Resist &amp; Replace</vt:lpstr>
      <vt:lpstr>Resist &amp; Replace</vt:lpstr>
      <vt:lpstr>“The Expulsive Power of a New Affection”</vt:lpstr>
      <vt:lpstr>“The Expulsive Power of a New Affection”</vt:lpstr>
      <vt:lpstr>“The Expulsive Power of a New Affection”</vt:lpstr>
      <vt:lpstr>“The Expulsive Power of a New Affection”</vt:lpstr>
      <vt:lpstr>“The Expulsive Power of a New Affection”</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What is the “More Alluring Object?”</vt:lpstr>
      <vt:lpstr>Our Role in the Helping Process</vt:lpstr>
      <vt:lpstr>Our Role in the Helping Process</vt:lpstr>
      <vt:lpstr>Our Role in the Helping Process</vt:lpstr>
      <vt:lpstr>Our Role in the Helping Process</vt:lpstr>
      <vt:lpstr>Our Role in the Helping Process</vt:lpstr>
      <vt:lpstr>Our Role in the Helping Process</vt:lpstr>
      <vt:lpstr>Our Role in the Helping Process</vt:lpstr>
      <vt:lpstr>The Stages of Change </vt:lpstr>
      <vt:lpstr>PowerPoint Presentation</vt:lpstr>
      <vt:lpstr>PowerPoint Presentation</vt:lpstr>
      <vt:lpstr>Considerations in Ministry Decisions</vt:lpstr>
      <vt:lpstr>Considerations in Ministry Decisions</vt:lpstr>
      <vt:lpstr>Considerations in Ministry Decisions</vt:lpstr>
      <vt:lpstr>Considerations in Ministry Decisions</vt:lpstr>
      <vt:lpstr>Considerations in Ministry Decisions </vt:lpstr>
      <vt:lpstr>Considerations in Ministry Decisions </vt:lpstr>
      <vt:lpstr>Considerations in Ministry Decisions </vt:lpstr>
      <vt:lpstr>Considerations in Ministry Decisions </vt:lpstr>
      <vt:lpstr>Considerations in Ministry Decisions </vt:lpstr>
      <vt:lpstr>Boundaries </vt:lpstr>
      <vt:lpstr>Boundaries </vt:lpstr>
      <vt:lpstr>Boundaries </vt:lpstr>
      <vt:lpstr>Boundaries </vt:lpstr>
      <vt:lpstr>Boundaries </vt:lpstr>
      <vt:lpstr>Boundaries </vt:lpstr>
      <vt:lpstr>Boundaries </vt:lpstr>
      <vt:lpstr>Boundaries </vt:lpstr>
      <vt:lpstr>Boundaries </vt:lpstr>
      <vt:lpstr>Boundaries </vt:lpstr>
      <vt:lpstr>Boundaries </vt:lpstr>
      <vt:lpstr>Boundaries </vt:lpstr>
      <vt:lpstr>Boundaries </vt:lpstr>
      <vt:lpstr>Considerations in Enforcing Boundaries </vt:lpstr>
      <vt:lpstr>Considerations in Enforcing Boundaries </vt:lpstr>
      <vt:lpstr>Considerations in Enforcing Boundaries </vt:lpstr>
      <vt:lpstr>Considerations in Enforcing Boundaries </vt:lpstr>
      <vt:lpstr>Considerations in Enforcing Boundaries </vt:lpstr>
      <vt:lpstr>Considerations in Enforcing Boundaries </vt:lpstr>
      <vt:lpstr>Considerations in Enforcing Boundaries </vt:lpstr>
      <vt:lpstr>Considerations in Enforcing Boundaries </vt:lpstr>
      <vt:lpstr>Considerations in Enforcing Boundaries </vt:lpstr>
      <vt:lpstr>Considerations in Enforcing Boundaries </vt:lpstr>
      <vt:lpstr>Considerations in Ministry Decisions</vt:lpstr>
      <vt:lpstr>Considerations in Ministry Decisions</vt:lpstr>
      <vt:lpstr>Considerations in Ministry Decisions</vt:lpstr>
      <vt:lpstr>Considerations in Ministry Decisions</vt:lpstr>
      <vt:lpstr>Considerations in Ministry Decisions</vt:lpstr>
      <vt:lpstr>Considerations in Ministry Decisions</vt:lpstr>
      <vt:lpstr>Considerations in Ministry Decisions </vt:lpstr>
      <vt:lpstr>Considerations in Ministry Decisions </vt:lpstr>
      <vt:lpstr>Considerations in Ministry Decisions </vt:lpstr>
      <vt:lpstr>Considerations in Ministry Decisions </vt:lpstr>
      <vt:lpstr>Considerations in Ministry Decisions </vt:lpstr>
      <vt:lpstr>Considerations in Ministry Decisions </vt:lpstr>
      <vt:lpstr>Considerations in Ministry Decisions </vt:lpstr>
      <vt:lpstr>Considerations in Ministry Decisions </vt:lpstr>
      <vt:lpstr>Considerations in Ministry Decisions </vt:lpstr>
      <vt:lpstr>Considerations in Ministry Decisions </vt:lpstr>
      <vt:lpstr>Considerations in Ministry Decisions </vt:lpstr>
      <vt:lpstr>Considerations in Ministry Decisions </vt:lpstr>
      <vt:lpstr>A Personal Testimony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Ministering to the Addicted</dc:title>
  <dc:creator>Soundroom1</dc:creator>
  <cp:lastModifiedBy>McguireD</cp:lastModifiedBy>
  <cp:revision>4</cp:revision>
  <dcterms:modified xsi:type="dcterms:W3CDTF">2019-03-26T20:49:59Z</dcterms:modified>
</cp:coreProperties>
</file>