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embeddedFontLst>
    <p:embeddedFont>
      <p:font typeface="Lustria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2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4002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083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dull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feelings or over indulge, and it becomes difficult to relate to others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less discerning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Sherlock eliminating a particular sense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480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dull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feelings or over indulge, and it becomes difficult to relate to others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Become less discerning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Sherlock eliminating a particular sense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3968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372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724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681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6673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911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70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884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763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346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950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568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231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717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354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Love is not God</a:t>
            </a:r>
            <a:endParaRPr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 definition of Love that then we judge God by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”God can’t judge people/send people to hell”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“God cant say that other religions don’t lead to him”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Whatever God describes is what love is not the other way around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an incomplete definition of what love is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4305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Hippy parent or military dad – which is more loving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43050" marR="0" lvl="3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Preparing for kids, reading all the books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197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God is not only love and love is not God, What is John saying?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44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1109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a fire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just dump gasoline (like one friend)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fires need to be meddled with</a:t>
            </a:r>
            <a:endParaRPr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Stoke the coals, add fuel, reorient the structure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47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14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74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52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Emotions are so present and real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86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Judge our feelings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I’d be week to admit this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 being a drama queen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Stuff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Spiritual maxims which suppress feelings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Blame others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Qualifier  - when someone comes with accusation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Tells us more about them than us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say they are inconvenient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in the way of good logic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there’s a fire we don’t sit around and consider how we feel. We get out.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that’s true, we’re not always in a fire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times it’s going to hurt to have to go back and reflect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going to slow me down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86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759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99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  <a:defRPr sz="5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stria"/>
              <a:buNone/>
              <a:defRPr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663388" y="510989"/>
            <a:ext cx="3657600" cy="5553636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799853" y="2130552"/>
            <a:ext cx="3657600" cy="3584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ustria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stria"/>
              <a:buNone/>
              <a:defRPr sz="1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stria"/>
              <a:buNone/>
              <a:defRPr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1828800" y="457201"/>
            <a:ext cx="5486400" cy="3644153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571" y="5181599"/>
            <a:ext cx="7776882" cy="95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ustria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stria"/>
              <a:buNone/>
              <a:defRPr sz="1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oryboard">
  <p:cSld name="Storyboard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stria"/>
              <a:buNone/>
              <a:defRPr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685800" y="457200"/>
            <a:ext cx="2331720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0571" y="5181599"/>
            <a:ext cx="7776882" cy="95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ustria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stria"/>
              <a:buNone/>
              <a:defRPr sz="1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3"/>
          </p:nvPr>
        </p:nvSpPr>
        <p:spPr>
          <a:xfrm>
            <a:off x="685800" y="2455433"/>
            <a:ext cx="2331720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idx="4"/>
          </p:nvPr>
        </p:nvSpPr>
        <p:spPr>
          <a:xfrm>
            <a:off x="3412490" y="457200"/>
            <a:ext cx="2331720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idx="5"/>
          </p:nvPr>
        </p:nvSpPr>
        <p:spPr>
          <a:xfrm>
            <a:off x="3412490" y="2455433"/>
            <a:ext cx="2331720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6"/>
          </p:nvPr>
        </p:nvSpPr>
        <p:spPr>
          <a:xfrm>
            <a:off x="6139180" y="457200"/>
            <a:ext cx="2331720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7"/>
          </p:nvPr>
        </p:nvSpPr>
        <p:spPr>
          <a:xfrm>
            <a:off x="6139180" y="2455433"/>
            <a:ext cx="2331720" cy="164592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stria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85803" y="121025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2384428" y="53975"/>
            <a:ext cx="4373563" cy="777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5166518" y="2529682"/>
            <a:ext cx="559276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899319" y="319882"/>
            <a:ext cx="5592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5803" y="121025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85803" y="1869142"/>
            <a:ext cx="7770813" cy="425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4267202"/>
            <a:ext cx="7772400" cy="977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  <a:defRPr sz="5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2" y="5257800"/>
            <a:ext cx="7770813" cy="87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 rot="-60000">
            <a:off x="2056199" y="424651"/>
            <a:ext cx="5031609" cy="3375800"/>
          </a:xfrm>
          <a:prstGeom prst="rect">
            <a:avLst/>
          </a:prstGeom>
          <a:solidFill>
            <a:srgbClr val="3F3F3F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3" y="990601"/>
            <a:ext cx="7770813" cy="174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ustria"/>
              <a:buNone/>
              <a:defRPr sz="5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3" y="2756648"/>
            <a:ext cx="7770813" cy="128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ustria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3" y="121025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1760540"/>
            <a:ext cx="3611880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844733" y="1760540"/>
            <a:ext cx="3611880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85803" y="121025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1550896"/>
            <a:ext cx="3611880" cy="61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85800" y="2438400"/>
            <a:ext cx="3611880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845526" y="1550896"/>
            <a:ext cx="3611880" cy="61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stria"/>
              <a:buNone/>
              <a:defRPr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None/>
              <a:defRPr sz="20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None/>
              <a:defRPr sz="1600" b="1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845526" y="2438400"/>
            <a:ext cx="3611880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ustria"/>
              <a:buChar char="•"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786205" y="2191871"/>
            <a:ext cx="3429000" cy="1588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Shape 57"/>
          <p:cNvCxnSpPr/>
          <p:nvPr/>
        </p:nvCxnSpPr>
        <p:spPr>
          <a:xfrm>
            <a:off x="4936966" y="2191871"/>
            <a:ext cx="3429000" cy="1588"/>
          </a:xfrm>
          <a:prstGeom prst="straightConnector1">
            <a:avLst/>
          </a:prstGeom>
          <a:noFill/>
          <a:ln w="9525" cap="flat" cmpd="sng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3" y="121025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58905" y="971551"/>
            <a:ext cx="3657600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stria"/>
              <a:buNone/>
              <a:defRPr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800600" y="457200"/>
            <a:ext cx="3657600" cy="566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58905" y="2133601"/>
            <a:ext cx="3657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ustria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ustria"/>
              <a:buNone/>
              <a:defRPr sz="1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ustria"/>
              <a:buNone/>
              <a:defRPr sz="9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3" y="121025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  <a:defRPr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3" y="1752600"/>
            <a:ext cx="7770813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ustria"/>
              <a:buChar char="•"/>
              <a:defRPr sz="2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stria"/>
              <a:buChar char="•"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Char char="•"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6600"/>
              <a:buFont typeface="Lustria"/>
              <a:buNone/>
            </a:pPr>
            <a:r>
              <a:rPr lang="en-US" sz="66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Navigating Feelings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 Sanctified Relationships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48281" y="121025"/>
            <a:ext cx="8847438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Spiritual Perspective</a:t>
            </a: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536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They are not God but God given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Feelings don’t tell us what is true; they tell us what we believe is true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Feelings, like reason, are fallen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What would be the result of eliminating or being overly dependent upon our emotions?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48281" y="121025"/>
            <a:ext cx="8847438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Spiritual Perspective</a:t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1962150" y="1181100"/>
            <a:ext cx="5276850" cy="5238750"/>
          </a:xfrm>
          <a:prstGeom prst="ellipse">
            <a:avLst/>
          </a:prstGeom>
          <a:solidFill>
            <a:srgbClr val="BFBFBF"/>
          </a:solidFill>
          <a:ln w="5080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0" name="Shape 190"/>
          <p:cNvCxnSpPr/>
          <p:nvPr/>
        </p:nvCxnSpPr>
        <p:spPr>
          <a:xfrm rot="-10490348" flipH="1">
            <a:off x="2570356" y="2129273"/>
            <a:ext cx="4070053" cy="3336773"/>
          </a:xfrm>
          <a:prstGeom prst="straightConnector1">
            <a:avLst/>
          </a:prstGeom>
          <a:noFill/>
          <a:ln w="57150" cap="flat" cmpd="sng">
            <a:solidFill>
              <a:srgbClr val="94D66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Shape 191"/>
          <p:cNvCxnSpPr/>
          <p:nvPr/>
        </p:nvCxnSpPr>
        <p:spPr>
          <a:xfrm rot="-622269">
            <a:off x="2714918" y="1942901"/>
            <a:ext cx="3762078" cy="3732512"/>
          </a:xfrm>
          <a:prstGeom prst="straightConnector1">
            <a:avLst/>
          </a:prstGeom>
          <a:noFill/>
          <a:ln w="57150" cap="flat" cmpd="sng">
            <a:solidFill>
              <a:srgbClr val="94D6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Shape 192"/>
          <p:cNvSpPr txBox="1"/>
          <p:nvPr/>
        </p:nvSpPr>
        <p:spPr>
          <a:xfrm>
            <a:off x="4661858" y="1992944"/>
            <a:ext cx="19050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Sensations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5056277" y="3569642"/>
            <a:ext cx="24111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Past History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4561786" y="5081144"/>
            <a:ext cx="22393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Interpretation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5" name="Shape 195"/>
          <p:cNvCxnSpPr/>
          <p:nvPr/>
        </p:nvCxnSpPr>
        <p:spPr>
          <a:xfrm>
            <a:off x="4598947" y="1189782"/>
            <a:ext cx="28868" cy="5238750"/>
          </a:xfrm>
          <a:prstGeom prst="straightConnector1">
            <a:avLst/>
          </a:prstGeom>
          <a:noFill/>
          <a:ln w="57150" cap="flat" cmpd="sng">
            <a:solidFill>
              <a:srgbClr val="94D66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" name="Shape 196"/>
          <p:cNvSpPr txBox="1"/>
          <p:nvPr/>
        </p:nvSpPr>
        <p:spPr>
          <a:xfrm>
            <a:off x="2971107" y="5078066"/>
            <a:ext cx="15718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Feelings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2255748" y="3537178"/>
            <a:ext cx="20209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“In”-tension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3026494" y="1992944"/>
            <a:ext cx="16566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Behavior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5440339" y="1310059"/>
            <a:ext cx="554350" cy="557314"/>
          </a:xfrm>
          <a:prstGeom prst="ellipse">
            <a:avLst/>
          </a:prstGeom>
          <a:solidFill>
            <a:srgbClr val="94D66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5572748" y="1407692"/>
            <a:ext cx="4490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6905601" y="3604167"/>
            <a:ext cx="554350" cy="557314"/>
          </a:xfrm>
          <a:prstGeom prst="ellipse">
            <a:avLst/>
          </a:prstGeom>
          <a:solidFill>
            <a:srgbClr val="94D66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797295" y="5690518"/>
            <a:ext cx="554350" cy="557314"/>
          </a:xfrm>
          <a:prstGeom prst="ellipse">
            <a:avLst/>
          </a:prstGeom>
          <a:solidFill>
            <a:srgbClr val="94D66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2808241" y="5653002"/>
            <a:ext cx="554350" cy="557314"/>
          </a:xfrm>
          <a:prstGeom prst="ellipse">
            <a:avLst/>
          </a:prstGeom>
          <a:solidFill>
            <a:srgbClr val="94D66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1663694" y="3447590"/>
            <a:ext cx="554350" cy="557314"/>
          </a:xfrm>
          <a:prstGeom prst="ellipse">
            <a:avLst/>
          </a:prstGeom>
          <a:solidFill>
            <a:srgbClr val="94D66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3000843" y="1342410"/>
            <a:ext cx="554350" cy="557314"/>
          </a:xfrm>
          <a:prstGeom prst="ellipse">
            <a:avLst/>
          </a:prstGeom>
          <a:solidFill>
            <a:srgbClr val="94D66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stria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7031815" y="3698158"/>
            <a:ext cx="4634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5925412" y="5807086"/>
            <a:ext cx="4634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2936358" y="5752827"/>
            <a:ext cx="4634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1773495" y="3551461"/>
            <a:ext cx="4634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3131127" y="1407692"/>
            <a:ext cx="2983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23568" y="121025"/>
            <a:ext cx="8884508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What They Identify?</a:t>
            </a: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569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Our Beliefs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Wrong Goals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Poor interpretations of others intent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Old Wounds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Physical or Biological Conditions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Eternal Yearnings (Existential Angst)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Sin</a:t>
            </a:r>
            <a:endParaRPr/>
          </a:p>
          <a:p>
            <a:pPr marL="342900" marR="0" lvl="0" indent="-1016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None/>
            </a:pPr>
            <a:endParaRPr sz="40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35924" y="121025"/>
            <a:ext cx="8896865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Building Awareness</a:t>
            </a: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5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Send them to a counselor 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None/>
            </a:pPr>
            <a:endParaRPr sz="40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35924" y="121025"/>
            <a:ext cx="8896865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Building Awareness</a:t>
            </a: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5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sng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Send them to a counselor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135924" y="121025"/>
            <a:ext cx="8896865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Building Awareness</a:t>
            </a: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5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Pray for awareness/discernment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Suppress – Building a vocabulary</a:t>
            </a:r>
            <a:endParaRPr/>
          </a:p>
          <a:p>
            <a:pPr marL="1035050" marR="0" lvl="2" indent="-349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 any new activity, we’ll be bad at first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Exalt – what draws all this together?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None/>
            </a:pPr>
            <a:endParaRPr sz="40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35924" y="121025"/>
            <a:ext cx="8896865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Building Awareness</a:t>
            </a: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326574" y="1034144"/>
            <a:ext cx="8490857" cy="572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Pray for awareness/discernment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Being observant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Feelings, like birds, rarely fly solo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Primary and Secondary emotions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We physically experience feelings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Active Listening</a:t>
            </a:r>
            <a:endParaRPr/>
          </a:p>
          <a:p>
            <a:pPr marL="342900" marR="0" lvl="0" indent="-1016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None/>
            </a:pPr>
            <a:endParaRPr sz="40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135924" y="121025"/>
            <a:ext cx="8896865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Building Awareness</a:t>
            </a:r>
            <a:endParaRPr/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41400" y="1244600"/>
            <a:ext cx="11226800" cy="56134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cxnSp>
        <p:nvCxnSpPr>
          <p:cNvPr id="253" name="Shape 253"/>
          <p:cNvCxnSpPr/>
          <p:nvPr/>
        </p:nvCxnSpPr>
        <p:spPr>
          <a:xfrm>
            <a:off x="-616688" y="4051300"/>
            <a:ext cx="10462437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54" name="Shape 254"/>
          <p:cNvSpPr txBox="1"/>
          <p:nvPr/>
        </p:nvSpPr>
        <p:spPr>
          <a:xfrm>
            <a:off x="3747327" y="1244600"/>
            <a:ext cx="16740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Exposed</a:t>
            </a: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3543586" y="6273225"/>
            <a:ext cx="21418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Unexposed</a:t>
            </a:r>
            <a:endParaRPr/>
          </a:p>
        </p:txBody>
      </p:sp>
      <p:sp>
        <p:nvSpPr>
          <p:cNvPr id="256" name="Shape 256"/>
          <p:cNvSpPr txBox="1"/>
          <p:nvPr/>
        </p:nvSpPr>
        <p:spPr>
          <a:xfrm>
            <a:off x="1475504" y="3758912"/>
            <a:ext cx="9061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Bob</a:t>
            </a:r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x="6497617" y="3775164"/>
            <a:ext cx="14342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Wanda</a:t>
            </a: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1384804" y="1770787"/>
            <a:ext cx="10951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Stoic</a:t>
            </a:r>
            <a:endParaRPr/>
          </a:p>
        </p:txBody>
      </p:sp>
      <p:sp>
        <p:nvSpPr>
          <p:cNvPr id="259" name="Shape 259"/>
          <p:cNvSpPr txBox="1"/>
          <p:nvPr/>
        </p:nvSpPr>
        <p:spPr>
          <a:xfrm>
            <a:off x="6329630" y="1770787"/>
            <a:ext cx="17702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Panicked</a:t>
            </a:r>
            <a:endParaRPr/>
          </a:p>
        </p:txBody>
      </p:sp>
      <p:sp>
        <p:nvSpPr>
          <p:cNvPr id="260" name="Shape 260"/>
          <p:cNvSpPr txBox="1"/>
          <p:nvPr/>
        </p:nvSpPr>
        <p:spPr>
          <a:xfrm>
            <a:off x="817418" y="5688450"/>
            <a:ext cx="21197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Frustration</a:t>
            </a:r>
            <a:endParaRPr/>
          </a:p>
        </p:txBody>
      </p:sp>
      <p:cxnSp>
        <p:nvCxnSpPr>
          <p:cNvPr id="261" name="Shape 261"/>
          <p:cNvCxnSpPr/>
          <p:nvPr/>
        </p:nvCxnSpPr>
        <p:spPr>
          <a:xfrm>
            <a:off x="2937164" y="2090883"/>
            <a:ext cx="3006437" cy="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88900" dist="50800" dir="2100000" sx="104000" sy="104000" algn="br" rotWithShape="0">
              <a:srgbClr val="000000">
                <a:alpha val="54901"/>
              </a:srgbClr>
            </a:outerShdw>
          </a:effectLst>
        </p:spPr>
      </p:cxnSp>
      <p:cxnSp>
        <p:nvCxnSpPr>
          <p:cNvPr id="262" name="Shape 262"/>
          <p:cNvCxnSpPr/>
          <p:nvPr/>
        </p:nvCxnSpPr>
        <p:spPr>
          <a:xfrm flipH="1">
            <a:off x="3747327" y="3463636"/>
            <a:ext cx="1171037" cy="1122219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88900" dist="50800" dir="2100000" sx="104000" sy="104000" algn="br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35924" y="121025"/>
            <a:ext cx="8896865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Building Awareness</a:t>
            </a:r>
            <a:endParaRPr/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41400" y="1244600"/>
            <a:ext cx="11226800" cy="56134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cxnSp>
        <p:nvCxnSpPr>
          <p:cNvPr id="270" name="Shape 270"/>
          <p:cNvCxnSpPr/>
          <p:nvPr/>
        </p:nvCxnSpPr>
        <p:spPr>
          <a:xfrm>
            <a:off x="-616688" y="4051300"/>
            <a:ext cx="10462437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71" name="Shape 271"/>
          <p:cNvSpPr txBox="1"/>
          <p:nvPr/>
        </p:nvSpPr>
        <p:spPr>
          <a:xfrm>
            <a:off x="3747327" y="1244600"/>
            <a:ext cx="16740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Exposed</a:t>
            </a: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3543586" y="6273225"/>
            <a:ext cx="21418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Unexposed</a:t>
            </a: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1475504" y="3758912"/>
            <a:ext cx="9061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Bob</a:t>
            </a: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6497617" y="3775164"/>
            <a:ext cx="14342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Wanda</a:t>
            </a: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6329630" y="1770787"/>
            <a:ext cx="17702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Panicked</a:t>
            </a:r>
            <a:endParaRPr/>
          </a:p>
        </p:txBody>
      </p:sp>
      <p:sp>
        <p:nvSpPr>
          <p:cNvPr id="276" name="Shape 276"/>
          <p:cNvSpPr txBox="1"/>
          <p:nvPr/>
        </p:nvSpPr>
        <p:spPr>
          <a:xfrm>
            <a:off x="868725" y="1770787"/>
            <a:ext cx="21197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Frustration</a:t>
            </a:r>
            <a:endParaRPr/>
          </a:p>
        </p:txBody>
      </p:sp>
      <p:cxnSp>
        <p:nvCxnSpPr>
          <p:cNvPr id="277" name="Shape 277"/>
          <p:cNvCxnSpPr/>
          <p:nvPr/>
        </p:nvCxnSpPr>
        <p:spPr>
          <a:xfrm>
            <a:off x="3087666" y="2118591"/>
            <a:ext cx="3006437" cy="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88900" dist="50800" dir="2100000" sx="104000" sy="104000" algn="br" rotWithShape="0">
              <a:srgbClr val="000000">
                <a:alpha val="54901"/>
              </a:srgbClr>
            </a:outerShdw>
          </a:effectLst>
        </p:spPr>
      </p:cxnSp>
      <p:sp>
        <p:nvSpPr>
          <p:cNvPr id="278" name="Shape 278"/>
          <p:cNvSpPr txBox="1"/>
          <p:nvPr/>
        </p:nvSpPr>
        <p:spPr>
          <a:xfrm>
            <a:off x="0" y="5688450"/>
            <a:ext cx="42941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Confusion - Exhaustion</a:t>
            </a:r>
            <a:endParaRPr/>
          </a:p>
        </p:txBody>
      </p:sp>
      <p:cxnSp>
        <p:nvCxnSpPr>
          <p:cNvPr id="279" name="Shape 279"/>
          <p:cNvCxnSpPr/>
          <p:nvPr/>
        </p:nvCxnSpPr>
        <p:spPr>
          <a:xfrm flipH="1">
            <a:off x="3747327" y="3463636"/>
            <a:ext cx="1171037" cy="1122219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88900" dist="50800" dir="2100000" sx="104000" sy="104000" algn="br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35924" y="121025"/>
            <a:ext cx="8896865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Building Awareness</a:t>
            </a:r>
            <a:endParaRPr/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41400" y="1244600"/>
            <a:ext cx="11226800" cy="56134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cxnSp>
        <p:nvCxnSpPr>
          <p:cNvPr id="287" name="Shape 287"/>
          <p:cNvCxnSpPr/>
          <p:nvPr/>
        </p:nvCxnSpPr>
        <p:spPr>
          <a:xfrm>
            <a:off x="-616688" y="4051300"/>
            <a:ext cx="10462437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88" name="Shape 288"/>
          <p:cNvSpPr txBox="1"/>
          <p:nvPr/>
        </p:nvSpPr>
        <p:spPr>
          <a:xfrm>
            <a:off x="3747327" y="1244600"/>
            <a:ext cx="16740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Exposed</a:t>
            </a:r>
            <a:endParaRPr/>
          </a:p>
        </p:txBody>
      </p:sp>
      <p:sp>
        <p:nvSpPr>
          <p:cNvPr id="289" name="Shape 289"/>
          <p:cNvSpPr txBox="1"/>
          <p:nvPr/>
        </p:nvSpPr>
        <p:spPr>
          <a:xfrm>
            <a:off x="3543586" y="6273225"/>
            <a:ext cx="21418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Unexposed</a:t>
            </a: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1475504" y="3758912"/>
            <a:ext cx="9061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Bob</a:t>
            </a:r>
            <a:endParaRPr/>
          </a:p>
        </p:txBody>
      </p:sp>
      <p:sp>
        <p:nvSpPr>
          <p:cNvPr id="291" name="Shape 291"/>
          <p:cNvSpPr txBox="1"/>
          <p:nvPr/>
        </p:nvSpPr>
        <p:spPr>
          <a:xfrm>
            <a:off x="6497617" y="3775164"/>
            <a:ext cx="14342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Wanda</a:t>
            </a:r>
            <a:endParaRPr/>
          </a:p>
        </p:txBody>
      </p:sp>
      <p:sp>
        <p:nvSpPr>
          <p:cNvPr id="292" name="Shape 292"/>
          <p:cNvSpPr txBox="1"/>
          <p:nvPr/>
        </p:nvSpPr>
        <p:spPr>
          <a:xfrm>
            <a:off x="6329630" y="1770787"/>
            <a:ext cx="17702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Panicked</a:t>
            </a:r>
            <a:endParaRPr/>
          </a:p>
        </p:txBody>
      </p:sp>
      <p:cxnSp>
        <p:nvCxnSpPr>
          <p:cNvPr id="293" name="Shape 293"/>
          <p:cNvCxnSpPr/>
          <p:nvPr/>
        </p:nvCxnSpPr>
        <p:spPr>
          <a:xfrm>
            <a:off x="4461164" y="2118591"/>
            <a:ext cx="1632939" cy="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88900" dist="50800" dir="2100000" sx="104000" sy="104000" algn="br" rotWithShape="0">
              <a:srgbClr val="000000">
                <a:alpha val="54901"/>
              </a:srgbClr>
            </a:outerShdw>
          </a:effectLst>
        </p:spPr>
      </p:cxnSp>
      <p:sp>
        <p:nvSpPr>
          <p:cNvPr id="294" name="Shape 294"/>
          <p:cNvSpPr txBox="1"/>
          <p:nvPr/>
        </p:nvSpPr>
        <p:spPr>
          <a:xfrm>
            <a:off x="-1" y="1770786"/>
            <a:ext cx="42941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Confusion - Exhaustion</a:t>
            </a:r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0" y="5688450"/>
            <a:ext cx="37473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Sadness - Ineptitude</a:t>
            </a:r>
            <a:endParaRPr/>
          </a:p>
        </p:txBody>
      </p:sp>
      <p:cxnSp>
        <p:nvCxnSpPr>
          <p:cNvPr id="296" name="Shape 296"/>
          <p:cNvCxnSpPr/>
          <p:nvPr/>
        </p:nvCxnSpPr>
        <p:spPr>
          <a:xfrm flipH="1">
            <a:off x="3747327" y="3463636"/>
            <a:ext cx="1171037" cy="1122219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88900" dist="50800" dir="2100000" sx="104000" sy="104000" algn="br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85803" y="121025"/>
            <a:ext cx="7770813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Introduction</a:t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318" y="1034145"/>
            <a:ext cx="53086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055" y="3791837"/>
            <a:ext cx="6184322" cy="283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135924" y="121025"/>
            <a:ext cx="8896865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Building Awareness</a:t>
            </a:r>
            <a:endParaRPr/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41400" y="1244600"/>
            <a:ext cx="11226800" cy="56134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cxnSp>
        <p:nvCxnSpPr>
          <p:cNvPr id="304" name="Shape 304"/>
          <p:cNvCxnSpPr/>
          <p:nvPr/>
        </p:nvCxnSpPr>
        <p:spPr>
          <a:xfrm>
            <a:off x="-616688" y="4051300"/>
            <a:ext cx="10462437" cy="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05" name="Shape 305"/>
          <p:cNvSpPr txBox="1"/>
          <p:nvPr/>
        </p:nvSpPr>
        <p:spPr>
          <a:xfrm>
            <a:off x="3747327" y="1244600"/>
            <a:ext cx="16740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Exposed</a:t>
            </a: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3543586" y="6273225"/>
            <a:ext cx="21418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Unexposed</a:t>
            </a:r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1475504" y="3758912"/>
            <a:ext cx="9061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Bob</a:t>
            </a: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6497617" y="3775164"/>
            <a:ext cx="14342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Wanda</a:t>
            </a:r>
            <a:endParaRPr/>
          </a:p>
        </p:txBody>
      </p:sp>
      <p:sp>
        <p:nvSpPr>
          <p:cNvPr id="309" name="Shape 309"/>
          <p:cNvSpPr txBox="1"/>
          <p:nvPr/>
        </p:nvSpPr>
        <p:spPr>
          <a:xfrm>
            <a:off x="6329630" y="1770787"/>
            <a:ext cx="17702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trike="sng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Panicked</a:t>
            </a:r>
            <a:endParaRPr/>
          </a:p>
        </p:txBody>
      </p:sp>
      <p:cxnSp>
        <p:nvCxnSpPr>
          <p:cNvPr id="310" name="Shape 310"/>
          <p:cNvCxnSpPr/>
          <p:nvPr/>
        </p:nvCxnSpPr>
        <p:spPr>
          <a:xfrm>
            <a:off x="4007040" y="2118591"/>
            <a:ext cx="2087063" cy="0"/>
          </a:xfrm>
          <a:prstGeom prst="straightConnector1">
            <a:avLst/>
          </a:prstGeom>
          <a:noFill/>
          <a:ln w="349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88900" dist="50800" dir="2100000" sx="104000" sy="104000" algn="br" rotWithShape="0">
              <a:srgbClr val="000000">
                <a:alpha val="54901"/>
              </a:srgbClr>
            </a:outerShdw>
          </a:effectLst>
        </p:spPr>
      </p:cxnSp>
      <p:sp>
        <p:nvSpPr>
          <p:cNvPr id="311" name="Shape 311"/>
          <p:cNvSpPr txBox="1"/>
          <p:nvPr/>
        </p:nvSpPr>
        <p:spPr>
          <a:xfrm>
            <a:off x="259713" y="1813123"/>
            <a:ext cx="37473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Sadness - Ineptitude</a:t>
            </a:r>
            <a:endParaRPr/>
          </a:p>
        </p:txBody>
      </p:sp>
      <p:sp>
        <p:nvSpPr>
          <p:cNvPr id="312" name="Shape 312"/>
          <p:cNvSpPr txBox="1"/>
          <p:nvPr/>
        </p:nvSpPr>
        <p:spPr>
          <a:xfrm>
            <a:off x="6355442" y="1326533"/>
            <a:ext cx="17702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Relieved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26575" y="121025"/>
            <a:ext cx="8490856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Implications</a:t>
            </a:r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410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Interpersonal Relationships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Better conflict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Better Communication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Includes our relationship with God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Look to the Psalms 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None/>
            </a:pPr>
            <a:endParaRPr sz="40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26575" y="121025"/>
            <a:ext cx="8490856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Questions? Comments?</a:t>
            </a:r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101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None/>
            </a:pPr>
            <a:endParaRPr sz="40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26575" y="121025"/>
            <a:ext cx="8490856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Exercises</a:t>
            </a:r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541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None/>
            </a:pPr>
            <a:endParaRPr sz="40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326574" y="254001"/>
            <a:ext cx="8490857" cy="633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3400"/>
              <a:buFont typeface="Lustria"/>
              <a:buNone/>
            </a:pPr>
            <a:r>
              <a:rPr lang="en-US" sz="34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1 John 4:7 </a:t>
            </a:r>
            <a:r>
              <a:rPr lang="en-US" sz="3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Beloved, let us love one another, for love is from God; and everyone who loves is born of God and knows God. </a:t>
            </a:r>
            <a:r>
              <a:rPr lang="en-US" sz="3400" b="1" i="0" u="none" strike="noStrike" cap="none" baseline="30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 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B8E39D"/>
              </a:buClr>
              <a:buSzPts val="3400"/>
              <a:buFont typeface="Lustria"/>
              <a:buNone/>
            </a:pPr>
            <a:r>
              <a:rPr lang="en-US" sz="34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8 </a:t>
            </a:r>
            <a:r>
              <a:rPr lang="en-US" sz="3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The one who does not love does not know God, for God is love</a:t>
            </a:r>
            <a:endParaRPr sz="3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326574" y="254001"/>
            <a:ext cx="8490857" cy="633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3400"/>
              <a:buFont typeface="Lustria"/>
              <a:buNone/>
            </a:pPr>
            <a:r>
              <a:rPr lang="en-US" sz="34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1 John 4:7 </a:t>
            </a:r>
            <a:r>
              <a:rPr lang="en-US" sz="3400" b="0" i="0" u="none" strike="noStrike" cap="none">
                <a:solidFill>
                  <a:srgbClr val="A5A5A5"/>
                </a:solidFill>
                <a:latin typeface="Lustria"/>
                <a:ea typeface="Lustria"/>
                <a:cs typeface="Lustria"/>
                <a:sym typeface="Lustria"/>
              </a:rPr>
              <a:t>Beloved, let us love one another, for love is from God; and everyone who loves is born of God and knows God. </a:t>
            </a:r>
            <a:r>
              <a:rPr lang="en-US" sz="3400" b="1" i="0" u="none" strike="noStrike" cap="none" baseline="30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 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B8E39D"/>
              </a:buClr>
              <a:buSzPts val="3400"/>
              <a:buFont typeface="Lustria"/>
              <a:buNone/>
            </a:pPr>
            <a:r>
              <a:rPr lang="en-US" sz="34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8 </a:t>
            </a:r>
            <a:r>
              <a:rPr lang="en-US" sz="3400" b="0" i="0" u="none" strike="noStrike" cap="none">
                <a:solidFill>
                  <a:srgbClr val="A5A5A5"/>
                </a:solidFill>
                <a:latin typeface="Lustria"/>
                <a:ea typeface="Lustria"/>
                <a:cs typeface="Lustria"/>
                <a:sym typeface="Lustria"/>
              </a:rPr>
              <a:t>The one who does not love does not know God, for</a:t>
            </a:r>
            <a:r>
              <a:rPr lang="en-US" sz="3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 </a:t>
            </a:r>
            <a:r>
              <a:rPr lang="en-US" sz="3400" b="0" i="0" u="none" strike="noStrike" cap="none">
                <a:solidFill>
                  <a:srgbClr val="AE6ED4"/>
                </a:solidFill>
                <a:latin typeface="Lustria"/>
                <a:ea typeface="Lustria"/>
                <a:cs typeface="Lustria"/>
                <a:sym typeface="Lustria"/>
              </a:rPr>
              <a:t>God is love</a:t>
            </a:r>
            <a:endParaRPr sz="3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326574" y="3081867"/>
            <a:ext cx="4256716" cy="350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stria"/>
              <a:buNone/>
            </a:pPr>
            <a:r>
              <a:rPr lang="en-US" sz="3200" u="sng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God is not only love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God is: light (1:5) </a:t>
            </a:r>
            <a:endParaRPr/>
          </a:p>
          <a:p>
            <a:pPr marL="685800" marR="0" lvl="1" indent="-33655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Truth (Jn. 14:6)</a:t>
            </a:r>
            <a:endParaRPr/>
          </a:p>
          <a:p>
            <a:pPr marL="685800" marR="0" lvl="1" indent="-33655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Holy (Is. 6:3) 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Righteous (2:29)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Sovereign </a:t>
            </a:r>
            <a:r>
              <a:rPr lang="en-US" sz="23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(Eph 1, Job 42:4)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Elevating one trait…</a:t>
            </a:r>
            <a:endParaRPr sz="2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4583290" y="3081867"/>
            <a:ext cx="4234141" cy="350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stria"/>
              <a:buNone/>
            </a:pPr>
            <a:r>
              <a:rPr lang="en-US" sz="3200" u="sng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Love is not God</a:t>
            </a:r>
            <a:endParaRPr/>
          </a:p>
          <a:p>
            <a:pPr marL="342900" marR="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Not our definition</a:t>
            </a:r>
            <a:endParaRPr/>
          </a:p>
          <a:p>
            <a:pPr marL="685800" marR="0" lvl="1" indent="-33655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God can’t…</a:t>
            </a:r>
            <a:endParaRPr sz="2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1035050" marR="0" lvl="2" indent="-34925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Be the only way</a:t>
            </a:r>
            <a:endParaRPr/>
          </a:p>
          <a:p>
            <a:pPr marL="1035050" marR="0" lvl="2" indent="-34925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Send people to hell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326574" y="254001"/>
            <a:ext cx="8490857" cy="633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3400"/>
              <a:buFont typeface="Lustria"/>
              <a:buNone/>
            </a:pPr>
            <a:r>
              <a:rPr lang="en-US" sz="34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1 John 4:7 </a:t>
            </a:r>
            <a:r>
              <a:rPr lang="en-US" sz="3400" b="0" i="0" u="none" strike="noStrike" cap="none">
                <a:solidFill>
                  <a:srgbClr val="A5A5A5"/>
                </a:solidFill>
                <a:latin typeface="Lustria"/>
                <a:ea typeface="Lustria"/>
                <a:cs typeface="Lustria"/>
                <a:sym typeface="Lustria"/>
              </a:rPr>
              <a:t>Beloved, let us love one another, for love is from God; and everyone who loves is born of God and knows God. </a:t>
            </a:r>
            <a:r>
              <a:rPr lang="en-US" sz="3400" b="1" i="0" u="none" strike="noStrike" cap="none" baseline="30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 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B8E39D"/>
              </a:buClr>
              <a:buSzPts val="3400"/>
              <a:buFont typeface="Lustria"/>
              <a:buNone/>
            </a:pPr>
            <a:r>
              <a:rPr lang="en-US" sz="34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8 </a:t>
            </a:r>
            <a:r>
              <a:rPr lang="en-US" sz="3400" b="0" i="0" u="none" strike="noStrike" cap="none">
                <a:solidFill>
                  <a:srgbClr val="A5A5A5"/>
                </a:solidFill>
                <a:latin typeface="Lustria"/>
                <a:ea typeface="Lustria"/>
                <a:cs typeface="Lustria"/>
                <a:sym typeface="Lustria"/>
              </a:rPr>
              <a:t>The one who does not love does not know God, for</a:t>
            </a:r>
            <a:r>
              <a:rPr lang="en-US" sz="3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 </a:t>
            </a:r>
            <a:r>
              <a:rPr lang="en-US" sz="3400" b="0" i="0" u="none" strike="noStrike" cap="none">
                <a:solidFill>
                  <a:srgbClr val="AE6ED4"/>
                </a:solidFill>
                <a:latin typeface="Lustria"/>
                <a:ea typeface="Lustria"/>
                <a:cs typeface="Lustria"/>
                <a:sym typeface="Lustria"/>
              </a:rPr>
              <a:t>God is love</a:t>
            </a:r>
            <a:endParaRPr sz="3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326573" y="3081867"/>
            <a:ext cx="8490857" cy="362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ustria"/>
              <a:buNone/>
            </a:pPr>
            <a:r>
              <a:rPr lang="en-US" sz="3200" u="sng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Everything God does is loving</a:t>
            </a:r>
            <a:endParaRPr/>
          </a:p>
        </p:txBody>
      </p:sp>
      <p:sp>
        <p:nvSpPr>
          <p:cNvPr id="355" name="Shape 355"/>
          <p:cNvSpPr txBox="1"/>
          <p:nvPr/>
        </p:nvSpPr>
        <p:spPr>
          <a:xfrm>
            <a:off x="4583290" y="3081867"/>
            <a:ext cx="4234141" cy="350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326572" y="3588152"/>
            <a:ext cx="8490857" cy="3117449"/>
          </a:xfrm>
          <a:prstGeom prst="roundRect">
            <a:avLst>
              <a:gd name="adj" fmla="val 18777"/>
            </a:avLst>
          </a:prstGeom>
          <a:gradFill>
            <a:gsLst>
              <a:gs pos="0">
                <a:srgbClr val="00426E"/>
              </a:gs>
              <a:gs pos="50000">
                <a:srgbClr val="0183DC"/>
              </a:gs>
              <a:gs pos="100000">
                <a:srgbClr val="33ABFF"/>
              </a:gs>
            </a:gsLst>
            <a:lin ang="16200000" scaled="0"/>
          </a:gradFill>
          <a:ln w="9525" cap="flat" cmpd="sng">
            <a:solidFill>
              <a:srgbClr val="1782CC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2100000" sx="104000" sy="104000" algn="br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“Love is not one of God’s activities; all of God’s activities are loving. If He creates, He creates in love; if He rules, He rules in love; if He judges, He judges in love. All that He does is the expression of His nature, is—to love.”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- C.H. Dodd, </a:t>
            </a:r>
            <a:r>
              <a:rPr lang="en-US" sz="3400" i="1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Johannine Epistles</a:t>
            </a:r>
            <a:r>
              <a:rPr lang="en-US" sz="34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, p. 110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685803" y="121025"/>
            <a:ext cx="7770813" cy="142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5400"/>
              <a:buFont typeface="Lustria"/>
              <a:buNone/>
            </a:pPr>
            <a:r>
              <a:rPr lang="en-US" sz="54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Conclusions</a:t>
            </a:r>
            <a:endParaRPr sz="5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277792" y="1438466"/>
            <a:ext cx="8657864" cy="5079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Accept, know, experience, and abide in God’s love</a:t>
            </a:r>
            <a:endParaRPr/>
          </a:p>
          <a:p>
            <a:pPr marL="685800" marR="0" lvl="1" indent="-33655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Selfless, Initiating, Just, Sacrificial, Merciful, Produces peace, confidence; casts out fear</a:t>
            </a:r>
            <a:endParaRPr/>
          </a:p>
          <a:p>
            <a:pPr marL="1035050" marR="0" lvl="2" indent="-34925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Rom. 8, 1 Cor. 13, Eph. 1,2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85803" y="121025"/>
            <a:ext cx="7770813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Today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531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Cursory overview meant to stir up thought and generate discussion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~1hr. for questions and exercises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Discuss how do we handle emotions in relationships, particular negative ones, and how do we as leaders teach emotional maturity to our people.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None/>
            </a:pPr>
            <a:endParaRPr sz="40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685803" y="121025"/>
            <a:ext cx="7770813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Future</a:t>
            </a: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531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Want to get an idea of other areas the Counseling Department can supplement needs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Includes feedback or areas of further focus to help tailor future Enhancement sessions</a:t>
            </a:r>
            <a:endParaRPr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stria"/>
              <a:buNone/>
            </a:pPr>
            <a:endParaRPr sz="40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60639" y="121025"/>
            <a:ext cx="8798010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A Fleshly Spectrum</a:t>
            </a: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516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Lustria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Exulting to Suppression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60639" y="121025"/>
            <a:ext cx="8798010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A Fleshly Spectrum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516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Lustria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Exulting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Emotions guide our decisions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Emotions are so tangible!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We can all think of this person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We have all been this person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60639" y="121025"/>
            <a:ext cx="8798010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A Fleshly Spectrum</a:t>
            </a: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516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Lustria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Suppression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What are ways we do this?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60639" y="121025"/>
            <a:ext cx="8798010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A Fleshly Spectrum</a:t>
            </a: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516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Lustria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Exulting to Suppression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An example – Bob &amp; Wanda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48281" y="121025"/>
            <a:ext cx="8847438" cy="91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8E39D"/>
              </a:buClr>
              <a:buSzPts val="4800"/>
              <a:buFont typeface="Lustria"/>
              <a:buNone/>
            </a:pPr>
            <a:r>
              <a:rPr lang="en-US" sz="4800" b="0" i="0" u="none" strike="noStrike" cap="none">
                <a:solidFill>
                  <a:srgbClr val="B8E39D"/>
                </a:solidFill>
                <a:latin typeface="Lustria"/>
                <a:ea typeface="Lustria"/>
                <a:cs typeface="Lustria"/>
                <a:sym typeface="Lustria"/>
              </a:rPr>
              <a:t>Feelings: Spiritual Perspective</a:t>
            </a: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26574" y="1034145"/>
            <a:ext cx="8490857" cy="536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They are not God but God given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While the two extremes are fleshly…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Feelings are meant to experienced, processed, and enjoyed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ory">
  <a:themeElements>
    <a:clrScheme name="Story">
      <a:dk1>
        <a:srgbClr val="000000"/>
      </a:dk1>
      <a:lt1>
        <a:srgbClr val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Microsoft Office PowerPoint</Application>
  <PresentationFormat>On-screen Show (4:3)</PresentationFormat>
  <Paragraphs>198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Lustria</vt:lpstr>
      <vt:lpstr>Arial</vt:lpstr>
      <vt:lpstr>Courier New</vt:lpstr>
      <vt:lpstr>Calibri</vt:lpstr>
      <vt:lpstr>Century Gothic</vt:lpstr>
      <vt:lpstr>Story</vt:lpstr>
      <vt:lpstr>Navigating Feelings</vt:lpstr>
      <vt:lpstr>Introduction</vt:lpstr>
      <vt:lpstr>Today</vt:lpstr>
      <vt:lpstr>Future</vt:lpstr>
      <vt:lpstr>Feelings: A Fleshly Spectrum</vt:lpstr>
      <vt:lpstr>Feelings: A Fleshly Spectrum</vt:lpstr>
      <vt:lpstr>Feelings: A Fleshly Spectrum</vt:lpstr>
      <vt:lpstr>Feelings: A Fleshly Spectrum</vt:lpstr>
      <vt:lpstr>Feelings: Spiritual Perspective</vt:lpstr>
      <vt:lpstr>Feelings: Spiritual Perspective</vt:lpstr>
      <vt:lpstr>Feelings: Spiritual Perspective</vt:lpstr>
      <vt:lpstr>Feelings: What They Identify?</vt:lpstr>
      <vt:lpstr>Feelings: Building Awareness</vt:lpstr>
      <vt:lpstr>Feelings: Building Awareness</vt:lpstr>
      <vt:lpstr>Feelings: Building Awareness</vt:lpstr>
      <vt:lpstr>Feelings: Building Awareness</vt:lpstr>
      <vt:lpstr>Feelings: Building Awareness</vt:lpstr>
      <vt:lpstr>Feelings: Building Awareness</vt:lpstr>
      <vt:lpstr>Feelings: Building Awareness</vt:lpstr>
      <vt:lpstr>Feelings: Building Awareness</vt:lpstr>
      <vt:lpstr>Implications</vt:lpstr>
      <vt:lpstr>Questions? Comments?</vt:lpstr>
      <vt:lpstr>Exercises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Feelings</dc:title>
  <dc:creator>McguireD</dc:creator>
  <cp:lastModifiedBy>McguireD</cp:lastModifiedBy>
  <cp:revision>1</cp:revision>
  <dcterms:modified xsi:type="dcterms:W3CDTF">2018-04-11T13:25:58Z</dcterms:modified>
</cp:coreProperties>
</file>