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4" r:id="rId1"/>
  </p:sldMasterIdLst>
  <p:notesMasterIdLst>
    <p:notesMasterId r:id="rId40"/>
  </p:notesMasterIdLst>
  <p:handoutMasterIdLst>
    <p:handoutMasterId r:id="rId41"/>
  </p:handoutMasterIdLst>
  <p:sldIdLst>
    <p:sldId id="256" r:id="rId2"/>
    <p:sldId id="272" r:id="rId3"/>
    <p:sldId id="321" r:id="rId4"/>
    <p:sldId id="332" r:id="rId5"/>
    <p:sldId id="333" r:id="rId6"/>
    <p:sldId id="318" r:id="rId7"/>
    <p:sldId id="319" r:id="rId8"/>
    <p:sldId id="320" r:id="rId9"/>
    <p:sldId id="270" r:id="rId10"/>
    <p:sldId id="292" r:id="rId11"/>
    <p:sldId id="293" r:id="rId12"/>
    <p:sldId id="294" r:id="rId13"/>
    <p:sldId id="306" r:id="rId14"/>
    <p:sldId id="295" r:id="rId15"/>
    <p:sldId id="296" r:id="rId16"/>
    <p:sldId id="297" r:id="rId17"/>
    <p:sldId id="298" r:id="rId18"/>
    <p:sldId id="299" r:id="rId19"/>
    <p:sldId id="300" r:id="rId20"/>
    <p:sldId id="277" r:id="rId21"/>
    <p:sldId id="322" r:id="rId22"/>
    <p:sldId id="301" r:id="rId23"/>
    <p:sldId id="302" r:id="rId24"/>
    <p:sldId id="303" r:id="rId25"/>
    <p:sldId id="323" r:id="rId26"/>
    <p:sldId id="304" r:id="rId27"/>
    <p:sldId id="307" r:id="rId28"/>
    <p:sldId id="315" r:id="rId29"/>
    <p:sldId id="324" r:id="rId30"/>
    <p:sldId id="309" r:id="rId31"/>
    <p:sldId id="316" r:id="rId32"/>
    <p:sldId id="317" r:id="rId33"/>
    <p:sldId id="326" r:id="rId34"/>
    <p:sldId id="313" r:id="rId35"/>
    <p:sldId id="327" r:id="rId36"/>
    <p:sldId id="329" r:id="rId37"/>
    <p:sldId id="330" r:id="rId38"/>
    <p:sldId id="331" r:id="rId39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9408"/>
    <a:srgbClr val="4A5654"/>
    <a:srgbClr val="327A86"/>
    <a:srgbClr val="B23813"/>
    <a:srgbClr val="5D27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12" autoAdjust="0"/>
  </p:normalViewPr>
  <p:slideViewPr>
    <p:cSldViewPr snapToGrid="0" snapToObjects="1">
      <p:cViewPr>
        <p:scale>
          <a:sx n="100" d="100"/>
          <a:sy n="100" d="100"/>
        </p:scale>
        <p:origin x="-1416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847AD-2DB2-8A48-B673-466BBD005D98}" type="datetimeFigureOut">
              <a:rPr lang="de-DE" smtClean="0"/>
              <a:t>25.04.2017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15234-66A0-4A4A-BF44-0C6274803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0327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8359D-1BDB-3F47-A956-7A92CA39C26F}" type="datetimeFigureOut">
              <a:rPr lang="de-DE" smtClean="0"/>
              <a:t>25.04.2017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AF1DFE-9FE5-E641-B44E-B1D7D6689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7733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ine Ecke des Rechtecks abrunden 12"/>
          <p:cNvSpPr/>
          <p:nvPr userDrawn="1"/>
        </p:nvSpPr>
        <p:spPr bwMode="auto">
          <a:xfrm flipH="1" flipV="1">
            <a:off x="0" y="6606000"/>
            <a:ext cx="9162000" cy="270000"/>
          </a:xfrm>
          <a:prstGeom prst="round1Rect">
            <a:avLst>
              <a:gd name="adj" fmla="val 0"/>
            </a:avLst>
          </a:prstGeom>
          <a:solidFill>
            <a:srgbClr val="4A56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ea typeface="ＭＳ Ｐゴシック" charset="-128"/>
              <a:cs typeface="+mn-cs"/>
            </a:endParaRPr>
          </a:p>
        </p:txBody>
      </p:sp>
      <p:sp>
        <p:nvSpPr>
          <p:cNvPr id="34" name="Rechteck 16"/>
          <p:cNvSpPr>
            <a:spLocks noChangeArrowheads="1"/>
          </p:cNvSpPr>
          <p:nvPr userDrawn="1"/>
        </p:nvSpPr>
        <p:spPr bwMode="auto">
          <a:xfrm>
            <a:off x="0" y="630238"/>
            <a:ext cx="9162000" cy="5940425"/>
          </a:xfrm>
          <a:prstGeom prst="rect">
            <a:avLst/>
          </a:prstGeom>
          <a:solidFill>
            <a:srgbClr val="C59408"/>
          </a:solidFill>
          <a:ln>
            <a:noFill/>
          </a:ln>
          <a:extLst/>
        </p:spPr>
        <p:txBody>
          <a:bodyPr/>
          <a:lstStyle/>
          <a:p>
            <a:pPr eaLnBrk="0" hangingPunct="0"/>
            <a:endParaRPr lang="de-DE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672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200" dirty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 smtClean="0"/>
              <a:t>Master-Untertitelformat bearbeiten</a:t>
            </a:r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912630"/>
            <a:ext cx="7772400" cy="2520000"/>
          </a:xfrm>
        </p:spPr>
        <p:txBody>
          <a:bodyPr anchor="b"/>
          <a:lstStyle>
            <a:lvl1pPr algn="ctr">
              <a:defRPr sz="4200">
                <a:solidFill>
                  <a:srgbClr val="FFFFFF"/>
                </a:solidFill>
              </a:defRPr>
            </a:lvl1pPr>
          </a:lstStyle>
          <a:p>
            <a:r>
              <a:rPr kumimoji="0" lang="de-DE" dirty="0" smtClean="0"/>
              <a:t>Mastertitelformat bearbeiten</a:t>
            </a:r>
            <a:endParaRPr kumimoji="0" lang="en-US" dirty="0"/>
          </a:p>
        </p:txBody>
      </p:sp>
      <p:pic>
        <p:nvPicPr>
          <p:cNvPr id="26" name="Bild 25" descr="conactiv_blac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179388"/>
            <a:ext cx="14763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hteck 28"/>
          <p:cNvSpPr>
            <a:spLocks noChangeArrowheads="1"/>
          </p:cNvSpPr>
          <p:nvPr userDrawn="1"/>
        </p:nvSpPr>
        <p:spPr bwMode="auto">
          <a:xfrm flipV="1">
            <a:off x="720725" y="0"/>
            <a:ext cx="287338" cy="71438"/>
          </a:xfrm>
          <a:prstGeom prst="rect">
            <a:avLst/>
          </a:prstGeom>
          <a:solidFill>
            <a:srgbClr val="B238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30" name="Rechteck 29"/>
          <p:cNvSpPr>
            <a:spLocks noChangeArrowheads="1"/>
          </p:cNvSpPr>
          <p:nvPr userDrawn="1"/>
        </p:nvSpPr>
        <p:spPr bwMode="auto">
          <a:xfrm flipV="1">
            <a:off x="1008063" y="0"/>
            <a:ext cx="287337" cy="71438"/>
          </a:xfrm>
          <a:prstGeom prst="rect">
            <a:avLst/>
          </a:prstGeom>
          <a:solidFill>
            <a:srgbClr val="5D27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31" name="Rechteck 30"/>
          <p:cNvSpPr>
            <a:spLocks noChangeArrowheads="1"/>
          </p:cNvSpPr>
          <p:nvPr userDrawn="1"/>
        </p:nvSpPr>
        <p:spPr bwMode="auto">
          <a:xfrm flipV="1">
            <a:off x="1295400" y="0"/>
            <a:ext cx="288925" cy="71438"/>
          </a:xfrm>
          <a:prstGeom prst="rect">
            <a:avLst/>
          </a:prstGeom>
          <a:solidFill>
            <a:srgbClr val="337D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32" name="Rechteck 31"/>
          <p:cNvSpPr>
            <a:spLocks noChangeArrowheads="1"/>
          </p:cNvSpPr>
          <p:nvPr userDrawn="1"/>
        </p:nvSpPr>
        <p:spPr bwMode="auto">
          <a:xfrm flipV="1">
            <a:off x="1584325" y="0"/>
            <a:ext cx="287338" cy="71438"/>
          </a:xfrm>
          <a:prstGeom prst="rect">
            <a:avLst/>
          </a:prstGeom>
          <a:solidFill>
            <a:srgbClr val="C594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33" name="Rechteck 31"/>
          <p:cNvSpPr>
            <a:spLocks noChangeArrowheads="1"/>
          </p:cNvSpPr>
          <p:nvPr userDrawn="1"/>
        </p:nvSpPr>
        <p:spPr bwMode="auto">
          <a:xfrm flipV="1">
            <a:off x="1871663" y="0"/>
            <a:ext cx="288925" cy="71438"/>
          </a:xfrm>
          <a:prstGeom prst="rect">
            <a:avLst/>
          </a:prstGeom>
          <a:solidFill>
            <a:srgbClr val="4A5654"/>
          </a:solidFill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14" name="Rectangle 5"/>
          <p:cNvSpPr txBox="1">
            <a:spLocks noChangeArrowheads="1"/>
          </p:cNvSpPr>
          <p:nvPr userDrawn="1"/>
        </p:nvSpPr>
        <p:spPr bwMode="auto">
          <a:xfrm>
            <a:off x="642938" y="6597010"/>
            <a:ext cx="666591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Connectivity GmbH · </a:t>
            </a:r>
            <a:r>
              <a:rPr lang="de-DE" sz="900" b="0" i="0" dirty="0" err="1" smtClean="0">
                <a:solidFill>
                  <a:schemeClr val="bg1"/>
                </a:solidFill>
                <a:latin typeface="+mn-lt"/>
                <a:cs typeface="Roboto Thin" charset="0"/>
              </a:rPr>
              <a:t>www.conaktiv.de</a:t>
            </a: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 · Stand </a:t>
            </a:r>
            <a:fld id="{D80F58B6-9383-1A47-90B6-FB6870339184}" type="datetime3">
              <a:rPr lang="de-DE" sz="900" b="0" i="0" smtClean="0">
                <a:solidFill>
                  <a:schemeClr val="bg1"/>
                </a:solidFill>
                <a:latin typeface="+mn-lt"/>
                <a:cs typeface="Roboto Thin" charset="0"/>
              </a:rPr>
              <a:pPr eaLnBrk="1" hangingPunct="1">
                <a:defRPr/>
              </a:pPr>
              <a:t>25/04/17</a:t>
            </a:fld>
            <a:endParaRPr lang="de-DE" sz="900" dirty="0" smtClean="0">
              <a:solidFill>
                <a:schemeClr val="bg1"/>
              </a:solidFill>
              <a:latin typeface="Roboto Thin" charset="0"/>
              <a:cs typeface="Roboto Thin" charset="0"/>
            </a:endParaRPr>
          </a:p>
        </p:txBody>
      </p:sp>
      <p:sp>
        <p:nvSpPr>
          <p:cNvPr id="15" name="Rectangle 5"/>
          <p:cNvSpPr txBox="1">
            <a:spLocks noChangeArrowheads="1"/>
          </p:cNvSpPr>
          <p:nvPr userDrawn="1"/>
        </p:nvSpPr>
        <p:spPr bwMode="auto">
          <a:xfrm>
            <a:off x="7740000" y="6597010"/>
            <a:ext cx="12240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Folie </a:t>
            </a:r>
            <a:fld id="{EBE0DFDF-8AAD-FC44-BD49-E3CE96BE05CD}" type="slidenum">
              <a:rPr lang="de-DE" sz="900" b="0" i="0" smtClean="0">
                <a:solidFill>
                  <a:schemeClr val="bg1"/>
                </a:solidFill>
                <a:latin typeface="+mn-lt"/>
                <a:cs typeface="Roboto Thin" charset="0"/>
              </a:rPr>
              <a:pPr algn="r" eaLnBrk="1" hangingPunct="1">
                <a:defRPr/>
              </a:pPr>
              <a:t>‹Nr.›</a:t>
            </a:fld>
            <a:endParaRPr lang="de-DE" sz="900" b="0" i="0" dirty="0" smtClean="0">
              <a:solidFill>
                <a:schemeClr val="bg1"/>
              </a:solidFill>
              <a:latin typeface="+mn-lt"/>
              <a:cs typeface="Roboto Thin" charset="0"/>
            </a:endParaRPr>
          </a:p>
          <a:p>
            <a:pPr eaLnBrk="1" hangingPunct="1">
              <a:defRPr/>
            </a:pPr>
            <a:endParaRPr lang="de-DE" sz="900" dirty="0" smtClean="0">
              <a:solidFill>
                <a:schemeClr val="bg1"/>
              </a:solidFill>
              <a:latin typeface="Roboto Thin" charset="0"/>
              <a:cs typeface="Roboto Thin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extfolie -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ine Ecke des Rechtecks abrunden 18"/>
          <p:cNvSpPr/>
          <p:nvPr userDrawn="1"/>
        </p:nvSpPr>
        <p:spPr bwMode="auto">
          <a:xfrm flipH="1" flipV="1">
            <a:off x="0" y="6606000"/>
            <a:ext cx="9162000" cy="270000"/>
          </a:xfrm>
          <a:prstGeom prst="round1Rect">
            <a:avLst>
              <a:gd name="adj" fmla="val 0"/>
            </a:avLst>
          </a:prstGeom>
          <a:solidFill>
            <a:srgbClr val="4A56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ea typeface="ＭＳ Ｐゴシック" charset="-128"/>
              <a:cs typeface="+mn-cs"/>
            </a:endParaRPr>
          </a:p>
        </p:txBody>
      </p:sp>
      <p:sp>
        <p:nvSpPr>
          <p:cNvPr id="12" name="Rechteck 16"/>
          <p:cNvSpPr>
            <a:spLocks noChangeArrowheads="1"/>
          </p:cNvSpPr>
          <p:nvPr userDrawn="1"/>
        </p:nvSpPr>
        <p:spPr bwMode="auto">
          <a:xfrm>
            <a:off x="0" y="630238"/>
            <a:ext cx="9162000" cy="1439862"/>
          </a:xfrm>
          <a:prstGeom prst="rect">
            <a:avLst/>
          </a:prstGeom>
          <a:solidFill>
            <a:srgbClr val="C59408"/>
          </a:solidFill>
          <a:ln>
            <a:noFill/>
          </a:ln>
          <a:extLst/>
        </p:spPr>
        <p:txBody>
          <a:bodyPr/>
          <a:lstStyle/>
          <a:p>
            <a:pPr lvl="0" eaLnBrk="0" hangingPunct="0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6000" y="719999"/>
            <a:ext cx="8265114" cy="126000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FFFFFF"/>
                </a:solidFill>
              </a:defRPr>
            </a:lvl1pPr>
          </a:lstStyle>
          <a:p>
            <a:r>
              <a:rPr kumimoji="0" lang="de-DE" dirty="0" smtClean="0"/>
              <a:t>Mastertitelformat bearbeiten</a:t>
            </a:r>
            <a:endParaRPr kumimoji="0"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2160588" y="2340001"/>
            <a:ext cx="6680526" cy="4141270"/>
          </a:xfrm>
        </p:spPr>
        <p:txBody>
          <a:bodyPr>
            <a:normAutofit/>
          </a:bodyPr>
          <a:lstStyle>
            <a:lvl1pPr marL="274320" indent="-27432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1pPr>
            <a:lvl2pPr marL="548640" indent="-27432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2pPr>
            <a:lvl3pPr marL="822960" indent="-22860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3pPr>
            <a:lvl4pPr marL="1097280" indent="-22860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4pPr>
            <a:lvl5pPr marL="1371600" indent="-22860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5pPr>
          </a:lstStyle>
          <a:p>
            <a:pPr lvl="0" eaLnBrk="1" latinLnBrk="0" hangingPunct="1"/>
            <a:r>
              <a:rPr lang="de-DE" dirty="0" smtClean="0"/>
              <a:t>Mastertextformat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pic>
        <p:nvPicPr>
          <p:cNvPr id="13" name="Bild 12" descr="conactiv_blac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179388"/>
            <a:ext cx="14763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eck 28"/>
          <p:cNvSpPr>
            <a:spLocks noChangeArrowheads="1"/>
          </p:cNvSpPr>
          <p:nvPr userDrawn="1"/>
        </p:nvSpPr>
        <p:spPr bwMode="auto">
          <a:xfrm flipV="1">
            <a:off x="720725" y="0"/>
            <a:ext cx="287338" cy="71438"/>
          </a:xfrm>
          <a:prstGeom prst="rect">
            <a:avLst/>
          </a:prstGeom>
          <a:solidFill>
            <a:srgbClr val="B238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15" name="Rechteck 29"/>
          <p:cNvSpPr>
            <a:spLocks noChangeArrowheads="1"/>
          </p:cNvSpPr>
          <p:nvPr userDrawn="1"/>
        </p:nvSpPr>
        <p:spPr bwMode="auto">
          <a:xfrm flipV="1">
            <a:off x="1008063" y="0"/>
            <a:ext cx="287337" cy="71438"/>
          </a:xfrm>
          <a:prstGeom prst="rect">
            <a:avLst/>
          </a:prstGeom>
          <a:solidFill>
            <a:srgbClr val="5D27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16" name="Rechteck 30"/>
          <p:cNvSpPr>
            <a:spLocks noChangeArrowheads="1"/>
          </p:cNvSpPr>
          <p:nvPr userDrawn="1"/>
        </p:nvSpPr>
        <p:spPr bwMode="auto">
          <a:xfrm flipV="1">
            <a:off x="1295400" y="0"/>
            <a:ext cx="288925" cy="71438"/>
          </a:xfrm>
          <a:prstGeom prst="rect">
            <a:avLst/>
          </a:prstGeom>
          <a:solidFill>
            <a:srgbClr val="337D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17" name="Rechteck 31"/>
          <p:cNvSpPr>
            <a:spLocks noChangeArrowheads="1"/>
          </p:cNvSpPr>
          <p:nvPr userDrawn="1"/>
        </p:nvSpPr>
        <p:spPr bwMode="auto">
          <a:xfrm flipV="1">
            <a:off x="1584325" y="0"/>
            <a:ext cx="287338" cy="71438"/>
          </a:xfrm>
          <a:prstGeom prst="rect">
            <a:avLst/>
          </a:prstGeom>
          <a:solidFill>
            <a:srgbClr val="C594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18" name="Rechteck 31"/>
          <p:cNvSpPr>
            <a:spLocks noChangeArrowheads="1"/>
          </p:cNvSpPr>
          <p:nvPr userDrawn="1"/>
        </p:nvSpPr>
        <p:spPr bwMode="auto">
          <a:xfrm flipV="1">
            <a:off x="1871663" y="0"/>
            <a:ext cx="288925" cy="71438"/>
          </a:xfrm>
          <a:prstGeom prst="rect">
            <a:avLst/>
          </a:prstGeom>
          <a:solidFill>
            <a:srgbClr val="4A5654"/>
          </a:solidFill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20" name="Rectangle 5"/>
          <p:cNvSpPr txBox="1">
            <a:spLocks noChangeArrowheads="1"/>
          </p:cNvSpPr>
          <p:nvPr userDrawn="1"/>
        </p:nvSpPr>
        <p:spPr bwMode="auto">
          <a:xfrm>
            <a:off x="642938" y="6597010"/>
            <a:ext cx="666591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Connectivity GmbH · </a:t>
            </a:r>
            <a:r>
              <a:rPr lang="de-DE" sz="900" b="0" i="0" dirty="0" err="1" smtClean="0">
                <a:solidFill>
                  <a:schemeClr val="bg1"/>
                </a:solidFill>
                <a:latin typeface="+mn-lt"/>
                <a:cs typeface="Roboto Thin" charset="0"/>
              </a:rPr>
              <a:t>www.conaktiv.de</a:t>
            </a: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 · Stand </a:t>
            </a:r>
            <a:fld id="{D80F58B6-9383-1A47-90B6-FB6870339184}" type="datetime3">
              <a:rPr lang="de-DE" sz="900" b="0" i="0" smtClean="0">
                <a:solidFill>
                  <a:schemeClr val="bg1"/>
                </a:solidFill>
                <a:latin typeface="+mn-lt"/>
                <a:cs typeface="Roboto Thin" charset="0"/>
              </a:rPr>
              <a:pPr eaLnBrk="1" hangingPunct="1">
                <a:defRPr/>
              </a:pPr>
              <a:t>25/04/17</a:t>
            </a:fld>
            <a:endParaRPr lang="de-DE" sz="900" dirty="0" smtClean="0">
              <a:solidFill>
                <a:schemeClr val="bg1"/>
              </a:solidFill>
              <a:latin typeface="Roboto Thin" charset="0"/>
              <a:cs typeface="Roboto Thin" charset="0"/>
            </a:endParaRPr>
          </a:p>
        </p:txBody>
      </p:sp>
      <p:sp>
        <p:nvSpPr>
          <p:cNvPr id="21" name="Rectangle 5"/>
          <p:cNvSpPr txBox="1">
            <a:spLocks noChangeArrowheads="1"/>
          </p:cNvSpPr>
          <p:nvPr userDrawn="1"/>
        </p:nvSpPr>
        <p:spPr bwMode="auto">
          <a:xfrm>
            <a:off x="7740000" y="6597010"/>
            <a:ext cx="12240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Folie </a:t>
            </a:r>
            <a:fld id="{EBE0DFDF-8AAD-FC44-BD49-E3CE96BE05CD}" type="slidenum">
              <a:rPr lang="de-DE" sz="900" b="0" i="0" smtClean="0">
                <a:solidFill>
                  <a:schemeClr val="bg1"/>
                </a:solidFill>
                <a:latin typeface="+mn-lt"/>
                <a:cs typeface="Roboto Thin" charset="0"/>
              </a:rPr>
              <a:pPr algn="r" eaLnBrk="1" hangingPunct="1">
                <a:defRPr/>
              </a:pPr>
              <a:t>‹Nr.›</a:t>
            </a:fld>
            <a:endParaRPr lang="de-DE" sz="900" b="0" i="0" dirty="0" smtClean="0">
              <a:solidFill>
                <a:schemeClr val="bg1"/>
              </a:solidFill>
              <a:latin typeface="+mn-lt"/>
              <a:cs typeface="Roboto Thin" charset="0"/>
            </a:endParaRPr>
          </a:p>
          <a:p>
            <a:pPr eaLnBrk="1" hangingPunct="1">
              <a:defRPr/>
            </a:pPr>
            <a:endParaRPr lang="de-DE" sz="900" dirty="0" smtClean="0">
              <a:solidFill>
                <a:schemeClr val="bg1"/>
              </a:solidFill>
              <a:latin typeface="Roboto Thin" charset="0"/>
              <a:cs typeface="Roboto Thin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6"/>
          <p:cNvSpPr>
            <a:spLocks noChangeArrowheads="1"/>
          </p:cNvSpPr>
          <p:nvPr userDrawn="1"/>
        </p:nvSpPr>
        <p:spPr bwMode="auto">
          <a:xfrm>
            <a:off x="0" y="630238"/>
            <a:ext cx="9162000" cy="670048"/>
          </a:xfrm>
          <a:prstGeom prst="rect">
            <a:avLst/>
          </a:prstGeom>
          <a:solidFill>
            <a:srgbClr val="C59408"/>
          </a:solidFill>
          <a:ln>
            <a:noFill/>
          </a:ln>
          <a:extLst/>
        </p:spPr>
        <p:txBody>
          <a:bodyPr/>
          <a:lstStyle/>
          <a:p>
            <a:pPr lvl="0" eaLnBrk="0" hangingPunct="0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576000" y="1530000"/>
            <a:ext cx="1512000" cy="5040000"/>
          </a:xfrm>
        </p:spPr>
        <p:txBody>
          <a:bodyPr/>
          <a:lstStyle>
            <a:lvl1pPr marL="0" indent="0">
              <a:buNone/>
              <a:defRPr/>
            </a:lvl1pPr>
            <a:lvl2pPr marL="274320" indent="0">
              <a:buNone/>
              <a:defRPr/>
            </a:lvl2pPr>
            <a:lvl3pPr marL="594360" indent="0">
              <a:buNone/>
              <a:defRPr/>
            </a:lvl3pPr>
            <a:lvl4pPr marL="868680" indent="0">
              <a:buNone/>
              <a:defRPr/>
            </a:lvl4pPr>
            <a:lvl5pPr marL="1143000" indent="0">
              <a:buNone/>
              <a:defRPr/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1"/>
          </p:nvPr>
        </p:nvSpPr>
        <p:spPr>
          <a:xfrm>
            <a:off x="2160588" y="1530349"/>
            <a:ext cx="7002000" cy="5040000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4147201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fik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ine Ecke des Rechtecks abrunden 19"/>
          <p:cNvSpPr/>
          <p:nvPr userDrawn="1"/>
        </p:nvSpPr>
        <p:spPr bwMode="auto">
          <a:xfrm flipH="1" flipV="1">
            <a:off x="0" y="6606000"/>
            <a:ext cx="9162000" cy="270000"/>
          </a:xfrm>
          <a:prstGeom prst="round1Rect">
            <a:avLst>
              <a:gd name="adj" fmla="val 0"/>
            </a:avLst>
          </a:prstGeom>
          <a:solidFill>
            <a:srgbClr val="4A56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ea typeface="ＭＳ Ｐゴシック" charset="-128"/>
              <a:cs typeface="+mn-cs"/>
            </a:endParaRPr>
          </a:p>
        </p:txBody>
      </p:sp>
      <p:sp>
        <p:nvSpPr>
          <p:cNvPr id="19" name="Rechteck 16"/>
          <p:cNvSpPr>
            <a:spLocks noChangeArrowheads="1"/>
          </p:cNvSpPr>
          <p:nvPr userDrawn="1"/>
        </p:nvSpPr>
        <p:spPr bwMode="auto">
          <a:xfrm>
            <a:off x="0" y="630238"/>
            <a:ext cx="9162000" cy="2880000"/>
          </a:xfrm>
          <a:prstGeom prst="rect">
            <a:avLst/>
          </a:prstGeom>
          <a:solidFill>
            <a:srgbClr val="C59408"/>
          </a:solidFill>
          <a:ln>
            <a:noFill/>
          </a:ln>
          <a:extLst/>
        </p:spPr>
        <p:txBody>
          <a:bodyPr/>
          <a:lstStyle/>
          <a:p>
            <a:pPr lvl="0" eaLnBrk="0" hangingPunct="0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6000" y="719999"/>
            <a:ext cx="8193214" cy="2696079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kumimoji="0" lang="de-DE" dirty="0" smtClean="0"/>
              <a:t>Mastertitelformat bearbeiten</a:t>
            </a:r>
            <a:endParaRPr kumimoji="0" lang="en-US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2160000" y="3780000"/>
            <a:ext cx="6659331" cy="2888098"/>
          </a:xfrm>
        </p:spPr>
        <p:txBody>
          <a:bodyPr>
            <a:normAutofit/>
          </a:bodyPr>
          <a:lstStyle>
            <a:lvl1pPr marL="274320" indent="-27432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1pPr>
            <a:lvl2pPr marL="548640" indent="-27432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2pPr>
            <a:lvl3pPr marL="822960" indent="-22860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3pPr>
            <a:lvl4pPr marL="1097280" indent="-22860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4pPr>
            <a:lvl5pPr marL="1371600" indent="-22860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5pPr>
          </a:lstStyle>
          <a:p>
            <a:pPr lvl="0" eaLnBrk="1" latinLnBrk="0" hangingPunct="1"/>
            <a:r>
              <a:rPr lang="de-DE" dirty="0" smtClean="0"/>
              <a:t>Mastertextformat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pic>
        <p:nvPicPr>
          <p:cNvPr id="13" name="Bild 12" descr="conactiv_blac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179388"/>
            <a:ext cx="14763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eck 28"/>
          <p:cNvSpPr>
            <a:spLocks noChangeArrowheads="1"/>
          </p:cNvSpPr>
          <p:nvPr userDrawn="1"/>
        </p:nvSpPr>
        <p:spPr bwMode="auto">
          <a:xfrm flipV="1">
            <a:off x="720725" y="0"/>
            <a:ext cx="287338" cy="71438"/>
          </a:xfrm>
          <a:prstGeom prst="rect">
            <a:avLst/>
          </a:prstGeom>
          <a:solidFill>
            <a:srgbClr val="B238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15" name="Rechteck 29"/>
          <p:cNvSpPr>
            <a:spLocks noChangeArrowheads="1"/>
          </p:cNvSpPr>
          <p:nvPr userDrawn="1"/>
        </p:nvSpPr>
        <p:spPr bwMode="auto">
          <a:xfrm flipV="1">
            <a:off x="1008063" y="0"/>
            <a:ext cx="287337" cy="71438"/>
          </a:xfrm>
          <a:prstGeom prst="rect">
            <a:avLst/>
          </a:prstGeom>
          <a:solidFill>
            <a:srgbClr val="5D27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16" name="Rechteck 30"/>
          <p:cNvSpPr>
            <a:spLocks noChangeArrowheads="1"/>
          </p:cNvSpPr>
          <p:nvPr userDrawn="1"/>
        </p:nvSpPr>
        <p:spPr bwMode="auto">
          <a:xfrm flipV="1">
            <a:off x="1295400" y="0"/>
            <a:ext cx="288925" cy="71438"/>
          </a:xfrm>
          <a:prstGeom prst="rect">
            <a:avLst/>
          </a:prstGeom>
          <a:solidFill>
            <a:srgbClr val="337D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17" name="Rechteck 31"/>
          <p:cNvSpPr>
            <a:spLocks noChangeArrowheads="1"/>
          </p:cNvSpPr>
          <p:nvPr userDrawn="1"/>
        </p:nvSpPr>
        <p:spPr bwMode="auto">
          <a:xfrm flipV="1">
            <a:off x="1584325" y="0"/>
            <a:ext cx="287338" cy="71438"/>
          </a:xfrm>
          <a:prstGeom prst="rect">
            <a:avLst/>
          </a:prstGeom>
          <a:solidFill>
            <a:srgbClr val="C594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18" name="Rechteck 31"/>
          <p:cNvSpPr>
            <a:spLocks noChangeArrowheads="1"/>
          </p:cNvSpPr>
          <p:nvPr userDrawn="1"/>
        </p:nvSpPr>
        <p:spPr bwMode="auto">
          <a:xfrm flipV="1">
            <a:off x="1871663" y="0"/>
            <a:ext cx="288925" cy="71438"/>
          </a:xfrm>
          <a:prstGeom prst="rect">
            <a:avLst/>
          </a:prstGeom>
          <a:solidFill>
            <a:srgbClr val="4A5654"/>
          </a:solidFill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21" name="Rectangle 5"/>
          <p:cNvSpPr txBox="1">
            <a:spLocks noChangeArrowheads="1"/>
          </p:cNvSpPr>
          <p:nvPr userDrawn="1"/>
        </p:nvSpPr>
        <p:spPr bwMode="auto">
          <a:xfrm>
            <a:off x="642938" y="6597010"/>
            <a:ext cx="666591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Connectivity GmbH · </a:t>
            </a:r>
            <a:r>
              <a:rPr lang="de-DE" sz="900" b="0" i="0" dirty="0" err="1" smtClean="0">
                <a:solidFill>
                  <a:schemeClr val="bg1"/>
                </a:solidFill>
                <a:latin typeface="+mn-lt"/>
                <a:cs typeface="Roboto Thin" charset="0"/>
              </a:rPr>
              <a:t>www.conaktiv.de</a:t>
            </a: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 · Stand </a:t>
            </a:r>
            <a:fld id="{D80F58B6-9383-1A47-90B6-FB6870339184}" type="datetime3">
              <a:rPr lang="de-DE" sz="900" b="0" i="0" smtClean="0">
                <a:solidFill>
                  <a:schemeClr val="bg1"/>
                </a:solidFill>
                <a:latin typeface="+mn-lt"/>
                <a:cs typeface="Roboto Thin" charset="0"/>
              </a:rPr>
              <a:pPr eaLnBrk="1" hangingPunct="1">
                <a:defRPr/>
              </a:pPr>
              <a:t>25/04/17</a:t>
            </a:fld>
            <a:endParaRPr lang="de-DE" sz="900" dirty="0" smtClean="0">
              <a:solidFill>
                <a:schemeClr val="bg1"/>
              </a:solidFill>
              <a:latin typeface="Roboto Thin" charset="0"/>
              <a:cs typeface="Roboto Thin" charset="0"/>
            </a:endParaRPr>
          </a:p>
        </p:txBody>
      </p:sp>
      <p:sp>
        <p:nvSpPr>
          <p:cNvPr id="22" name="Rectangle 5"/>
          <p:cNvSpPr txBox="1">
            <a:spLocks noChangeArrowheads="1"/>
          </p:cNvSpPr>
          <p:nvPr userDrawn="1"/>
        </p:nvSpPr>
        <p:spPr bwMode="auto">
          <a:xfrm>
            <a:off x="7740000" y="6597010"/>
            <a:ext cx="12240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Folie </a:t>
            </a:r>
            <a:fld id="{EBE0DFDF-8AAD-FC44-BD49-E3CE96BE05CD}" type="slidenum">
              <a:rPr lang="de-DE" sz="900" b="0" i="0" smtClean="0">
                <a:solidFill>
                  <a:schemeClr val="bg1"/>
                </a:solidFill>
                <a:latin typeface="+mn-lt"/>
                <a:cs typeface="Roboto Thin" charset="0"/>
              </a:rPr>
              <a:pPr algn="r" eaLnBrk="1" hangingPunct="1">
                <a:defRPr/>
              </a:pPr>
              <a:t>‹Nr.›</a:t>
            </a:fld>
            <a:endParaRPr lang="de-DE" sz="900" b="0" i="0" dirty="0" smtClean="0">
              <a:solidFill>
                <a:schemeClr val="bg1"/>
              </a:solidFill>
              <a:latin typeface="+mn-lt"/>
              <a:cs typeface="Roboto Thin" charset="0"/>
            </a:endParaRPr>
          </a:p>
          <a:p>
            <a:pPr eaLnBrk="1" hangingPunct="1">
              <a:defRPr/>
            </a:pPr>
            <a:endParaRPr lang="de-DE" sz="900" dirty="0" smtClean="0">
              <a:solidFill>
                <a:schemeClr val="bg1"/>
              </a:solidFill>
              <a:latin typeface="Roboto Thin" charset="0"/>
              <a:cs typeface="Roboto Thin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folie mit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16"/>
          <p:cNvSpPr>
            <a:spLocks noChangeArrowheads="1"/>
          </p:cNvSpPr>
          <p:nvPr userDrawn="1"/>
        </p:nvSpPr>
        <p:spPr bwMode="auto">
          <a:xfrm>
            <a:off x="0" y="630238"/>
            <a:ext cx="9162000" cy="2880000"/>
          </a:xfrm>
          <a:prstGeom prst="rect">
            <a:avLst/>
          </a:prstGeom>
          <a:solidFill>
            <a:srgbClr val="C59408"/>
          </a:solidFill>
          <a:ln>
            <a:noFill/>
          </a:ln>
          <a:extLst/>
        </p:spPr>
        <p:txBody>
          <a:bodyPr/>
          <a:lstStyle/>
          <a:p>
            <a:pPr lvl="0" eaLnBrk="0" hangingPunct="0"/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576000" y="719999"/>
            <a:ext cx="5184000" cy="2696079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kumimoji="0" lang="de-DE" dirty="0" smtClean="0"/>
              <a:t>Mastertitelformat bearbeiten</a:t>
            </a:r>
            <a:endParaRPr kumimoji="0" lang="en-US" dirty="0"/>
          </a:p>
        </p:txBody>
      </p:sp>
      <p:sp>
        <p:nvSpPr>
          <p:cNvPr id="5" name="Inhaltsplatzhalter 9"/>
          <p:cNvSpPr>
            <a:spLocks noGrp="1"/>
          </p:cNvSpPr>
          <p:nvPr>
            <p:ph sz="half" idx="1"/>
          </p:nvPr>
        </p:nvSpPr>
        <p:spPr>
          <a:xfrm>
            <a:off x="2160000" y="3780000"/>
            <a:ext cx="6659331" cy="2888098"/>
          </a:xfrm>
        </p:spPr>
        <p:txBody>
          <a:bodyPr>
            <a:normAutofit/>
          </a:bodyPr>
          <a:lstStyle>
            <a:lvl1pPr marL="274320" indent="-27432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1pPr>
            <a:lvl2pPr marL="548640" indent="-27432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2pPr>
            <a:lvl3pPr marL="822960" indent="-22860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3pPr>
            <a:lvl4pPr marL="1097280" indent="-22860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4pPr>
            <a:lvl5pPr marL="1371600" indent="-228600">
              <a:buClrTx/>
              <a:buSzPct val="80000"/>
              <a:buFont typeface="Arial"/>
              <a:buChar char="•"/>
              <a:defRPr sz="1800">
                <a:solidFill>
                  <a:srgbClr val="4A5654"/>
                </a:solidFill>
              </a:defRPr>
            </a:lvl5pPr>
          </a:lstStyle>
          <a:p>
            <a:pPr lvl="0" eaLnBrk="1" latinLnBrk="0" hangingPunct="1"/>
            <a:r>
              <a:rPr lang="de-DE" dirty="0" smtClean="0"/>
              <a:t>Mastertextformat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6" name="Bildplatzhalter 3"/>
          <p:cNvSpPr>
            <a:spLocks noGrp="1"/>
          </p:cNvSpPr>
          <p:nvPr>
            <p:ph type="pic" sz="quarter" idx="10" hasCustomPrompt="1"/>
          </p:nvPr>
        </p:nvSpPr>
        <p:spPr>
          <a:xfrm>
            <a:off x="5760000" y="972000"/>
            <a:ext cx="2340000" cy="2340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Grafik</a:t>
            </a:r>
          </a:p>
        </p:txBody>
      </p:sp>
    </p:spTree>
    <p:extLst>
      <p:ext uri="{BB962C8B-B14F-4D97-AF65-F5344CB8AC3E}">
        <p14:creationId xmlns:p14="http://schemas.microsoft.com/office/powerpoint/2010/main" val="1667971031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576000" y="720000"/>
            <a:ext cx="8280000" cy="459329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dirty="0" smtClean="0"/>
              <a:t>Mastertitelformat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160000" y="2340000"/>
            <a:ext cx="6696000" cy="41437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 smtClean="0"/>
              <a:t>Mastertextformat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pic>
        <p:nvPicPr>
          <p:cNvPr id="20" name="Bild 19" descr="conactiv_black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179388"/>
            <a:ext cx="14763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hteck 28"/>
          <p:cNvSpPr>
            <a:spLocks noChangeArrowheads="1"/>
          </p:cNvSpPr>
          <p:nvPr userDrawn="1"/>
        </p:nvSpPr>
        <p:spPr bwMode="auto">
          <a:xfrm flipV="1">
            <a:off x="720725" y="0"/>
            <a:ext cx="287338" cy="71438"/>
          </a:xfrm>
          <a:prstGeom prst="rect">
            <a:avLst/>
          </a:prstGeom>
          <a:solidFill>
            <a:srgbClr val="B238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24" name="Rechteck 29"/>
          <p:cNvSpPr>
            <a:spLocks noChangeArrowheads="1"/>
          </p:cNvSpPr>
          <p:nvPr userDrawn="1"/>
        </p:nvSpPr>
        <p:spPr bwMode="auto">
          <a:xfrm flipV="1">
            <a:off x="1008063" y="0"/>
            <a:ext cx="287337" cy="71438"/>
          </a:xfrm>
          <a:prstGeom prst="rect">
            <a:avLst/>
          </a:prstGeom>
          <a:solidFill>
            <a:srgbClr val="5D27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25" name="Rechteck 30"/>
          <p:cNvSpPr>
            <a:spLocks noChangeArrowheads="1"/>
          </p:cNvSpPr>
          <p:nvPr userDrawn="1"/>
        </p:nvSpPr>
        <p:spPr bwMode="auto">
          <a:xfrm flipV="1">
            <a:off x="1295400" y="0"/>
            <a:ext cx="288925" cy="71438"/>
          </a:xfrm>
          <a:prstGeom prst="rect">
            <a:avLst/>
          </a:prstGeom>
          <a:solidFill>
            <a:srgbClr val="337D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26" name="Rechteck 31"/>
          <p:cNvSpPr>
            <a:spLocks noChangeArrowheads="1"/>
          </p:cNvSpPr>
          <p:nvPr userDrawn="1"/>
        </p:nvSpPr>
        <p:spPr bwMode="auto">
          <a:xfrm flipV="1">
            <a:off x="1584325" y="0"/>
            <a:ext cx="287338" cy="71438"/>
          </a:xfrm>
          <a:prstGeom prst="rect">
            <a:avLst/>
          </a:prstGeom>
          <a:solidFill>
            <a:srgbClr val="C594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27" name="Rechteck 31"/>
          <p:cNvSpPr>
            <a:spLocks noChangeArrowheads="1"/>
          </p:cNvSpPr>
          <p:nvPr userDrawn="1"/>
        </p:nvSpPr>
        <p:spPr bwMode="auto">
          <a:xfrm flipV="1">
            <a:off x="1871663" y="0"/>
            <a:ext cx="288925" cy="71438"/>
          </a:xfrm>
          <a:prstGeom prst="rect">
            <a:avLst/>
          </a:prstGeom>
          <a:solidFill>
            <a:srgbClr val="4A5654"/>
          </a:solidFill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cs typeface="+mn-cs"/>
            </a:endParaRPr>
          </a:p>
        </p:txBody>
      </p:sp>
      <p:sp>
        <p:nvSpPr>
          <p:cNvPr id="30" name="Eine Ecke des Rechtecks abrunden 29"/>
          <p:cNvSpPr/>
          <p:nvPr userDrawn="1"/>
        </p:nvSpPr>
        <p:spPr bwMode="auto">
          <a:xfrm flipH="1" flipV="1">
            <a:off x="0" y="6606000"/>
            <a:ext cx="9162000" cy="270000"/>
          </a:xfrm>
          <a:prstGeom prst="round1Rect">
            <a:avLst>
              <a:gd name="adj" fmla="val 0"/>
            </a:avLst>
          </a:prstGeom>
          <a:solidFill>
            <a:srgbClr val="4A56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ea typeface="ＭＳ Ｐゴシック" charset="-128"/>
              <a:cs typeface="+mn-cs"/>
            </a:endParaRPr>
          </a:p>
        </p:txBody>
      </p:sp>
      <p:sp>
        <p:nvSpPr>
          <p:cNvPr id="31" name="Rectangle 5"/>
          <p:cNvSpPr txBox="1">
            <a:spLocks noChangeArrowheads="1"/>
          </p:cNvSpPr>
          <p:nvPr userDrawn="1"/>
        </p:nvSpPr>
        <p:spPr bwMode="auto">
          <a:xfrm>
            <a:off x="642938" y="6597010"/>
            <a:ext cx="666591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Connectivity GmbH · </a:t>
            </a:r>
            <a:r>
              <a:rPr lang="de-DE" sz="900" b="0" i="0" dirty="0" err="1" smtClean="0">
                <a:solidFill>
                  <a:schemeClr val="bg1"/>
                </a:solidFill>
                <a:latin typeface="+mn-lt"/>
                <a:cs typeface="Roboto Thin" charset="0"/>
              </a:rPr>
              <a:t>www.conaktiv.de</a:t>
            </a: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 · Stand </a:t>
            </a:r>
            <a:fld id="{D80F58B6-9383-1A47-90B6-FB6870339184}" type="datetime3">
              <a:rPr lang="de-DE" sz="900" b="0" i="0" smtClean="0">
                <a:solidFill>
                  <a:schemeClr val="bg1"/>
                </a:solidFill>
                <a:latin typeface="+mn-lt"/>
                <a:cs typeface="Roboto Thin" charset="0"/>
              </a:rPr>
              <a:pPr eaLnBrk="1" hangingPunct="1">
                <a:defRPr/>
              </a:pPr>
              <a:t>25/04/17</a:t>
            </a:fld>
            <a:endParaRPr lang="de-DE" sz="900" dirty="0" smtClean="0">
              <a:solidFill>
                <a:schemeClr val="bg1"/>
              </a:solidFill>
              <a:latin typeface="Roboto Thin" charset="0"/>
              <a:cs typeface="Roboto Thin" charset="0"/>
            </a:endParaRPr>
          </a:p>
        </p:txBody>
      </p:sp>
      <p:sp>
        <p:nvSpPr>
          <p:cNvPr id="14" name="Rectangle 5"/>
          <p:cNvSpPr txBox="1">
            <a:spLocks noChangeArrowheads="1"/>
          </p:cNvSpPr>
          <p:nvPr userDrawn="1"/>
        </p:nvSpPr>
        <p:spPr bwMode="auto">
          <a:xfrm>
            <a:off x="7740000" y="6597010"/>
            <a:ext cx="12240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de-DE" sz="900" b="0" i="0" dirty="0" smtClean="0">
                <a:solidFill>
                  <a:schemeClr val="bg1"/>
                </a:solidFill>
                <a:latin typeface="+mn-lt"/>
                <a:cs typeface="Roboto Thin" charset="0"/>
              </a:rPr>
              <a:t>Folie </a:t>
            </a:r>
            <a:fld id="{EBE0DFDF-8AAD-FC44-BD49-E3CE96BE05CD}" type="slidenum">
              <a:rPr lang="de-DE" sz="900" b="0" i="0" smtClean="0">
                <a:solidFill>
                  <a:schemeClr val="bg1"/>
                </a:solidFill>
                <a:latin typeface="+mn-lt"/>
                <a:cs typeface="Roboto Thin" charset="0"/>
              </a:rPr>
              <a:pPr algn="r" eaLnBrk="1" hangingPunct="1">
                <a:defRPr/>
              </a:pPr>
              <a:t>‹Nr.›</a:t>
            </a:fld>
            <a:endParaRPr lang="de-DE" sz="900" b="0" i="0" dirty="0" smtClean="0">
              <a:solidFill>
                <a:schemeClr val="bg1"/>
              </a:solidFill>
              <a:latin typeface="+mn-lt"/>
              <a:cs typeface="Roboto Thin" charset="0"/>
            </a:endParaRPr>
          </a:p>
          <a:p>
            <a:pPr eaLnBrk="1" hangingPunct="1">
              <a:defRPr/>
            </a:pPr>
            <a:endParaRPr lang="de-DE" sz="900" dirty="0" smtClean="0">
              <a:solidFill>
                <a:schemeClr val="bg1"/>
              </a:solidFill>
              <a:latin typeface="Roboto Thin" charset="0"/>
              <a:cs typeface="Roboto Thi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9" r:id="rId3"/>
    <p:sldLayoutId id="2147483738" r:id="rId4"/>
    <p:sldLayoutId id="2147483740" r:id="rId5"/>
  </p:sldLayoutIdLst>
  <p:transition spd="med">
    <p:wipe dir="r"/>
  </p:transition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lang="de-DE" sz="2800" kern="1200" dirty="0" smtClean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Tx/>
        <a:buSzPct val="80000"/>
        <a:buFont typeface="Arial"/>
        <a:buChar char="•"/>
        <a:defRPr kumimoji="0" lang="de-DE" sz="1800" kern="1200" dirty="0" smtClean="0">
          <a:solidFill>
            <a:srgbClr val="4A5654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Tx/>
        <a:buSzPct val="80000"/>
        <a:buFont typeface="Arial"/>
        <a:buChar char="•"/>
        <a:defRPr kumimoji="0" lang="de-DE" sz="1800" kern="1200" dirty="0" smtClean="0">
          <a:solidFill>
            <a:srgbClr val="4A5654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Tx/>
        <a:buSzPct val="80000"/>
        <a:buFont typeface="Arial"/>
        <a:buChar char="•"/>
        <a:defRPr kumimoji="0" lang="de-DE" sz="1800" kern="1200" dirty="0" smtClean="0">
          <a:solidFill>
            <a:srgbClr val="4A5654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Tx/>
        <a:buSzPct val="80000"/>
        <a:buFont typeface="Arial"/>
        <a:buChar char="•"/>
        <a:defRPr kumimoji="0" lang="de-DE" sz="1800" kern="1200" dirty="0" smtClean="0">
          <a:solidFill>
            <a:srgbClr val="4A5654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Tx/>
        <a:buSzPct val="80000"/>
        <a:buFont typeface="Arial"/>
        <a:buChar char="•"/>
        <a:defRPr kumimoji="0" lang="en-US" sz="1800" kern="1200" dirty="0">
          <a:solidFill>
            <a:srgbClr val="4A5654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hyperlink" Target="http://www.conaktiv.de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hyperlink" Target="http://www.conaktiv.de/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612" y="631330"/>
            <a:ext cx="7326912" cy="5940000"/>
          </a:xfrm>
          <a:prstGeom prst="rect">
            <a:avLst/>
          </a:prstGeom>
          <a:noFill/>
        </p:spPr>
      </p:pic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371600" y="3676718"/>
            <a:ext cx="6400800" cy="1510435"/>
          </a:xfrm>
        </p:spPr>
        <p:txBody>
          <a:bodyPr/>
          <a:lstStyle/>
          <a:p>
            <a:r>
              <a:rPr lang="de-DE" dirty="0" smtClean="0"/>
              <a:t>Volles Programm Wissen</a:t>
            </a:r>
            <a:endParaRPr lang="de-DE" dirty="0"/>
          </a:p>
        </p:txBody>
      </p:sp>
      <p:pic>
        <p:nvPicPr>
          <p:cNvPr id="5" name="Bild 4" descr="conaktiv_logo_weiss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401" y="2688813"/>
            <a:ext cx="6400800" cy="639126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826853" y="6360383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>
                <a:solidFill>
                  <a:schemeClr val="bg1"/>
                </a:solidFill>
                <a:latin typeface="Calibri Light"/>
                <a:cs typeface="Calibri Light"/>
              </a:rPr>
              <a:t>Groupware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048311" y="6360383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 smtClean="0">
                <a:solidFill>
                  <a:schemeClr val="bg1"/>
                </a:solidFill>
                <a:latin typeface="Calibri Light"/>
                <a:cs typeface="Calibri Light"/>
              </a:rPr>
              <a:t>Vertrieb</a:t>
            </a:r>
            <a:endParaRPr lang="de-DE" sz="16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946856" y="5918350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>
                <a:solidFill>
                  <a:schemeClr val="bg1"/>
                </a:solidFill>
                <a:latin typeface="Calibri Light"/>
                <a:cs typeface="Calibri Light"/>
              </a:rPr>
              <a:t>Marketing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161210" y="5918350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 smtClean="0">
                <a:solidFill>
                  <a:schemeClr val="bg1"/>
                </a:solidFill>
                <a:latin typeface="Calibri Light"/>
                <a:cs typeface="Calibri Light"/>
              </a:rPr>
              <a:t>ERP</a:t>
            </a:r>
            <a:endParaRPr lang="de-DE" sz="16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443244" y="5808636"/>
            <a:ext cx="142589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>
                <a:solidFill>
                  <a:schemeClr val="bg1"/>
                </a:solidFill>
                <a:latin typeface="Calibri Light"/>
                <a:cs typeface="Calibri Light"/>
              </a:rPr>
              <a:t>Auftrags-</a:t>
            </a:r>
            <a:r>
              <a:rPr lang="de-DE" sz="1600" dirty="0" smtClean="0">
                <a:solidFill>
                  <a:schemeClr val="bg1"/>
                </a:solidFill>
                <a:latin typeface="Calibri Light"/>
                <a:cs typeface="Calibri Light"/>
              </a:rPr>
              <a:t>abwicklung</a:t>
            </a:r>
            <a:endParaRPr lang="de-DE" sz="16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334749" y="5268429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>
                <a:solidFill>
                  <a:schemeClr val="bg1"/>
                </a:solidFill>
                <a:latin typeface="Calibri Light"/>
                <a:cs typeface="Calibri Light"/>
              </a:rPr>
              <a:t>Controlling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299472" y="6360383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 smtClean="0">
                <a:solidFill>
                  <a:schemeClr val="bg1"/>
                </a:solidFill>
                <a:latin typeface="Calibri Light"/>
                <a:cs typeface="Calibri Light"/>
              </a:rPr>
              <a:t>CRM</a:t>
            </a:r>
            <a:endParaRPr lang="de-DE" sz="16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7466762" y="4631613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>
                <a:solidFill>
                  <a:schemeClr val="bg1"/>
                </a:solidFill>
                <a:latin typeface="Calibri Light"/>
                <a:cs typeface="Calibri Light"/>
              </a:rPr>
              <a:t>Finanzen</a:t>
            </a:r>
          </a:p>
        </p:txBody>
      </p:sp>
    </p:spTree>
    <p:extLst>
      <p:ext uri="{BB962C8B-B14F-4D97-AF65-F5344CB8AC3E}">
        <p14:creationId xmlns:p14="http://schemas.microsoft.com/office/powerpoint/2010/main" val="220741922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 Box 121"/>
          <p:cNvSpPr txBox="1">
            <a:spLocks noChangeArrowheads="1"/>
          </p:cNvSpPr>
          <p:nvPr/>
        </p:nvSpPr>
        <p:spPr bwMode="auto">
          <a:xfrm>
            <a:off x="178621" y="2439771"/>
            <a:ext cx="1347752" cy="1587195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 smtClean="0"/>
              <a:t>Auswahl von Projekten: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Projekte des Kunden </a:t>
            </a:r>
            <a:r>
              <a:rPr lang="de-DE" i="1" dirty="0" err="1" smtClean="0">
                <a:solidFill>
                  <a:srgbClr val="FF0000"/>
                </a:solidFill>
              </a:rPr>
              <a:t>Wehmaier</a:t>
            </a:r>
            <a:r>
              <a:rPr lang="de-DE" i="1" dirty="0" smtClean="0">
                <a:solidFill>
                  <a:srgbClr val="FF0000"/>
                </a:solidFill>
              </a:rPr>
              <a:t> AG</a:t>
            </a:r>
            <a:endParaRPr lang="de-DE" i="1" dirty="0">
              <a:solidFill>
                <a:srgbClr val="FF0000"/>
              </a:solidFill>
            </a:endParaRP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Verknüpfte Daten suchen</a:t>
            </a:r>
            <a:endParaRPr lang="de-DE" dirty="0"/>
          </a:p>
        </p:txBody>
      </p:sp>
      <p:sp>
        <p:nvSpPr>
          <p:cNvPr id="5" name="Text Box 121"/>
          <p:cNvSpPr txBox="1">
            <a:spLocks noChangeArrowheads="1"/>
          </p:cNvSpPr>
          <p:nvPr/>
        </p:nvSpPr>
        <p:spPr bwMode="auto">
          <a:xfrm>
            <a:off x="400048" y="6109809"/>
            <a:ext cx="1880863" cy="3827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/>
              <a:t>Projektmaterial</a:t>
            </a:r>
          </a:p>
          <a:p>
            <a:endParaRPr lang="de-DE" dirty="0"/>
          </a:p>
        </p:txBody>
      </p:sp>
      <p:sp>
        <p:nvSpPr>
          <p:cNvPr id="6" name="Text Box 121"/>
          <p:cNvSpPr txBox="1">
            <a:spLocks noChangeArrowheads="1"/>
          </p:cNvSpPr>
          <p:nvPr/>
        </p:nvSpPr>
        <p:spPr bwMode="auto">
          <a:xfrm>
            <a:off x="3051874" y="5532288"/>
            <a:ext cx="1347752" cy="3827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/>
              <a:t>Stundenliste</a:t>
            </a:r>
          </a:p>
          <a:p>
            <a:endParaRPr lang="de-DE" dirty="0"/>
          </a:p>
        </p:txBody>
      </p:sp>
      <p:sp>
        <p:nvSpPr>
          <p:cNvPr id="7" name="Text Box 121"/>
          <p:cNvSpPr txBox="1">
            <a:spLocks noChangeArrowheads="1"/>
          </p:cNvSpPr>
          <p:nvPr/>
        </p:nvSpPr>
        <p:spPr bwMode="auto">
          <a:xfrm>
            <a:off x="4206077" y="4835323"/>
            <a:ext cx="1972776" cy="3827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/>
              <a:t>Eingangsrechnungen</a:t>
            </a:r>
          </a:p>
          <a:p>
            <a:endParaRPr lang="de-DE" dirty="0"/>
          </a:p>
        </p:txBody>
      </p:sp>
      <p:sp>
        <p:nvSpPr>
          <p:cNvPr id="9" name="Text Box 121"/>
          <p:cNvSpPr txBox="1">
            <a:spLocks noChangeArrowheads="1"/>
          </p:cNvSpPr>
          <p:nvPr/>
        </p:nvSpPr>
        <p:spPr bwMode="auto">
          <a:xfrm>
            <a:off x="4873797" y="2064309"/>
            <a:ext cx="1347752" cy="3827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 smtClean="0"/>
              <a:t>Rechnungen</a:t>
            </a:r>
            <a:endParaRPr lang="de-DE" dirty="0"/>
          </a:p>
          <a:p>
            <a:endParaRPr lang="de-DE" dirty="0"/>
          </a:p>
        </p:txBody>
      </p:sp>
      <p:sp>
        <p:nvSpPr>
          <p:cNvPr id="10" name="Text Box 121"/>
          <p:cNvSpPr txBox="1">
            <a:spLocks noChangeArrowheads="1"/>
          </p:cNvSpPr>
          <p:nvPr/>
        </p:nvSpPr>
        <p:spPr bwMode="auto">
          <a:xfrm>
            <a:off x="4731855" y="3108369"/>
            <a:ext cx="1347752" cy="3827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/>
              <a:t>Gutschriften</a:t>
            </a:r>
          </a:p>
          <a:p>
            <a:endParaRPr lang="de-DE" dirty="0"/>
          </a:p>
        </p:txBody>
      </p:sp>
      <p:cxnSp>
        <p:nvCxnSpPr>
          <p:cNvPr id="96" name="Gerade Verbindung mit Pfeil 95"/>
          <p:cNvCxnSpPr/>
          <p:nvPr/>
        </p:nvCxnSpPr>
        <p:spPr>
          <a:xfrm>
            <a:off x="2871941" y="3540691"/>
            <a:ext cx="950969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/>
          <p:nvPr/>
        </p:nvCxnSpPr>
        <p:spPr>
          <a:xfrm>
            <a:off x="2635386" y="3963737"/>
            <a:ext cx="827484" cy="44939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98"/>
          <p:cNvCxnSpPr/>
          <p:nvPr/>
        </p:nvCxnSpPr>
        <p:spPr>
          <a:xfrm>
            <a:off x="2280911" y="4116722"/>
            <a:ext cx="354475" cy="8758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mit Pfeil 99"/>
          <p:cNvCxnSpPr/>
          <p:nvPr/>
        </p:nvCxnSpPr>
        <p:spPr>
          <a:xfrm flipH="1">
            <a:off x="1446646" y="4060404"/>
            <a:ext cx="432049" cy="128260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/>
          <p:cNvCxnSpPr/>
          <p:nvPr/>
        </p:nvCxnSpPr>
        <p:spPr>
          <a:xfrm flipV="1">
            <a:off x="2799083" y="2667087"/>
            <a:ext cx="1207985" cy="58251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2" name="Gruppieren 181"/>
          <p:cNvGrpSpPr/>
          <p:nvPr/>
        </p:nvGrpSpPr>
        <p:grpSpPr>
          <a:xfrm>
            <a:off x="1805472" y="3204215"/>
            <a:ext cx="777098" cy="642769"/>
            <a:chOff x="606500" y="1454416"/>
            <a:chExt cx="777098" cy="642769"/>
          </a:xfrm>
        </p:grpSpPr>
        <p:sp>
          <p:nvSpPr>
            <p:cNvPr id="183" name="Ellipse 182"/>
            <p:cNvSpPr/>
            <p:nvPr/>
          </p:nvSpPr>
          <p:spPr>
            <a:xfrm>
              <a:off x="606500" y="1598432"/>
              <a:ext cx="777098" cy="49875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 cmpd="sng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4" name="Ellipse 183"/>
            <p:cNvSpPr/>
            <p:nvPr/>
          </p:nvSpPr>
          <p:spPr>
            <a:xfrm>
              <a:off x="606500" y="1454416"/>
              <a:ext cx="777098" cy="49875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5" name="Gerade Verbindung 184"/>
            <p:cNvCxnSpPr/>
            <p:nvPr/>
          </p:nvCxnSpPr>
          <p:spPr>
            <a:xfrm>
              <a:off x="606500" y="1715775"/>
              <a:ext cx="0" cy="144016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Gerade Verbindung 185"/>
            <p:cNvCxnSpPr/>
            <p:nvPr/>
          </p:nvCxnSpPr>
          <p:spPr>
            <a:xfrm>
              <a:off x="1383598" y="1720745"/>
              <a:ext cx="0" cy="124688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1" name="Gruppieren 220"/>
          <p:cNvGrpSpPr/>
          <p:nvPr/>
        </p:nvGrpSpPr>
        <p:grpSpPr>
          <a:xfrm>
            <a:off x="1805472" y="3211503"/>
            <a:ext cx="777098" cy="642769"/>
            <a:chOff x="440110" y="2503435"/>
            <a:chExt cx="777098" cy="642769"/>
          </a:xfrm>
        </p:grpSpPr>
        <p:sp>
          <p:nvSpPr>
            <p:cNvPr id="222" name="Ellipse 221"/>
            <p:cNvSpPr/>
            <p:nvPr/>
          </p:nvSpPr>
          <p:spPr>
            <a:xfrm>
              <a:off x="440110" y="2647451"/>
              <a:ext cx="777098" cy="49875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 cmpd="sng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3" name="Ellipse 222"/>
            <p:cNvSpPr/>
            <p:nvPr/>
          </p:nvSpPr>
          <p:spPr>
            <a:xfrm>
              <a:off x="440110" y="2503435"/>
              <a:ext cx="777098" cy="49875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24" name="Gerade Verbindung 223"/>
            <p:cNvCxnSpPr>
              <a:stCxn id="223" idx="2"/>
              <a:endCxn id="222" idx="2"/>
            </p:cNvCxnSpPr>
            <p:nvPr/>
          </p:nvCxnSpPr>
          <p:spPr>
            <a:xfrm>
              <a:off x="440110" y="2752812"/>
              <a:ext cx="0" cy="144016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Gerade Verbindung 224"/>
            <p:cNvCxnSpPr/>
            <p:nvPr/>
          </p:nvCxnSpPr>
          <p:spPr>
            <a:xfrm>
              <a:off x="1217208" y="2753788"/>
              <a:ext cx="0" cy="124688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Gerade Verbindung 225"/>
            <p:cNvCxnSpPr/>
            <p:nvPr/>
          </p:nvCxnSpPr>
          <p:spPr>
            <a:xfrm>
              <a:off x="538041" y="2596305"/>
              <a:ext cx="318569" cy="17047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Gerade Verbindung 226"/>
            <p:cNvCxnSpPr/>
            <p:nvPr/>
          </p:nvCxnSpPr>
          <p:spPr>
            <a:xfrm>
              <a:off x="559952" y="2576739"/>
              <a:ext cx="274746" cy="17633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Gerade Verbindung 227"/>
            <p:cNvCxnSpPr/>
            <p:nvPr/>
          </p:nvCxnSpPr>
          <p:spPr>
            <a:xfrm>
              <a:off x="581864" y="2564497"/>
              <a:ext cx="274746" cy="198371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Gerade Verbindung 228"/>
            <p:cNvCxnSpPr/>
            <p:nvPr/>
          </p:nvCxnSpPr>
          <p:spPr>
            <a:xfrm rot="600000" flipV="1">
              <a:off x="537560" y="2559325"/>
              <a:ext cx="48183" cy="54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0" name="Gruppieren 229"/>
          <p:cNvGrpSpPr/>
          <p:nvPr/>
        </p:nvGrpSpPr>
        <p:grpSpPr>
          <a:xfrm>
            <a:off x="4015447" y="3233368"/>
            <a:ext cx="777098" cy="642769"/>
            <a:chOff x="2965551" y="2584684"/>
            <a:chExt cx="777098" cy="642769"/>
          </a:xfrm>
        </p:grpSpPr>
        <p:sp>
          <p:nvSpPr>
            <p:cNvPr id="231" name="Ellipse 230"/>
            <p:cNvSpPr/>
            <p:nvPr/>
          </p:nvSpPr>
          <p:spPr>
            <a:xfrm>
              <a:off x="2965551" y="2728700"/>
              <a:ext cx="777098" cy="49875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2" name="Ellipse 231"/>
            <p:cNvSpPr/>
            <p:nvPr/>
          </p:nvSpPr>
          <p:spPr>
            <a:xfrm>
              <a:off x="2965551" y="2584684"/>
              <a:ext cx="777098" cy="498753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33" name="Gerade Verbindung 232"/>
            <p:cNvCxnSpPr>
              <a:stCxn id="232" idx="2"/>
              <a:endCxn id="231" idx="2"/>
            </p:cNvCxnSpPr>
            <p:nvPr/>
          </p:nvCxnSpPr>
          <p:spPr>
            <a:xfrm>
              <a:off x="2965551" y="2834061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Gerade Verbindung 233"/>
            <p:cNvCxnSpPr/>
            <p:nvPr/>
          </p:nvCxnSpPr>
          <p:spPr>
            <a:xfrm>
              <a:off x="3742649" y="2845022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Ellipse 234"/>
            <p:cNvSpPr/>
            <p:nvPr/>
          </p:nvSpPr>
          <p:spPr>
            <a:xfrm>
              <a:off x="2965551" y="2584684"/>
              <a:ext cx="777098" cy="49875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6" name="Kreis 235"/>
            <p:cNvSpPr/>
            <p:nvPr/>
          </p:nvSpPr>
          <p:spPr>
            <a:xfrm>
              <a:off x="2965551" y="2584684"/>
              <a:ext cx="777098" cy="5004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237" name="Gruppieren 236"/>
          <p:cNvGrpSpPr/>
          <p:nvPr/>
        </p:nvGrpSpPr>
        <p:grpSpPr>
          <a:xfrm>
            <a:off x="4206077" y="2210607"/>
            <a:ext cx="777098" cy="642769"/>
            <a:chOff x="3186531" y="1475165"/>
            <a:chExt cx="777098" cy="642769"/>
          </a:xfrm>
        </p:grpSpPr>
        <p:sp>
          <p:nvSpPr>
            <p:cNvPr id="238" name="Ellipse 237"/>
            <p:cNvSpPr/>
            <p:nvPr/>
          </p:nvSpPr>
          <p:spPr>
            <a:xfrm>
              <a:off x="3186531" y="1619181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9" name="Ellipse 238"/>
            <p:cNvSpPr/>
            <p:nvPr/>
          </p:nvSpPr>
          <p:spPr>
            <a:xfrm>
              <a:off x="3186531" y="1475165"/>
              <a:ext cx="777098" cy="498753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40" name="Gerade Verbindung 239"/>
            <p:cNvCxnSpPr>
              <a:stCxn id="239" idx="2"/>
              <a:endCxn id="238" idx="2"/>
            </p:cNvCxnSpPr>
            <p:nvPr/>
          </p:nvCxnSpPr>
          <p:spPr>
            <a:xfrm>
              <a:off x="3186531" y="172454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Gerade Verbindung 240"/>
            <p:cNvCxnSpPr/>
            <p:nvPr/>
          </p:nvCxnSpPr>
          <p:spPr>
            <a:xfrm>
              <a:off x="3963629" y="173398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/>
            <p:cNvSpPr/>
            <p:nvPr/>
          </p:nvSpPr>
          <p:spPr>
            <a:xfrm>
              <a:off x="3186531" y="1475165"/>
              <a:ext cx="777098" cy="49875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3" name="Kreis 242"/>
            <p:cNvSpPr/>
            <p:nvPr/>
          </p:nvSpPr>
          <p:spPr>
            <a:xfrm>
              <a:off x="3186531" y="1475165"/>
              <a:ext cx="777098" cy="5004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244" name="Gruppieren 243"/>
          <p:cNvGrpSpPr/>
          <p:nvPr/>
        </p:nvGrpSpPr>
        <p:grpSpPr>
          <a:xfrm>
            <a:off x="1028374" y="5527076"/>
            <a:ext cx="777098" cy="642769"/>
            <a:chOff x="3186531" y="1475165"/>
            <a:chExt cx="777098" cy="642769"/>
          </a:xfrm>
        </p:grpSpPr>
        <p:sp>
          <p:nvSpPr>
            <p:cNvPr id="245" name="Ellipse 244"/>
            <p:cNvSpPr/>
            <p:nvPr/>
          </p:nvSpPr>
          <p:spPr>
            <a:xfrm>
              <a:off x="3186531" y="1619181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6" name="Ellipse 245"/>
            <p:cNvSpPr/>
            <p:nvPr/>
          </p:nvSpPr>
          <p:spPr>
            <a:xfrm>
              <a:off x="3186531" y="1475165"/>
              <a:ext cx="777098" cy="498753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47" name="Gerade Verbindung 246"/>
            <p:cNvCxnSpPr>
              <a:stCxn id="246" idx="2"/>
              <a:endCxn id="245" idx="2"/>
            </p:cNvCxnSpPr>
            <p:nvPr/>
          </p:nvCxnSpPr>
          <p:spPr>
            <a:xfrm>
              <a:off x="3186531" y="172454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Gerade Verbindung 247"/>
            <p:cNvCxnSpPr/>
            <p:nvPr/>
          </p:nvCxnSpPr>
          <p:spPr>
            <a:xfrm>
              <a:off x="3963629" y="173398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Ellipse 248"/>
            <p:cNvSpPr/>
            <p:nvPr/>
          </p:nvSpPr>
          <p:spPr>
            <a:xfrm>
              <a:off x="3186531" y="1475165"/>
              <a:ext cx="777098" cy="49875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0" name="Kreis 249"/>
            <p:cNvSpPr/>
            <p:nvPr/>
          </p:nvSpPr>
          <p:spPr>
            <a:xfrm>
              <a:off x="3186531" y="1475165"/>
              <a:ext cx="777098" cy="5004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251" name="Gruppieren 250"/>
          <p:cNvGrpSpPr/>
          <p:nvPr/>
        </p:nvGrpSpPr>
        <p:grpSpPr>
          <a:xfrm>
            <a:off x="3618519" y="4309665"/>
            <a:ext cx="777098" cy="642769"/>
            <a:chOff x="3186531" y="1475165"/>
            <a:chExt cx="777098" cy="642769"/>
          </a:xfrm>
        </p:grpSpPr>
        <p:sp>
          <p:nvSpPr>
            <p:cNvPr id="252" name="Ellipse 251"/>
            <p:cNvSpPr/>
            <p:nvPr/>
          </p:nvSpPr>
          <p:spPr>
            <a:xfrm>
              <a:off x="3186531" y="1619181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3" name="Ellipse 252"/>
            <p:cNvSpPr/>
            <p:nvPr/>
          </p:nvSpPr>
          <p:spPr>
            <a:xfrm>
              <a:off x="3186531" y="1475165"/>
              <a:ext cx="777098" cy="498753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54" name="Gerade Verbindung 253"/>
            <p:cNvCxnSpPr>
              <a:stCxn id="253" idx="2"/>
              <a:endCxn id="252" idx="2"/>
            </p:cNvCxnSpPr>
            <p:nvPr/>
          </p:nvCxnSpPr>
          <p:spPr>
            <a:xfrm>
              <a:off x="3186531" y="172454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Gerade Verbindung 254"/>
            <p:cNvCxnSpPr/>
            <p:nvPr/>
          </p:nvCxnSpPr>
          <p:spPr>
            <a:xfrm>
              <a:off x="3963629" y="173398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Ellipse 255"/>
            <p:cNvSpPr/>
            <p:nvPr/>
          </p:nvSpPr>
          <p:spPr>
            <a:xfrm>
              <a:off x="3186531" y="1475165"/>
              <a:ext cx="777098" cy="49875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7" name="Kreis 256"/>
            <p:cNvSpPr/>
            <p:nvPr/>
          </p:nvSpPr>
          <p:spPr>
            <a:xfrm>
              <a:off x="3186531" y="1475165"/>
              <a:ext cx="777098" cy="5004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265" name="Gruppieren 264"/>
          <p:cNvGrpSpPr/>
          <p:nvPr/>
        </p:nvGrpSpPr>
        <p:grpSpPr>
          <a:xfrm>
            <a:off x="6884077" y="5636299"/>
            <a:ext cx="777098" cy="642769"/>
            <a:chOff x="3186531" y="1475165"/>
            <a:chExt cx="777098" cy="642769"/>
          </a:xfrm>
        </p:grpSpPr>
        <p:sp>
          <p:nvSpPr>
            <p:cNvPr id="266" name="Ellipse 265"/>
            <p:cNvSpPr/>
            <p:nvPr/>
          </p:nvSpPr>
          <p:spPr>
            <a:xfrm>
              <a:off x="3186531" y="1619181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7" name="Ellipse 266"/>
            <p:cNvSpPr/>
            <p:nvPr/>
          </p:nvSpPr>
          <p:spPr>
            <a:xfrm>
              <a:off x="3186531" y="1475165"/>
              <a:ext cx="777098" cy="498753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8" name="Gerade Verbindung 267"/>
            <p:cNvCxnSpPr>
              <a:stCxn id="267" idx="2"/>
              <a:endCxn id="266" idx="2"/>
            </p:cNvCxnSpPr>
            <p:nvPr/>
          </p:nvCxnSpPr>
          <p:spPr>
            <a:xfrm>
              <a:off x="3186531" y="172454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Gerade Verbindung 268"/>
            <p:cNvCxnSpPr/>
            <p:nvPr/>
          </p:nvCxnSpPr>
          <p:spPr>
            <a:xfrm>
              <a:off x="3963629" y="173398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Ellipse 269"/>
            <p:cNvSpPr/>
            <p:nvPr/>
          </p:nvSpPr>
          <p:spPr>
            <a:xfrm>
              <a:off x="3186531" y="1475165"/>
              <a:ext cx="777098" cy="49875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1" name="Kreis 270"/>
            <p:cNvSpPr/>
            <p:nvPr/>
          </p:nvSpPr>
          <p:spPr>
            <a:xfrm>
              <a:off x="3186531" y="1475165"/>
              <a:ext cx="777098" cy="5004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72" name="Text Box 121"/>
          <p:cNvSpPr txBox="1">
            <a:spLocks noChangeArrowheads="1"/>
          </p:cNvSpPr>
          <p:nvPr/>
        </p:nvSpPr>
        <p:spPr bwMode="auto">
          <a:xfrm>
            <a:off x="7610361" y="5258983"/>
            <a:ext cx="1347752" cy="1178957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 smtClean="0">
                <a:solidFill>
                  <a:srgbClr val="FF0000"/>
                </a:solidFill>
              </a:rPr>
              <a:t>Verknüpfte Daten zu den jeweiligen Projekten</a:t>
            </a:r>
            <a:endParaRPr lang="de-DE" dirty="0">
              <a:solidFill>
                <a:srgbClr val="FF0000"/>
              </a:solidFill>
            </a:endParaRPr>
          </a:p>
          <a:p>
            <a:endParaRPr lang="de-DE" dirty="0">
              <a:solidFill>
                <a:srgbClr val="FF0000"/>
              </a:solidFill>
            </a:endParaRPr>
          </a:p>
        </p:txBody>
      </p:sp>
      <p:grpSp>
        <p:nvGrpSpPr>
          <p:cNvPr id="106" name="Gruppieren 105"/>
          <p:cNvGrpSpPr/>
          <p:nvPr/>
        </p:nvGrpSpPr>
        <p:grpSpPr>
          <a:xfrm>
            <a:off x="2423654" y="5124094"/>
            <a:ext cx="777098" cy="642769"/>
            <a:chOff x="2965551" y="2584684"/>
            <a:chExt cx="777098" cy="642769"/>
          </a:xfrm>
        </p:grpSpPr>
        <p:sp>
          <p:nvSpPr>
            <p:cNvPr id="107" name="Ellipse 106"/>
            <p:cNvSpPr/>
            <p:nvPr/>
          </p:nvSpPr>
          <p:spPr>
            <a:xfrm>
              <a:off x="2965551" y="2728700"/>
              <a:ext cx="777098" cy="49875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8" name="Ellipse 107"/>
            <p:cNvSpPr/>
            <p:nvPr/>
          </p:nvSpPr>
          <p:spPr>
            <a:xfrm>
              <a:off x="2965551" y="2584684"/>
              <a:ext cx="777098" cy="498753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9" name="Gerade Verbindung 108"/>
            <p:cNvCxnSpPr>
              <a:stCxn id="108" idx="2"/>
              <a:endCxn id="107" idx="2"/>
            </p:cNvCxnSpPr>
            <p:nvPr/>
          </p:nvCxnSpPr>
          <p:spPr>
            <a:xfrm>
              <a:off x="2965551" y="2834061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Gerade Verbindung 109"/>
            <p:cNvCxnSpPr/>
            <p:nvPr/>
          </p:nvCxnSpPr>
          <p:spPr>
            <a:xfrm>
              <a:off x="3742649" y="2845022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Ellipse 110"/>
            <p:cNvSpPr/>
            <p:nvPr/>
          </p:nvSpPr>
          <p:spPr>
            <a:xfrm>
              <a:off x="2965551" y="2584684"/>
              <a:ext cx="777098" cy="49875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2" name="Kreis 111"/>
            <p:cNvSpPr/>
            <p:nvPr/>
          </p:nvSpPr>
          <p:spPr>
            <a:xfrm>
              <a:off x="2965551" y="2584684"/>
              <a:ext cx="777098" cy="5004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574283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2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Welche Verknüpfungen?</a:t>
            </a:r>
            <a:endParaRPr lang="de-DE" dirty="0"/>
          </a:p>
        </p:txBody>
      </p:sp>
      <p:sp>
        <p:nvSpPr>
          <p:cNvPr id="7" name="Titel 2"/>
          <p:cNvSpPr txBox="1">
            <a:spLocks/>
          </p:cNvSpPr>
          <p:nvPr/>
        </p:nvSpPr>
        <p:spPr bwMode="auto">
          <a:xfrm>
            <a:off x="6421648" y="784153"/>
            <a:ext cx="1157504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>
            <a:spAutoFit/>
          </a:bodyPr>
          <a:lstStyle>
            <a:lvl1pPr marL="363538" indent="-3635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de-DE" sz="17000" dirty="0" smtClean="0">
                <a:solidFill>
                  <a:schemeClr val="bg1"/>
                </a:solidFill>
                <a:latin typeface="+mn-lt"/>
                <a:cs typeface="Calibri Light"/>
              </a:rPr>
              <a:t>?</a:t>
            </a:r>
            <a:endParaRPr lang="de-DE" sz="17000" dirty="0">
              <a:solidFill>
                <a:schemeClr val="bg1"/>
              </a:solidFill>
              <a:latin typeface="+mn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78991705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Line 145"/>
          <p:cNvSpPr>
            <a:spLocks noChangeShapeType="1"/>
          </p:cNvSpPr>
          <p:nvPr/>
        </p:nvSpPr>
        <p:spPr bwMode="auto">
          <a:xfrm flipH="1">
            <a:off x="7859669" y="2853241"/>
            <a:ext cx="0" cy="72786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33" name="Line 154"/>
          <p:cNvSpPr>
            <a:spLocks noChangeShapeType="1"/>
          </p:cNvSpPr>
          <p:nvPr/>
        </p:nvSpPr>
        <p:spPr bwMode="auto">
          <a:xfrm flipH="1">
            <a:off x="6247611" y="4672516"/>
            <a:ext cx="367506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Datenverknüpfungen über IDs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102" name="Line 116"/>
          <p:cNvSpPr>
            <a:spLocks noChangeShapeType="1"/>
          </p:cNvSpPr>
          <p:nvPr/>
        </p:nvSpPr>
        <p:spPr bwMode="auto">
          <a:xfrm>
            <a:off x="2920211" y="2869116"/>
            <a:ext cx="98167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03" name="Line 117"/>
          <p:cNvSpPr>
            <a:spLocks noChangeShapeType="1"/>
          </p:cNvSpPr>
          <p:nvPr/>
        </p:nvSpPr>
        <p:spPr bwMode="auto">
          <a:xfrm>
            <a:off x="2693640" y="4293103"/>
            <a:ext cx="21034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05" name="Line 119"/>
          <p:cNvSpPr>
            <a:spLocks noChangeShapeType="1"/>
          </p:cNvSpPr>
          <p:nvPr/>
        </p:nvSpPr>
        <p:spPr bwMode="auto">
          <a:xfrm flipV="1">
            <a:off x="773911" y="2870922"/>
            <a:ext cx="0" cy="3755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06" name="Rectangle 120"/>
          <p:cNvSpPr>
            <a:spLocks noChangeAspect="1" noChangeArrowheads="1"/>
          </p:cNvSpPr>
          <p:nvPr/>
        </p:nvSpPr>
        <p:spPr bwMode="auto">
          <a:xfrm>
            <a:off x="558011" y="3246493"/>
            <a:ext cx="2133600" cy="1306631"/>
          </a:xfrm>
          <a:prstGeom prst="rect">
            <a:avLst/>
          </a:prstGeom>
          <a:solidFill>
            <a:srgbClr val="C59408">
              <a:alpha val="25000"/>
            </a:srgbClr>
          </a:solidFill>
          <a:ln w="25400"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/>
          <a:p>
            <a:pPr algn="ctr"/>
            <a:r>
              <a:rPr lang="de-DE" sz="1200" b="1" dirty="0"/>
              <a:t>Stundenliste</a:t>
            </a:r>
          </a:p>
          <a:p>
            <a:pPr algn="ctr"/>
            <a:endParaRPr lang="de-DE" sz="1200" b="1" dirty="0"/>
          </a:p>
          <a:p>
            <a:pPr algn="ctr"/>
            <a:r>
              <a:rPr lang="de-DE" sz="900" dirty="0" smtClean="0"/>
              <a:t>[</a:t>
            </a:r>
            <a:r>
              <a:rPr lang="de-DE" sz="900" dirty="0" err="1"/>
              <a:t>KAlender</a:t>
            </a:r>
            <a:r>
              <a:rPr lang="de-DE" sz="900" dirty="0"/>
              <a:t>]</a:t>
            </a:r>
            <a:r>
              <a:rPr lang="de-DE" sz="900" dirty="0" err="1"/>
              <a:t>Mitarbeiter_ID</a:t>
            </a:r>
            <a:endParaRPr lang="de-DE" sz="900" dirty="0"/>
          </a:p>
          <a:p>
            <a:pPr algn="ctr"/>
            <a:r>
              <a:rPr lang="de-DE" sz="1200" b="1" dirty="0">
                <a:solidFill>
                  <a:srgbClr val="FF0000"/>
                </a:solidFill>
              </a:rPr>
              <a:t>[</a:t>
            </a:r>
            <a:r>
              <a:rPr lang="de-DE" sz="1200" b="1" dirty="0" err="1">
                <a:solidFill>
                  <a:srgbClr val="FF0000"/>
                </a:solidFill>
              </a:rPr>
              <a:t>KAlender</a:t>
            </a:r>
            <a:r>
              <a:rPr lang="de-DE" sz="1200" b="1" dirty="0">
                <a:solidFill>
                  <a:srgbClr val="FF0000"/>
                </a:solidFill>
              </a:rPr>
              <a:t>]</a:t>
            </a:r>
            <a:r>
              <a:rPr lang="de-DE" sz="1200" b="1" dirty="0" err="1">
                <a:solidFill>
                  <a:srgbClr val="FF0000"/>
                </a:solidFill>
              </a:rPr>
              <a:t>Projekte_ID</a:t>
            </a:r>
            <a:endParaRPr lang="de-DE" sz="1200" b="1" dirty="0">
              <a:solidFill>
                <a:srgbClr val="FF0000"/>
              </a:solidFill>
            </a:endParaRPr>
          </a:p>
          <a:p>
            <a:pPr algn="ctr"/>
            <a:r>
              <a:rPr lang="de-DE" sz="900" dirty="0"/>
              <a:t>[</a:t>
            </a:r>
            <a:r>
              <a:rPr lang="de-DE" sz="900" dirty="0" err="1"/>
              <a:t>KAlender</a:t>
            </a:r>
            <a:r>
              <a:rPr lang="de-DE" sz="900" dirty="0"/>
              <a:t>]</a:t>
            </a:r>
            <a:r>
              <a:rPr lang="de-DE" sz="900" dirty="0" err="1"/>
              <a:t>PR_Positionen_ID</a:t>
            </a:r>
            <a:endParaRPr lang="de-DE" sz="900" dirty="0"/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</p:txBody>
      </p:sp>
      <p:sp>
        <p:nvSpPr>
          <p:cNvPr id="107" name="Line 121"/>
          <p:cNvSpPr>
            <a:spLocks noChangeShapeType="1"/>
          </p:cNvSpPr>
          <p:nvPr/>
        </p:nvSpPr>
        <p:spPr bwMode="auto">
          <a:xfrm>
            <a:off x="3561561" y="4786816"/>
            <a:ext cx="3143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08" name="Line 122"/>
          <p:cNvSpPr>
            <a:spLocks noChangeShapeType="1"/>
          </p:cNvSpPr>
          <p:nvPr/>
        </p:nvSpPr>
        <p:spPr bwMode="auto">
          <a:xfrm>
            <a:off x="3371061" y="3429503"/>
            <a:ext cx="5308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09" name="Line 123"/>
          <p:cNvSpPr>
            <a:spLocks noChangeShapeType="1"/>
          </p:cNvSpPr>
          <p:nvPr/>
        </p:nvSpPr>
        <p:spPr bwMode="auto">
          <a:xfrm>
            <a:off x="3225011" y="3920041"/>
            <a:ext cx="67687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10" name="Line 124"/>
          <p:cNvSpPr>
            <a:spLocks noChangeShapeType="1"/>
          </p:cNvSpPr>
          <p:nvPr/>
        </p:nvSpPr>
        <p:spPr bwMode="auto">
          <a:xfrm>
            <a:off x="3371061" y="5313866"/>
            <a:ext cx="495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11" name="Line 126"/>
          <p:cNvSpPr>
            <a:spLocks noChangeShapeType="1"/>
          </p:cNvSpPr>
          <p:nvPr/>
        </p:nvSpPr>
        <p:spPr bwMode="auto">
          <a:xfrm flipH="1">
            <a:off x="3058414" y="3008817"/>
            <a:ext cx="14195" cy="268594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12" name="Line 127"/>
          <p:cNvSpPr>
            <a:spLocks noChangeShapeType="1"/>
          </p:cNvSpPr>
          <p:nvPr/>
        </p:nvSpPr>
        <p:spPr bwMode="auto">
          <a:xfrm flipH="1">
            <a:off x="2691610" y="5694766"/>
            <a:ext cx="38099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15" name="Rectangle 132"/>
          <p:cNvSpPr>
            <a:spLocks noChangeAspect="1" noChangeArrowheads="1"/>
          </p:cNvSpPr>
          <p:nvPr/>
        </p:nvSpPr>
        <p:spPr bwMode="auto">
          <a:xfrm>
            <a:off x="3901889" y="2621464"/>
            <a:ext cx="2362200" cy="2208213"/>
          </a:xfrm>
          <a:prstGeom prst="rect">
            <a:avLst/>
          </a:prstGeom>
          <a:solidFill>
            <a:srgbClr val="C59408">
              <a:alpha val="25000"/>
            </a:srgbClr>
          </a:solidFill>
          <a:ln w="25400"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/>
          <a:p>
            <a:pPr algn="ctr"/>
            <a:r>
              <a:rPr lang="de-DE" sz="1200" b="1" dirty="0"/>
              <a:t>Projekte</a:t>
            </a:r>
          </a:p>
          <a:p>
            <a:pPr algn="ctr"/>
            <a:endParaRPr lang="de-DE" sz="1200" b="1" dirty="0"/>
          </a:p>
          <a:p>
            <a:pPr algn="ctr"/>
            <a:r>
              <a:rPr lang="de-DE" sz="1200" b="1" dirty="0">
                <a:solidFill>
                  <a:srgbClr val="FF0000"/>
                </a:solidFill>
              </a:rPr>
              <a:t>[</a:t>
            </a:r>
            <a:r>
              <a:rPr lang="de-DE" sz="1200" b="1" dirty="0" err="1" smtClean="0">
                <a:solidFill>
                  <a:srgbClr val="FF0000"/>
                </a:solidFill>
              </a:rPr>
              <a:t>PRojekte</a:t>
            </a:r>
            <a:r>
              <a:rPr lang="de-DE" sz="1200" b="1" dirty="0" smtClean="0">
                <a:solidFill>
                  <a:srgbClr val="FF0000"/>
                </a:solidFill>
              </a:rPr>
              <a:t>]</a:t>
            </a:r>
            <a:r>
              <a:rPr lang="de-DE" sz="1200" b="1" dirty="0" err="1" smtClean="0">
                <a:solidFill>
                  <a:srgbClr val="FF0000"/>
                </a:solidFill>
              </a:rPr>
              <a:t>Projekte_ID</a:t>
            </a:r>
            <a:endParaRPr lang="de-DE" sz="1200" b="1" dirty="0" smtClean="0">
              <a:solidFill>
                <a:srgbClr val="FF0000"/>
              </a:solidFill>
            </a:endParaRPr>
          </a:p>
          <a:p>
            <a:pPr algn="ctr"/>
            <a:r>
              <a:rPr lang="de-DE" sz="900" b="1" dirty="0" smtClean="0"/>
              <a:t>[</a:t>
            </a:r>
            <a:r>
              <a:rPr lang="de-DE" sz="900" b="1" dirty="0" err="1" smtClean="0"/>
              <a:t>PRojekte</a:t>
            </a:r>
            <a:r>
              <a:rPr lang="de-DE" sz="900" b="1" dirty="0" smtClean="0"/>
              <a:t>]</a:t>
            </a:r>
            <a:r>
              <a:rPr lang="de-DE" sz="900" b="1" dirty="0" err="1" smtClean="0"/>
              <a:t>Kunden_ID</a:t>
            </a:r>
            <a:endParaRPr lang="de-DE" sz="900" b="1" dirty="0"/>
          </a:p>
        </p:txBody>
      </p:sp>
      <p:sp>
        <p:nvSpPr>
          <p:cNvPr id="116" name="Rectangle 134"/>
          <p:cNvSpPr>
            <a:spLocks noChangeAspect="1" noChangeArrowheads="1"/>
          </p:cNvSpPr>
          <p:nvPr/>
        </p:nvSpPr>
        <p:spPr bwMode="auto">
          <a:xfrm>
            <a:off x="197649" y="2106814"/>
            <a:ext cx="1990725" cy="764108"/>
          </a:xfrm>
          <a:prstGeom prst="rect">
            <a:avLst/>
          </a:prstGeom>
          <a:solidFill>
            <a:srgbClr val="C59408">
              <a:alpha val="25000"/>
            </a:srgbClr>
          </a:solidFill>
          <a:ln w="25400"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/>
          <a:p>
            <a:pPr algn="ctr"/>
            <a:r>
              <a:rPr lang="de-DE" sz="1200" b="1" dirty="0"/>
              <a:t>Mitarbeiter</a:t>
            </a:r>
          </a:p>
          <a:p>
            <a:pPr algn="ctr"/>
            <a:endParaRPr lang="de-DE" sz="900" dirty="0"/>
          </a:p>
          <a:p>
            <a:pPr algn="ctr"/>
            <a:r>
              <a:rPr lang="de-DE" sz="900" dirty="0"/>
              <a:t>[</a:t>
            </a:r>
            <a:r>
              <a:rPr lang="de-DE" sz="900" dirty="0" err="1"/>
              <a:t>MItarbeiter</a:t>
            </a:r>
            <a:r>
              <a:rPr lang="de-DE" sz="900" dirty="0"/>
              <a:t>]</a:t>
            </a:r>
            <a:r>
              <a:rPr lang="de-DE" sz="900" dirty="0" err="1"/>
              <a:t>Mitarbeiter_ID</a:t>
            </a:r>
            <a:endParaRPr lang="de-DE" sz="900" dirty="0"/>
          </a:p>
          <a:p>
            <a:pPr algn="ctr"/>
            <a:endParaRPr lang="de-DE" sz="1200" b="1" dirty="0">
              <a:solidFill>
                <a:schemeClr val="bg1"/>
              </a:solidFill>
            </a:endParaRPr>
          </a:p>
        </p:txBody>
      </p:sp>
      <p:sp>
        <p:nvSpPr>
          <p:cNvPr id="118" name="Rectangle 136"/>
          <p:cNvSpPr>
            <a:spLocks noChangeAspect="1" noChangeArrowheads="1"/>
          </p:cNvSpPr>
          <p:nvPr/>
        </p:nvSpPr>
        <p:spPr bwMode="auto">
          <a:xfrm>
            <a:off x="3866361" y="5033673"/>
            <a:ext cx="2362200" cy="1381173"/>
          </a:xfrm>
          <a:prstGeom prst="rect">
            <a:avLst/>
          </a:prstGeom>
          <a:solidFill>
            <a:srgbClr val="C59408">
              <a:alpha val="25000"/>
            </a:srgbClr>
          </a:solidFill>
          <a:ln w="25400"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/>
          <a:p>
            <a:pPr algn="ctr"/>
            <a:r>
              <a:rPr lang="de-DE" sz="1200" b="1" dirty="0" smtClean="0"/>
              <a:t>Rechnungen</a:t>
            </a:r>
          </a:p>
          <a:p>
            <a:pPr algn="ctr"/>
            <a:endParaRPr lang="de-DE" sz="1200" b="1" dirty="0"/>
          </a:p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[</a:t>
            </a:r>
            <a:r>
              <a:rPr lang="de-DE" sz="1200" b="1" dirty="0" err="1">
                <a:solidFill>
                  <a:srgbClr val="FF0000"/>
                </a:solidFill>
              </a:rPr>
              <a:t>ReChnungen</a:t>
            </a:r>
            <a:r>
              <a:rPr lang="de-DE" sz="1200" b="1" dirty="0">
                <a:solidFill>
                  <a:srgbClr val="FF0000"/>
                </a:solidFill>
              </a:rPr>
              <a:t>]</a:t>
            </a:r>
            <a:r>
              <a:rPr lang="de-DE" sz="1200" b="1" dirty="0" err="1">
                <a:solidFill>
                  <a:srgbClr val="FF0000"/>
                </a:solidFill>
              </a:rPr>
              <a:t>Projekte_ID</a:t>
            </a:r>
            <a:endParaRPr lang="de-DE" sz="1200" b="1" dirty="0">
              <a:solidFill>
                <a:srgbClr val="FF0000"/>
              </a:solidFill>
            </a:endParaRPr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</p:txBody>
      </p:sp>
      <p:sp>
        <p:nvSpPr>
          <p:cNvPr id="119" name="Rectangle 137"/>
          <p:cNvSpPr>
            <a:spLocks noChangeAspect="1" noChangeArrowheads="1"/>
          </p:cNvSpPr>
          <p:nvPr/>
        </p:nvSpPr>
        <p:spPr bwMode="auto">
          <a:xfrm>
            <a:off x="4000356" y="5840916"/>
            <a:ext cx="2132310" cy="512762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de-DE" sz="900" b="1" dirty="0" err="1"/>
              <a:t>RC_Positionen</a:t>
            </a:r>
            <a:endParaRPr lang="de-DE" sz="900" b="1" dirty="0"/>
          </a:p>
          <a:p>
            <a:pPr algn="ctr"/>
            <a:r>
              <a:rPr lang="de-DE" sz="900" dirty="0"/>
              <a:t>[</a:t>
            </a:r>
            <a:r>
              <a:rPr lang="de-DE" sz="900" dirty="0" err="1"/>
              <a:t>RC_Positionen</a:t>
            </a:r>
            <a:r>
              <a:rPr lang="de-DE" sz="900" dirty="0"/>
              <a:t>]</a:t>
            </a:r>
            <a:r>
              <a:rPr lang="de-DE" sz="900" dirty="0" err="1"/>
              <a:t>Rechnungen_ID</a:t>
            </a:r>
            <a:endParaRPr lang="de-DE" sz="900" dirty="0"/>
          </a:p>
          <a:p>
            <a:pPr algn="ctr"/>
            <a:r>
              <a:rPr lang="de-DE" sz="900" b="1" dirty="0">
                <a:solidFill>
                  <a:srgbClr val="FF0000"/>
                </a:solidFill>
              </a:rPr>
              <a:t>[</a:t>
            </a:r>
            <a:r>
              <a:rPr lang="de-DE" sz="900" b="1" dirty="0" err="1">
                <a:solidFill>
                  <a:srgbClr val="FF0000"/>
                </a:solidFill>
              </a:rPr>
              <a:t>RC_Positionen</a:t>
            </a:r>
            <a:r>
              <a:rPr lang="de-DE" sz="900" b="1" dirty="0">
                <a:solidFill>
                  <a:srgbClr val="FF0000"/>
                </a:solidFill>
              </a:rPr>
              <a:t>]</a:t>
            </a:r>
            <a:r>
              <a:rPr lang="de-DE" sz="900" b="1" dirty="0" err="1">
                <a:solidFill>
                  <a:srgbClr val="FF0000"/>
                </a:solidFill>
              </a:rPr>
              <a:t>Projekte_ID</a:t>
            </a:r>
            <a:endParaRPr lang="de-DE" sz="900" b="1" dirty="0">
              <a:solidFill>
                <a:srgbClr val="FF0000"/>
              </a:solidFill>
            </a:endParaRPr>
          </a:p>
        </p:txBody>
      </p:sp>
      <p:sp>
        <p:nvSpPr>
          <p:cNvPr id="120" name="Rectangle 138"/>
          <p:cNvSpPr>
            <a:spLocks noChangeAspect="1" noChangeArrowheads="1"/>
          </p:cNvSpPr>
          <p:nvPr/>
        </p:nvSpPr>
        <p:spPr bwMode="auto">
          <a:xfrm>
            <a:off x="6615117" y="3581108"/>
            <a:ext cx="2449512" cy="1641475"/>
          </a:xfrm>
          <a:prstGeom prst="rect">
            <a:avLst/>
          </a:prstGeom>
          <a:solidFill>
            <a:srgbClr val="C59408">
              <a:alpha val="25000"/>
            </a:srgbClr>
          </a:solidFill>
          <a:ln w="25400"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/>
          <a:p>
            <a:pPr algn="ctr"/>
            <a:r>
              <a:rPr lang="de-DE" sz="1200" b="1" dirty="0" smtClean="0"/>
              <a:t>Eingangsrechnungen</a:t>
            </a:r>
          </a:p>
          <a:p>
            <a:pPr algn="ctr"/>
            <a:endParaRPr lang="de-DE" sz="1200" b="1" dirty="0"/>
          </a:p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[</a:t>
            </a:r>
            <a:r>
              <a:rPr lang="de-DE" sz="1200" b="1" dirty="0" err="1">
                <a:solidFill>
                  <a:srgbClr val="FF0000"/>
                </a:solidFill>
              </a:rPr>
              <a:t>EingangsRechnungen</a:t>
            </a:r>
            <a:r>
              <a:rPr lang="de-DE" sz="1200" b="1" dirty="0">
                <a:solidFill>
                  <a:srgbClr val="FF0000"/>
                </a:solidFill>
              </a:rPr>
              <a:t>]</a:t>
            </a:r>
            <a:r>
              <a:rPr lang="de-DE" sz="1200" b="1" dirty="0" err="1">
                <a:solidFill>
                  <a:srgbClr val="FF0000"/>
                </a:solidFill>
              </a:rPr>
              <a:t>Projekte_ID</a:t>
            </a:r>
            <a:endParaRPr lang="de-DE" sz="1200" b="1" dirty="0">
              <a:solidFill>
                <a:srgbClr val="FF0000"/>
              </a:solidFill>
            </a:endParaRPr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</p:txBody>
      </p:sp>
      <p:sp>
        <p:nvSpPr>
          <p:cNvPr id="121" name="Rectangle 139"/>
          <p:cNvSpPr>
            <a:spLocks noChangeAspect="1" noChangeArrowheads="1"/>
          </p:cNvSpPr>
          <p:nvPr/>
        </p:nvSpPr>
        <p:spPr bwMode="auto">
          <a:xfrm>
            <a:off x="6724890" y="4470110"/>
            <a:ext cx="2229966" cy="563563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de-DE" sz="900" b="1" dirty="0" err="1"/>
              <a:t>ER_Positionen</a:t>
            </a:r>
            <a:endParaRPr lang="de-DE" sz="900" b="1" dirty="0"/>
          </a:p>
          <a:p>
            <a:pPr algn="ctr"/>
            <a:r>
              <a:rPr lang="de-DE" sz="900" dirty="0"/>
              <a:t>[</a:t>
            </a:r>
            <a:r>
              <a:rPr lang="de-DE" sz="900" dirty="0" err="1"/>
              <a:t>ER_Positionen</a:t>
            </a:r>
            <a:r>
              <a:rPr lang="de-DE" sz="900" dirty="0"/>
              <a:t>]</a:t>
            </a:r>
            <a:r>
              <a:rPr lang="de-DE" sz="900" dirty="0" err="1"/>
              <a:t>Eingangsrechnungen_ID</a:t>
            </a:r>
            <a:endParaRPr lang="de-DE" sz="900" dirty="0"/>
          </a:p>
          <a:p>
            <a:pPr algn="ctr"/>
            <a:r>
              <a:rPr lang="de-DE" sz="900" b="1" dirty="0">
                <a:solidFill>
                  <a:srgbClr val="FF0000"/>
                </a:solidFill>
              </a:rPr>
              <a:t>[</a:t>
            </a:r>
            <a:r>
              <a:rPr lang="de-DE" sz="900" b="1" dirty="0" err="1">
                <a:solidFill>
                  <a:srgbClr val="FF0000"/>
                </a:solidFill>
              </a:rPr>
              <a:t>ER_Positionen</a:t>
            </a:r>
            <a:r>
              <a:rPr lang="de-DE" sz="900" b="1" dirty="0">
                <a:solidFill>
                  <a:srgbClr val="FF0000"/>
                </a:solidFill>
              </a:rPr>
              <a:t>]</a:t>
            </a:r>
            <a:r>
              <a:rPr lang="de-DE" sz="900" b="1" dirty="0" err="1">
                <a:solidFill>
                  <a:srgbClr val="FF0000"/>
                </a:solidFill>
              </a:rPr>
              <a:t>Projekte_ID</a:t>
            </a:r>
            <a:endParaRPr lang="de-DE" sz="900" b="1" dirty="0">
              <a:solidFill>
                <a:srgbClr val="FF0000"/>
              </a:solidFill>
            </a:endParaRPr>
          </a:p>
          <a:p>
            <a:pPr algn="ctr"/>
            <a:endParaRPr lang="de-DE" sz="900" b="1" dirty="0"/>
          </a:p>
        </p:txBody>
      </p:sp>
      <p:sp>
        <p:nvSpPr>
          <p:cNvPr id="122" name="Line 140"/>
          <p:cNvSpPr>
            <a:spLocks noChangeShapeType="1"/>
          </p:cNvSpPr>
          <p:nvPr/>
        </p:nvSpPr>
        <p:spPr bwMode="auto">
          <a:xfrm flipH="1">
            <a:off x="6247611" y="2853241"/>
            <a:ext cx="161205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23" name="Line 141"/>
          <p:cNvSpPr>
            <a:spLocks noChangeShapeType="1"/>
          </p:cNvSpPr>
          <p:nvPr/>
        </p:nvSpPr>
        <p:spPr bwMode="auto">
          <a:xfrm>
            <a:off x="3228185" y="4672516"/>
            <a:ext cx="673703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24" name="Rectangle 142"/>
          <p:cNvSpPr>
            <a:spLocks noChangeAspect="1" noChangeArrowheads="1"/>
          </p:cNvSpPr>
          <p:nvPr/>
        </p:nvSpPr>
        <p:spPr bwMode="auto">
          <a:xfrm>
            <a:off x="197649" y="5222583"/>
            <a:ext cx="2493962" cy="1192263"/>
          </a:xfrm>
          <a:prstGeom prst="rect">
            <a:avLst/>
          </a:prstGeom>
          <a:solidFill>
            <a:srgbClr val="C59408">
              <a:alpha val="25000"/>
            </a:srgbClr>
          </a:solidFill>
          <a:ln w="25400"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/>
          <a:p>
            <a:pPr algn="ctr"/>
            <a:r>
              <a:rPr lang="de-DE" sz="1200" b="1" dirty="0" smtClean="0"/>
              <a:t>Projektmaterial</a:t>
            </a:r>
          </a:p>
          <a:p>
            <a:pPr algn="ctr"/>
            <a:endParaRPr lang="de-DE" sz="1200" b="1" dirty="0"/>
          </a:p>
          <a:p>
            <a:pPr algn="ctr"/>
            <a:r>
              <a:rPr lang="de-DE" sz="900" dirty="0" smtClean="0"/>
              <a:t>[</a:t>
            </a:r>
            <a:r>
              <a:rPr lang="de-DE" sz="900" dirty="0" err="1"/>
              <a:t>ProjektMaterial</a:t>
            </a:r>
            <a:r>
              <a:rPr lang="de-DE" sz="900" dirty="0"/>
              <a:t>]</a:t>
            </a:r>
            <a:r>
              <a:rPr lang="de-DE" sz="900" dirty="0" err="1"/>
              <a:t>Mitarbeiter_ID</a:t>
            </a:r>
            <a:endParaRPr lang="de-DE" sz="900" dirty="0"/>
          </a:p>
          <a:p>
            <a:pPr algn="ctr"/>
            <a:r>
              <a:rPr lang="de-DE" sz="1200" b="1" dirty="0">
                <a:solidFill>
                  <a:srgbClr val="FF0000"/>
                </a:solidFill>
              </a:rPr>
              <a:t>[</a:t>
            </a:r>
            <a:r>
              <a:rPr lang="de-DE" sz="1200" b="1" dirty="0" err="1">
                <a:solidFill>
                  <a:srgbClr val="FF0000"/>
                </a:solidFill>
              </a:rPr>
              <a:t>ProjektMaterial</a:t>
            </a:r>
            <a:r>
              <a:rPr lang="de-DE" sz="1200" b="1" dirty="0">
                <a:solidFill>
                  <a:srgbClr val="FF0000"/>
                </a:solidFill>
              </a:rPr>
              <a:t>]</a:t>
            </a:r>
            <a:r>
              <a:rPr lang="de-DE" sz="1200" b="1" dirty="0" err="1">
                <a:solidFill>
                  <a:srgbClr val="FF0000"/>
                </a:solidFill>
              </a:rPr>
              <a:t>Projekte_ID</a:t>
            </a:r>
            <a:endParaRPr lang="de-DE" sz="1200" b="1" dirty="0">
              <a:solidFill>
                <a:srgbClr val="FF0000"/>
              </a:solidFill>
            </a:endParaRPr>
          </a:p>
          <a:p>
            <a:pPr algn="ctr"/>
            <a:r>
              <a:rPr lang="de-DE" sz="900" dirty="0"/>
              <a:t>[</a:t>
            </a:r>
            <a:r>
              <a:rPr lang="de-DE" sz="900" dirty="0" err="1"/>
              <a:t>ProjektMaterial</a:t>
            </a:r>
            <a:r>
              <a:rPr lang="de-DE" sz="900" dirty="0"/>
              <a:t>]</a:t>
            </a:r>
            <a:r>
              <a:rPr lang="de-DE" sz="900" dirty="0" err="1"/>
              <a:t>Projekt_Positionen_ID</a:t>
            </a:r>
            <a:endParaRPr lang="de-DE" sz="900" dirty="0"/>
          </a:p>
        </p:txBody>
      </p:sp>
      <p:sp>
        <p:nvSpPr>
          <p:cNvPr id="126" name="Line 144"/>
          <p:cNvSpPr>
            <a:spLocks noChangeShapeType="1"/>
          </p:cNvSpPr>
          <p:nvPr/>
        </p:nvSpPr>
        <p:spPr bwMode="auto">
          <a:xfrm>
            <a:off x="2201820" y="2238382"/>
            <a:ext cx="1042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27" name="Line 145"/>
          <p:cNvSpPr>
            <a:spLocks noChangeShapeType="1"/>
          </p:cNvSpPr>
          <p:nvPr/>
        </p:nvSpPr>
        <p:spPr bwMode="auto">
          <a:xfrm flipH="1">
            <a:off x="3225011" y="2238381"/>
            <a:ext cx="19796" cy="168165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28" name="Line 146"/>
          <p:cNvSpPr>
            <a:spLocks noChangeShapeType="1"/>
          </p:cNvSpPr>
          <p:nvPr/>
        </p:nvSpPr>
        <p:spPr bwMode="auto">
          <a:xfrm flipV="1">
            <a:off x="3561561" y="4786816"/>
            <a:ext cx="0" cy="1358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29" name="Line 147"/>
          <p:cNvSpPr>
            <a:spLocks noChangeShapeType="1"/>
          </p:cNvSpPr>
          <p:nvPr/>
        </p:nvSpPr>
        <p:spPr bwMode="auto">
          <a:xfrm flipH="1">
            <a:off x="3371061" y="3429503"/>
            <a:ext cx="0" cy="1884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30" name="Line 148"/>
          <p:cNvSpPr>
            <a:spLocks noChangeShapeType="1"/>
          </p:cNvSpPr>
          <p:nvPr/>
        </p:nvSpPr>
        <p:spPr bwMode="auto">
          <a:xfrm rot="-5400000">
            <a:off x="3713961" y="5993316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31" name="Line 150"/>
          <p:cNvSpPr>
            <a:spLocks noChangeShapeType="1"/>
          </p:cNvSpPr>
          <p:nvPr/>
        </p:nvSpPr>
        <p:spPr bwMode="auto">
          <a:xfrm flipV="1">
            <a:off x="329411" y="2867679"/>
            <a:ext cx="0" cy="235490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32" name="Line 153"/>
          <p:cNvSpPr>
            <a:spLocks noChangeShapeType="1"/>
          </p:cNvSpPr>
          <p:nvPr/>
        </p:nvSpPr>
        <p:spPr bwMode="auto">
          <a:xfrm flipV="1">
            <a:off x="2920211" y="2869115"/>
            <a:ext cx="0" cy="14239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34" name="Line 155"/>
          <p:cNvSpPr>
            <a:spLocks noChangeShapeType="1"/>
          </p:cNvSpPr>
          <p:nvPr/>
        </p:nvSpPr>
        <p:spPr bwMode="auto">
          <a:xfrm>
            <a:off x="3072611" y="3008815"/>
            <a:ext cx="829278" cy="56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35" name="Line 156"/>
          <p:cNvSpPr>
            <a:spLocks noChangeShapeType="1"/>
          </p:cNvSpPr>
          <p:nvPr/>
        </p:nvSpPr>
        <p:spPr bwMode="auto">
          <a:xfrm>
            <a:off x="2691611" y="4494716"/>
            <a:ext cx="121027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36" name="Line 127"/>
          <p:cNvSpPr>
            <a:spLocks noChangeShapeType="1"/>
          </p:cNvSpPr>
          <p:nvPr/>
        </p:nvSpPr>
        <p:spPr bwMode="auto">
          <a:xfrm flipH="1">
            <a:off x="2691610" y="5892558"/>
            <a:ext cx="5111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137" name="Line 126"/>
          <p:cNvSpPr>
            <a:spLocks noChangeShapeType="1"/>
          </p:cNvSpPr>
          <p:nvPr/>
        </p:nvSpPr>
        <p:spPr bwMode="auto">
          <a:xfrm flipH="1">
            <a:off x="3217910" y="4678866"/>
            <a:ext cx="3549" cy="121369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43" name="Rectangle 139"/>
          <p:cNvSpPr>
            <a:spLocks noChangeAspect="1" noChangeArrowheads="1"/>
          </p:cNvSpPr>
          <p:nvPr/>
        </p:nvSpPr>
        <p:spPr bwMode="auto">
          <a:xfrm>
            <a:off x="3968006" y="3878872"/>
            <a:ext cx="2229966" cy="281781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0" tIns="0" rIns="0" bIns="0" anchor="ctr" anchorCtr="0"/>
          <a:lstStyle/>
          <a:p>
            <a:pPr algn="ctr"/>
            <a:endParaRPr lang="de-DE" sz="900" b="1" dirty="0" smtClean="0"/>
          </a:p>
          <a:p>
            <a:pPr algn="ctr"/>
            <a:r>
              <a:rPr lang="de-DE" sz="900" b="1" dirty="0" err="1" smtClean="0"/>
              <a:t>PR_Positionen</a:t>
            </a:r>
            <a:endParaRPr lang="de-DE" sz="900" b="1" dirty="0"/>
          </a:p>
          <a:p>
            <a:pPr algn="ctr"/>
            <a:r>
              <a:rPr lang="de-DE" sz="900" dirty="0" smtClean="0"/>
              <a:t>[</a:t>
            </a:r>
            <a:r>
              <a:rPr lang="de-DE" sz="900" dirty="0" err="1" smtClean="0"/>
              <a:t>PR_Positionen</a:t>
            </a:r>
            <a:r>
              <a:rPr lang="de-DE" sz="900" dirty="0" smtClean="0"/>
              <a:t>]</a:t>
            </a:r>
            <a:r>
              <a:rPr lang="de-DE" sz="900" dirty="0" err="1" smtClean="0"/>
              <a:t>Projekte_ID</a:t>
            </a:r>
            <a:endParaRPr lang="de-DE" sz="900" dirty="0"/>
          </a:p>
          <a:p>
            <a:pPr algn="ctr"/>
            <a:endParaRPr lang="de-DE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19415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Warum IDs?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Warum nicht die Projektnummer?</a:t>
            </a:r>
            <a:endParaRPr lang="de-DE" dirty="0"/>
          </a:p>
        </p:txBody>
      </p:sp>
      <p:sp>
        <p:nvSpPr>
          <p:cNvPr id="7" name="Titel 2"/>
          <p:cNvSpPr txBox="1">
            <a:spLocks/>
          </p:cNvSpPr>
          <p:nvPr/>
        </p:nvSpPr>
        <p:spPr bwMode="auto">
          <a:xfrm>
            <a:off x="6421648" y="784153"/>
            <a:ext cx="1157504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>
            <a:spAutoFit/>
          </a:bodyPr>
          <a:lstStyle>
            <a:lvl1pPr marL="363538" indent="-3635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de-DE" sz="17000" dirty="0" smtClean="0">
                <a:solidFill>
                  <a:schemeClr val="bg1"/>
                </a:solidFill>
                <a:latin typeface="+mn-lt"/>
                <a:cs typeface="Calibri Light"/>
              </a:rPr>
              <a:t>?</a:t>
            </a:r>
            <a:endParaRPr lang="de-DE" sz="17000" dirty="0">
              <a:solidFill>
                <a:schemeClr val="bg1"/>
              </a:solidFill>
              <a:latin typeface="+mn-lt"/>
              <a:cs typeface="Calibri Light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2160000" y="3780000"/>
            <a:ext cx="6659331" cy="2888098"/>
          </a:xfrm>
        </p:spPr>
        <p:txBody>
          <a:bodyPr/>
          <a:lstStyle/>
          <a:p>
            <a:r>
              <a:rPr lang="de-DE" dirty="0" smtClean="0"/>
              <a:t>Die Datensatz-ID ist eine Zahl</a:t>
            </a:r>
          </a:p>
          <a:p>
            <a:endParaRPr lang="de-DE" dirty="0" smtClean="0"/>
          </a:p>
          <a:p>
            <a:r>
              <a:rPr lang="de-DE" dirty="0" smtClean="0"/>
              <a:t>Die </a:t>
            </a:r>
            <a:r>
              <a:rPr lang="de-DE" dirty="0"/>
              <a:t>Datensatz-ID wird </a:t>
            </a:r>
            <a:r>
              <a:rPr lang="de-DE" dirty="0" smtClean="0"/>
              <a:t>bei der Anlage des Datensatzes unveränderlich vergeben</a:t>
            </a:r>
          </a:p>
          <a:p>
            <a:endParaRPr lang="de-DE" dirty="0" smtClean="0"/>
          </a:p>
          <a:p>
            <a:r>
              <a:rPr lang="de-DE" dirty="0" smtClean="0"/>
              <a:t>Eine Datensatz-ID gibt es eindeutig nur 1x pro Modul in der ConAktiv-Datenbank, auch bei mehreren Mandanten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275641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1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Zeitraumbezogene Kundenauswertung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Start der Auswertung im Browser / Modul Kunden</a:t>
            </a:r>
          </a:p>
          <a:p>
            <a:r>
              <a:rPr lang="de-DE" dirty="0" smtClean="0"/>
              <a:t>Auswahl der Kunden durch den Anwender</a:t>
            </a:r>
          </a:p>
          <a:p>
            <a:r>
              <a:rPr lang="de-DE" dirty="0" smtClean="0"/>
              <a:t>Die Auswertung sucht nach Eingabe des Betrachtungszeitraums die „Daten“ selbst</a:t>
            </a:r>
          </a:p>
          <a:p>
            <a:r>
              <a:rPr lang="de-DE" dirty="0" smtClean="0"/>
              <a:t>Ausgabe als „Druck“-Report </a:t>
            </a:r>
            <a:endParaRPr lang="de-DE" dirty="0"/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66" t="-5166"/>
          <a:stretch/>
        </p:blipFill>
        <p:spPr>
          <a:xfrm>
            <a:off x="6204167" y="950476"/>
            <a:ext cx="1451666" cy="2340000"/>
          </a:xfrm>
        </p:spPr>
      </p:pic>
    </p:spTree>
    <p:extLst>
      <p:ext uri="{BB962C8B-B14F-4D97-AF65-F5344CB8AC3E}">
        <p14:creationId xmlns:p14="http://schemas.microsoft.com/office/powerpoint/2010/main" val="307687973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Umsätze aus Rechnungen</a:t>
            </a:r>
            <a:endParaRPr lang="de-DE" dirty="0"/>
          </a:p>
        </p:txBody>
      </p:sp>
      <p:cxnSp>
        <p:nvCxnSpPr>
          <p:cNvPr id="113" name="Gerade Verbindung mit Pfeil 112"/>
          <p:cNvCxnSpPr/>
          <p:nvPr/>
        </p:nvCxnSpPr>
        <p:spPr>
          <a:xfrm flipH="1">
            <a:off x="1657593" y="3063528"/>
            <a:ext cx="113306" cy="29821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mit Pfeil 113"/>
          <p:cNvCxnSpPr/>
          <p:nvPr/>
        </p:nvCxnSpPr>
        <p:spPr>
          <a:xfrm flipH="1">
            <a:off x="1111083" y="2916399"/>
            <a:ext cx="354444" cy="29425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/>
          <p:cNvCxnSpPr/>
          <p:nvPr/>
        </p:nvCxnSpPr>
        <p:spPr>
          <a:xfrm flipV="1">
            <a:off x="2414715" y="2538511"/>
            <a:ext cx="2000932" cy="179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/>
          <p:cNvCxnSpPr/>
          <p:nvPr/>
        </p:nvCxnSpPr>
        <p:spPr>
          <a:xfrm>
            <a:off x="2070675" y="3061552"/>
            <a:ext cx="132272" cy="24532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 Verbindung mit Pfeil 158"/>
          <p:cNvCxnSpPr/>
          <p:nvPr/>
        </p:nvCxnSpPr>
        <p:spPr>
          <a:xfrm>
            <a:off x="2355347" y="2812838"/>
            <a:ext cx="279648" cy="10356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Gerade Verbindung mit Pfeil 159"/>
          <p:cNvCxnSpPr/>
          <p:nvPr/>
        </p:nvCxnSpPr>
        <p:spPr>
          <a:xfrm flipH="1">
            <a:off x="2906333" y="3371617"/>
            <a:ext cx="1079706" cy="1331865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Geschweifte Klammer links 160"/>
          <p:cNvSpPr/>
          <p:nvPr/>
        </p:nvSpPr>
        <p:spPr>
          <a:xfrm>
            <a:off x="4084903" y="4341138"/>
            <a:ext cx="324344" cy="1550149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2" name="Gerade Verbindung mit Pfeil 161"/>
          <p:cNvCxnSpPr/>
          <p:nvPr/>
        </p:nvCxnSpPr>
        <p:spPr>
          <a:xfrm>
            <a:off x="2922615" y="5116213"/>
            <a:ext cx="98513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/>
          <p:cNvCxnSpPr/>
          <p:nvPr/>
        </p:nvCxnSpPr>
        <p:spPr>
          <a:xfrm>
            <a:off x="2911951" y="4703482"/>
            <a:ext cx="10664" cy="412731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 Box 121"/>
          <p:cNvSpPr txBox="1">
            <a:spLocks noChangeArrowheads="1"/>
          </p:cNvSpPr>
          <p:nvPr/>
        </p:nvSpPr>
        <p:spPr bwMode="auto">
          <a:xfrm>
            <a:off x="4415647" y="4276343"/>
            <a:ext cx="4558433" cy="24100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Suche in </a:t>
            </a:r>
            <a:r>
              <a:rPr lang="de-DE" sz="1600" b="1" dirty="0" smtClean="0">
                <a:solidFill>
                  <a:srgbClr val="7030A0"/>
                </a:solidFill>
              </a:rPr>
              <a:t>Rechnungspositionen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wegen </a:t>
            </a: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Sammelrechnungen</a:t>
            </a:r>
          </a:p>
          <a:p>
            <a:pPr algn="l"/>
            <a:r>
              <a:rPr lang="de-DE" sz="1600" b="1" dirty="0" smtClean="0"/>
              <a:t>Suche für </a:t>
            </a:r>
            <a:r>
              <a:rPr lang="de-DE" sz="1600" b="1" dirty="0"/>
              <a:t>Z</a:t>
            </a:r>
            <a:r>
              <a:rPr lang="de-DE" sz="1600" b="1" dirty="0" smtClean="0"/>
              <a:t>eitraum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Buchungsdatum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Keine stornierten Belege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Rechnungen müssen gebucht sein</a:t>
            </a:r>
          </a:p>
          <a:p>
            <a:pPr algn="l"/>
            <a:endParaRPr lang="de-DE" sz="1600" dirty="0"/>
          </a:p>
        </p:txBody>
      </p:sp>
      <p:cxnSp>
        <p:nvCxnSpPr>
          <p:cNvPr id="165" name="Gerade Verbindung mit Pfeil 164"/>
          <p:cNvCxnSpPr/>
          <p:nvPr/>
        </p:nvCxnSpPr>
        <p:spPr>
          <a:xfrm flipH="1">
            <a:off x="3986039" y="3350528"/>
            <a:ext cx="1870902" cy="11211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Gerade Verbindung mit Pfeil 165"/>
          <p:cNvCxnSpPr/>
          <p:nvPr/>
        </p:nvCxnSpPr>
        <p:spPr>
          <a:xfrm>
            <a:off x="5848907" y="2268093"/>
            <a:ext cx="0" cy="1103524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Gerade Verbindung mit Pfeil 166"/>
          <p:cNvCxnSpPr/>
          <p:nvPr/>
        </p:nvCxnSpPr>
        <p:spPr>
          <a:xfrm flipH="1">
            <a:off x="5272253" y="2264887"/>
            <a:ext cx="584688" cy="3206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8" name="Gruppieren 257"/>
          <p:cNvGrpSpPr/>
          <p:nvPr/>
        </p:nvGrpSpPr>
        <p:grpSpPr>
          <a:xfrm>
            <a:off x="1482580" y="2261682"/>
            <a:ext cx="777098" cy="642769"/>
            <a:chOff x="440110" y="2503435"/>
            <a:chExt cx="777098" cy="642769"/>
          </a:xfrm>
        </p:grpSpPr>
        <p:sp>
          <p:nvSpPr>
            <p:cNvPr id="259" name="Ellipse 258"/>
            <p:cNvSpPr/>
            <p:nvPr/>
          </p:nvSpPr>
          <p:spPr>
            <a:xfrm>
              <a:off x="440110" y="2647451"/>
              <a:ext cx="777098" cy="49875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 cmpd="sng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0" name="Ellipse 259"/>
            <p:cNvSpPr/>
            <p:nvPr/>
          </p:nvSpPr>
          <p:spPr>
            <a:xfrm>
              <a:off x="440110" y="2503435"/>
              <a:ext cx="777098" cy="49875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1" name="Gerade Verbindung 260"/>
            <p:cNvCxnSpPr>
              <a:stCxn id="260" idx="2"/>
              <a:endCxn id="259" idx="2"/>
            </p:cNvCxnSpPr>
            <p:nvPr/>
          </p:nvCxnSpPr>
          <p:spPr>
            <a:xfrm>
              <a:off x="440110" y="2752812"/>
              <a:ext cx="0" cy="144016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Gerade Verbindung 261"/>
            <p:cNvCxnSpPr/>
            <p:nvPr/>
          </p:nvCxnSpPr>
          <p:spPr>
            <a:xfrm>
              <a:off x="1217208" y="2753788"/>
              <a:ext cx="0" cy="124688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Gerade Verbindung 262"/>
            <p:cNvCxnSpPr/>
            <p:nvPr/>
          </p:nvCxnSpPr>
          <p:spPr>
            <a:xfrm>
              <a:off x="538041" y="2596305"/>
              <a:ext cx="318569" cy="17047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Gerade Verbindung 263"/>
            <p:cNvCxnSpPr/>
            <p:nvPr/>
          </p:nvCxnSpPr>
          <p:spPr>
            <a:xfrm>
              <a:off x="559952" y="2576739"/>
              <a:ext cx="274746" cy="17633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Gerade Verbindung 272"/>
            <p:cNvCxnSpPr/>
            <p:nvPr/>
          </p:nvCxnSpPr>
          <p:spPr>
            <a:xfrm>
              <a:off x="581864" y="2564497"/>
              <a:ext cx="274746" cy="198371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Gerade Verbindung 273"/>
            <p:cNvCxnSpPr/>
            <p:nvPr/>
          </p:nvCxnSpPr>
          <p:spPr>
            <a:xfrm rot="600000" flipV="1">
              <a:off x="537560" y="2559325"/>
              <a:ext cx="48183" cy="54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3" name="Ellipse 282"/>
          <p:cNvSpPr/>
          <p:nvPr/>
        </p:nvSpPr>
        <p:spPr>
          <a:xfrm>
            <a:off x="4555142" y="2361141"/>
            <a:ext cx="777098" cy="498753"/>
          </a:xfrm>
          <a:prstGeom prst="ellipse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4" name="Ellipse 283"/>
          <p:cNvSpPr/>
          <p:nvPr/>
        </p:nvSpPr>
        <p:spPr>
          <a:xfrm>
            <a:off x="4555142" y="2217125"/>
            <a:ext cx="777098" cy="498753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5" name="Gerade Verbindung 284"/>
          <p:cNvCxnSpPr>
            <a:stCxn id="284" idx="2"/>
            <a:endCxn id="283" idx="2"/>
          </p:cNvCxnSpPr>
          <p:nvPr/>
        </p:nvCxnSpPr>
        <p:spPr>
          <a:xfrm>
            <a:off x="4555142" y="2466502"/>
            <a:ext cx="0" cy="144016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Gerade Verbindung 285"/>
          <p:cNvCxnSpPr/>
          <p:nvPr/>
        </p:nvCxnSpPr>
        <p:spPr>
          <a:xfrm>
            <a:off x="5332240" y="2475944"/>
            <a:ext cx="0" cy="124688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Ellipse 286"/>
          <p:cNvSpPr/>
          <p:nvPr/>
        </p:nvSpPr>
        <p:spPr>
          <a:xfrm>
            <a:off x="4555142" y="2217125"/>
            <a:ext cx="777098" cy="49875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8" name="Kreis 287"/>
          <p:cNvSpPr/>
          <p:nvPr/>
        </p:nvSpPr>
        <p:spPr>
          <a:xfrm>
            <a:off x="4555142" y="2217125"/>
            <a:ext cx="777098" cy="500400"/>
          </a:xfrm>
          <a:prstGeom prst="pie">
            <a:avLst/>
          </a:prstGeom>
          <a:solidFill>
            <a:schemeClr val="bg2">
              <a:lumMod val="50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pSp>
        <p:nvGrpSpPr>
          <p:cNvPr id="60" name="Gruppieren 59"/>
          <p:cNvGrpSpPr/>
          <p:nvPr/>
        </p:nvGrpSpPr>
        <p:grpSpPr>
          <a:xfrm>
            <a:off x="526921" y="3221031"/>
            <a:ext cx="582824" cy="482077"/>
            <a:chOff x="451104" y="3880830"/>
            <a:chExt cx="582824" cy="482077"/>
          </a:xfrm>
        </p:grpSpPr>
        <p:sp>
          <p:nvSpPr>
            <p:cNvPr id="61" name="Ellipse 60"/>
            <p:cNvSpPr/>
            <p:nvPr/>
          </p:nvSpPr>
          <p:spPr>
            <a:xfrm>
              <a:off x="451104" y="3988842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Ellipse 61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63" name="Gerade Verbindung 62"/>
            <p:cNvCxnSpPr>
              <a:stCxn id="62" idx="2"/>
              <a:endCxn id="61" idx="2"/>
            </p:cNvCxnSpPr>
            <p:nvPr/>
          </p:nvCxnSpPr>
          <p:spPr>
            <a:xfrm>
              <a:off x="451104" y="406786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 Verbindung 63"/>
            <p:cNvCxnSpPr/>
            <p:nvPr/>
          </p:nvCxnSpPr>
          <p:spPr>
            <a:xfrm>
              <a:off x="1033928" y="407494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Ellipse 64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Kreis 65"/>
            <p:cNvSpPr/>
            <p:nvPr/>
          </p:nvSpPr>
          <p:spPr>
            <a:xfrm>
              <a:off x="451104" y="388083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uppieren 66"/>
          <p:cNvGrpSpPr/>
          <p:nvPr/>
        </p:nvGrpSpPr>
        <p:grpSpPr>
          <a:xfrm>
            <a:off x="1311010" y="3508661"/>
            <a:ext cx="582824" cy="482077"/>
            <a:chOff x="1288305" y="4168460"/>
            <a:chExt cx="582824" cy="482077"/>
          </a:xfrm>
        </p:grpSpPr>
        <p:sp>
          <p:nvSpPr>
            <p:cNvPr id="68" name="Ellipse 67"/>
            <p:cNvSpPr/>
            <p:nvPr/>
          </p:nvSpPr>
          <p:spPr>
            <a:xfrm>
              <a:off x="1288305" y="4276472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Ellipse 68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0" name="Gerade Verbindung 69"/>
            <p:cNvCxnSpPr>
              <a:stCxn id="69" idx="2"/>
              <a:endCxn id="68" idx="2"/>
            </p:cNvCxnSpPr>
            <p:nvPr/>
          </p:nvCxnSpPr>
          <p:spPr>
            <a:xfrm>
              <a:off x="1288305" y="435549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70"/>
            <p:cNvCxnSpPr/>
            <p:nvPr/>
          </p:nvCxnSpPr>
          <p:spPr>
            <a:xfrm>
              <a:off x="1871129" y="436371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Ellipse 71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Kreis 72"/>
            <p:cNvSpPr/>
            <p:nvPr/>
          </p:nvSpPr>
          <p:spPr>
            <a:xfrm>
              <a:off x="1288305" y="416846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74" name="Gruppieren 73"/>
          <p:cNvGrpSpPr/>
          <p:nvPr/>
        </p:nvGrpSpPr>
        <p:grpSpPr>
          <a:xfrm>
            <a:off x="2068853" y="3394363"/>
            <a:ext cx="582824" cy="482077"/>
            <a:chOff x="2123303" y="4054162"/>
            <a:chExt cx="582824" cy="482077"/>
          </a:xfrm>
        </p:grpSpPr>
        <p:sp>
          <p:nvSpPr>
            <p:cNvPr id="75" name="Ellipse 74"/>
            <p:cNvSpPr/>
            <p:nvPr/>
          </p:nvSpPr>
          <p:spPr>
            <a:xfrm>
              <a:off x="2123303" y="4162174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Ellipse 75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7" name="Gerade Verbindung 76"/>
            <p:cNvCxnSpPr>
              <a:stCxn id="76" idx="2"/>
              <a:endCxn id="75" idx="2"/>
            </p:cNvCxnSpPr>
            <p:nvPr/>
          </p:nvCxnSpPr>
          <p:spPr>
            <a:xfrm>
              <a:off x="2123303" y="424119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 Verbindung 77"/>
            <p:cNvCxnSpPr/>
            <p:nvPr/>
          </p:nvCxnSpPr>
          <p:spPr>
            <a:xfrm>
              <a:off x="2706127" y="424827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Ellipse 78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Kreis 79"/>
            <p:cNvSpPr/>
            <p:nvPr/>
          </p:nvSpPr>
          <p:spPr>
            <a:xfrm>
              <a:off x="2123303" y="4054162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81" name="Gruppieren 80"/>
          <p:cNvGrpSpPr/>
          <p:nvPr/>
        </p:nvGrpSpPr>
        <p:grpSpPr>
          <a:xfrm>
            <a:off x="2704789" y="2848055"/>
            <a:ext cx="582824" cy="482077"/>
            <a:chOff x="2706127" y="3507854"/>
            <a:chExt cx="582824" cy="482077"/>
          </a:xfrm>
        </p:grpSpPr>
        <p:sp>
          <p:nvSpPr>
            <p:cNvPr id="82" name="Ellipse 81"/>
            <p:cNvSpPr/>
            <p:nvPr/>
          </p:nvSpPr>
          <p:spPr>
            <a:xfrm>
              <a:off x="2706127" y="3615866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Ellipse 82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4" name="Gerade Verbindung 83"/>
            <p:cNvCxnSpPr>
              <a:stCxn id="83" idx="2"/>
              <a:endCxn id="82" idx="2"/>
            </p:cNvCxnSpPr>
            <p:nvPr/>
          </p:nvCxnSpPr>
          <p:spPr>
            <a:xfrm>
              <a:off x="2706127" y="3694887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Gerade Verbindung 84"/>
            <p:cNvCxnSpPr/>
            <p:nvPr/>
          </p:nvCxnSpPr>
          <p:spPr>
            <a:xfrm>
              <a:off x="3288951" y="3703108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Ellipse 85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7" name="Kreis 86"/>
            <p:cNvSpPr/>
            <p:nvPr/>
          </p:nvSpPr>
          <p:spPr>
            <a:xfrm>
              <a:off x="2706127" y="3507854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590420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Umsätze aus Gutschriften</a:t>
            </a:r>
            <a:endParaRPr lang="de-DE" dirty="0"/>
          </a:p>
        </p:txBody>
      </p:sp>
      <p:cxnSp>
        <p:nvCxnSpPr>
          <p:cNvPr id="113" name="Gerade Verbindung mit Pfeil 112"/>
          <p:cNvCxnSpPr/>
          <p:nvPr/>
        </p:nvCxnSpPr>
        <p:spPr>
          <a:xfrm flipH="1">
            <a:off x="1657593" y="3063528"/>
            <a:ext cx="113306" cy="29821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mit Pfeil 113"/>
          <p:cNvCxnSpPr/>
          <p:nvPr/>
        </p:nvCxnSpPr>
        <p:spPr>
          <a:xfrm flipH="1">
            <a:off x="1111083" y="2916399"/>
            <a:ext cx="354444" cy="29425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/>
          <p:cNvCxnSpPr/>
          <p:nvPr/>
        </p:nvCxnSpPr>
        <p:spPr>
          <a:xfrm>
            <a:off x="2414715" y="2554889"/>
            <a:ext cx="415571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/>
          <p:cNvCxnSpPr/>
          <p:nvPr/>
        </p:nvCxnSpPr>
        <p:spPr>
          <a:xfrm>
            <a:off x="2070675" y="3061552"/>
            <a:ext cx="132272" cy="24532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 Verbindung mit Pfeil 158"/>
          <p:cNvCxnSpPr/>
          <p:nvPr/>
        </p:nvCxnSpPr>
        <p:spPr>
          <a:xfrm>
            <a:off x="2355347" y="2812838"/>
            <a:ext cx="518482" cy="24871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Gerade Verbindung mit Pfeil 159"/>
          <p:cNvCxnSpPr/>
          <p:nvPr/>
        </p:nvCxnSpPr>
        <p:spPr>
          <a:xfrm flipH="1">
            <a:off x="2917283" y="3365378"/>
            <a:ext cx="1361100" cy="1338104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Geschweifte Klammer links 160"/>
          <p:cNvSpPr/>
          <p:nvPr/>
        </p:nvSpPr>
        <p:spPr>
          <a:xfrm>
            <a:off x="4084903" y="4348319"/>
            <a:ext cx="324344" cy="1535787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2" name="Gerade Verbindung mit Pfeil 161"/>
          <p:cNvCxnSpPr/>
          <p:nvPr/>
        </p:nvCxnSpPr>
        <p:spPr>
          <a:xfrm>
            <a:off x="2922615" y="5116213"/>
            <a:ext cx="98513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/>
          <p:cNvCxnSpPr/>
          <p:nvPr/>
        </p:nvCxnSpPr>
        <p:spPr>
          <a:xfrm>
            <a:off x="2911951" y="4703482"/>
            <a:ext cx="10664" cy="412731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 Box 121"/>
          <p:cNvSpPr txBox="1">
            <a:spLocks noChangeArrowheads="1"/>
          </p:cNvSpPr>
          <p:nvPr/>
        </p:nvSpPr>
        <p:spPr bwMode="auto">
          <a:xfrm>
            <a:off x="4415647" y="4288311"/>
            <a:ext cx="4558433" cy="24100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Suche in </a:t>
            </a:r>
            <a:r>
              <a:rPr lang="de-DE" sz="1600" b="1" dirty="0">
                <a:solidFill>
                  <a:srgbClr val="FFC000"/>
                </a:solidFill>
              </a:rPr>
              <a:t>G</a:t>
            </a:r>
            <a:r>
              <a:rPr lang="de-DE" sz="1600" b="1" dirty="0" smtClean="0">
                <a:solidFill>
                  <a:srgbClr val="FFC000"/>
                </a:solidFill>
              </a:rPr>
              <a:t>utschriftspositionen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wegen </a:t>
            </a: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Sammelrechnungen</a:t>
            </a:r>
          </a:p>
          <a:p>
            <a:pPr algn="l"/>
            <a:r>
              <a:rPr lang="de-DE" sz="1600" b="1" dirty="0" smtClean="0"/>
              <a:t>Suche für </a:t>
            </a:r>
            <a:r>
              <a:rPr lang="de-DE" sz="1600" b="1" dirty="0"/>
              <a:t>Z</a:t>
            </a:r>
            <a:r>
              <a:rPr lang="de-DE" sz="1600" b="1" dirty="0" smtClean="0"/>
              <a:t>eitraum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Buchungsdatum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Keine stornierten Belege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Gutschriften müssen gebucht sein</a:t>
            </a:r>
          </a:p>
          <a:p>
            <a:pPr algn="l"/>
            <a:endParaRPr lang="de-DE" sz="1600" dirty="0"/>
          </a:p>
        </p:txBody>
      </p:sp>
      <p:cxnSp>
        <p:nvCxnSpPr>
          <p:cNvPr id="166" name="Gerade Verbindung mit Pfeil 165"/>
          <p:cNvCxnSpPr/>
          <p:nvPr/>
        </p:nvCxnSpPr>
        <p:spPr>
          <a:xfrm>
            <a:off x="4278383" y="3046196"/>
            <a:ext cx="0" cy="319182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Gerade Verbindung mit Pfeil 166"/>
          <p:cNvCxnSpPr/>
          <p:nvPr/>
        </p:nvCxnSpPr>
        <p:spPr>
          <a:xfrm flipH="1">
            <a:off x="3693695" y="3049148"/>
            <a:ext cx="584688" cy="3206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8" name="Gruppieren 257"/>
          <p:cNvGrpSpPr/>
          <p:nvPr/>
        </p:nvGrpSpPr>
        <p:grpSpPr>
          <a:xfrm>
            <a:off x="1482580" y="2261682"/>
            <a:ext cx="777098" cy="642769"/>
            <a:chOff x="440110" y="2503435"/>
            <a:chExt cx="777098" cy="642769"/>
          </a:xfrm>
        </p:grpSpPr>
        <p:sp>
          <p:nvSpPr>
            <p:cNvPr id="259" name="Ellipse 258"/>
            <p:cNvSpPr/>
            <p:nvPr/>
          </p:nvSpPr>
          <p:spPr>
            <a:xfrm>
              <a:off x="440110" y="2647451"/>
              <a:ext cx="777098" cy="49875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 cmpd="sng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0" name="Ellipse 259"/>
            <p:cNvSpPr/>
            <p:nvPr/>
          </p:nvSpPr>
          <p:spPr>
            <a:xfrm>
              <a:off x="440110" y="2503435"/>
              <a:ext cx="777098" cy="49875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1" name="Gerade Verbindung 260"/>
            <p:cNvCxnSpPr>
              <a:stCxn id="260" idx="2"/>
              <a:endCxn id="259" idx="2"/>
            </p:cNvCxnSpPr>
            <p:nvPr/>
          </p:nvCxnSpPr>
          <p:spPr>
            <a:xfrm>
              <a:off x="440110" y="2752812"/>
              <a:ext cx="0" cy="144016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Gerade Verbindung 261"/>
            <p:cNvCxnSpPr/>
            <p:nvPr/>
          </p:nvCxnSpPr>
          <p:spPr>
            <a:xfrm>
              <a:off x="1217208" y="2753788"/>
              <a:ext cx="0" cy="124688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Gerade Verbindung 262"/>
            <p:cNvCxnSpPr/>
            <p:nvPr/>
          </p:nvCxnSpPr>
          <p:spPr>
            <a:xfrm>
              <a:off x="538041" y="2596305"/>
              <a:ext cx="318569" cy="17047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Gerade Verbindung 263"/>
            <p:cNvCxnSpPr/>
            <p:nvPr/>
          </p:nvCxnSpPr>
          <p:spPr>
            <a:xfrm>
              <a:off x="559952" y="2576739"/>
              <a:ext cx="274746" cy="17633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Gerade Verbindung 272"/>
            <p:cNvCxnSpPr/>
            <p:nvPr/>
          </p:nvCxnSpPr>
          <p:spPr>
            <a:xfrm>
              <a:off x="581864" y="2564497"/>
              <a:ext cx="274746" cy="198371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Gerade Verbindung 273"/>
            <p:cNvCxnSpPr/>
            <p:nvPr/>
          </p:nvCxnSpPr>
          <p:spPr>
            <a:xfrm rot="600000" flipV="1">
              <a:off x="537560" y="2559325"/>
              <a:ext cx="48183" cy="54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pieren 3"/>
          <p:cNvGrpSpPr/>
          <p:nvPr/>
        </p:nvGrpSpPr>
        <p:grpSpPr>
          <a:xfrm>
            <a:off x="2906333" y="2980352"/>
            <a:ext cx="777098" cy="642769"/>
            <a:chOff x="2906333" y="2980352"/>
            <a:chExt cx="777098" cy="642769"/>
          </a:xfrm>
        </p:grpSpPr>
        <p:sp>
          <p:nvSpPr>
            <p:cNvPr id="276" name="Ellipse 275"/>
            <p:cNvSpPr/>
            <p:nvPr/>
          </p:nvSpPr>
          <p:spPr>
            <a:xfrm>
              <a:off x="2906333" y="3124368"/>
              <a:ext cx="777098" cy="49875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7" name="Ellipse 276"/>
            <p:cNvSpPr/>
            <p:nvPr/>
          </p:nvSpPr>
          <p:spPr>
            <a:xfrm>
              <a:off x="2906333" y="2980352"/>
              <a:ext cx="777098" cy="498753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78" name="Gerade Verbindung 277"/>
            <p:cNvCxnSpPr>
              <a:stCxn id="277" idx="2"/>
              <a:endCxn id="276" idx="2"/>
            </p:cNvCxnSpPr>
            <p:nvPr/>
          </p:nvCxnSpPr>
          <p:spPr>
            <a:xfrm>
              <a:off x="2906333" y="3229729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Gerade Verbindung 278"/>
            <p:cNvCxnSpPr/>
            <p:nvPr/>
          </p:nvCxnSpPr>
          <p:spPr>
            <a:xfrm>
              <a:off x="3683431" y="3240690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/>
            <p:cNvSpPr/>
            <p:nvPr/>
          </p:nvSpPr>
          <p:spPr>
            <a:xfrm>
              <a:off x="2906333" y="2980352"/>
              <a:ext cx="777098" cy="498753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1" name="Kreis 280"/>
            <p:cNvSpPr/>
            <p:nvPr/>
          </p:nvSpPr>
          <p:spPr>
            <a:xfrm>
              <a:off x="2906333" y="2980352"/>
              <a:ext cx="777098" cy="5004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3046411" y="2340692"/>
            <a:ext cx="582824" cy="482077"/>
            <a:chOff x="3046411" y="2340692"/>
            <a:chExt cx="582824" cy="482077"/>
          </a:xfrm>
        </p:grpSpPr>
        <p:sp>
          <p:nvSpPr>
            <p:cNvPr id="70" name="Ellipse 69"/>
            <p:cNvSpPr/>
            <p:nvPr/>
          </p:nvSpPr>
          <p:spPr>
            <a:xfrm>
              <a:off x="3046411" y="2448704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Ellipse 70"/>
            <p:cNvSpPr/>
            <p:nvPr/>
          </p:nvSpPr>
          <p:spPr>
            <a:xfrm>
              <a:off x="3046411" y="234069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2" name="Gerade Verbindung 71"/>
            <p:cNvCxnSpPr>
              <a:stCxn id="71" idx="2"/>
              <a:endCxn id="70" idx="2"/>
            </p:cNvCxnSpPr>
            <p:nvPr/>
          </p:nvCxnSpPr>
          <p:spPr>
            <a:xfrm>
              <a:off x="3046411" y="252772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72"/>
            <p:cNvCxnSpPr/>
            <p:nvPr/>
          </p:nvCxnSpPr>
          <p:spPr>
            <a:xfrm>
              <a:off x="3629235" y="253480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Ellipse 73"/>
            <p:cNvSpPr/>
            <p:nvPr/>
          </p:nvSpPr>
          <p:spPr>
            <a:xfrm>
              <a:off x="3046411" y="2340692"/>
              <a:ext cx="582824" cy="374065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Kreis 74"/>
            <p:cNvSpPr/>
            <p:nvPr/>
          </p:nvSpPr>
          <p:spPr>
            <a:xfrm>
              <a:off x="3046411" y="2340692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39" name="Gruppieren 138"/>
          <p:cNvGrpSpPr/>
          <p:nvPr/>
        </p:nvGrpSpPr>
        <p:grpSpPr>
          <a:xfrm>
            <a:off x="526921" y="3221031"/>
            <a:ext cx="582824" cy="482077"/>
            <a:chOff x="451104" y="3880830"/>
            <a:chExt cx="582824" cy="482077"/>
          </a:xfrm>
        </p:grpSpPr>
        <p:sp>
          <p:nvSpPr>
            <p:cNvPr id="140" name="Ellipse 139"/>
            <p:cNvSpPr/>
            <p:nvPr/>
          </p:nvSpPr>
          <p:spPr>
            <a:xfrm>
              <a:off x="451104" y="3988842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1" name="Ellipse 140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42" name="Gerade Verbindung 141"/>
            <p:cNvCxnSpPr>
              <a:stCxn id="141" idx="2"/>
              <a:endCxn id="140" idx="2"/>
            </p:cNvCxnSpPr>
            <p:nvPr/>
          </p:nvCxnSpPr>
          <p:spPr>
            <a:xfrm>
              <a:off x="451104" y="406786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Gerade Verbindung 142"/>
            <p:cNvCxnSpPr/>
            <p:nvPr/>
          </p:nvCxnSpPr>
          <p:spPr>
            <a:xfrm>
              <a:off x="1033928" y="407494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Ellipse 143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5" name="Kreis 144"/>
            <p:cNvSpPr/>
            <p:nvPr/>
          </p:nvSpPr>
          <p:spPr>
            <a:xfrm>
              <a:off x="451104" y="388083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46" name="Gruppieren 145"/>
          <p:cNvGrpSpPr/>
          <p:nvPr/>
        </p:nvGrpSpPr>
        <p:grpSpPr>
          <a:xfrm>
            <a:off x="1311010" y="3508661"/>
            <a:ext cx="582824" cy="482077"/>
            <a:chOff x="1288305" y="4168460"/>
            <a:chExt cx="582824" cy="482077"/>
          </a:xfrm>
        </p:grpSpPr>
        <p:sp>
          <p:nvSpPr>
            <p:cNvPr id="147" name="Ellipse 146"/>
            <p:cNvSpPr/>
            <p:nvPr/>
          </p:nvSpPr>
          <p:spPr>
            <a:xfrm>
              <a:off x="1288305" y="4276472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8" name="Ellipse 147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49" name="Gerade Verbindung 148"/>
            <p:cNvCxnSpPr>
              <a:stCxn id="148" idx="2"/>
              <a:endCxn id="147" idx="2"/>
            </p:cNvCxnSpPr>
            <p:nvPr/>
          </p:nvCxnSpPr>
          <p:spPr>
            <a:xfrm>
              <a:off x="1288305" y="435549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Gerade Verbindung 149"/>
            <p:cNvCxnSpPr/>
            <p:nvPr/>
          </p:nvCxnSpPr>
          <p:spPr>
            <a:xfrm>
              <a:off x="1871129" y="436371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Ellipse 150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2" name="Kreis 151"/>
            <p:cNvSpPr/>
            <p:nvPr/>
          </p:nvSpPr>
          <p:spPr>
            <a:xfrm>
              <a:off x="1288305" y="416846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53" name="Gruppieren 152"/>
          <p:cNvGrpSpPr/>
          <p:nvPr/>
        </p:nvGrpSpPr>
        <p:grpSpPr>
          <a:xfrm>
            <a:off x="2068853" y="3394363"/>
            <a:ext cx="582824" cy="482077"/>
            <a:chOff x="2123303" y="4054162"/>
            <a:chExt cx="582824" cy="482077"/>
          </a:xfrm>
        </p:grpSpPr>
        <p:sp>
          <p:nvSpPr>
            <p:cNvPr id="154" name="Ellipse 153"/>
            <p:cNvSpPr/>
            <p:nvPr/>
          </p:nvSpPr>
          <p:spPr>
            <a:xfrm>
              <a:off x="2123303" y="4162174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5" name="Ellipse 154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56" name="Gerade Verbindung 155"/>
            <p:cNvCxnSpPr>
              <a:stCxn id="155" idx="2"/>
              <a:endCxn id="154" idx="2"/>
            </p:cNvCxnSpPr>
            <p:nvPr/>
          </p:nvCxnSpPr>
          <p:spPr>
            <a:xfrm>
              <a:off x="2123303" y="424119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156"/>
            <p:cNvCxnSpPr/>
            <p:nvPr/>
          </p:nvCxnSpPr>
          <p:spPr>
            <a:xfrm>
              <a:off x="2706127" y="424827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2" name="Kreis 181"/>
            <p:cNvSpPr/>
            <p:nvPr/>
          </p:nvSpPr>
          <p:spPr>
            <a:xfrm>
              <a:off x="2123303" y="4054162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711454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Kosten aus Eingangsrechnungen</a:t>
            </a:r>
            <a:endParaRPr lang="de-DE" dirty="0"/>
          </a:p>
        </p:txBody>
      </p:sp>
      <p:cxnSp>
        <p:nvCxnSpPr>
          <p:cNvPr id="160" name="Gerade Verbindung mit Pfeil 159"/>
          <p:cNvCxnSpPr/>
          <p:nvPr/>
        </p:nvCxnSpPr>
        <p:spPr>
          <a:xfrm flipH="1">
            <a:off x="2917283" y="3876116"/>
            <a:ext cx="645570" cy="827366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Geschweifte Klammer links 160"/>
          <p:cNvSpPr/>
          <p:nvPr/>
        </p:nvSpPr>
        <p:spPr>
          <a:xfrm>
            <a:off x="4084903" y="4348319"/>
            <a:ext cx="324344" cy="1535787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2" name="Gerade Verbindung mit Pfeil 161"/>
          <p:cNvCxnSpPr/>
          <p:nvPr/>
        </p:nvCxnSpPr>
        <p:spPr>
          <a:xfrm>
            <a:off x="2922615" y="5116213"/>
            <a:ext cx="98513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/>
          <p:cNvCxnSpPr/>
          <p:nvPr/>
        </p:nvCxnSpPr>
        <p:spPr>
          <a:xfrm>
            <a:off x="2911951" y="4703482"/>
            <a:ext cx="10664" cy="412731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 Box 121"/>
          <p:cNvSpPr txBox="1">
            <a:spLocks noChangeArrowheads="1"/>
          </p:cNvSpPr>
          <p:nvPr/>
        </p:nvSpPr>
        <p:spPr bwMode="auto">
          <a:xfrm>
            <a:off x="4415647" y="4288311"/>
            <a:ext cx="4558433" cy="24100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Suche in </a:t>
            </a:r>
            <a:r>
              <a:rPr lang="de-DE" sz="1600" b="1" dirty="0" smtClean="0">
                <a:solidFill>
                  <a:srgbClr val="00B050"/>
                </a:solidFill>
              </a:rPr>
              <a:t>Eingangsrechnungspositionen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wegen Splitt von Eingangsrechnungen</a:t>
            </a:r>
            <a:endParaRPr lang="de-DE" sz="1600" b="1" dirty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r>
              <a:rPr lang="de-DE" sz="1600" b="1" dirty="0" smtClean="0"/>
              <a:t>Suche für </a:t>
            </a:r>
            <a:r>
              <a:rPr lang="de-DE" sz="1600" b="1" dirty="0"/>
              <a:t>Z</a:t>
            </a:r>
            <a:r>
              <a:rPr lang="de-DE" sz="1600" b="1" dirty="0" smtClean="0"/>
              <a:t>eitraum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Buchungsdatum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Keine stornierten Belege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Eingangsrechnungen müssen </a:t>
            </a: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gebucht sein</a:t>
            </a:r>
          </a:p>
          <a:p>
            <a:pPr algn="l"/>
            <a:endParaRPr lang="de-DE" sz="1600" dirty="0"/>
          </a:p>
        </p:txBody>
      </p:sp>
      <p:cxnSp>
        <p:nvCxnSpPr>
          <p:cNvPr id="166" name="Gerade Verbindung mit Pfeil 165"/>
          <p:cNvCxnSpPr/>
          <p:nvPr/>
        </p:nvCxnSpPr>
        <p:spPr>
          <a:xfrm>
            <a:off x="3562853" y="3560080"/>
            <a:ext cx="0" cy="319182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Gerade Verbindung mit Pfeil 166"/>
          <p:cNvCxnSpPr/>
          <p:nvPr/>
        </p:nvCxnSpPr>
        <p:spPr>
          <a:xfrm flipH="1">
            <a:off x="2980045" y="3571663"/>
            <a:ext cx="584688" cy="3206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/>
          <p:nvPr/>
        </p:nvCxnSpPr>
        <p:spPr>
          <a:xfrm flipH="1">
            <a:off x="1657593" y="3063528"/>
            <a:ext cx="113306" cy="29821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/>
          <p:cNvCxnSpPr/>
          <p:nvPr/>
        </p:nvCxnSpPr>
        <p:spPr>
          <a:xfrm flipH="1">
            <a:off x="1111083" y="2916399"/>
            <a:ext cx="354444" cy="29425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/>
          <p:cNvCxnSpPr/>
          <p:nvPr/>
        </p:nvCxnSpPr>
        <p:spPr>
          <a:xfrm>
            <a:off x="2070675" y="3061552"/>
            <a:ext cx="237096" cy="43105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/>
          <p:cNvCxnSpPr/>
          <p:nvPr/>
        </p:nvCxnSpPr>
        <p:spPr>
          <a:xfrm>
            <a:off x="2355347" y="2812838"/>
            <a:ext cx="279648" cy="10356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uppieren 111"/>
          <p:cNvGrpSpPr/>
          <p:nvPr/>
        </p:nvGrpSpPr>
        <p:grpSpPr>
          <a:xfrm>
            <a:off x="1482580" y="2261682"/>
            <a:ext cx="777098" cy="642769"/>
            <a:chOff x="440110" y="2503435"/>
            <a:chExt cx="777098" cy="642769"/>
          </a:xfrm>
        </p:grpSpPr>
        <p:sp>
          <p:nvSpPr>
            <p:cNvPr id="116" name="Ellipse 115"/>
            <p:cNvSpPr/>
            <p:nvPr/>
          </p:nvSpPr>
          <p:spPr>
            <a:xfrm>
              <a:off x="440110" y="2647451"/>
              <a:ext cx="777098" cy="49875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 cmpd="sng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7" name="Ellipse 116"/>
            <p:cNvSpPr/>
            <p:nvPr/>
          </p:nvSpPr>
          <p:spPr>
            <a:xfrm>
              <a:off x="440110" y="2503435"/>
              <a:ext cx="777098" cy="49875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8" name="Gerade Verbindung 117"/>
            <p:cNvCxnSpPr>
              <a:stCxn id="117" idx="2"/>
              <a:endCxn id="116" idx="2"/>
            </p:cNvCxnSpPr>
            <p:nvPr/>
          </p:nvCxnSpPr>
          <p:spPr>
            <a:xfrm>
              <a:off x="440110" y="2752812"/>
              <a:ext cx="0" cy="144016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Gerade Verbindung 118"/>
            <p:cNvCxnSpPr/>
            <p:nvPr/>
          </p:nvCxnSpPr>
          <p:spPr>
            <a:xfrm>
              <a:off x="1217208" y="2753788"/>
              <a:ext cx="0" cy="124688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Gerade Verbindung 119"/>
            <p:cNvCxnSpPr/>
            <p:nvPr/>
          </p:nvCxnSpPr>
          <p:spPr>
            <a:xfrm>
              <a:off x="538041" y="2596305"/>
              <a:ext cx="318569" cy="17047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Gerade Verbindung 120"/>
            <p:cNvCxnSpPr/>
            <p:nvPr/>
          </p:nvCxnSpPr>
          <p:spPr>
            <a:xfrm>
              <a:off x="559952" y="2576739"/>
              <a:ext cx="274746" cy="17633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Gerade Verbindung 121"/>
            <p:cNvCxnSpPr/>
            <p:nvPr/>
          </p:nvCxnSpPr>
          <p:spPr>
            <a:xfrm>
              <a:off x="581864" y="2564497"/>
              <a:ext cx="274746" cy="198371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Gerade Verbindung 122"/>
            <p:cNvCxnSpPr/>
            <p:nvPr/>
          </p:nvCxnSpPr>
          <p:spPr>
            <a:xfrm rot="600000" flipV="1">
              <a:off x="537560" y="2559325"/>
              <a:ext cx="48183" cy="54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4" name="Gerade Verbindung mit Pfeil 123"/>
          <p:cNvCxnSpPr/>
          <p:nvPr/>
        </p:nvCxnSpPr>
        <p:spPr>
          <a:xfrm>
            <a:off x="2414715" y="2554889"/>
            <a:ext cx="415571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uppieren 58"/>
          <p:cNvGrpSpPr/>
          <p:nvPr/>
        </p:nvGrpSpPr>
        <p:grpSpPr>
          <a:xfrm>
            <a:off x="3046411" y="2340692"/>
            <a:ext cx="582824" cy="482077"/>
            <a:chOff x="3046411" y="2340692"/>
            <a:chExt cx="582824" cy="482077"/>
          </a:xfrm>
        </p:grpSpPr>
        <p:sp>
          <p:nvSpPr>
            <p:cNvPr id="60" name="Ellipse 59"/>
            <p:cNvSpPr/>
            <p:nvPr/>
          </p:nvSpPr>
          <p:spPr>
            <a:xfrm>
              <a:off x="3046411" y="2448704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Ellipse 60"/>
            <p:cNvSpPr/>
            <p:nvPr/>
          </p:nvSpPr>
          <p:spPr>
            <a:xfrm>
              <a:off x="3046411" y="234069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62" name="Gerade Verbindung 61"/>
            <p:cNvCxnSpPr>
              <a:stCxn id="61" idx="2"/>
              <a:endCxn id="60" idx="2"/>
            </p:cNvCxnSpPr>
            <p:nvPr/>
          </p:nvCxnSpPr>
          <p:spPr>
            <a:xfrm>
              <a:off x="3046411" y="252772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62"/>
            <p:cNvCxnSpPr/>
            <p:nvPr/>
          </p:nvCxnSpPr>
          <p:spPr>
            <a:xfrm>
              <a:off x="3629235" y="253480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Ellipse 63"/>
            <p:cNvSpPr/>
            <p:nvPr/>
          </p:nvSpPr>
          <p:spPr>
            <a:xfrm>
              <a:off x="3046411" y="2340692"/>
              <a:ext cx="582824" cy="374065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Kreis 64"/>
            <p:cNvSpPr/>
            <p:nvPr/>
          </p:nvSpPr>
          <p:spPr>
            <a:xfrm>
              <a:off x="3046411" y="2340692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66" name="Gruppieren 65"/>
          <p:cNvGrpSpPr/>
          <p:nvPr/>
        </p:nvGrpSpPr>
        <p:grpSpPr>
          <a:xfrm>
            <a:off x="526921" y="3221031"/>
            <a:ext cx="582824" cy="482077"/>
            <a:chOff x="451104" y="3880830"/>
            <a:chExt cx="582824" cy="482077"/>
          </a:xfrm>
        </p:grpSpPr>
        <p:sp>
          <p:nvSpPr>
            <p:cNvPr id="67" name="Ellipse 66"/>
            <p:cNvSpPr/>
            <p:nvPr/>
          </p:nvSpPr>
          <p:spPr>
            <a:xfrm>
              <a:off x="451104" y="3988842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Ellipse 67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69" name="Gerade Verbindung 68"/>
            <p:cNvCxnSpPr>
              <a:stCxn id="68" idx="2"/>
              <a:endCxn id="67" idx="2"/>
            </p:cNvCxnSpPr>
            <p:nvPr/>
          </p:nvCxnSpPr>
          <p:spPr>
            <a:xfrm>
              <a:off x="451104" y="406786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69"/>
            <p:cNvCxnSpPr/>
            <p:nvPr/>
          </p:nvCxnSpPr>
          <p:spPr>
            <a:xfrm>
              <a:off x="1033928" y="407494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Ellipse 70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Kreis 71"/>
            <p:cNvSpPr/>
            <p:nvPr/>
          </p:nvSpPr>
          <p:spPr>
            <a:xfrm>
              <a:off x="451104" y="388083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Gruppieren 72"/>
          <p:cNvGrpSpPr/>
          <p:nvPr/>
        </p:nvGrpSpPr>
        <p:grpSpPr>
          <a:xfrm>
            <a:off x="1311010" y="3508661"/>
            <a:ext cx="582824" cy="482077"/>
            <a:chOff x="1288305" y="4168460"/>
            <a:chExt cx="582824" cy="482077"/>
          </a:xfrm>
        </p:grpSpPr>
        <p:sp>
          <p:nvSpPr>
            <p:cNvPr id="74" name="Ellipse 73"/>
            <p:cNvSpPr/>
            <p:nvPr/>
          </p:nvSpPr>
          <p:spPr>
            <a:xfrm>
              <a:off x="1288305" y="4276472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Ellipse 74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6" name="Gerade Verbindung 75"/>
            <p:cNvCxnSpPr>
              <a:stCxn id="75" idx="2"/>
              <a:endCxn id="74" idx="2"/>
            </p:cNvCxnSpPr>
            <p:nvPr/>
          </p:nvCxnSpPr>
          <p:spPr>
            <a:xfrm>
              <a:off x="1288305" y="435549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 Verbindung 76"/>
            <p:cNvCxnSpPr/>
            <p:nvPr/>
          </p:nvCxnSpPr>
          <p:spPr>
            <a:xfrm>
              <a:off x="1871129" y="436371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Ellipse 77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Kreis 78"/>
            <p:cNvSpPr/>
            <p:nvPr/>
          </p:nvSpPr>
          <p:spPr>
            <a:xfrm>
              <a:off x="1288305" y="416846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13" name="Gruppieren 112"/>
          <p:cNvGrpSpPr/>
          <p:nvPr/>
        </p:nvGrpSpPr>
        <p:grpSpPr>
          <a:xfrm>
            <a:off x="2704789" y="2848055"/>
            <a:ext cx="582824" cy="482077"/>
            <a:chOff x="2706127" y="3507854"/>
            <a:chExt cx="582824" cy="482077"/>
          </a:xfrm>
        </p:grpSpPr>
        <p:sp>
          <p:nvSpPr>
            <p:cNvPr id="114" name="Ellipse 113"/>
            <p:cNvSpPr/>
            <p:nvPr/>
          </p:nvSpPr>
          <p:spPr>
            <a:xfrm>
              <a:off x="2706127" y="3615866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5" name="Ellipse 114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32" name="Gerade Verbindung 131"/>
            <p:cNvCxnSpPr>
              <a:stCxn id="115" idx="2"/>
              <a:endCxn id="114" idx="2"/>
            </p:cNvCxnSpPr>
            <p:nvPr/>
          </p:nvCxnSpPr>
          <p:spPr>
            <a:xfrm>
              <a:off x="2706127" y="3694887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Gerade Verbindung 132"/>
            <p:cNvCxnSpPr/>
            <p:nvPr/>
          </p:nvCxnSpPr>
          <p:spPr>
            <a:xfrm>
              <a:off x="3288951" y="3703108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Ellipse 133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5" name="Kreis 134"/>
            <p:cNvSpPr/>
            <p:nvPr/>
          </p:nvSpPr>
          <p:spPr>
            <a:xfrm>
              <a:off x="2706127" y="3507854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136" name="Ellipse 135"/>
          <p:cNvSpPr/>
          <p:nvPr/>
        </p:nvSpPr>
        <p:spPr>
          <a:xfrm>
            <a:off x="2145517" y="3704320"/>
            <a:ext cx="777098" cy="498753"/>
          </a:xfrm>
          <a:prstGeom prst="ellipse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7" name="Ellipse 136"/>
          <p:cNvSpPr/>
          <p:nvPr/>
        </p:nvSpPr>
        <p:spPr>
          <a:xfrm>
            <a:off x="2145517" y="3560304"/>
            <a:ext cx="777098" cy="498753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8" name="Gerade Verbindung 137"/>
          <p:cNvCxnSpPr>
            <a:stCxn id="137" idx="2"/>
            <a:endCxn id="136" idx="2"/>
          </p:cNvCxnSpPr>
          <p:nvPr/>
        </p:nvCxnSpPr>
        <p:spPr>
          <a:xfrm>
            <a:off x="2145517" y="3809681"/>
            <a:ext cx="0" cy="144016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Gerade Verbindung 138"/>
          <p:cNvCxnSpPr/>
          <p:nvPr/>
        </p:nvCxnSpPr>
        <p:spPr>
          <a:xfrm>
            <a:off x="2922615" y="3819123"/>
            <a:ext cx="0" cy="124688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Ellipse 139"/>
          <p:cNvSpPr/>
          <p:nvPr/>
        </p:nvSpPr>
        <p:spPr>
          <a:xfrm>
            <a:off x="2145517" y="3560304"/>
            <a:ext cx="777098" cy="498753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" name="Kreis 140"/>
          <p:cNvSpPr/>
          <p:nvPr/>
        </p:nvSpPr>
        <p:spPr>
          <a:xfrm>
            <a:off x="2145517" y="3560304"/>
            <a:ext cx="777098" cy="500400"/>
          </a:xfrm>
          <a:prstGeom prst="pie">
            <a:avLst/>
          </a:prstGeom>
          <a:solidFill>
            <a:schemeClr val="bg2">
              <a:lumMod val="50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8191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Kosten aus Zeiterfassung</a:t>
            </a:r>
            <a:endParaRPr lang="de-DE" dirty="0"/>
          </a:p>
        </p:txBody>
      </p:sp>
      <p:cxnSp>
        <p:nvCxnSpPr>
          <p:cNvPr id="160" name="Gerade Verbindung mit Pfeil 159"/>
          <p:cNvCxnSpPr/>
          <p:nvPr/>
        </p:nvCxnSpPr>
        <p:spPr>
          <a:xfrm>
            <a:off x="2495291" y="3979817"/>
            <a:ext cx="421992" cy="723665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Geschweifte Klammer links 160"/>
          <p:cNvSpPr/>
          <p:nvPr/>
        </p:nvSpPr>
        <p:spPr>
          <a:xfrm>
            <a:off x="4084903" y="4094236"/>
            <a:ext cx="324344" cy="2043954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2" name="Gerade Verbindung mit Pfeil 161"/>
          <p:cNvCxnSpPr/>
          <p:nvPr/>
        </p:nvCxnSpPr>
        <p:spPr>
          <a:xfrm>
            <a:off x="2922615" y="5116213"/>
            <a:ext cx="98513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/>
          <p:cNvCxnSpPr/>
          <p:nvPr/>
        </p:nvCxnSpPr>
        <p:spPr>
          <a:xfrm>
            <a:off x="2911951" y="4703482"/>
            <a:ext cx="10664" cy="412731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 Box 121"/>
          <p:cNvSpPr txBox="1">
            <a:spLocks noChangeArrowheads="1"/>
          </p:cNvSpPr>
          <p:nvPr/>
        </p:nvSpPr>
        <p:spPr bwMode="auto">
          <a:xfrm>
            <a:off x="4415647" y="3979817"/>
            <a:ext cx="4558433" cy="24100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Suche in </a:t>
            </a:r>
            <a:r>
              <a:rPr lang="de-DE" sz="1600" b="1" dirty="0" smtClean="0">
                <a:solidFill>
                  <a:srgbClr val="00B0F0"/>
                </a:solidFill>
              </a:rPr>
              <a:t>Stundenliste</a:t>
            </a:r>
          </a:p>
          <a:p>
            <a:pPr algn="l"/>
            <a:endParaRPr lang="de-DE" sz="1600" b="1" dirty="0" smtClean="0"/>
          </a:p>
          <a:p>
            <a:pPr algn="l"/>
            <a:r>
              <a:rPr lang="de-DE" sz="1600" b="1" dirty="0" smtClean="0"/>
              <a:t>Suche für </a:t>
            </a:r>
            <a:r>
              <a:rPr lang="de-DE" sz="1600" b="1" dirty="0"/>
              <a:t>Z</a:t>
            </a:r>
            <a:r>
              <a:rPr lang="de-DE" sz="1600" b="1" dirty="0" smtClean="0"/>
              <a:t>eitraum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Arbeitstag (Datum)</a:t>
            </a:r>
            <a:endParaRPr lang="de-DE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Keine Sonderzeiten (Urlaub, Krank, …)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Nur „Projektzeiten“</a:t>
            </a:r>
          </a:p>
          <a:p>
            <a:pPr algn="l"/>
            <a:r>
              <a:rPr lang="de-DE" sz="1600" b="1" dirty="0" smtClean="0"/>
              <a:t>Berechnung der EK-Werte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Über Mitarbeiterstundensätze </a:t>
            </a: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aus der Stundensatzhistorie</a:t>
            </a:r>
            <a:endParaRPr lang="de-DE" sz="1600" b="1" dirty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endParaRPr lang="de-DE" sz="1600" dirty="0"/>
          </a:p>
        </p:txBody>
      </p:sp>
      <p:cxnSp>
        <p:nvCxnSpPr>
          <p:cNvPr id="167" name="Gerade Verbindung mit Pfeil 166"/>
          <p:cNvCxnSpPr/>
          <p:nvPr/>
        </p:nvCxnSpPr>
        <p:spPr>
          <a:xfrm flipH="1">
            <a:off x="1910603" y="3976611"/>
            <a:ext cx="584688" cy="3206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/>
          <p:nvPr/>
        </p:nvCxnSpPr>
        <p:spPr>
          <a:xfrm flipH="1">
            <a:off x="1528354" y="3063528"/>
            <a:ext cx="242545" cy="63502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/>
          <p:cNvCxnSpPr/>
          <p:nvPr/>
        </p:nvCxnSpPr>
        <p:spPr>
          <a:xfrm flipH="1">
            <a:off x="1111083" y="2916399"/>
            <a:ext cx="354444" cy="29425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/>
          <p:cNvCxnSpPr/>
          <p:nvPr/>
        </p:nvCxnSpPr>
        <p:spPr>
          <a:xfrm>
            <a:off x="2355347" y="2812838"/>
            <a:ext cx="279648" cy="10356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uppieren 111"/>
          <p:cNvGrpSpPr/>
          <p:nvPr/>
        </p:nvGrpSpPr>
        <p:grpSpPr>
          <a:xfrm>
            <a:off x="1482580" y="2261682"/>
            <a:ext cx="777098" cy="642769"/>
            <a:chOff x="440110" y="2503435"/>
            <a:chExt cx="777098" cy="642769"/>
          </a:xfrm>
        </p:grpSpPr>
        <p:sp>
          <p:nvSpPr>
            <p:cNvPr id="116" name="Ellipse 115"/>
            <p:cNvSpPr/>
            <p:nvPr/>
          </p:nvSpPr>
          <p:spPr>
            <a:xfrm>
              <a:off x="440110" y="2647451"/>
              <a:ext cx="777098" cy="49875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 cmpd="sng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7" name="Ellipse 116"/>
            <p:cNvSpPr/>
            <p:nvPr/>
          </p:nvSpPr>
          <p:spPr>
            <a:xfrm>
              <a:off x="440110" y="2503435"/>
              <a:ext cx="777098" cy="49875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8" name="Gerade Verbindung 117"/>
            <p:cNvCxnSpPr>
              <a:stCxn id="117" idx="2"/>
              <a:endCxn id="116" idx="2"/>
            </p:cNvCxnSpPr>
            <p:nvPr/>
          </p:nvCxnSpPr>
          <p:spPr>
            <a:xfrm>
              <a:off x="440110" y="2752812"/>
              <a:ext cx="0" cy="144016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Gerade Verbindung 118"/>
            <p:cNvCxnSpPr/>
            <p:nvPr/>
          </p:nvCxnSpPr>
          <p:spPr>
            <a:xfrm>
              <a:off x="1217208" y="2753788"/>
              <a:ext cx="0" cy="124688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Gerade Verbindung 119"/>
            <p:cNvCxnSpPr/>
            <p:nvPr/>
          </p:nvCxnSpPr>
          <p:spPr>
            <a:xfrm>
              <a:off x="538041" y="2596305"/>
              <a:ext cx="318569" cy="17047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Gerade Verbindung 120"/>
            <p:cNvCxnSpPr/>
            <p:nvPr/>
          </p:nvCxnSpPr>
          <p:spPr>
            <a:xfrm>
              <a:off x="559952" y="2576739"/>
              <a:ext cx="274746" cy="17633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Gerade Verbindung 121"/>
            <p:cNvCxnSpPr/>
            <p:nvPr/>
          </p:nvCxnSpPr>
          <p:spPr>
            <a:xfrm>
              <a:off x="581864" y="2564497"/>
              <a:ext cx="274746" cy="198371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Gerade Verbindung 122"/>
            <p:cNvCxnSpPr/>
            <p:nvPr/>
          </p:nvCxnSpPr>
          <p:spPr>
            <a:xfrm rot="600000" flipV="1">
              <a:off x="537560" y="2559325"/>
              <a:ext cx="48183" cy="54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4" name="Gerade Verbindung mit Pfeil 123"/>
          <p:cNvCxnSpPr/>
          <p:nvPr/>
        </p:nvCxnSpPr>
        <p:spPr>
          <a:xfrm>
            <a:off x="2414715" y="2554889"/>
            <a:ext cx="415571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/>
          <p:nvPr/>
        </p:nvCxnSpPr>
        <p:spPr>
          <a:xfrm>
            <a:off x="2070675" y="3061552"/>
            <a:ext cx="132272" cy="24532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Ellipse 99"/>
          <p:cNvSpPr/>
          <p:nvPr/>
        </p:nvSpPr>
        <p:spPr>
          <a:xfrm>
            <a:off x="1066593" y="3963418"/>
            <a:ext cx="777098" cy="49875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" name="Ellipse 100"/>
          <p:cNvSpPr/>
          <p:nvPr/>
        </p:nvSpPr>
        <p:spPr>
          <a:xfrm>
            <a:off x="1066593" y="3819402"/>
            <a:ext cx="777098" cy="498753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2" name="Gerade Verbindung 101"/>
          <p:cNvCxnSpPr>
            <a:stCxn id="101" idx="2"/>
            <a:endCxn id="100" idx="2"/>
          </p:cNvCxnSpPr>
          <p:nvPr/>
        </p:nvCxnSpPr>
        <p:spPr>
          <a:xfrm>
            <a:off x="1066593" y="4068779"/>
            <a:ext cx="0" cy="144016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102"/>
          <p:cNvCxnSpPr/>
          <p:nvPr/>
        </p:nvCxnSpPr>
        <p:spPr>
          <a:xfrm>
            <a:off x="1843691" y="4079740"/>
            <a:ext cx="0" cy="124688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Ellipse 103"/>
          <p:cNvSpPr/>
          <p:nvPr/>
        </p:nvSpPr>
        <p:spPr>
          <a:xfrm>
            <a:off x="1066593" y="3819402"/>
            <a:ext cx="777098" cy="498753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3" name="Kreis 112"/>
          <p:cNvSpPr/>
          <p:nvPr/>
        </p:nvSpPr>
        <p:spPr>
          <a:xfrm>
            <a:off x="1066593" y="3819402"/>
            <a:ext cx="777098" cy="500400"/>
          </a:xfrm>
          <a:prstGeom prst="pie">
            <a:avLst/>
          </a:prstGeom>
          <a:solidFill>
            <a:schemeClr val="bg2">
              <a:lumMod val="50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pSp>
        <p:nvGrpSpPr>
          <p:cNvPr id="58" name="Gruppieren 57"/>
          <p:cNvGrpSpPr/>
          <p:nvPr/>
        </p:nvGrpSpPr>
        <p:grpSpPr>
          <a:xfrm>
            <a:off x="3046411" y="2340692"/>
            <a:ext cx="582824" cy="482077"/>
            <a:chOff x="3046411" y="2340692"/>
            <a:chExt cx="582824" cy="482077"/>
          </a:xfrm>
        </p:grpSpPr>
        <p:sp>
          <p:nvSpPr>
            <p:cNvPr id="59" name="Ellipse 58"/>
            <p:cNvSpPr/>
            <p:nvPr/>
          </p:nvSpPr>
          <p:spPr>
            <a:xfrm>
              <a:off x="3046411" y="2448704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Ellipse 59"/>
            <p:cNvSpPr/>
            <p:nvPr/>
          </p:nvSpPr>
          <p:spPr>
            <a:xfrm>
              <a:off x="3046411" y="234069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61" name="Gerade Verbindung 60"/>
            <p:cNvCxnSpPr>
              <a:stCxn id="60" idx="2"/>
              <a:endCxn id="59" idx="2"/>
            </p:cNvCxnSpPr>
            <p:nvPr/>
          </p:nvCxnSpPr>
          <p:spPr>
            <a:xfrm>
              <a:off x="3046411" y="252772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61"/>
            <p:cNvCxnSpPr/>
            <p:nvPr/>
          </p:nvCxnSpPr>
          <p:spPr>
            <a:xfrm>
              <a:off x="3629235" y="253480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Ellipse 62"/>
            <p:cNvSpPr/>
            <p:nvPr/>
          </p:nvSpPr>
          <p:spPr>
            <a:xfrm>
              <a:off x="3046411" y="2340692"/>
              <a:ext cx="582824" cy="374065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Kreis 63"/>
            <p:cNvSpPr/>
            <p:nvPr/>
          </p:nvSpPr>
          <p:spPr>
            <a:xfrm>
              <a:off x="3046411" y="2340692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Gruppieren 64"/>
          <p:cNvGrpSpPr/>
          <p:nvPr/>
        </p:nvGrpSpPr>
        <p:grpSpPr>
          <a:xfrm>
            <a:off x="526921" y="3221031"/>
            <a:ext cx="582824" cy="482077"/>
            <a:chOff x="451104" y="3880830"/>
            <a:chExt cx="582824" cy="482077"/>
          </a:xfrm>
        </p:grpSpPr>
        <p:sp>
          <p:nvSpPr>
            <p:cNvPr id="74" name="Ellipse 73"/>
            <p:cNvSpPr/>
            <p:nvPr/>
          </p:nvSpPr>
          <p:spPr>
            <a:xfrm>
              <a:off x="451104" y="3988842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Ellipse 74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6" name="Gerade Verbindung 75"/>
            <p:cNvCxnSpPr>
              <a:stCxn id="75" idx="2"/>
              <a:endCxn id="74" idx="2"/>
            </p:cNvCxnSpPr>
            <p:nvPr/>
          </p:nvCxnSpPr>
          <p:spPr>
            <a:xfrm>
              <a:off x="451104" y="406786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 Verbindung 76"/>
            <p:cNvCxnSpPr/>
            <p:nvPr/>
          </p:nvCxnSpPr>
          <p:spPr>
            <a:xfrm>
              <a:off x="1033928" y="407494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Ellipse 77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Kreis 78"/>
            <p:cNvSpPr/>
            <p:nvPr/>
          </p:nvSpPr>
          <p:spPr>
            <a:xfrm>
              <a:off x="451104" y="388083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Gruppieren 81"/>
          <p:cNvGrpSpPr/>
          <p:nvPr/>
        </p:nvGrpSpPr>
        <p:grpSpPr>
          <a:xfrm>
            <a:off x="2704789" y="2848055"/>
            <a:ext cx="582824" cy="482077"/>
            <a:chOff x="2706127" y="3507854"/>
            <a:chExt cx="582824" cy="482077"/>
          </a:xfrm>
        </p:grpSpPr>
        <p:sp>
          <p:nvSpPr>
            <p:cNvPr id="91" name="Ellipse 90"/>
            <p:cNvSpPr/>
            <p:nvPr/>
          </p:nvSpPr>
          <p:spPr>
            <a:xfrm>
              <a:off x="2706127" y="3615866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Ellipse 91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3" name="Gerade Verbindung 92"/>
            <p:cNvCxnSpPr>
              <a:stCxn id="92" idx="2"/>
              <a:endCxn id="91" idx="2"/>
            </p:cNvCxnSpPr>
            <p:nvPr/>
          </p:nvCxnSpPr>
          <p:spPr>
            <a:xfrm>
              <a:off x="2706127" y="3694887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 Verbindung 93"/>
            <p:cNvCxnSpPr/>
            <p:nvPr/>
          </p:nvCxnSpPr>
          <p:spPr>
            <a:xfrm>
              <a:off x="3288951" y="3703108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Ellipse 94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Kreis 95"/>
            <p:cNvSpPr/>
            <p:nvPr/>
          </p:nvSpPr>
          <p:spPr>
            <a:xfrm>
              <a:off x="2706127" y="3507854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97" name="Gruppieren 96"/>
          <p:cNvGrpSpPr/>
          <p:nvPr/>
        </p:nvGrpSpPr>
        <p:grpSpPr>
          <a:xfrm>
            <a:off x="2068853" y="3394363"/>
            <a:ext cx="582824" cy="482077"/>
            <a:chOff x="2123303" y="4054162"/>
            <a:chExt cx="582824" cy="482077"/>
          </a:xfrm>
        </p:grpSpPr>
        <p:sp>
          <p:nvSpPr>
            <p:cNvPr id="98" name="Ellipse 97"/>
            <p:cNvSpPr/>
            <p:nvPr/>
          </p:nvSpPr>
          <p:spPr>
            <a:xfrm>
              <a:off x="2123303" y="4162174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4" name="Ellipse 113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5" name="Gerade Verbindung 114"/>
            <p:cNvCxnSpPr>
              <a:stCxn id="114" idx="2"/>
              <a:endCxn id="98" idx="2"/>
            </p:cNvCxnSpPr>
            <p:nvPr/>
          </p:nvCxnSpPr>
          <p:spPr>
            <a:xfrm>
              <a:off x="2123303" y="424119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Gerade Verbindung 131"/>
            <p:cNvCxnSpPr/>
            <p:nvPr/>
          </p:nvCxnSpPr>
          <p:spPr>
            <a:xfrm>
              <a:off x="2706127" y="424827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Ellipse 132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4" name="Kreis 133"/>
            <p:cNvSpPr/>
            <p:nvPr/>
          </p:nvSpPr>
          <p:spPr>
            <a:xfrm>
              <a:off x="2123303" y="4054162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355421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Kosten aus Materialerfassung</a:t>
            </a:r>
            <a:endParaRPr lang="de-DE" dirty="0"/>
          </a:p>
        </p:txBody>
      </p:sp>
      <p:cxnSp>
        <p:nvCxnSpPr>
          <p:cNvPr id="160" name="Gerade Verbindung mit Pfeil 159"/>
          <p:cNvCxnSpPr/>
          <p:nvPr/>
        </p:nvCxnSpPr>
        <p:spPr>
          <a:xfrm>
            <a:off x="1149531" y="4367535"/>
            <a:ext cx="1773084" cy="748678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Geschweifte Klammer links 160"/>
          <p:cNvSpPr/>
          <p:nvPr/>
        </p:nvSpPr>
        <p:spPr>
          <a:xfrm>
            <a:off x="4084903" y="4228633"/>
            <a:ext cx="324344" cy="1775159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2" name="Gerade Verbindung mit Pfeil 161"/>
          <p:cNvCxnSpPr/>
          <p:nvPr/>
        </p:nvCxnSpPr>
        <p:spPr>
          <a:xfrm>
            <a:off x="2922615" y="5116213"/>
            <a:ext cx="98513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/>
          <p:cNvCxnSpPr/>
          <p:nvPr/>
        </p:nvCxnSpPr>
        <p:spPr>
          <a:xfrm>
            <a:off x="1149531" y="3954804"/>
            <a:ext cx="10664" cy="412731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 Box 121"/>
          <p:cNvSpPr txBox="1">
            <a:spLocks noChangeArrowheads="1"/>
          </p:cNvSpPr>
          <p:nvPr/>
        </p:nvSpPr>
        <p:spPr bwMode="auto">
          <a:xfrm>
            <a:off x="4409247" y="4101692"/>
            <a:ext cx="4558433" cy="24100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Suche in </a:t>
            </a:r>
            <a:r>
              <a:rPr lang="de-DE" sz="1600" b="1" dirty="0" smtClean="0">
                <a:solidFill>
                  <a:srgbClr val="C00000"/>
                </a:solidFill>
              </a:rPr>
              <a:t>Projektmaterial</a:t>
            </a:r>
          </a:p>
          <a:p>
            <a:pPr algn="l"/>
            <a:endParaRPr lang="de-DE" sz="1600" b="1" dirty="0" smtClean="0"/>
          </a:p>
          <a:p>
            <a:pPr algn="l"/>
            <a:r>
              <a:rPr lang="de-DE" sz="1600" b="1" dirty="0" smtClean="0"/>
              <a:t>Suche für </a:t>
            </a:r>
            <a:r>
              <a:rPr lang="de-DE" sz="1600" b="1" dirty="0"/>
              <a:t>Z</a:t>
            </a:r>
            <a:r>
              <a:rPr lang="de-DE" sz="1600" b="1" dirty="0" smtClean="0"/>
              <a:t>eitraum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Erfassungsdatum</a:t>
            </a:r>
            <a:endParaRPr lang="de-DE" sz="1600" b="1" dirty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endParaRPr lang="de-DE" sz="1600" b="1" dirty="0" smtClean="0"/>
          </a:p>
          <a:p>
            <a:pPr algn="l"/>
            <a:r>
              <a:rPr lang="de-DE" sz="1600" b="1" dirty="0" smtClean="0"/>
              <a:t>Berechnung der EK-Werte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bg1">
                    <a:lumMod val="50000"/>
                  </a:schemeClr>
                </a:solidFill>
              </a:rPr>
              <a:t>EK-Summe aus Projektmaterial</a:t>
            </a:r>
            <a:endParaRPr lang="de-DE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67" name="Gerade Verbindung mit Pfeil 166"/>
          <p:cNvCxnSpPr/>
          <p:nvPr/>
        </p:nvCxnSpPr>
        <p:spPr>
          <a:xfrm flipH="1">
            <a:off x="975647" y="3954804"/>
            <a:ext cx="173884" cy="3206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/>
          <p:cNvCxnSpPr/>
          <p:nvPr/>
        </p:nvCxnSpPr>
        <p:spPr>
          <a:xfrm flipH="1">
            <a:off x="731520" y="2916399"/>
            <a:ext cx="734007" cy="84986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/>
          <p:cNvCxnSpPr/>
          <p:nvPr/>
        </p:nvCxnSpPr>
        <p:spPr>
          <a:xfrm>
            <a:off x="2355347" y="2812838"/>
            <a:ext cx="279648" cy="10356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uppieren 111"/>
          <p:cNvGrpSpPr/>
          <p:nvPr/>
        </p:nvGrpSpPr>
        <p:grpSpPr>
          <a:xfrm>
            <a:off x="1482580" y="2261682"/>
            <a:ext cx="777098" cy="642769"/>
            <a:chOff x="440110" y="2503435"/>
            <a:chExt cx="777098" cy="642769"/>
          </a:xfrm>
        </p:grpSpPr>
        <p:sp>
          <p:nvSpPr>
            <p:cNvPr id="116" name="Ellipse 115"/>
            <p:cNvSpPr/>
            <p:nvPr/>
          </p:nvSpPr>
          <p:spPr>
            <a:xfrm>
              <a:off x="440110" y="2647451"/>
              <a:ext cx="777098" cy="49875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 cmpd="sng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7" name="Ellipse 116"/>
            <p:cNvSpPr/>
            <p:nvPr/>
          </p:nvSpPr>
          <p:spPr>
            <a:xfrm>
              <a:off x="440110" y="2503435"/>
              <a:ext cx="777098" cy="49875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8" name="Gerade Verbindung 117"/>
            <p:cNvCxnSpPr>
              <a:stCxn id="117" idx="2"/>
              <a:endCxn id="116" idx="2"/>
            </p:cNvCxnSpPr>
            <p:nvPr/>
          </p:nvCxnSpPr>
          <p:spPr>
            <a:xfrm>
              <a:off x="440110" y="2752812"/>
              <a:ext cx="0" cy="144016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Gerade Verbindung 118"/>
            <p:cNvCxnSpPr/>
            <p:nvPr/>
          </p:nvCxnSpPr>
          <p:spPr>
            <a:xfrm>
              <a:off x="1217208" y="2753788"/>
              <a:ext cx="0" cy="124688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Gerade Verbindung 119"/>
            <p:cNvCxnSpPr/>
            <p:nvPr/>
          </p:nvCxnSpPr>
          <p:spPr>
            <a:xfrm>
              <a:off x="538041" y="2596305"/>
              <a:ext cx="318569" cy="17047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Gerade Verbindung 120"/>
            <p:cNvCxnSpPr/>
            <p:nvPr/>
          </p:nvCxnSpPr>
          <p:spPr>
            <a:xfrm>
              <a:off x="559952" y="2576739"/>
              <a:ext cx="274746" cy="17633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Gerade Verbindung 121"/>
            <p:cNvCxnSpPr/>
            <p:nvPr/>
          </p:nvCxnSpPr>
          <p:spPr>
            <a:xfrm>
              <a:off x="581864" y="2564497"/>
              <a:ext cx="274746" cy="198371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Gerade Verbindung 122"/>
            <p:cNvCxnSpPr/>
            <p:nvPr/>
          </p:nvCxnSpPr>
          <p:spPr>
            <a:xfrm rot="600000" flipV="1">
              <a:off x="537560" y="2559325"/>
              <a:ext cx="48183" cy="54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4" name="Gerade Verbindung mit Pfeil 123"/>
          <p:cNvCxnSpPr/>
          <p:nvPr/>
        </p:nvCxnSpPr>
        <p:spPr>
          <a:xfrm>
            <a:off x="2414715" y="2554889"/>
            <a:ext cx="415571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/>
          <p:nvPr/>
        </p:nvCxnSpPr>
        <p:spPr>
          <a:xfrm>
            <a:off x="2070675" y="3061552"/>
            <a:ext cx="132272" cy="24532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Ellipse 74"/>
          <p:cNvSpPr/>
          <p:nvPr/>
        </p:nvSpPr>
        <p:spPr>
          <a:xfrm>
            <a:off x="153870" y="3958010"/>
            <a:ext cx="777098" cy="498753"/>
          </a:xfrm>
          <a:prstGeom prst="ellipse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Ellipse 75"/>
          <p:cNvSpPr/>
          <p:nvPr/>
        </p:nvSpPr>
        <p:spPr>
          <a:xfrm>
            <a:off x="153870" y="3813994"/>
            <a:ext cx="777098" cy="498753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7" name="Gerade Verbindung 76"/>
          <p:cNvCxnSpPr>
            <a:stCxn id="76" idx="2"/>
            <a:endCxn id="75" idx="2"/>
          </p:cNvCxnSpPr>
          <p:nvPr/>
        </p:nvCxnSpPr>
        <p:spPr>
          <a:xfrm>
            <a:off x="153870" y="4063371"/>
            <a:ext cx="0" cy="144016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>
            <a:off x="930968" y="4072813"/>
            <a:ext cx="0" cy="124688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Ellipse 78"/>
          <p:cNvSpPr/>
          <p:nvPr/>
        </p:nvSpPr>
        <p:spPr>
          <a:xfrm>
            <a:off x="153870" y="3813994"/>
            <a:ext cx="777098" cy="49875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" name="Kreis 97"/>
          <p:cNvSpPr/>
          <p:nvPr/>
        </p:nvSpPr>
        <p:spPr>
          <a:xfrm>
            <a:off x="153870" y="3813994"/>
            <a:ext cx="777098" cy="500400"/>
          </a:xfrm>
          <a:prstGeom prst="pie">
            <a:avLst/>
          </a:prstGeom>
          <a:solidFill>
            <a:schemeClr val="bg2">
              <a:lumMod val="50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65" name="Gerade Verbindung mit Pfeil 64"/>
          <p:cNvCxnSpPr/>
          <p:nvPr/>
        </p:nvCxnSpPr>
        <p:spPr>
          <a:xfrm flipH="1">
            <a:off x="1657593" y="3063528"/>
            <a:ext cx="113306" cy="29821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uppieren 89"/>
          <p:cNvGrpSpPr/>
          <p:nvPr/>
        </p:nvGrpSpPr>
        <p:grpSpPr>
          <a:xfrm>
            <a:off x="3046411" y="2340692"/>
            <a:ext cx="582824" cy="482077"/>
            <a:chOff x="3046411" y="2340692"/>
            <a:chExt cx="582824" cy="482077"/>
          </a:xfrm>
        </p:grpSpPr>
        <p:sp>
          <p:nvSpPr>
            <p:cNvPr id="97" name="Ellipse 96"/>
            <p:cNvSpPr/>
            <p:nvPr/>
          </p:nvSpPr>
          <p:spPr>
            <a:xfrm>
              <a:off x="3046411" y="2448704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9" name="Ellipse 98"/>
            <p:cNvSpPr/>
            <p:nvPr/>
          </p:nvSpPr>
          <p:spPr>
            <a:xfrm>
              <a:off x="3046411" y="234069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0" name="Gerade Verbindung 99"/>
            <p:cNvCxnSpPr>
              <a:stCxn id="99" idx="2"/>
              <a:endCxn id="97" idx="2"/>
            </p:cNvCxnSpPr>
            <p:nvPr/>
          </p:nvCxnSpPr>
          <p:spPr>
            <a:xfrm>
              <a:off x="3046411" y="252772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Gerade Verbindung 100"/>
            <p:cNvCxnSpPr/>
            <p:nvPr/>
          </p:nvCxnSpPr>
          <p:spPr>
            <a:xfrm>
              <a:off x="3629235" y="253480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/>
            <p:cNvSpPr/>
            <p:nvPr/>
          </p:nvSpPr>
          <p:spPr>
            <a:xfrm>
              <a:off x="3046411" y="2340692"/>
              <a:ext cx="582824" cy="374065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3" name="Kreis 102"/>
            <p:cNvSpPr/>
            <p:nvPr/>
          </p:nvSpPr>
          <p:spPr>
            <a:xfrm>
              <a:off x="3046411" y="2340692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04" name="Gruppieren 103"/>
          <p:cNvGrpSpPr/>
          <p:nvPr/>
        </p:nvGrpSpPr>
        <p:grpSpPr>
          <a:xfrm>
            <a:off x="2704789" y="2848055"/>
            <a:ext cx="582824" cy="482077"/>
            <a:chOff x="2706127" y="3507854"/>
            <a:chExt cx="582824" cy="482077"/>
          </a:xfrm>
        </p:grpSpPr>
        <p:sp>
          <p:nvSpPr>
            <p:cNvPr id="113" name="Ellipse 112"/>
            <p:cNvSpPr/>
            <p:nvPr/>
          </p:nvSpPr>
          <p:spPr>
            <a:xfrm>
              <a:off x="2706127" y="3615866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4" name="Ellipse 113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5" name="Gerade Verbindung 114"/>
            <p:cNvCxnSpPr>
              <a:stCxn id="114" idx="2"/>
              <a:endCxn id="113" idx="2"/>
            </p:cNvCxnSpPr>
            <p:nvPr/>
          </p:nvCxnSpPr>
          <p:spPr>
            <a:xfrm>
              <a:off x="2706127" y="3694887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Gerade Verbindung 131"/>
            <p:cNvCxnSpPr/>
            <p:nvPr/>
          </p:nvCxnSpPr>
          <p:spPr>
            <a:xfrm>
              <a:off x="3288951" y="3703108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Ellipse 132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4" name="Kreis 133"/>
            <p:cNvSpPr/>
            <p:nvPr/>
          </p:nvSpPr>
          <p:spPr>
            <a:xfrm>
              <a:off x="2706127" y="3507854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35" name="Gruppieren 134"/>
          <p:cNvGrpSpPr/>
          <p:nvPr/>
        </p:nvGrpSpPr>
        <p:grpSpPr>
          <a:xfrm>
            <a:off x="2068853" y="3394363"/>
            <a:ext cx="582824" cy="482077"/>
            <a:chOff x="2123303" y="4054162"/>
            <a:chExt cx="582824" cy="482077"/>
          </a:xfrm>
        </p:grpSpPr>
        <p:sp>
          <p:nvSpPr>
            <p:cNvPr id="136" name="Ellipse 135"/>
            <p:cNvSpPr/>
            <p:nvPr/>
          </p:nvSpPr>
          <p:spPr>
            <a:xfrm>
              <a:off x="2123303" y="4162174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7" name="Ellipse 136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38" name="Gerade Verbindung 137"/>
            <p:cNvCxnSpPr>
              <a:stCxn id="137" idx="2"/>
              <a:endCxn id="136" idx="2"/>
            </p:cNvCxnSpPr>
            <p:nvPr/>
          </p:nvCxnSpPr>
          <p:spPr>
            <a:xfrm>
              <a:off x="2123303" y="424119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Gerade Verbindung 138"/>
            <p:cNvCxnSpPr/>
            <p:nvPr/>
          </p:nvCxnSpPr>
          <p:spPr>
            <a:xfrm>
              <a:off x="2706127" y="424827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Ellipse 139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1" name="Kreis 140"/>
            <p:cNvSpPr/>
            <p:nvPr/>
          </p:nvSpPr>
          <p:spPr>
            <a:xfrm>
              <a:off x="2123303" y="4054162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42" name="Gruppieren 141"/>
          <p:cNvGrpSpPr/>
          <p:nvPr/>
        </p:nvGrpSpPr>
        <p:grpSpPr>
          <a:xfrm>
            <a:off x="1311010" y="3508661"/>
            <a:ext cx="582824" cy="482077"/>
            <a:chOff x="1288305" y="4168460"/>
            <a:chExt cx="582824" cy="482077"/>
          </a:xfrm>
        </p:grpSpPr>
        <p:sp>
          <p:nvSpPr>
            <p:cNvPr id="143" name="Ellipse 142"/>
            <p:cNvSpPr/>
            <p:nvPr/>
          </p:nvSpPr>
          <p:spPr>
            <a:xfrm>
              <a:off x="1288305" y="4276472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4" name="Ellipse 143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45" name="Gerade Verbindung 144"/>
            <p:cNvCxnSpPr>
              <a:stCxn id="144" idx="2"/>
              <a:endCxn id="143" idx="2"/>
            </p:cNvCxnSpPr>
            <p:nvPr/>
          </p:nvCxnSpPr>
          <p:spPr>
            <a:xfrm>
              <a:off x="1288305" y="435549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Gerade Verbindung 145"/>
            <p:cNvCxnSpPr/>
            <p:nvPr/>
          </p:nvCxnSpPr>
          <p:spPr>
            <a:xfrm>
              <a:off x="1871129" y="436371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8" name="Kreis 147"/>
            <p:cNvSpPr/>
            <p:nvPr/>
          </p:nvSpPr>
          <p:spPr>
            <a:xfrm>
              <a:off x="1288305" y="416846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011515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/>
          <p:cNvPicPr>
            <a:picLocks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612" y="631330"/>
            <a:ext cx="7326912" cy="5940000"/>
          </a:xfrm>
          <a:prstGeom prst="rect">
            <a:avLst/>
          </a:prstGeom>
          <a:noFill/>
        </p:spPr>
      </p:pic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Helene Weinberger</a:t>
            </a:r>
          </a:p>
          <a:p>
            <a:r>
              <a:rPr lang="de-DE" dirty="0" smtClean="0"/>
              <a:t>Justyna </a:t>
            </a:r>
            <a:r>
              <a:rPr lang="de-DE" dirty="0" err="1" smtClean="0"/>
              <a:t>Tyminska</a:t>
            </a:r>
            <a:endParaRPr lang="de-DE" dirty="0" smtClean="0"/>
          </a:p>
          <a:p>
            <a:r>
              <a:rPr lang="de-DE" dirty="0" smtClean="0"/>
              <a:t>Oliver Schultz</a:t>
            </a:r>
          </a:p>
          <a:p>
            <a:endParaRPr lang="de-DE" dirty="0" smtClean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Reporting in ConAktiv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sz="2400" dirty="0" smtClean="0"/>
              <a:t>Am Beispiel von fünf Auswertungen</a:t>
            </a:r>
            <a:endParaRPr lang="de-DE" sz="2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826853" y="6360383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>
                <a:solidFill>
                  <a:schemeClr val="bg1"/>
                </a:solidFill>
                <a:latin typeface="Calibri Light"/>
                <a:cs typeface="Calibri Light"/>
              </a:rPr>
              <a:t>Groupware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048311" y="6360383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 smtClean="0">
                <a:solidFill>
                  <a:schemeClr val="bg1"/>
                </a:solidFill>
                <a:latin typeface="Calibri Light"/>
                <a:cs typeface="Calibri Light"/>
              </a:rPr>
              <a:t>Vertrieb</a:t>
            </a:r>
            <a:endParaRPr lang="de-DE" sz="16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946856" y="5918350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>
                <a:solidFill>
                  <a:schemeClr val="bg1"/>
                </a:solidFill>
                <a:latin typeface="Calibri Light"/>
                <a:cs typeface="Calibri Light"/>
              </a:rPr>
              <a:t>Marketing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161210" y="5918350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 smtClean="0">
                <a:solidFill>
                  <a:schemeClr val="bg1"/>
                </a:solidFill>
                <a:latin typeface="Calibri Light"/>
                <a:cs typeface="Calibri Light"/>
              </a:rPr>
              <a:t>ERP</a:t>
            </a:r>
            <a:endParaRPr lang="de-DE" sz="16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7443244" y="5808636"/>
            <a:ext cx="142589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>
                <a:solidFill>
                  <a:schemeClr val="bg1"/>
                </a:solidFill>
                <a:latin typeface="Calibri Light"/>
                <a:cs typeface="Calibri Light"/>
              </a:rPr>
              <a:t>Auftrags-</a:t>
            </a:r>
            <a:r>
              <a:rPr lang="de-DE" sz="1600" dirty="0" smtClean="0">
                <a:solidFill>
                  <a:schemeClr val="bg1"/>
                </a:solidFill>
                <a:latin typeface="Calibri Light"/>
                <a:cs typeface="Calibri Light"/>
              </a:rPr>
              <a:t>abwicklung</a:t>
            </a:r>
            <a:endParaRPr lang="de-DE" sz="16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334749" y="5268429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>
                <a:solidFill>
                  <a:schemeClr val="bg1"/>
                </a:solidFill>
                <a:latin typeface="Calibri Light"/>
                <a:cs typeface="Calibri Light"/>
              </a:rPr>
              <a:t>Controlling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299472" y="6360383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 smtClean="0">
                <a:solidFill>
                  <a:schemeClr val="bg1"/>
                </a:solidFill>
                <a:latin typeface="Calibri Light"/>
                <a:cs typeface="Calibri Light"/>
              </a:rPr>
              <a:t>CRM</a:t>
            </a:r>
            <a:endParaRPr lang="de-DE" sz="16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7466762" y="4631613"/>
            <a:ext cx="14258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buSzPct val="80000"/>
            </a:pPr>
            <a:r>
              <a:rPr lang="de-DE" sz="1600" dirty="0">
                <a:solidFill>
                  <a:schemeClr val="bg1"/>
                </a:solidFill>
                <a:latin typeface="Calibri Light"/>
                <a:cs typeface="Calibri Light"/>
              </a:rPr>
              <a:t>Finanzen</a:t>
            </a:r>
          </a:p>
        </p:txBody>
      </p:sp>
    </p:spTree>
    <p:extLst>
      <p:ext uri="{BB962C8B-B14F-4D97-AF65-F5344CB8AC3E}">
        <p14:creationId xmlns:p14="http://schemas.microsoft.com/office/powerpoint/2010/main" val="250382384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Kundenauswertung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Hier fehlt noch ein Screenshot</a:t>
            </a:r>
            <a:endParaRPr lang="de-DE" dirty="0"/>
          </a:p>
        </p:txBody>
      </p:sp>
      <p:pic>
        <p:nvPicPr>
          <p:cNvPr id="5" name="Bild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485" y="829340"/>
            <a:ext cx="1399808" cy="108225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993" y="2082138"/>
            <a:ext cx="6233240" cy="4518815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4683292" y="2441200"/>
            <a:ext cx="803107" cy="2352942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515121" y="2441198"/>
            <a:ext cx="803107" cy="278306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346950" y="2441197"/>
            <a:ext cx="803107" cy="3198821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178779" y="2441200"/>
            <a:ext cx="803107" cy="3614577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3851463" y="2441197"/>
            <a:ext cx="803107" cy="1929809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Inhaltsplatzhalter 4"/>
          <p:cNvSpPr txBox="1">
            <a:spLocks/>
          </p:cNvSpPr>
          <p:nvPr/>
        </p:nvSpPr>
        <p:spPr>
          <a:xfrm>
            <a:off x="426082" y="3961316"/>
            <a:ext cx="3419797" cy="415758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rgbClr val="FF0000"/>
                </a:solidFill>
              </a:rPr>
              <a:t>Umsatz: Rechnungen - Gutschriften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14" name="Inhaltsplatzhalter 4"/>
          <p:cNvSpPr txBox="1">
            <a:spLocks/>
          </p:cNvSpPr>
          <p:nvPr/>
        </p:nvSpPr>
        <p:spPr>
          <a:xfrm>
            <a:off x="157985" y="4392745"/>
            <a:ext cx="4514552" cy="415758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rgbClr val="00B050"/>
                </a:solidFill>
              </a:rPr>
              <a:t>Fremdleistungen: </a:t>
            </a:r>
            <a:r>
              <a:rPr lang="de-DE" sz="1600" dirty="0" err="1" smtClean="0">
                <a:solidFill>
                  <a:srgbClr val="00B050"/>
                </a:solidFill>
              </a:rPr>
              <a:t>Eingangsrechn</a:t>
            </a:r>
            <a:r>
              <a:rPr lang="de-DE" sz="1600" dirty="0" smtClean="0">
                <a:solidFill>
                  <a:srgbClr val="00B050"/>
                </a:solidFill>
              </a:rPr>
              <a:t>. + Projektmaterial</a:t>
            </a:r>
            <a:endParaRPr lang="de-DE" sz="1600" dirty="0">
              <a:solidFill>
                <a:srgbClr val="00B050"/>
              </a:solidFill>
            </a:endParaRPr>
          </a:p>
        </p:txBody>
      </p:sp>
      <p:sp>
        <p:nvSpPr>
          <p:cNvPr id="15" name="Inhaltsplatzhalter 4"/>
          <p:cNvSpPr txBox="1">
            <a:spLocks/>
          </p:cNvSpPr>
          <p:nvPr/>
        </p:nvSpPr>
        <p:spPr>
          <a:xfrm>
            <a:off x="971847" y="4808503"/>
            <a:ext cx="4514552" cy="415758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chemeClr val="tx1"/>
                </a:solidFill>
              </a:rPr>
              <a:t>Umsatz - Fremdleistungen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Inhaltsplatzhalter 4"/>
          <p:cNvSpPr txBox="1">
            <a:spLocks/>
          </p:cNvSpPr>
          <p:nvPr/>
        </p:nvSpPr>
        <p:spPr>
          <a:xfrm>
            <a:off x="1774954" y="5224261"/>
            <a:ext cx="4514552" cy="415758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rgbClr val="00B0F0"/>
                </a:solidFill>
              </a:rPr>
              <a:t>Kosten Arbeitszeit</a:t>
            </a:r>
            <a:endParaRPr lang="de-DE" sz="1600" dirty="0">
              <a:solidFill>
                <a:srgbClr val="00B0F0"/>
              </a:solidFill>
            </a:endParaRPr>
          </a:p>
        </p:txBody>
      </p:sp>
      <p:sp>
        <p:nvSpPr>
          <p:cNvPr id="17" name="Inhaltsplatzhalter 4"/>
          <p:cNvSpPr txBox="1">
            <a:spLocks/>
          </p:cNvSpPr>
          <p:nvPr/>
        </p:nvSpPr>
        <p:spPr>
          <a:xfrm>
            <a:off x="2578061" y="5640019"/>
            <a:ext cx="4514552" cy="415758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chemeClr val="tx1"/>
                </a:solidFill>
              </a:rPr>
              <a:t>Rohertrag</a:t>
            </a: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98103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4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Rechnungen, Gutschriften und Eingangsrechnungen müssen gebucht werden</a:t>
            </a:r>
          </a:p>
          <a:p>
            <a:r>
              <a:rPr lang="de-DE" dirty="0" smtClean="0"/>
              <a:t>Bei den Mitarbeitern müssen „Stundensätze“ hinterlegt sein</a:t>
            </a:r>
          </a:p>
          <a:p>
            <a:endParaRPr lang="de-DE" dirty="0"/>
          </a:p>
          <a:p>
            <a:r>
              <a:rPr lang="de-DE" dirty="0" smtClean="0"/>
              <a:t>Report und Methoden in ConAktiv einbinden</a:t>
            </a:r>
          </a:p>
          <a:p>
            <a:r>
              <a:rPr lang="de-DE" dirty="0" smtClean="0"/>
              <a:t>Formatierung nach persönlichem Wunsch anpassen</a:t>
            </a:r>
          </a:p>
          <a:p>
            <a:r>
              <a:rPr lang="de-DE" dirty="0" smtClean="0"/>
              <a:t>In den Einstellungen festlegen wer den Report „sehen“ darf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576000" y="719999"/>
            <a:ext cx="8265114" cy="1260000"/>
          </a:xfrm>
        </p:spPr>
        <p:txBody>
          <a:bodyPr/>
          <a:lstStyle/>
          <a:p>
            <a:r>
              <a:rPr lang="de-DE" dirty="0" smtClean="0"/>
              <a:t>Das Kleingedruckte</a:t>
            </a:r>
            <a:br>
              <a:rPr lang="de-DE" dirty="0" smtClean="0"/>
            </a:br>
            <a:r>
              <a:rPr lang="de-DE" dirty="0" smtClean="0"/>
              <a:t>oder was muss man beachten!</a:t>
            </a:r>
            <a:endParaRPr lang="de-DE" dirty="0"/>
          </a:p>
        </p:txBody>
      </p:sp>
      <p:pic>
        <p:nvPicPr>
          <p:cNvPr id="6" name="Bildplatzhalt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603" y="813765"/>
            <a:ext cx="1120490" cy="112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47930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2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Zeitraumbezogene Projektauswertung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Start der Auswertung im Browser / Modul Projekte</a:t>
            </a:r>
          </a:p>
          <a:p>
            <a:r>
              <a:rPr lang="de-DE" dirty="0" smtClean="0"/>
              <a:t>Auswahl der Projekte durch den Anwender, aber interne Projekte werden automatisch ausgeschlossen</a:t>
            </a:r>
          </a:p>
          <a:p>
            <a:r>
              <a:rPr lang="de-DE" dirty="0" smtClean="0"/>
              <a:t>Die Auswertung sucht nach Eingabe des Betrachtungszeitraums die „Daten“ selbst</a:t>
            </a:r>
          </a:p>
          <a:p>
            <a:r>
              <a:rPr lang="de-DE" dirty="0" smtClean="0"/>
              <a:t>Ausgabe als „Druck“-Report </a:t>
            </a:r>
            <a:endParaRPr lang="de-DE" dirty="0"/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66" t="-5166"/>
          <a:stretch/>
        </p:blipFill>
        <p:spPr>
          <a:xfrm>
            <a:off x="6204167" y="950476"/>
            <a:ext cx="1451666" cy="2340000"/>
          </a:xfrm>
        </p:spPr>
      </p:pic>
    </p:spTree>
    <p:extLst>
      <p:ext uri="{BB962C8B-B14F-4D97-AF65-F5344CB8AC3E}">
        <p14:creationId xmlns:p14="http://schemas.microsoft.com/office/powerpoint/2010/main" val="196736420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451104" y="2261682"/>
            <a:ext cx="3178131" cy="1745619"/>
            <a:chOff x="451104" y="4530115"/>
            <a:chExt cx="3178131" cy="1745619"/>
          </a:xfrm>
        </p:grpSpPr>
        <p:cxnSp>
          <p:nvCxnSpPr>
            <p:cNvPr id="68" name="Gerade Verbindung mit Pfeil 67"/>
            <p:cNvCxnSpPr/>
            <p:nvPr/>
          </p:nvCxnSpPr>
          <p:spPr>
            <a:xfrm flipH="1">
              <a:off x="1657593" y="5331961"/>
              <a:ext cx="113306" cy="298211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mit Pfeil 68"/>
            <p:cNvCxnSpPr/>
            <p:nvPr/>
          </p:nvCxnSpPr>
          <p:spPr>
            <a:xfrm flipH="1">
              <a:off x="1111083" y="5184832"/>
              <a:ext cx="354444" cy="294259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mit Pfeil 69"/>
            <p:cNvCxnSpPr/>
            <p:nvPr/>
          </p:nvCxnSpPr>
          <p:spPr>
            <a:xfrm>
              <a:off x="2070675" y="5329985"/>
              <a:ext cx="132272" cy="24532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mit Pfeil 70"/>
            <p:cNvCxnSpPr/>
            <p:nvPr/>
          </p:nvCxnSpPr>
          <p:spPr>
            <a:xfrm>
              <a:off x="2355347" y="5081271"/>
              <a:ext cx="279648" cy="103561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Ellipse 71"/>
            <p:cNvSpPr/>
            <p:nvPr/>
          </p:nvSpPr>
          <p:spPr>
            <a:xfrm>
              <a:off x="451104" y="5614039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Ellipse 72"/>
            <p:cNvSpPr/>
            <p:nvPr/>
          </p:nvSpPr>
          <p:spPr>
            <a:xfrm>
              <a:off x="451104" y="5506027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4" name="Gerade Verbindung 73"/>
            <p:cNvCxnSpPr>
              <a:stCxn id="73" idx="2"/>
              <a:endCxn id="72" idx="2"/>
            </p:cNvCxnSpPr>
            <p:nvPr/>
          </p:nvCxnSpPr>
          <p:spPr>
            <a:xfrm>
              <a:off x="451104" y="5693060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 Verbindung 74"/>
            <p:cNvCxnSpPr/>
            <p:nvPr/>
          </p:nvCxnSpPr>
          <p:spPr>
            <a:xfrm>
              <a:off x="1033928" y="5700141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Ellipse 75"/>
            <p:cNvSpPr/>
            <p:nvPr/>
          </p:nvSpPr>
          <p:spPr>
            <a:xfrm>
              <a:off x="451104" y="5506027"/>
              <a:ext cx="582824" cy="37406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Kreis 76"/>
            <p:cNvSpPr/>
            <p:nvPr/>
          </p:nvSpPr>
          <p:spPr>
            <a:xfrm>
              <a:off x="451104" y="5506027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78" name="Gruppieren 77"/>
            <p:cNvGrpSpPr/>
            <p:nvPr/>
          </p:nvGrpSpPr>
          <p:grpSpPr>
            <a:xfrm>
              <a:off x="1288305" y="5793657"/>
              <a:ext cx="582824" cy="482077"/>
              <a:chOff x="1288305" y="4168460"/>
              <a:chExt cx="582824" cy="482077"/>
            </a:xfrm>
          </p:grpSpPr>
          <p:sp>
            <p:nvSpPr>
              <p:cNvPr id="79" name="Ellipse 78"/>
              <p:cNvSpPr/>
              <p:nvPr/>
            </p:nvSpPr>
            <p:spPr>
              <a:xfrm>
                <a:off x="1288305" y="4276472"/>
                <a:ext cx="582824" cy="37406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2540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Ellipse 79"/>
              <p:cNvSpPr/>
              <p:nvPr/>
            </p:nvSpPr>
            <p:spPr>
              <a:xfrm>
                <a:off x="1288305" y="4168460"/>
                <a:ext cx="582824" cy="374065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81" name="Gerade Verbindung 80"/>
              <p:cNvCxnSpPr>
                <a:stCxn id="80" idx="2"/>
                <a:endCxn id="79" idx="2"/>
              </p:cNvCxnSpPr>
              <p:nvPr/>
            </p:nvCxnSpPr>
            <p:spPr>
              <a:xfrm>
                <a:off x="1288305" y="4355493"/>
                <a:ext cx="0" cy="108012"/>
              </a:xfrm>
              <a:prstGeom prst="line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Gerade Verbindung 81"/>
              <p:cNvCxnSpPr/>
              <p:nvPr/>
            </p:nvCxnSpPr>
            <p:spPr>
              <a:xfrm>
                <a:off x="1871129" y="4363714"/>
                <a:ext cx="0" cy="93516"/>
              </a:xfrm>
              <a:prstGeom prst="line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Ellipse 82"/>
              <p:cNvSpPr/>
              <p:nvPr/>
            </p:nvSpPr>
            <p:spPr>
              <a:xfrm>
                <a:off x="1288305" y="4168460"/>
                <a:ext cx="582824" cy="374065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4" name="Kreis 83"/>
              <p:cNvSpPr/>
              <p:nvPr/>
            </p:nvSpPr>
            <p:spPr>
              <a:xfrm>
                <a:off x="1288305" y="4168460"/>
                <a:ext cx="582824" cy="375300"/>
              </a:xfrm>
              <a:prstGeom prst="pie">
                <a:avLst/>
              </a:prstGeom>
              <a:solidFill>
                <a:schemeClr val="bg2">
                  <a:lumMod val="50000"/>
                </a:schemeClr>
              </a:solidFill>
              <a:ln w="2540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5" name="Ellipse 84"/>
            <p:cNvSpPr/>
            <p:nvPr/>
          </p:nvSpPr>
          <p:spPr>
            <a:xfrm>
              <a:off x="2123303" y="5787371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Ellipse 85"/>
            <p:cNvSpPr/>
            <p:nvPr/>
          </p:nvSpPr>
          <p:spPr>
            <a:xfrm>
              <a:off x="2123303" y="5679359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7" name="Gerade Verbindung 86"/>
            <p:cNvCxnSpPr>
              <a:stCxn id="86" idx="2"/>
              <a:endCxn id="85" idx="2"/>
            </p:cNvCxnSpPr>
            <p:nvPr/>
          </p:nvCxnSpPr>
          <p:spPr>
            <a:xfrm>
              <a:off x="2123303" y="5866392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Gerade Verbindung 87"/>
            <p:cNvCxnSpPr/>
            <p:nvPr/>
          </p:nvCxnSpPr>
          <p:spPr>
            <a:xfrm>
              <a:off x="2706127" y="5873473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Ellipse 88"/>
            <p:cNvSpPr/>
            <p:nvPr/>
          </p:nvSpPr>
          <p:spPr>
            <a:xfrm>
              <a:off x="2123303" y="5679359"/>
              <a:ext cx="582824" cy="37406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Kreis 89"/>
            <p:cNvSpPr/>
            <p:nvPr/>
          </p:nvSpPr>
          <p:spPr>
            <a:xfrm>
              <a:off x="2123303" y="5679359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91" name="Gruppieren 90"/>
            <p:cNvGrpSpPr/>
            <p:nvPr/>
          </p:nvGrpSpPr>
          <p:grpSpPr>
            <a:xfrm>
              <a:off x="2706127" y="5133051"/>
              <a:ext cx="582824" cy="482077"/>
              <a:chOff x="2706127" y="3507854"/>
              <a:chExt cx="582824" cy="482077"/>
            </a:xfrm>
          </p:grpSpPr>
          <p:sp>
            <p:nvSpPr>
              <p:cNvPr id="92" name="Ellipse 91"/>
              <p:cNvSpPr/>
              <p:nvPr/>
            </p:nvSpPr>
            <p:spPr>
              <a:xfrm>
                <a:off x="2706127" y="3615866"/>
                <a:ext cx="582824" cy="37406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2540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3" name="Ellipse 92"/>
              <p:cNvSpPr/>
              <p:nvPr/>
            </p:nvSpPr>
            <p:spPr>
              <a:xfrm>
                <a:off x="2706127" y="3507854"/>
                <a:ext cx="582824" cy="374065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94" name="Gerade Verbindung 93"/>
              <p:cNvCxnSpPr>
                <a:stCxn id="93" idx="2"/>
                <a:endCxn id="92" idx="2"/>
              </p:cNvCxnSpPr>
              <p:nvPr/>
            </p:nvCxnSpPr>
            <p:spPr>
              <a:xfrm>
                <a:off x="2706127" y="3694887"/>
                <a:ext cx="0" cy="108012"/>
              </a:xfrm>
              <a:prstGeom prst="line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Gerade Verbindung 94"/>
              <p:cNvCxnSpPr/>
              <p:nvPr/>
            </p:nvCxnSpPr>
            <p:spPr>
              <a:xfrm>
                <a:off x="3288951" y="3703108"/>
                <a:ext cx="0" cy="93516"/>
              </a:xfrm>
              <a:prstGeom prst="line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Ellipse 95"/>
              <p:cNvSpPr/>
              <p:nvPr/>
            </p:nvSpPr>
            <p:spPr>
              <a:xfrm>
                <a:off x="2706127" y="3507854"/>
                <a:ext cx="582824" cy="374065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Kreis 96"/>
              <p:cNvSpPr/>
              <p:nvPr/>
            </p:nvSpPr>
            <p:spPr>
              <a:xfrm>
                <a:off x="2706127" y="3507854"/>
                <a:ext cx="582824" cy="375300"/>
              </a:xfrm>
              <a:prstGeom prst="pie">
                <a:avLst/>
              </a:prstGeom>
              <a:solidFill>
                <a:schemeClr val="bg2">
                  <a:lumMod val="50000"/>
                </a:schemeClr>
              </a:solidFill>
              <a:ln w="2540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" name="Gruppieren 97"/>
            <p:cNvGrpSpPr/>
            <p:nvPr/>
          </p:nvGrpSpPr>
          <p:grpSpPr>
            <a:xfrm>
              <a:off x="1482580" y="4530115"/>
              <a:ext cx="777098" cy="642769"/>
              <a:chOff x="440110" y="2503435"/>
              <a:chExt cx="777098" cy="642769"/>
            </a:xfrm>
          </p:grpSpPr>
          <p:sp>
            <p:nvSpPr>
              <p:cNvPr id="99" name="Ellipse 98"/>
              <p:cNvSpPr/>
              <p:nvPr/>
            </p:nvSpPr>
            <p:spPr>
              <a:xfrm>
                <a:off x="440110" y="2647451"/>
                <a:ext cx="777098" cy="49875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25400" cmpd="sng"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0" name="Ellipse 99"/>
              <p:cNvSpPr/>
              <p:nvPr/>
            </p:nvSpPr>
            <p:spPr>
              <a:xfrm>
                <a:off x="440110" y="2503435"/>
                <a:ext cx="777098" cy="498753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1" name="Gerade Verbindung 100"/>
              <p:cNvCxnSpPr>
                <a:stCxn id="100" idx="2"/>
                <a:endCxn id="99" idx="2"/>
              </p:cNvCxnSpPr>
              <p:nvPr/>
            </p:nvCxnSpPr>
            <p:spPr>
              <a:xfrm>
                <a:off x="440110" y="2752812"/>
                <a:ext cx="0" cy="144016"/>
              </a:xfrm>
              <a:prstGeom prst="line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Gerade Verbindung 101"/>
              <p:cNvCxnSpPr/>
              <p:nvPr/>
            </p:nvCxnSpPr>
            <p:spPr>
              <a:xfrm>
                <a:off x="1217208" y="2753788"/>
                <a:ext cx="0" cy="124688"/>
              </a:xfrm>
              <a:prstGeom prst="line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Gerade Verbindung 102"/>
              <p:cNvCxnSpPr/>
              <p:nvPr/>
            </p:nvCxnSpPr>
            <p:spPr>
              <a:xfrm>
                <a:off x="538041" y="2596305"/>
                <a:ext cx="318569" cy="17047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Gerade Verbindung 103"/>
              <p:cNvCxnSpPr/>
              <p:nvPr/>
            </p:nvCxnSpPr>
            <p:spPr>
              <a:xfrm>
                <a:off x="559952" y="2576739"/>
                <a:ext cx="274746" cy="176336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Gerade Verbindung 104"/>
              <p:cNvCxnSpPr/>
              <p:nvPr/>
            </p:nvCxnSpPr>
            <p:spPr>
              <a:xfrm>
                <a:off x="581864" y="2564497"/>
                <a:ext cx="274746" cy="198371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Gerade Verbindung 105"/>
              <p:cNvCxnSpPr/>
              <p:nvPr/>
            </p:nvCxnSpPr>
            <p:spPr>
              <a:xfrm rot="600000" flipV="1">
                <a:off x="537560" y="2559325"/>
                <a:ext cx="48183" cy="540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7" name="Gerade Verbindung mit Pfeil 106"/>
            <p:cNvCxnSpPr/>
            <p:nvPr/>
          </p:nvCxnSpPr>
          <p:spPr>
            <a:xfrm>
              <a:off x="2414715" y="4823322"/>
              <a:ext cx="415571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Ellipse 107"/>
            <p:cNvSpPr/>
            <p:nvPr/>
          </p:nvSpPr>
          <p:spPr>
            <a:xfrm>
              <a:off x="3046411" y="4717137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9" name="Ellipse 108"/>
            <p:cNvSpPr/>
            <p:nvPr/>
          </p:nvSpPr>
          <p:spPr>
            <a:xfrm>
              <a:off x="3046411" y="4609125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0" name="Gerade Verbindung 109"/>
            <p:cNvCxnSpPr>
              <a:stCxn id="109" idx="2"/>
              <a:endCxn id="108" idx="2"/>
            </p:cNvCxnSpPr>
            <p:nvPr/>
          </p:nvCxnSpPr>
          <p:spPr>
            <a:xfrm>
              <a:off x="3046411" y="4796158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 Verbindung 110"/>
            <p:cNvCxnSpPr/>
            <p:nvPr/>
          </p:nvCxnSpPr>
          <p:spPr>
            <a:xfrm>
              <a:off x="3629235" y="4803239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Ellipse 111"/>
            <p:cNvSpPr/>
            <p:nvPr/>
          </p:nvSpPr>
          <p:spPr>
            <a:xfrm>
              <a:off x="3046411" y="4609125"/>
              <a:ext cx="582824" cy="374065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6" name="Kreis 115"/>
            <p:cNvSpPr/>
            <p:nvPr/>
          </p:nvSpPr>
          <p:spPr>
            <a:xfrm>
              <a:off x="3046411" y="4609125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und Berechnungen wie Kundenauswertung</a:t>
            </a:r>
            <a:endParaRPr lang="de-DE" dirty="0"/>
          </a:p>
        </p:txBody>
      </p:sp>
      <p:sp>
        <p:nvSpPr>
          <p:cNvPr id="164" name="Text Box 121"/>
          <p:cNvSpPr txBox="1">
            <a:spLocks noChangeArrowheads="1"/>
          </p:cNvSpPr>
          <p:nvPr/>
        </p:nvSpPr>
        <p:spPr bwMode="auto">
          <a:xfrm>
            <a:off x="4415647" y="2261682"/>
            <a:ext cx="4558433" cy="4182635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Suche in </a:t>
            </a:r>
            <a:r>
              <a:rPr lang="de-DE" sz="1600" b="1" dirty="0" smtClean="0">
                <a:solidFill>
                  <a:srgbClr val="7030A0"/>
                </a:solidFill>
              </a:rPr>
              <a:t>Rechnungspositionen</a:t>
            </a: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r>
              <a:rPr lang="de-DE" sz="1600" b="1" dirty="0"/>
              <a:t>Suche in </a:t>
            </a:r>
            <a:r>
              <a:rPr lang="de-DE" sz="1600" b="1" dirty="0" smtClean="0">
                <a:solidFill>
                  <a:srgbClr val="FFC000"/>
                </a:solidFill>
              </a:rPr>
              <a:t>Gutschriftspositionen</a:t>
            </a: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r>
              <a:rPr lang="de-DE" sz="1600" b="1" dirty="0"/>
              <a:t>Suche in </a:t>
            </a:r>
            <a:r>
              <a:rPr lang="de-DE" sz="1600" b="1" dirty="0" smtClean="0">
                <a:solidFill>
                  <a:srgbClr val="92D050"/>
                </a:solidFill>
              </a:rPr>
              <a:t>Eingangsrechnungspositionen</a:t>
            </a: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r>
              <a:rPr lang="de-DE" sz="1600" b="1" dirty="0"/>
              <a:t>Suche in </a:t>
            </a:r>
            <a:r>
              <a:rPr lang="de-DE" sz="1600" b="1" dirty="0" smtClean="0">
                <a:solidFill>
                  <a:srgbClr val="00B0F0"/>
                </a:solidFill>
              </a:rPr>
              <a:t>Stundenliste</a:t>
            </a: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r>
              <a:rPr lang="de-DE" sz="1600" b="1" dirty="0"/>
              <a:t>Suche in </a:t>
            </a:r>
            <a:r>
              <a:rPr lang="de-DE" sz="1600" b="1" dirty="0">
                <a:solidFill>
                  <a:srgbClr val="C00000"/>
                </a:solidFill>
              </a:rPr>
              <a:t>Projektmaterial</a:t>
            </a:r>
          </a:p>
          <a:p>
            <a:pPr algn="l"/>
            <a:endParaRPr lang="de-DE" sz="1600" b="1" dirty="0" smtClean="0">
              <a:solidFill>
                <a:srgbClr val="FF0000"/>
              </a:solidFill>
            </a:endParaRPr>
          </a:p>
          <a:p>
            <a:pPr algn="l"/>
            <a:endParaRPr lang="de-DE" sz="1600" b="1" dirty="0" smtClean="0">
              <a:solidFill>
                <a:srgbClr val="FF0000"/>
              </a:solidFill>
            </a:endParaRPr>
          </a:p>
          <a:p>
            <a:pPr algn="l"/>
            <a:r>
              <a:rPr lang="de-DE" sz="1600" b="1" u="sng" dirty="0" smtClean="0"/>
              <a:t>Aber:</a:t>
            </a:r>
          </a:p>
          <a:p>
            <a:pPr algn="l"/>
            <a:r>
              <a:rPr lang="de-DE" sz="1600" b="1" u="sng" dirty="0" smtClean="0"/>
              <a:t>Ausweisung der Projekte mit Zwischensumme pro Kunde</a:t>
            </a:r>
            <a:endParaRPr lang="de-DE" sz="1600" b="1" u="sng" dirty="0"/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 smtClean="0">
              <a:solidFill>
                <a:srgbClr val="FF0000"/>
              </a:solidFill>
            </a:endParaRPr>
          </a:p>
          <a:p>
            <a:pPr algn="l"/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137117685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Projektauswertung</a:t>
            </a:r>
            <a:endParaRPr lang="de-DE" dirty="0"/>
          </a:p>
        </p:txBody>
      </p:sp>
      <p:pic>
        <p:nvPicPr>
          <p:cNvPr id="5" name="Bild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485" y="834656"/>
            <a:ext cx="1399808" cy="108225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869" y="2090512"/>
            <a:ext cx="6352925" cy="4499046"/>
          </a:xfrm>
          <a:prstGeom prst="rect">
            <a:avLst/>
          </a:prstGeom>
          <a:solidFill>
            <a:schemeClr val="bg1">
              <a:alpha val="75000"/>
            </a:schemeClr>
          </a:solidFill>
        </p:spPr>
      </p:pic>
      <p:sp>
        <p:nvSpPr>
          <p:cNvPr id="7" name="Rechteck 6"/>
          <p:cNvSpPr/>
          <p:nvPr/>
        </p:nvSpPr>
        <p:spPr>
          <a:xfrm>
            <a:off x="5840672" y="2441197"/>
            <a:ext cx="593642" cy="2352942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458249" y="2441197"/>
            <a:ext cx="691808" cy="3198821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178779" y="2441200"/>
            <a:ext cx="715701" cy="3614577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213516" y="2441197"/>
            <a:ext cx="603221" cy="1929809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Inhaltsplatzhalter 4"/>
          <p:cNvSpPr txBox="1">
            <a:spLocks/>
          </p:cNvSpPr>
          <p:nvPr/>
        </p:nvSpPr>
        <p:spPr>
          <a:xfrm>
            <a:off x="2690538" y="4402308"/>
            <a:ext cx="3126199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rgbClr val="FF0000"/>
                </a:solidFill>
              </a:rPr>
              <a:t>Umsatz: Rechnungen - Gutschriften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13" name="Inhaltsplatzhalter 4"/>
          <p:cNvSpPr txBox="1">
            <a:spLocks/>
          </p:cNvSpPr>
          <p:nvPr/>
        </p:nvSpPr>
        <p:spPr>
          <a:xfrm>
            <a:off x="1824013" y="4827651"/>
            <a:ext cx="4610301" cy="415758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defPPr>
              <a:defRPr lang="de-DE"/>
            </a:defPPr>
            <a:lvl1pPr indent="0" algn="r">
              <a:spcBef>
                <a:spcPct val="20000"/>
              </a:spcBef>
              <a:buClrTx/>
              <a:buSzPct val="80000"/>
              <a:buFont typeface="Arial"/>
              <a:buNone/>
              <a:defRPr kumimoji="0" sz="1600">
                <a:solidFill>
                  <a:srgbClr val="FF0000"/>
                </a:solidFill>
              </a:defRPr>
            </a:lvl1pPr>
            <a:lvl2pPr marL="548640" indent="-27432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2pPr>
            <a:lvl3pPr marL="822960" indent="-22860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3pPr>
            <a:lvl4pPr marL="1097280" indent="-22860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4pPr>
            <a:lvl5pPr marL="1371600" indent="-22860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5pPr>
            <a:lvl6pPr marL="1645920" indent="-182880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/>
            </a:lvl6pPr>
            <a:lvl7pPr marL="1920240" indent="-18288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baseline="0"/>
            </a:lvl7pPr>
            <a:lvl8pPr marL="2103120" indent="-182880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/>
            </a:lvl8pPr>
            <a:lvl9pPr marL="2377440" indent="-182880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cap="all" baseline="0"/>
            </a:lvl9pPr>
          </a:lstStyle>
          <a:p>
            <a:r>
              <a:rPr lang="de-DE" dirty="0" smtClean="0">
                <a:solidFill>
                  <a:srgbClr val="00B050"/>
                </a:solidFill>
              </a:rPr>
              <a:t>Fremdleistungen: </a:t>
            </a:r>
            <a:r>
              <a:rPr lang="de-DE" dirty="0" err="1">
                <a:solidFill>
                  <a:srgbClr val="00B050"/>
                </a:solidFill>
              </a:rPr>
              <a:t>Eingangsrechn</a:t>
            </a:r>
            <a:r>
              <a:rPr lang="de-DE" dirty="0">
                <a:solidFill>
                  <a:srgbClr val="00B050"/>
                </a:solidFill>
              </a:rPr>
              <a:t>. </a:t>
            </a:r>
            <a:r>
              <a:rPr lang="de-DE" dirty="0" smtClean="0">
                <a:solidFill>
                  <a:srgbClr val="00B050"/>
                </a:solidFill>
              </a:rPr>
              <a:t>+ Projektmaterial</a:t>
            </a:r>
            <a:endParaRPr lang="de-DE" dirty="0">
              <a:solidFill>
                <a:srgbClr val="00B050"/>
              </a:solidFill>
            </a:endParaRPr>
          </a:p>
        </p:txBody>
      </p:sp>
      <p:sp>
        <p:nvSpPr>
          <p:cNvPr id="15" name="Inhaltsplatzhalter 4"/>
          <p:cNvSpPr txBox="1">
            <a:spLocks/>
          </p:cNvSpPr>
          <p:nvPr/>
        </p:nvSpPr>
        <p:spPr>
          <a:xfrm>
            <a:off x="1774953" y="5243409"/>
            <a:ext cx="4659359" cy="415758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defPPr>
              <a:defRPr lang="de-DE"/>
            </a:defPPr>
            <a:lvl1pPr indent="0" algn="r">
              <a:spcBef>
                <a:spcPct val="20000"/>
              </a:spcBef>
              <a:buClrTx/>
              <a:buSzPct val="80000"/>
              <a:buFont typeface="Arial"/>
              <a:buNone/>
              <a:defRPr kumimoji="0" sz="1600">
                <a:solidFill>
                  <a:srgbClr val="FF0000"/>
                </a:solidFill>
              </a:defRPr>
            </a:lvl1pPr>
            <a:lvl2pPr marL="548640" indent="-27432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2pPr>
            <a:lvl3pPr marL="822960" indent="-22860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3pPr>
            <a:lvl4pPr marL="1097280" indent="-22860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4pPr>
            <a:lvl5pPr marL="1371600" indent="-22860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5pPr>
            <a:lvl6pPr marL="1645920" indent="-182880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/>
            </a:lvl6pPr>
            <a:lvl7pPr marL="1920240" indent="-18288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baseline="0"/>
            </a:lvl7pPr>
            <a:lvl8pPr marL="2103120" indent="-182880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/>
            </a:lvl8pPr>
            <a:lvl9pPr marL="2377440" indent="-182880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cap="all" baseline="0"/>
            </a:lvl9pPr>
          </a:lstStyle>
          <a:p>
            <a:r>
              <a:rPr lang="de-DE" dirty="0" smtClean="0">
                <a:solidFill>
                  <a:srgbClr val="00B0F0"/>
                </a:solidFill>
              </a:rPr>
              <a:t>Kosten Arbeitszeit</a:t>
            </a:r>
            <a:endParaRPr lang="de-DE" dirty="0">
              <a:solidFill>
                <a:srgbClr val="00B0F0"/>
              </a:solidFill>
            </a:endParaRPr>
          </a:p>
        </p:txBody>
      </p:sp>
      <p:sp>
        <p:nvSpPr>
          <p:cNvPr id="16" name="Inhaltsplatzhalter 4"/>
          <p:cNvSpPr txBox="1">
            <a:spLocks/>
          </p:cNvSpPr>
          <p:nvPr/>
        </p:nvSpPr>
        <p:spPr>
          <a:xfrm>
            <a:off x="2637927" y="5640018"/>
            <a:ext cx="4514552" cy="415758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defPPr>
              <a:defRPr lang="de-DE"/>
            </a:defPPr>
            <a:lvl1pPr indent="0" algn="r">
              <a:spcBef>
                <a:spcPct val="20000"/>
              </a:spcBef>
              <a:buClrTx/>
              <a:buSzPct val="80000"/>
              <a:buFont typeface="Arial"/>
              <a:buNone/>
              <a:defRPr kumimoji="0" sz="1600">
                <a:solidFill>
                  <a:srgbClr val="FF0000"/>
                </a:solidFill>
              </a:defRPr>
            </a:lvl1pPr>
            <a:lvl2pPr marL="548640" indent="-27432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2pPr>
            <a:lvl3pPr marL="822960" indent="-22860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3pPr>
            <a:lvl4pPr marL="1097280" indent="-22860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4pPr>
            <a:lvl5pPr marL="1371600" indent="-228600">
              <a:spcBef>
                <a:spcPct val="20000"/>
              </a:spcBef>
              <a:buClrTx/>
              <a:buSzPct val="80000"/>
              <a:buFont typeface="Arial"/>
              <a:buChar char="•"/>
              <a:defRPr kumimoji="0">
                <a:solidFill>
                  <a:srgbClr val="4A5654"/>
                </a:solidFill>
              </a:defRPr>
            </a:lvl5pPr>
            <a:lvl6pPr marL="1645920" indent="-182880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/>
            </a:lvl6pPr>
            <a:lvl7pPr marL="1920240" indent="-18288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baseline="0"/>
            </a:lvl7pPr>
            <a:lvl8pPr marL="2103120" indent="-182880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/>
            </a:lvl8pPr>
            <a:lvl9pPr marL="2377440" indent="-182880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cap="all" baseline="0"/>
            </a:lvl9pPr>
          </a:lstStyle>
          <a:p>
            <a:r>
              <a:rPr lang="de-DE" dirty="0">
                <a:solidFill>
                  <a:schemeClr val="tx1"/>
                </a:solidFill>
              </a:rPr>
              <a:t>Rohertrag</a:t>
            </a:r>
          </a:p>
        </p:txBody>
      </p:sp>
    </p:spTree>
    <p:extLst>
      <p:ext uri="{BB962C8B-B14F-4D97-AF65-F5344CB8AC3E}">
        <p14:creationId xmlns:p14="http://schemas.microsoft.com/office/powerpoint/2010/main" val="41955660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Rechnungen, Gutschriften und Eingangsrechnungen müssen gebucht werden</a:t>
            </a:r>
          </a:p>
          <a:p>
            <a:r>
              <a:rPr lang="de-DE" dirty="0" smtClean="0"/>
              <a:t>Bei den Mitarbeitern müssen „Stundensätze“ hinterlegt sein</a:t>
            </a:r>
          </a:p>
          <a:p>
            <a:endParaRPr lang="de-DE" dirty="0"/>
          </a:p>
          <a:p>
            <a:r>
              <a:rPr lang="de-DE" dirty="0" smtClean="0"/>
              <a:t>Report und Methoden in ConAktiv einbinden</a:t>
            </a:r>
          </a:p>
          <a:p>
            <a:r>
              <a:rPr lang="de-DE" dirty="0" smtClean="0"/>
              <a:t>Formatierung nach persönlichem Wunsch anpassen</a:t>
            </a:r>
          </a:p>
          <a:p>
            <a:r>
              <a:rPr lang="de-DE" dirty="0" smtClean="0"/>
              <a:t>In den Einstellungen festlegen wer den Report „sehen“ darf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576000" y="719999"/>
            <a:ext cx="8265114" cy="1260000"/>
          </a:xfrm>
        </p:spPr>
        <p:txBody>
          <a:bodyPr/>
          <a:lstStyle/>
          <a:p>
            <a:r>
              <a:rPr lang="de-DE" dirty="0" smtClean="0"/>
              <a:t>Das Kleingedruckte</a:t>
            </a:r>
            <a:br>
              <a:rPr lang="de-DE" dirty="0" smtClean="0"/>
            </a:br>
            <a:r>
              <a:rPr lang="de-DE" dirty="0" smtClean="0"/>
              <a:t>oder was muss man beachten!</a:t>
            </a:r>
            <a:endParaRPr lang="de-DE" dirty="0"/>
          </a:p>
        </p:txBody>
      </p:sp>
      <p:pic>
        <p:nvPicPr>
          <p:cNvPr id="6" name="Bildplatzhalt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603" y="813765"/>
            <a:ext cx="1120490" cy="112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01780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</a:t>
            </a:r>
            <a:r>
              <a:rPr lang="de-DE" dirty="0"/>
              <a:t>3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Zeitraumbezogene Stundenauswertung </a:t>
            </a:r>
            <a:br>
              <a:rPr lang="de-DE" dirty="0" smtClean="0"/>
            </a:br>
            <a:r>
              <a:rPr lang="de-DE" dirty="0" smtClean="0"/>
              <a:t>pro Mitarbeiter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Start der Auswertung im Browser / Modul Mitarbeiter</a:t>
            </a:r>
          </a:p>
          <a:p>
            <a:r>
              <a:rPr lang="de-DE" dirty="0" smtClean="0"/>
              <a:t>Auswahl der </a:t>
            </a:r>
            <a:r>
              <a:rPr lang="de-DE" dirty="0"/>
              <a:t>Mitarbeiter durch </a:t>
            </a:r>
            <a:r>
              <a:rPr lang="de-DE" dirty="0" smtClean="0"/>
              <a:t>den Anwender (ggf. Suche anlegen)</a:t>
            </a:r>
          </a:p>
          <a:p>
            <a:r>
              <a:rPr lang="de-DE" dirty="0" smtClean="0"/>
              <a:t>Die Auswertung sucht nach Eingabe des Betrachtungszeitraums die „Daten“ selbst</a:t>
            </a:r>
          </a:p>
          <a:p>
            <a:r>
              <a:rPr lang="de-DE" dirty="0" smtClean="0"/>
              <a:t>Ausgabe als „Druck“-Report </a:t>
            </a:r>
            <a:endParaRPr lang="de-DE" dirty="0"/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66" t="-5166"/>
          <a:stretch/>
        </p:blipFill>
        <p:spPr>
          <a:xfrm>
            <a:off x="6204167" y="950476"/>
            <a:ext cx="1451666" cy="2340000"/>
          </a:xfrm>
        </p:spPr>
      </p:pic>
    </p:spTree>
    <p:extLst>
      <p:ext uri="{BB962C8B-B14F-4D97-AF65-F5344CB8AC3E}">
        <p14:creationId xmlns:p14="http://schemas.microsoft.com/office/powerpoint/2010/main" val="48724305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Auswertung von Stundeneinträgen pro Mitarbeiter</a:t>
            </a:r>
            <a:endParaRPr lang="de-DE" dirty="0"/>
          </a:p>
        </p:txBody>
      </p:sp>
      <p:cxnSp>
        <p:nvCxnSpPr>
          <p:cNvPr id="113" name="Gerade Verbindung mit Pfeil 112"/>
          <p:cNvCxnSpPr/>
          <p:nvPr/>
        </p:nvCxnSpPr>
        <p:spPr>
          <a:xfrm flipH="1">
            <a:off x="1767395" y="3966754"/>
            <a:ext cx="165908" cy="43917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/>
          <p:cNvCxnSpPr/>
          <p:nvPr/>
        </p:nvCxnSpPr>
        <p:spPr>
          <a:xfrm flipV="1">
            <a:off x="1883619" y="3589164"/>
            <a:ext cx="1072941" cy="87967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ieren 3"/>
          <p:cNvGrpSpPr/>
          <p:nvPr/>
        </p:nvGrpSpPr>
        <p:grpSpPr>
          <a:xfrm>
            <a:off x="1435499" y="3218751"/>
            <a:ext cx="777098" cy="642769"/>
            <a:chOff x="2854345" y="3518938"/>
            <a:chExt cx="777098" cy="642769"/>
          </a:xfrm>
        </p:grpSpPr>
        <p:sp>
          <p:nvSpPr>
            <p:cNvPr id="276" name="Ellipse 275"/>
            <p:cNvSpPr/>
            <p:nvPr/>
          </p:nvSpPr>
          <p:spPr>
            <a:xfrm>
              <a:off x="2854345" y="3662954"/>
              <a:ext cx="777098" cy="49875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7" name="Ellipse 276"/>
            <p:cNvSpPr/>
            <p:nvPr/>
          </p:nvSpPr>
          <p:spPr>
            <a:xfrm>
              <a:off x="2854345" y="3518938"/>
              <a:ext cx="777098" cy="498753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78" name="Gerade Verbindung 277"/>
            <p:cNvCxnSpPr>
              <a:stCxn id="277" idx="2"/>
              <a:endCxn id="276" idx="2"/>
            </p:cNvCxnSpPr>
            <p:nvPr/>
          </p:nvCxnSpPr>
          <p:spPr>
            <a:xfrm>
              <a:off x="2854345" y="3768315"/>
              <a:ext cx="0" cy="144016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Gerade Verbindung 278"/>
            <p:cNvCxnSpPr/>
            <p:nvPr/>
          </p:nvCxnSpPr>
          <p:spPr>
            <a:xfrm>
              <a:off x="3631443" y="3779276"/>
              <a:ext cx="0" cy="124688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/>
            <p:cNvSpPr/>
            <p:nvPr/>
          </p:nvSpPr>
          <p:spPr>
            <a:xfrm>
              <a:off x="2854345" y="3518938"/>
              <a:ext cx="777098" cy="49875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1" name="Kreis 280"/>
            <p:cNvSpPr/>
            <p:nvPr/>
          </p:nvSpPr>
          <p:spPr>
            <a:xfrm>
              <a:off x="2854345" y="3518938"/>
              <a:ext cx="777098" cy="500400"/>
            </a:xfrm>
            <a:prstGeom prst="pie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Gruppieren 68"/>
          <p:cNvGrpSpPr>
            <a:grpSpLocks noChangeAspect="1"/>
          </p:cNvGrpSpPr>
          <p:nvPr/>
        </p:nvGrpSpPr>
        <p:grpSpPr>
          <a:xfrm>
            <a:off x="1300795" y="4490226"/>
            <a:ext cx="582824" cy="482077"/>
            <a:chOff x="3186531" y="1475165"/>
            <a:chExt cx="777098" cy="642769"/>
          </a:xfrm>
        </p:grpSpPr>
        <p:sp>
          <p:nvSpPr>
            <p:cNvPr id="70" name="Ellipse 69"/>
            <p:cNvSpPr/>
            <p:nvPr/>
          </p:nvSpPr>
          <p:spPr>
            <a:xfrm>
              <a:off x="3186531" y="1619181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Ellipse 70"/>
            <p:cNvSpPr/>
            <p:nvPr/>
          </p:nvSpPr>
          <p:spPr>
            <a:xfrm>
              <a:off x="3186531" y="1475165"/>
              <a:ext cx="777098" cy="498753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2" name="Gerade Verbindung 71"/>
            <p:cNvCxnSpPr>
              <a:stCxn id="71" idx="2"/>
              <a:endCxn id="70" idx="2"/>
            </p:cNvCxnSpPr>
            <p:nvPr/>
          </p:nvCxnSpPr>
          <p:spPr>
            <a:xfrm>
              <a:off x="3186531" y="172454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72"/>
            <p:cNvCxnSpPr/>
            <p:nvPr/>
          </p:nvCxnSpPr>
          <p:spPr>
            <a:xfrm>
              <a:off x="3963629" y="173398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Ellipse 73"/>
            <p:cNvSpPr/>
            <p:nvPr/>
          </p:nvSpPr>
          <p:spPr>
            <a:xfrm>
              <a:off x="3186531" y="1475165"/>
              <a:ext cx="777098" cy="49875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Kreis 74"/>
            <p:cNvSpPr/>
            <p:nvPr/>
          </p:nvSpPr>
          <p:spPr>
            <a:xfrm>
              <a:off x="3186531" y="1475165"/>
              <a:ext cx="777098" cy="5004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61" name="Text Box 121"/>
          <p:cNvSpPr txBox="1">
            <a:spLocks noChangeArrowheads="1"/>
          </p:cNvSpPr>
          <p:nvPr/>
        </p:nvSpPr>
        <p:spPr bwMode="auto">
          <a:xfrm>
            <a:off x="708770" y="2306627"/>
            <a:ext cx="1347752" cy="848480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 smtClean="0"/>
              <a:t>Auswahl der aktiven Mitarbeiter</a:t>
            </a:r>
            <a:endParaRPr lang="de-DE" dirty="0"/>
          </a:p>
          <a:p>
            <a:endParaRPr lang="de-DE" dirty="0"/>
          </a:p>
        </p:txBody>
      </p:sp>
      <p:sp>
        <p:nvSpPr>
          <p:cNvPr id="62" name="Text Box 121"/>
          <p:cNvSpPr txBox="1">
            <a:spLocks noChangeArrowheads="1"/>
          </p:cNvSpPr>
          <p:nvPr/>
        </p:nvSpPr>
        <p:spPr bwMode="auto">
          <a:xfrm>
            <a:off x="428670" y="5045472"/>
            <a:ext cx="2327074" cy="654287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 smtClean="0"/>
              <a:t>Stundeneinträge im Betrachtungszeitraum</a:t>
            </a:r>
            <a:endParaRPr lang="de-DE" dirty="0"/>
          </a:p>
          <a:p>
            <a:endParaRPr lang="de-DE" dirty="0"/>
          </a:p>
        </p:txBody>
      </p:sp>
      <p:sp>
        <p:nvSpPr>
          <p:cNvPr id="66" name="Text Box 121"/>
          <p:cNvSpPr txBox="1">
            <a:spLocks noChangeArrowheads="1"/>
          </p:cNvSpPr>
          <p:nvPr/>
        </p:nvSpPr>
        <p:spPr bwMode="auto">
          <a:xfrm>
            <a:off x="4199482" y="2350994"/>
            <a:ext cx="2327074" cy="654287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 smtClean="0"/>
              <a:t>Sonderzeiten</a:t>
            </a:r>
          </a:p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Urlaub, Krankheit, …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  <a:p>
            <a:endParaRPr lang="de-DE" dirty="0"/>
          </a:p>
        </p:txBody>
      </p:sp>
      <p:sp>
        <p:nvSpPr>
          <p:cNvPr id="82" name="Text Box 121"/>
          <p:cNvSpPr txBox="1">
            <a:spLocks noChangeArrowheads="1"/>
          </p:cNvSpPr>
          <p:nvPr/>
        </p:nvSpPr>
        <p:spPr bwMode="auto">
          <a:xfrm>
            <a:off x="4199482" y="3168504"/>
            <a:ext cx="2327074" cy="654287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 smtClean="0"/>
              <a:t>„Projektzeiten“</a:t>
            </a:r>
          </a:p>
          <a:p>
            <a:r>
              <a:rPr lang="de-DE" dirty="0" smtClean="0"/>
              <a:t> 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uf Kunden gebucht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0" name="Text Box 121"/>
          <p:cNvSpPr txBox="1">
            <a:spLocks noChangeArrowheads="1"/>
          </p:cNvSpPr>
          <p:nvPr/>
        </p:nvSpPr>
        <p:spPr bwMode="auto">
          <a:xfrm>
            <a:off x="4199482" y="4033004"/>
            <a:ext cx="2327074" cy="654287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 smtClean="0"/>
              <a:t>„Projektzeiten“</a:t>
            </a:r>
          </a:p>
          <a:p>
            <a:r>
              <a:rPr lang="de-DE" dirty="0" smtClean="0"/>
              <a:t>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Intern gebucht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2" name="Geschweifte Klammer links 91"/>
          <p:cNvSpPr/>
          <p:nvPr/>
        </p:nvSpPr>
        <p:spPr>
          <a:xfrm>
            <a:off x="3092126" y="2455072"/>
            <a:ext cx="324344" cy="2222186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3" name="Gruppieren 92"/>
          <p:cNvGrpSpPr>
            <a:grpSpLocks noChangeAspect="1"/>
          </p:cNvGrpSpPr>
          <p:nvPr/>
        </p:nvGrpSpPr>
        <p:grpSpPr>
          <a:xfrm>
            <a:off x="4705989" y="5406024"/>
            <a:ext cx="582824" cy="482077"/>
            <a:chOff x="1829431" y="3618292"/>
            <a:chExt cx="777098" cy="642769"/>
          </a:xfrm>
        </p:grpSpPr>
        <p:sp>
          <p:nvSpPr>
            <p:cNvPr id="94" name="Ellipse 93"/>
            <p:cNvSpPr/>
            <p:nvPr/>
          </p:nvSpPr>
          <p:spPr>
            <a:xfrm>
              <a:off x="1829431" y="3762308"/>
              <a:ext cx="777098" cy="498753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25400" cmpd="sng">
              <a:solidFill>
                <a:schemeClr val="accent5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5" name="Ellipse 94"/>
            <p:cNvSpPr/>
            <p:nvPr/>
          </p:nvSpPr>
          <p:spPr>
            <a:xfrm>
              <a:off x="1829431" y="3618292"/>
              <a:ext cx="777098" cy="49875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>
              <a:solidFill>
                <a:schemeClr val="accent5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6" name="Gerade Verbindung 95"/>
            <p:cNvCxnSpPr/>
            <p:nvPr/>
          </p:nvCxnSpPr>
          <p:spPr>
            <a:xfrm>
              <a:off x="1829431" y="3879651"/>
              <a:ext cx="0" cy="144016"/>
            </a:xfrm>
            <a:prstGeom prst="line">
              <a:avLst/>
            </a:prstGeom>
            <a:ln w="254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 Verbindung 96"/>
            <p:cNvCxnSpPr/>
            <p:nvPr/>
          </p:nvCxnSpPr>
          <p:spPr>
            <a:xfrm>
              <a:off x="2606529" y="3884621"/>
              <a:ext cx="0" cy="124688"/>
            </a:xfrm>
            <a:prstGeom prst="line">
              <a:avLst/>
            </a:prstGeom>
            <a:ln w="254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Geschweifte Klammer links 102"/>
          <p:cNvSpPr/>
          <p:nvPr/>
        </p:nvSpPr>
        <p:spPr>
          <a:xfrm rot="16200000">
            <a:off x="4835229" y="3533286"/>
            <a:ext cx="324344" cy="2988824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Text Box 121"/>
          <p:cNvSpPr txBox="1">
            <a:spLocks noChangeArrowheads="1"/>
          </p:cNvSpPr>
          <p:nvPr/>
        </p:nvSpPr>
        <p:spPr bwMode="auto">
          <a:xfrm>
            <a:off x="5405619" y="5590576"/>
            <a:ext cx="2871828" cy="654287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 smtClean="0"/>
              <a:t>Vergleich mit </a:t>
            </a:r>
          </a:p>
          <a:p>
            <a:r>
              <a:rPr lang="de-DE" dirty="0" smtClean="0"/>
              <a:t>Sollzeiten der Mitarbeiter</a:t>
            </a:r>
            <a:endParaRPr lang="de-DE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3622982" y="2475193"/>
            <a:ext cx="582824" cy="490210"/>
            <a:chOff x="1765110" y="5776620"/>
            <a:chExt cx="582824" cy="490210"/>
          </a:xfrm>
        </p:grpSpPr>
        <p:grpSp>
          <p:nvGrpSpPr>
            <p:cNvPr id="130" name="Gruppieren 129"/>
            <p:cNvGrpSpPr>
              <a:grpSpLocks noChangeAspect="1"/>
            </p:cNvGrpSpPr>
            <p:nvPr/>
          </p:nvGrpSpPr>
          <p:grpSpPr>
            <a:xfrm>
              <a:off x="1765110" y="5784752"/>
              <a:ext cx="582824" cy="482078"/>
              <a:chOff x="3186531" y="1475165"/>
              <a:chExt cx="777098" cy="642770"/>
            </a:xfrm>
          </p:grpSpPr>
          <p:sp>
            <p:nvSpPr>
              <p:cNvPr id="131" name="Ellipse 130"/>
              <p:cNvSpPr/>
              <p:nvPr/>
            </p:nvSpPr>
            <p:spPr>
              <a:xfrm>
                <a:off x="3186531" y="1619182"/>
                <a:ext cx="777098" cy="498753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2540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Ellipse 131"/>
              <p:cNvSpPr/>
              <p:nvPr/>
            </p:nvSpPr>
            <p:spPr>
              <a:xfrm>
                <a:off x="3186531" y="1475166"/>
                <a:ext cx="777098" cy="498753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33" name="Gerade Verbindung 132"/>
              <p:cNvCxnSpPr>
                <a:stCxn id="132" idx="2"/>
                <a:endCxn id="131" idx="2"/>
              </p:cNvCxnSpPr>
              <p:nvPr/>
            </p:nvCxnSpPr>
            <p:spPr>
              <a:xfrm>
                <a:off x="3186531" y="1724544"/>
                <a:ext cx="0" cy="144016"/>
              </a:xfrm>
              <a:prstGeom prst="line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Gerade Verbindung 133"/>
              <p:cNvCxnSpPr/>
              <p:nvPr/>
            </p:nvCxnSpPr>
            <p:spPr>
              <a:xfrm>
                <a:off x="3963629" y="1733985"/>
                <a:ext cx="0" cy="124688"/>
              </a:xfrm>
              <a:prstGeom prst="line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Ellipse 134"/>
              <p:cNvSpPr/>
              <p:nvPr/>
            </p:nvSpPr>
            <p:spPr>
              <a:xfrm>
                <a:off x="3186531" y="1475166"/>
                <a:ext cx="777098" cy="4987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Kreis 135"/>
              <p:cNvSpPr/>
              <p:nvPr/>
            </p:nvSpPr>
            <p:spPr>
              <a:xfrm>
                <a:off x="3186531" y="1475165"/>
                <a:ext cx="777098" cy="500400"/>
              </a:xfrm>
              <a:prstGeom prst="pie">
                <a:avLst/>
              </a:prstGeom>
              <a:solidFill>
                <a:schemeClr val="bg2">
                  <a:lumMod val="50000"/>
                </a:schemeClr>
              </a:solidFill>
              <a:ln w="2540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7" name="Gruppieren 136"/>
            <p:cNvGrpSpPr/>
            <p:nvPr/>
          </p:nvGrpSpPr>
          <p:grpSpPr>
            <a:xfrm>
              <a:off x="2075269" y="5776620"/>
              <a:ext cx="157488" cy="178413"/>
              <a:chOff x="4724728" y="3996241"/>
              <a:chExt cx="157488" cy="178413"/>
            </a:xfrm>
          </p:grpSpPr>
          <p:cxnSp>
            <p:nvCxnSpPr>
              <p:cNvPr id="138" name="Gerade Verbindung 137"/>
              <p:cNvCxnSpPr/>
              <p:nvPr/>
            </p:nvCxnSpPr>
            <p:spPr>
              <a:xfrm flipH="1">
                <a:off x="4731193" y="4042214"/>
                <a:ext cx="145226" cy="121162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Gerade Verbindung 138"/>
              <p:cNvCxnSpPr/>
              <p:nvPr/>
            </p:nvCxnSpPr>
            <p:spPr>
              <a:xfrm>
                <a:off x="4747884" y="3998337"/>
                <a:ext cx="0" cy="148758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Gerade Verbindung 139"/>
              <p:cNvCxnSpPr/>
              <p:nvPr/>
            </p:nvCxnSpPr>
            <p:spPr>
              <a:xfrm>
                <a:off x="4724728" y="3996241"/>
                <a:ext cx="0" cy="178413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Gerade Verbindung 140"/>
              <p:cNvCxnSpPr/>
              <p:nvPr/>
            </p:nvCxnSpPr>
            <p:spPr>
              <a:xfrm>
                <a:off x="4840850" y="4030385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Gerade Verbindung 141"/>
              <p:cNvCxnSpPr/>
              <p:nvPr/>
            </p:nvCxnSpPr>
            <p:spPr>
              <a:xfrm flipH="1">
                <a:off x="4747884" y="4000643"/>
                <a:ext cx="22318" cy="148758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Gerade Verbindung 142"/>
              <p:cNvCxnSpPr/>
              <p:nvPr/>
            </p:nvCxnSpPr>
            <p:spPr>
              <a:xfrm flipH="1">
                <a:off x="4747884" y="4003093"/>
                <a:ext cx="41805" cy="142621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Gerade Verbindung 143"/>
              <p:cNvCxnSpPr/>
              <p:nvPr/>
            </p:nvCxnSpPr>
            <p:spPr>
              <a:xfrm flipH="1">
                <a:off x="4747884" y="4012262"/>
                <a:ext cx="51650" cy="140869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Gerade Verbindung 144"/>
              <p:cNvCxnSpPr/>
              <p:nvPr/>
            </p:nvCxnSpPr>
            <p:spPr>
              <a:xfrm flipH="1">
                <a:off x="4747884" y="4011763"/>
                <a:ext cx="52816" cy="124080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Gerade Verbindung 145"/>
              <p:cNvCxnSpPr/>
              <p:nvPr/>
            </p:nvCxnSpPr>
            <p:spPr>
              <a:xfrm flipH="1">
                <a:off x="4759043" y="4011546"/>
                <a:ext cx="49837" cy="12429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Gerade Verbindung 146"/>
              <p:cNvCxnSpPr/>
              <p:nvPr/>
            </p:nvCxnSpPr>
            <p:spPr>
              <a:xfrm flipH="1">
                <a:off x="4747884" y="4022954"/>
                <a:ext cx="85915" cy="118061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Gerade Verbindung 147"/>
              <p:cNvCxnSpPr/>
              <p:nvPr/>
            </p:nvCxnSpPr>
            <p:spPr>
              <a:xfrm flipH="1">
                <a:off x="4747884" y="4028810"/>
                <a:ext cx="103954" cy="112205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Gerade Verbindung 148"/>
              <p:cNvCxnSpPr/>
              <p:nvPr/>
            </p:nvCxnSpPr>
            <p:spPr>
              <a:xfrm>
                <a:off x="4819132" y="4021535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Gerade Verbindung 149"/>
              <p:cNvCxnSpPr/>
              <p:nvPr/>
            </p:nvCxnSpPr>
            <p:spPr>
              <a:xfrm>
                <a:off x="4797156" y="4016045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Gerade Verbindung 150"/>
              <p:cNvCxnSpPr/>
              <p:nvPr/>
            </p:nvCxnSpPr>
            <p:spPr>
              <a:xfrm>
                <a:off x="4860240" y="4038402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Gerade Verbindung 151"/>
              <p:cNvCxnSpPr/>
              <p:nvPr/>
            </p:nvCxnSpPr>
            <p:spPr>
              <a:xfrm rot="-780000">
                <a:off x="4803021" y="4014728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152"/>
              <p:cNvCxnSpPr/>
              <p:nvPr/>
            </p:nvCxnSpPr>
            <p:spPr>
              <a:xfrm rot="-780000">
                <a:off x="4820341" y="4020741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153"/>
              <p:cNvCxnSpPr/>
              <p:nvPr/>
            </p:nvCxnSpPr>
            <p:spPr>
              <a:xfrm rot="-360000">
                <a:off x="4842353" y="4028363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uppieren 12"/>
          <p:cNvGrpSpPr/>
          <p:nvPr/>
        </p:nvGrpSpPr>
        <p:grpSpPr>
          <a:xfrm>
            <a:off x="3660054" y="3241883"/>
            <a:ext cx="582824" cy="482078"/>
            <a:chOff x="2480033" y="5788004"/>
            <a:chExt cx="582824" cy="482078"/>
          </a:xfrm>
        </p:grpSpPr>
        <p:grpSp>
          <p:nvGrpSpPr>
            <p:cNvPr id="155" name="Gruppieren 154"/>
            <p:cNvGrpSpPr>
              <a:grpSpLocks noChangeAspect="1"/>
            </p:cNvGrpSpPr>
            <p:nvPr/>
          </p:nvGrpSpPr>
          <p:grpSpPr>
            <a:xfrm>
              <a:off x="2480033" y="5788004"/>
              <a:ext cx="582824" cy="482078"/>
              <a:chOff x="3186531" y="1475165"/>
              <a:chExt cx="777098" cy="642770"/>
            </a:xfrm>
          </p:grpSpPr>
          <p:sp>
            <p:nvSpPr>
              <p:cNvPr id="156" name="Ellipse 155"/>
              <p:cNvSpPr/>
              <p:nvPr/>
            </p:nvSpPr>
            <p:spPr>
              <a:xfrm>
                <a:off x="3186531" y="1619182"/>
                <a:ext cx="777098" cy="498753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2540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7" name="Ellipse 156"/>
              <p:cNvSpPr/>
              <p:nvPr/>
            </p:nvSpPr>
            <p:spPr>
              <a:xfrm>
                <a:off x="3186531" y="1475166"/>
                <a:ext cx="777098" cy="498753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65" name="Gerade Verbindung 164"/>
              <p:cNvCxnSpPr>
                <a:stCxn id="157" idx="2"/>
                <a:endCxn id="156" idx="2"/>
              </p:cNvCxnSpPr>
              <p:nvPr/>
            </p:nvCxnSpPr>
            <p:spPr>
              <a:xfrm>
                <a:off x="3186531" y="1724544"/>
                <a:ext cx="0" cy="144016"/>
              </a:xfrm>
              <a:prstGeom prst="line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Gerade Verbindung 181"/>
              <p:cNvCxnSpPr/>
              <p:nvPr/>
            </p:nvCxnSpPr>
            <p:spPr>
              <a:xfrm>
                <a:off x="3963629" y="1733985"/>
                <a:ext cx="0" cy="124688"/>
              </a:xfrm>
              <a:prstGeom prst="line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Ellipse 182"/>
              <p:cNvSpPr/>
              <p:nvPr/>
            </p:nvSpPr>
            <p:spPr>
              <a:xfrm>
                <a:off x="3186531" y="1475166"/>
                <a:ext cx="777098" cy="4987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4" name="Kreis 183"/>
              <p:cNvSpPr/>
              <p:nvPr/>
            </p:nvSpPr>
            <p:spPr>
              <a:xfrm>
                <a:off x="3186531" y="1475165"/>
                <a:ext cx="777098" cy="500400"/>
              </a:xfrm>
              <a:prstGeom prst="pie">
                <a:avLst/>
              </a:prstGeom>
              <a:solidFill>
                <a:schemeClr val="bg2">
                  <a:lumMod val="50000"/>
                </a:schemeClr>
              </a:solidFill>
              <a:ln w="2540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5" name="Gruppieren 184"/>
            <p:cNvGrpSpPr/>
            <p:nvPr/>
          </p:nvGrpSpPr>
          <p:grpSpPr>
            <a:xfrm>
              <a:off x="2783083" y="5824013"/>
              <a:ext cx="230455" cy="128720"/>
              <a:chOff x="5432542" y="4043634"/>
              <a:chExt cx="230455" cy="128720"/>
            </a:xfrm>
          </p:grpSpPr>
          <p:cxnSp>
            <p:nvCxnSpPr>
              <p:cNvPr id="186" name="Gerade Verbindung 185"/>
              <p:cNvCxnSpPr/>
              <p:nvPr/>
            </p:nvCxnSpPr>
            <p:spPr>
              <a:xfrm flipH="1">
                <a:off x="5439723" y="4043634"/>
                <a:ext cx="158801" cy="128720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Gerade Verbindung 186"/>
              <p:cNvCxnSpPr/>
              <p:nvPr/>
            </p:nvCxnSpPr>
            <p:spPr>
              <a:xfrm flipH="1">
                <a:off x="5437329" y="4081912"/>
                <a:ext cx="225415" cy="90442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Gerade Verbindung 187"/>
              <p:cNvCxnSpPr/>
              <p:nvPr/>
            </p:nvCxnSpPr>
            <p:spPr>
              <a:xfrm>
                <a:off x="5587536" y="4044151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Gerade Verbindung 188"/>
              <p:cNvCxnSpPr/>
              <p:nvPr/>
            </p:nvCxnSpPr>
            <p:spPr>
              <a:xfrm flipH="1">
                <a:off x="5520320" y="4070969"/>
                <a:ext cx="126665" cy="62149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Gerade Verbindung 189"/>
              <p:cNvCxnSpPr/>
              <p:nvPr/>
            </p:nvCxnSpPr>
            <p:spPr>
              <a:xfrm flipH="1">
                <a:off x="5432542" y="4172354"/>
                <a:ext cx="19149" cy="0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Gerade Verbindung 190"/>
              <p:cNvCxnSpPr/>
              <p:nvPr/>
            </p:nvCxnSpPr>
            <p:spPr>
              <a:xfrm flipH="1">
                <a:off x="5496520" y="4057408"/>
                <a:ext cx="128102" cy="89795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Gerade Verbindung 191"/>
              <p:cNvCxnSpPr/>
              <p:nvPr/>
            </p:nvCxnSpPr>
            <p:spPr>
              <a:xfrm>
                <a:off x="5631209" y="4068885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Gerade Verbindung 192"/>
              <p:cNvCxnSpPr/>
              <p:nvPr/>
            </p:nvCxnSpPr>
            <p:spPr>
              <a:xfrm rot="22200000">
                <a:off x="5641021" y="4076546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Gerade Verbindung 193"/>
              <p:cNvCxnSpPr/>
              <p:nvPr/>
            </p:nvCxnSpPr>
            <p:spPr>
              <a:xfrm rot="21720000">
                <a:off x="5613634" y="4058633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7" name="Gerade Verbindung 206"/>
            <p:cNvCxnSpPr>
              <a:stCxn id="183" idx="7"/>
              <a:endCxn id="183" idx="7"/>
            </p:cNvCxnSpPr>
            <p:nvPr/>
          </p:nvCxnSpPr>
          <p:spPr>
            <a:xfrm>
              <a:off x="2977504" y="5842786"/>
              <a:ext cx="0" cy="0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pieren 13"/>
          <p:cNvGrpSpPr/>
          <p:nvPr/>
        </p:nvGrpSpPr>
        <p:grpSpPr>
          <a:xfrm>
            <a:off x="3683186" y="4028706"/>
            <a:ext cx="584228" cy="482078"/>
            <a:chOff x="3267965" y="5760625"/>
            <a:chExt cx="584228" cy="482078"/>
          </a:xfrm>
        </p:grpSpPr>
        <p:grpSp>
          <p:nvGrpSpPr>
            <p:cNvPr id="195" name="Gruppieren 194"/>
            <p:cNvGrpSpPr>
              <a:grpSpLocks noChangeAspect="1"/>
            </p:cNvGrpSpPr>
            <p:nvPr/>
          </p:nvGrpSpPr>
          <p:grpSpPr>
            <a:xfrm>
              <a:off x="3267965" y="5760625"/>
              <a:ext cx="582824" cy="482078"/>
              <a:chOff x="3186531" y="1475165"/>
              <a:chExt cx="777098" cy="642770"/>
            </a:xfrm>
          </p:grpSpPr>
          <p:sp>
            <p:nvSpPr>
              <p:cNvPr id="196" name="Ellipse 195"/>
              <p:cNvSpPr/>
              <p:nvPr/>
            </p:nvSpPr>
            <p:spPr>
              <a:xfrm>
                <a:off x="3186531" y="1619182"/>
                <a:ext cx="777098" cy="498753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2540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2" name="Ellipse 201"/>
              <p:cNvSpPr/>
              <p:nvPr/>
            </p:nvSpPr>
            <p:spPr>
              <a:xfrm>
                <a:off x="3186531" y="1475166"/>
                <a:ext cx="777098" cy="498753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3" name="Gerade Verbindung 202"/>
              <p:cNvCxnSpPr>
                <a:stCxn id="202" idx="2"/>
                <a:endCxn id="196" idx="2"/>
              </p:cNvCxnSpPr>
              <p:nvPr/>
            </p:nvCxnSpPr>
            <p:spPr>
              <a:xfrm>
                <a:off x="3186531" y="1724544"/>
                <a:ext cx="0" cy="144016"/>
              </a:xfrm>
              <a:prstGeom prst="line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Gerade Verbindung 203"/>
              <p:cNvCxnSpPr/>
              <p:nvPr/>
            </p:nvCxnSpPr>
            <p:spPr>
              <a:xfrm>
                <a:off x="3963629" y="1733985"/>
                <a:ext cx="0" cy="124688"/>
              </a:xfrm>
              <a:prstGeom prst="line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Ellipse 204"/>
              <p:cNvSpPr/>
              <p:nvPr/>
            </p:nvSpPr>
            <p:spPr>
              <a:xfrm>
                <a:off x="3186531" y="1475166"/>
                <a:ext cx="777098" cy="49875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6" name="Kreis 205"/>
              <p:cNvSpPr/>
              <p:nvPr/>
            </p:nvSpPr>
            <p:spPr>
              <a:xfrm>
                <a:off x="3186531" y="1475165"/>
                <a:ext cx="777098" cy="500400"/>
              </a:xfrm>
              <a:prstGeom prst="pie">
                <a:avLst/>
              </a:prstGeom>
              <a:solidFill>
                <a:schemeClr val="bg2">
                  <a:lumMod val="50000"/>
                </a:schemeClr>
              </a:solidFill>
              <a:ln w="2540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8" name="Gruppieren 207"/>
            <p:cNvGrpSpPr/>
            <p:nvPr/>
          </p:nvGrpSpPr>
          <p:grpSpPr>
            <a:xfrm>
              <a:off x="3571484" y="5838632"/>
              <a:ext cx="280709" cy="91472"/>
              <a:chOff x="6220943" y="4058253"/>
              <a:chExt cx="280709" cy="91472"/>
            </a:xfrm>
          </p:grpSpPr>
          <p:cxnSp>
            <p:nvCxnSpPr>
              <p:cNvPr id="209" name="Gerade Verbindung 208"/>
              <p:cNvCxnSpPr/>
              <p:nvPr/>
            </p:nvCxnSpPr>
            <p:spPr>
              <a:xfrm flipH="1">
                <a:off x="6273042" y="4079049"/>
                <a:ext cx="195888" cy="64360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Gerade Verbindung 209"/>
              <p:cNvCxnSpPr/>
              <p:nvPr/>
            </p:nvCxnSpPr>
            <p:spPr>
              <a:xfrm flipH="1">
                <a:off x="6222468" y="4058253"/>
                <a:ext cx="225415" cy="90442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Gerade Verbindung 210"/>
              <p:cNvCxnSpPr/>
              <p:nvPr/>
            </p:nvCxnSpPr>
            <p:spPr>
              <a:xfrm flipH="1">
                <a:off x="6222468" y="4142212"/>
                <a:ext cx="276693" cy="3502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Gerade Verbindung 213"/>
              <p:cNvCxnSpPr/>
              <p:nvPr/>
            </p:nvCxnSpPr>
            <p:spPr>
              <a:xfrm flipH="1">
                <a:off x="6220943" y="4146911"/>
                <a:ext cx="19149" cy="0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Gerade Verbindung 214"/>
              <p:cNvCxnSpPr/>
              <p:nvPr/>
            </p:nvCxnSpPr>
            <p:spPr>
              <a:xfrm flipH="1">
                <a:off x="6298915" y="4063573"/>
                <a:ext cx="156890" cy="80390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Gerade Verbindung 215"/>
              <p:cNvCxnSpPr/>
              <p:nvPr/>
            </p:nvCxnSpPr>
            <p:spPr>
              <a:xfrm rot="1140000">
                <a:off x="6444818" y="4071984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Gerade Verbindung 216"/>
              <p:cNvCxnSpPr/>
              <p:nvPr/>
            </p:nvCxnSpPr>
            <p:spPr>
              <a:xfrm flipH="1">
                <a:off x="6349464" y="4091091"/>
                <a:ext cx="130239" cy="49924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Gerade Verbindung 217"/>
              <p:cNvCxnSpPr/>
              <p:nvPr/>
            </p:nvCxnSpPr>
            <p:spPr>
              <a:xfrm flipV="1">
                <a:off x="6385200" y="4104644"/>
                <a:ext cx="103397" cy="40723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Gerade Verbindung 218"/>
              <p:cNvCxnSpPr/>
              <p:nvPr/>
            </p:nvCxnSpPr>
            <p:spPr>
              <a:xfrm rot="-3300000">
                <a:off x="6474791" y="4119120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Gerade Verbindung 219"/>
              <p:cNvCxnSpPr/>
              <p:nvPr/>
            </p:nvCxnSpPr>
            <p:spPr>
              <a:xfrm rot="19620000">
                <a:off x="6479676" y="4136468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Gerade Verbindung 220"/>
              <p:cNvCxnSpPr/>
              <p:nvPr/>
            </p:nvCxnSpPr>
            <p:spPr>
              <a:xfrm rot="-3300000">
                <a:off x="6455753" y="4126859"/>
                <a:ext cx="21976" cy="13257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6052981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26" y="1321331"/>
            <a:ext cx="8067121" cy="2754193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Stundenauswertung Mitarbeiter</a:t>
            </a:r>
            <a:endParaRPr lang="de-DE" dirty="0"/>
          </a:p>
        </p:txBody>
      </p:sp>
      <p:pic>
        <p:nvPicPr>
          <p:cNvPr id="11" name="Bildplatzhalt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398" y="767847"/>
            <a:ext cx="600978" cy="464645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2211795" y="1660846"/>
            <a:ext cx="1263882" cy="2566460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Inhaltsplatzhalter 4"/>
          <p:cNvSpPr txBox="1">
            <a:spLocks/>
          </p:cNvSpPr>
          <p:nvPr/>
        </p:nvSpPr>
        <p:spPr>
          <a:xfrm>
            <a:off x="1699539" y="4270390"/>
            <a:ext cx="1776138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rgbClr val="FF0000"/>
                </a:solidFill>
              </a:rPr>
              <a:t>Sollzeit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3513976" y="1660846"/>
            <a:ext cx="923976" cy="2942010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nhaltsplatzhalter 4"/>
          <p:cNvSpPr txBox="1">
            <a:spLocks/>
          </p:cNvSpPr>
          <p:nvPr/>
        </p:nvSpPr>
        <p:spPr>
          <a:xfrm>
            <a:off x="584067" y="4686641"/>
            <a:ext cx="3853885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rgbClr val="00B050"/>
                </a:solidFill>
              </a:rPr>
              <a:t>Arbeitszeit Kundenprojekte in h und %</a:t>
            </a:r>
            <a:endParaRPr lang="de-DE" sz="1600" dirty="0">
              <a:solidFill>
                <a:srgbClr val="00B050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475455" y="1660846"/>
            <a:ext cx="781148" cy="3363048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Inhaltsplatzhalter 4"/>
          <p:cNvSpPr txBox="1">
            <a:spLocks/>
          </p:cNvSpPr>
          <p:nvPr/>
        </p:nvSpPr>
        <p:spPr>
          <a:xfrm>
            <a:off x="1402718" y="5086130"/>
            <a:ext cx="3853885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rgbClr val="00B0F0"/>
                </a:solidFill>
              </a:rPr>
              <a:t>Arbeitszeit interne Projekte in h und %</a:t>
            </a:r>
            <a:endParaRPr lang="de-DE" sz="1600" dirty="0">
              <a:solidFill>
                <a:srgbClr val="00B0F0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5290112" y="1660845"/>
            <a:ext cx="1680393" cy="3762538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6970505" y="1627333"/>
            <a:ext cx="1014936" cy="4328269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3072735" y="5477902"/>
            <a:ext cx="3853885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rgbClr val="FFC000"/>
                </a:solidFill>
              </a:rPr>
              <a:t>Sonderzeiten: Krank, Urlaub, Schule, Freizeit</a:t>
            </a:r>
            <a:endParaRPr lang="de-DE" sz="1600" dirty="0">
              <a:solidFill>
                <a:srgbClr val="FFC000"/>
              </a:solidFill>
            </a:endParaRPr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4131556" y="5955602"/>
            <a:ext cx="3853885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chemeClr val="tx1"/>
                </a:solidFill>
              </a:rPr>
              <a:t>Überstunden in h und %</a:t>
            </a: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52435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Mitarbeiter müssen ein Arbeitszeitprofil zugeordnet haben</a:t>
            </a:r>
          </a:p>
          <a:p>
            <a:r>
              <a:rPr lang="de-DE" dirty="0" smtClean="0"/>
              <a:t>Es müssen Sonderzeiten bebucht werden:</a:t>
            </a:r>
          </a:p>
          <a:p>
            <a:pPr lvl="1"/>
            <a:r>
              <a:rPr lang="de-DE" dirty="0" smtClean="0"/>
              <a:t>Urlaub, Krankheit, Schule, Freizeit</a:t>
            </a:r>
          </a:p>
          <a:p>
            <a:r>
              <a:rPr lang="de-DE" dirty="0" smtClean="0"/>
              <a:t>Kennzeichnung der internen Projekte</a:t>
            </a:r>
          </a:p>
          <a:p>
            <a:endParaRPr lang="de-DE" dirty="0"/>
          </a:p>
          <a:p>
            <a:r>
              <a:rPr lang="de-DE" dirty="0" smtClean="0"/>
              <a:t>Report und Methoden in ConAktiv einbinden</a:t>
            </a:r>
          </a:p>
          <a:p>
            <a:r>
              <a:rPr lang="de-DE" dirty="0" smtClean="0"/>
              <a:t>Formatierung nach persönlichem Wunsch anpassen</a:t>
            </a:r>
          </a:p>
          <a:p>
            <a:r>
              <a:rPr lang="de-DE" dirty="0" smtClean="0"/>
              <a:t>In den Einstellungen festlegen wer den Report „sehen“ darf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576000" y="719999"/>
            <a:ext cx="8265114" cy="1260000"/>
          </a:xfrm>
        </p:spPr>
        <p:txBody>
          <a:bodyPr/>
          <a:lstStyle/>
          <a:p>
            <a:r>
              <a:rPr lang="de-DE" dirty="0" smtClean="0"/>
              <a:t>Das Kleingedruckte</a:t>
            </a:r>
            <a:br>
              <a:rPr lang="de-DE" dirty="0" smtClean="0"/>
            </a:br>
            <a:r>
              <a:rPr lang="de-DE" dirty="0" smtClean="0"/>
              <a:t>oder was muss man beachten!</a:t>
            </a:r>
            <a:endParaRPr lang="de-DE" dirty="0"/>
          </a:p>
        </p:txBody>
      </p:sp>
      <p:pic>
        <p:nvPicPr>
          <p:cNvPr id="6" name="Bildplatzhalt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603" y="813765"/>
            <a:ext cx="1120490" cy="112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01780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Warum das Thema Reporting?</a:t>
            </a:r>
            <a:endParaRPr lang="de-DE" dirty="0"/>
          </a:p>
        </p:txBody>
      </p:sp>
      <p:sp>
        <p:nvSpPr>
          <p:cNvPr id="7" name="Titel 2"/>
          <p:cNvSpPr txBox="1">
            <a:spLocks/>
          </p:cNvSpPr>
          <p:nvPr/>
        </p:nvSpPr>
        <p:spPr bwMode="auto">
          <a:xfrm>
            <a:off x="6421648" y="693781"/>
            <a:ext cx="1157504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>
            <a:spAutoFit/>
          </a:bodyPr>
          <a:lstStyle>
            <a:lvl1pPr marL="363538" indent="-3635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de-DE" sz="17000" dirty="0" smtClean="0">
                <a:solidFill>
                  <a:schemeClr val="bg1"/>
                </a:solidFill>
                <a:latin typeface="+mn-lt"/>
                <a:cs typeface="Calibri Light"/>
              </a:rPr>
              <a:t>?</a:t>
            </a:r>
            <a:endParaRPr lang="de-DE" sz="17000" dirty="0">
              <a:solidFill>
                <a:schemeClr val="bg1"/>
              </a:solidFill>
              <a:latin typeface="+mn-lt"/>
              <a:cs typeface="Calibri Light"/>
            </a:endParaRPr>
          </a:p>
        </p:txBody>
      </p:sp>
      <p:pic>
        <p:nvPicPr>
          <p:cNvPr id="5" name="Bild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361" y="972000"/>
            <a:ext cx="3168633" cy="2449822"/>
          </a:xfrm>
          <a:prstGeom prst="rect">
            <a:avLst/>
          </a:prstGeom>
        </p:spPr>
      </p:pic>
      <p:sp>
        <p:nvSpPr>
          <p:cNvPr id="11" name="Inhaltsplatzhalter 4"/>
          <p:cNvSpPr>
            <a:spLocks noGrp="1"/>
          </p:cNvSpPr>
          <p:nvPr>
            <p:ph sz="half" idx="1"/>
          </p:nvPr>
        </p:nvSpPr>
        <p:spPr>
          <a:xfrm>
            <a:off x="2160000" y="3780000"/>
            <a:ext cx="6659331" cy="288809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Anregungen zum Thema Reporting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Tipps zum Aufruf und Aufbau von Auswertungen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Möglichkeiten zum Aufbau von Auswertungen</a:t>
            </a:r>
          </a:p>
          <a:p>
            <a:pPr marL="0" indent="0">
              <a:buNone/>
            </a:pPr>
            <a:endParaRPr lang="de-DE" smtClean="0"/>
          </a:p>
          <a:p>
            <a:pPr marL="0" indent="0">
              <a:buNone/>
            </a:pPr>
            <a:endParaRPr lang="de-D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4 Auswertungen zum Download unter www.conaktiv.de</a:t>
            </a:r>
          </a:p>
        </p:txBody>
      </p:sp>
    </p:spTree>
    <p:extLst>
      <p:ext uri="{BB962C8B-B14F-4D97-AF65-F5344CB8AC3E}">
        <p14:creationId xmlns:p14="http://schemas.microsoft.com/office/powerpoint/2010/main" val="359911522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4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Projektauswertung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Start der Auswertung in der Eingabemaske Projekte</a:t>
            </a:r>
          </a:p>
          <a:p>
            <a:r>
              <a:rPr lang="de-DE" dirty="0" smtClean="0"/>
              <a:t>Auswahl des Projekts </a:t>
            </a:r>
            <a:r>
              <a:rPr lang="de-DE" dirty="0"/>
              <a:t>durch </a:t>
            </a:r>
            <a:r>
              <a:rPr lang="de-DE" dirty="0" smtClean="0"/>
              <a:t>den Anwender</a:t>
            </a:r>
          </a:p>
          <a:p>
            <a:r>
              <a:rPr lang="de-DE" dirty="0" smtClean="0"/>
              <a:t>Die Auswertung sucht die „Daten“ selbst</a:t>
            </a:r>
          </a:p>
          <a:p>
            <a:r>
              <a:rPr lang="de-DE" dirty="0" smtClean="0"/>
              <a:t>Ausgabe als Formular in der Eingabemaske Projekte</a:t>
            </a:r>
          </a:p>
          <a:p>
            <a:r>
              <a:rPr lang="de-DE" dirty="0" smtClean="0"/>
              <a:t>Keine Eingrenzung auf einen Zeitraum, sondern „alle erfassten“ Belege zum Projekt (d.h. die Belege müssen nicht gebucht sein)</a:t>
            </a:r>
            <a:endParaRPr lang="de-DE" dirty="0"/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66" t="-5166"/>
          <a:stretch/>
        </p:blipFill>
        <p:spPr>
          <a:xfrm>
            <a:off x="6204167" y="950476"/>
            <a:ext cx="1451666" cy="2340000"/>
          </a:xfrm>
        </p:spPr>
      </p:pic>
    </p:spTree>
    <p:extLst>
      <p:ext uri="{BB962C8B-B14F-4D97-AF65-F5344CB8AC3E}">
        <p14:creationId xmlns:p14="http://schemas.microsoft.com/office/powerpoint/2010/main" val="159413425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Aufbau und Berechnungen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13" name="Gerade Verbindung mit Pfeil 112"/>
          <p:cNvCxnSpPr/>
          <p:nvPr/>
        </p:nvCxnSpPr>
        <p:spPr>
          <a:xfrm flipH="1">
            <a:off x="1683534" y="4751081"/>
            <a:ext cx="113306" cy="298211"/>
          </a:xfrm>
          <a:prstGeom prst="straightConnector1">
            <a:avLst/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mit Pfeil 113"/>
          <p:cNvCxnSpPr/>
          <p:nvPr/>
        </p:nvCxnSpPr>
        <p:spPr>
          <a:xfrm flipH="1">
            <a:off x="1137024" y="4603952"/>
            <a:ext cx="354444" cy="294259"/>
          </a:xfrm>
          <a:prstGeom prst="straightConnector1">
            <a:avLst/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/>
          <p:cNvCxnSpPr/>
          <p:nvPr/>
        </p:nvCxnSpPr>
        <p:spPr>
          <a:xfrm>
            <a:off x="2096616" y="4749105"/>
            <a:ext cx="132272" cy="245323"/>
          </a:xfrm>
          <a:prstGeom prst="straightConnector1">
            <a:avLst/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 Verbindung mit Pfeil 158"/>
          <p:cNvCxnSpPr/>
          <p:nvPr/>
        </p:nvCxnSpPr>
        <p:spPr>
          <a:xfrm>
            <a:off x="2381288" y="4500391"/>
            <a:ext cx="279648" cy="103561"/>
          </a:xfrm>
          <a:prstGeom prst="straightConnector1">
            <a:avLst/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 Box 121"/>
          <p:cNvSpPr txBox="1">
            <a:spLocks noChangeArrowheads="1"/>
          </p:cNvSpPr>
          <p:nvPr/>
        </p:nvSpPr>
        <p:spPr bwMode="auto">
          <a:xfrm>
            <a:off x="4415647" y="2261682"/>
            <a:ext cx="4558433" cy="4182635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Vergleich Plan-Werte mit Ist-Werten</a:t>
            </a: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r>
              <a:rPr lang="de-DE" sz="1600" b="1" dirty="0" smtClean="0"/>
              <a:t>Plan-Werte der im Projekt geplanten Leistungen</a:t>
            </a:r>
            <a:endParaRPr lang="de-DE" sz="1600" b="1" dirty="0"/>
          </a:p>
          <a:p>
            <a:r>
              <a:rPr lang="de-DE" sz="1600" b="1" dirty="0"/>
              <a:t>v</a:t>
            </a:r>
            <a:r>
              <a:rPr lang="de-DE" sz="1600" b="1" dirty="0" smtClean="0"/>
              <a:t>s.</a:t>
            </a:r>
          </a:p>
          <a:p>
            <a:pPr algn="l"/>
            <a:r>
              <a:rPr lang="de-DE" sz="1600" b="1" dirty="0" smtClean="0"/>
              <a:t>Ist-Werte aus Rechnungen, Gutschriften, Eingangsrechnungen, Stundeneinträgen und Projektmaterial</a:t>
            </a:r>
            <a:endParaRPr lang="de-DE" sz="1600" b="1" dirty="0"/>
          </a:p>
          <a:p>
            <a:pPr algn="l"/>
            <a:endParaRPr lang="de-DE" sz="1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r>
              <a:rPr lang="de-DE" sz="1600" b="1" dirty="0" smtClean="0"/>
              <a:t>Einzelnachweis der </a:t>
            </a:r>
            <a:r>
              <a:rPr lang="de-DE" sz="1600" b="1" dirty="0" smtClean="0">
                <a:solidFill>
                  <a:srgbClr val="FFFF00"/>
                </a:solidFill>
              </a:rPr>
              <a:t>Angebote</a:t>
            </a: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r>
              <a:rPr lang="de-DE" sz="1600" b="1" dirty="0"/>
              <a:t>Einzelnachweis der </a:t>
            </a:r>
            <a:r>
              <a:rPr lang="de-DE" sz="1600" b="1" dirty="0" smtClean="0">
                <a:solidFill>
                  <a:srgbClr val="92D050"/>
                </a:solidFill>
              </a:rPr>
              <a:t>Eingangsrechnungen</a:t>
            </a:r>
            <a:endParaRPr lang="de-DE" sz="1600" b="1" dirty="0">
              <a:solidFill>
                <a:srgbClr val="92D050"/>
              </a:solidFill>
            </a:endParaRPr>
          </a:p>
          <a:p>
            <a:pPr algn="l"/>
            <a:endParaRPr lang="de-DE" sz="1600" b="1" dirty="0" smtClean="0">
              <a:solidFill>
                <a:srgbClr val="FF0000"/>
              </a:solidFill>
            </a:endParaRPr>
          </a:p>
          <a:p>
            <a:pPr algn="l"/>
            <a:r>
              <a:rPr lang="de-DE" sz="1600" b="1" dirty="0"/>
              <a:t>Einzelnachweis der </a:t>
            </a:r>
            <a:r>
              <a:rPr lang="de-DE" sz="1600" b="1" dirty="0" smtClean="0">
                <a:solidFill>
                  <a:srgbClr val="7030A0"/>
                </a:solidFill>
              </a:rPr>
              <a:t>Ausgangsrechnungen</a:t>
            </a:r>
            <a:endParaRPr lang="de-DE" sz="1600" b="1" dirty="0">
              <a:solidFill>
                <a:srgbClr val="7030A0"/>
              </a:solidFill>
            </a:endParaRP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 smtClean="0">
              <a:solidFill>
                <a:srgbClr val="FF0000"/>
              </a:solidFill>
            </a:endParaRPr>
          </a:p>
          <a:p>
            <a:pPr algn="l"/>
            <a:endParaRPr lang="de-DE" sz="1600" dirty="0" smtClean="0"/>
          </a:p>
        </p:txBody>
      </p:sp>
      <p:grpSp>
        <p:nvGrpSpPr>
          <p:cNvPr id="3" name="Gruppieren 2"/>
          <p:cNvGrpSpPr>
            <a:grpSpLocks noChangeAspect="1"/>
          </p:cNvGrpSpPr>
          <p:nvPr/>
        </p:nvGrpSpPr>
        <p:grpSpPr>
          <a:xfrm>
            <a:off x="477045" y="4925147"/>
            <a:ext cx="582824" cy="482077"/>
            <a:chOff x="451104" y="3880830"/>
            <a:chExt cx="582824" cy="482077"/>
          </a:xfrm>
        </p:grpSpPr>
        <p:sp>
          <p:nvSpPr>
            <p:cNvPr id="169" name="Ellipse 168"/>
            <p:cNvSpPr/>
            <p:nvPr/>
          </p:nvSpPr>
          <p:spPr>
            <a:xfrm>
              <a:off x="451104" y="3988842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0" name="Ellipse 169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71" name="Gerade Verbindung 170"/>
            <p:cNvCxnSpPr>
              <a:stCxn id="170" idx="2"/>
              <a:endCxn id="169" idx="2"/>
            </p:cNvCxnSpPr>
            <p:nvPr/>
          </p:nvCxnSpPr>
          <p:spPr>
            <a:xfrm>
              <a:off x="451104" y="406786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Gerade Verbindung 171"/>
            <p:cNvCxnSpPr/>
            <p:nvPr/>
          </p:nvCxnSpPr>
          <p:spPr>
            <a:xfrm>
              <a:off x="1033928" y="407494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Ellipse 172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4" name="Kreis 173"/>
            <p:cNvSpPr/>
            <p:nvPr/>
          </p:nvSpPr>
          <p:spPr>
            <a:xfrm>
              <a:off x="451104" y="388083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314246" y="5212777"/>
            <a:ext cx="582824" cy="482077"/>
            <a:chOff x="1288305" y="4168460"/>
            <a:chExt cx="582824" cy="482077"/>
          </a:xfrm>
        </p:grpSpPr>
        <p:sp>
          <p:nvSpPr>
            <p:cNvPr id="176" name="Ellipse 175"/>
            <p:cNvSpPr/>
            <p:nvPr/>
          </p:nvSpPr>
          <p:spPr>
            <a:xfrm>
              <a:off x="1288305" y="4276472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7" name="Ellipse 176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78" name="Gerade Verbindung 177"/>
            <p:cNvCxnSpPr>
              <a:stCxn id="177" idx="2"/>
              <a:endCxn id="176" idx="2"/>
            </p:cNvCxnSpPr>
            <p:nvPr/>
          </p:nvCxnSpPr>
          <p:spPr>
            <a:xfrm>
              <a:off x="1288305" y="435549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Gerade Verbindung 178"/>
            <p:cNvCxnSpPr/>
            <p:nvPr/>
          </p:nvCxnSpPr>
          <p:spPr>
            <a:xfrm>
              <a:off x="1871129" y="436371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1" name="Kreis 180"/>
            <p:cNvSpPr/>
            <p:nvPr/>
          </p:nvSpPr>
          <p:spPr>
            <a:xfrm>
              <a:off x="1288305" y="416846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2149244" y="5098479"/>
            <a:ext cx="582824" cy="482077"/>
            <a:chOff x="2123303" y="4054162"/>
            <a:chExt cx="582824" cy="482077"/>
          </a:xfrm>
        </p:grpSpPr>
        <p:sp>
          <p:nvSpPr>
            <p:cNvPr id="198" name="Ellipse 197"/>
            <p:cNvSpPr/>
            <p:nvPr/>
          </p:nvSpPr>
          <p:spPr>
            <a:xfrm>
              <a:off x="2123303" y="4162174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9" name="Ellipse 198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00" name="Gerade Verbindung 199"/>
            <p:cNvCxnSpPr>
              <a:stCxn id="199" idx="2"/>
              <a:endCxn id="198" idx="2"/>
            </p:cNvCxnSpPr>
            <p:nvPr/>
          </p:nvCxnSpPr>
          <p:spPr>
            <a:xfrm>
              <a:off x="2123303" y="424119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Gerade Verbindung 200"/>
            <p:cNvCxnSpPr/>
            <p:nvPr/>
          </p:nvCxnSpPr>
          <p:spPr>
            <a:xfrm>
              <a:off x="2706127" y="424827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Ellipse 211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3" name="Kreis 212"/>
            <p:cNvSpPr/>
            <p:nvPr/>
          </p:nvSpPr>
          <p:spPr>
            <a:xfrm>
              <a:off x="2123303" y="4054162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2732068" y="4552171"/>
            <a:ext cx="582824" cy="482077"/>
            <a:chOff x="2706127" y="3507854"/>
            <a:chExt cx="582824" cy="482077"/>
          </a:xfrm>
        </p:grpSpPr>
        <p:sp>
          <p:nvSpPr>
            <p:cNvPr id="215" name="Ellipse 214"/>
            <p:cNvSpPr/>
            <p:nvPr/>
          </p:nvSpPr>
          <p:spPr>
            <a:xfrm>
              <a:off x="2706127" y="3615866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6" name="Ellipse 215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17" name="Gerade Verbindung 216"/>
            <p:cNvCxnSpPr>
              <a:stCxn id="216" idx="2"/>
              <a:endCxn id="215" idx="2"/>
            </p:cNvCxnSpPr>
            <p:nvPr/>
          </p:nvCxnSpPr>
          <p:spPr>
            <a:xfrm>
              <a:off x="2706127" y="3694887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Gerade Verbindung 217"/>
            <p:cNvCxnSpPr/>
            <p:nvPr/>
          </p:nvCxnSpPr>
          <p:spPr>
            <a:xfrm>
              <a:off x="3288951" y="3703108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Ellipse 218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Kreis 219"/>
            <p:cNvSpPr/>
            <p:nvPr/>
          </p:nvSpPr>
          <p:spPr>
            <a:xfrm>
              <a:off x="2706127" y="3507854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59" name="Ellipse 258"/>
          <p:cNvSpPr/>
          <p:nvPr/>
        </p:nvSpPr>
        <p:spPr>
          <a:xfrm>
            <a:off x="1508521" y="4093251"/>
            <a:ext cx="777098" cy="498753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25400" cmpd="sng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0" name="Ellipse 259"/>
          <p:cNvSpPr/>
          <p:nvPr/>
        </p:nvSpPr>
        <p:spPr>
          <a:xfrm>
            <a:off x="1508521" y="3949235"/>
            <a:ext cx="777098" cy="49875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1" name="Gerade Verbindung 260"/>
          <p:cNvCxnSpPr>
            <a:stCxn id="260" idx="2"/>
            <a:endCxn id="259" idx="2"/>
          </p:cNvCxnSpPr>
          <p:nvPr/>
        </p:nvCxnSpPr>
        <p:spPr>
          <a:xfrm>
            <a:off x="1508521" y="4198612"/>
            <a:ext cx="0" cy="144016"/>
          </a:xfrm>
          <a:prstGeom prst="line">
            <a:avLst/>
          </a:prstGeom>
          <a:ln w="254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Gerade Verbindung 261"/>
          <p:cNvCxnSpPr/>
          <p:nvPr/>
        </p:nvCxnSpPr>
        <p:spPr>
          <a:xfrm>
            <a:off x="2285619" y="4199588"/>
            <a:ext cx="0" cy="124688"/>
          </a:xfrm>
          <a:prstGeom prst="line">
            <a:avLst/>
          </a:prstGeom>
          <a:ln w="254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/>
          <p:cNvCxnSpPr/>
          <p:nvPr/>
        </p:nvCxnSpPr>
        <p:spPr>
          <a:xfrm>
            <a:off x="2440656" y="4242442"/>
            <a:ext cx="415571" cy="0"/>
          </a:xfrm>
          <a:prstGeom prst="straightConnector1">
            <a:avLst/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Ellipse 61"/>
          <p:cNvSpPr/>
          <p:nvPr/>
        </p:nvSpPr>
        <p:spPr>
          <a:xfrm>
            <a:off x="3072352" y="4136257"/>
            <a:ext cx="582824" cy="374065"/>
          </a:xfrm>
          <a:prstGeom prst="ellipse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Ellipse 62"/>
          <p:cNvSpPr/>
          <p:nvPr/>
        </p:nvSpPr>
        <p:spPr>
          <a:xfrm>
            <a:off x="3072352" y="4028245"/>
            <a:ext cx="582824" cy="374065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4" name="Gerade Verbindung 63"/>
          <p:cNvCxnSpPr>
            <a:stCxn id="63" idx="2"/>
            <a:endCxn id="62" idx="2"/>
          </p:cNvCxnSpPr>
          <p:nvPr/>
        </p:nvCxnSpPr>
        <p:spPr>
          <a:xfrm>
            <a:off x="3072352" y="4215278"/>
            <a:ext cx="0" cy="108012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>
            <a:off x="3655176" y="4222359"/>
            <a:ext cx="0" cy="93516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Ellipse 65"/>
          <p:cNvSpPr/>
          <p:nvPr/>
        </p:nvSpPr>
        <p:spPr>
          <a:xfrm>
            <a:off x="3072352" y="4028245"/>
            <a:ext cx="582824" cy="374065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Kreis 66"/>
          <p:cNvSpPr/>
          <p:nvPr/>
        </p:nvSpPr>
        <p:spPr>
          <a:xfrm>
            <a:off x="3072352" y="4028245"/>
            <a:ext cx="582824" cy="375300"/>
          </a:xfrm>
          <a:prstGeom prst="pie">
            <a:avLst/>
          </a:prstGeom>
          <a:solidFill>
            <a:schemeClr val="bg2">
              <a:lumMod val="50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128" name="Gerade Verbindung mit Pfeil 127"/>
          <p:cNvCxnSpPr/>
          <p:nvPr/>
        </p:nvCxnSpPr>
        <p:spPr>
          <a:xfrm flipH="1">
            <a:off x="2157949" y="3538625"/>
            <a:ext cx="223339" cy="32859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 Box 121"/>
          <p:cNvSpPr txBox="1">
            <a:spLocks noChangeArrowheads="1"/>
          </p:cNvSpPr>
          <p:nvPr/>
        </p:nvSpPr>
        <p:spPr bwMode="auto">
          <a:xfrm>
            <a:off x="92348" y="2122652"/>
            <a:ext cx="2173430" cy="65839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Auswertung für das </a:t>
            </a:r>
            <a:endParaRPr lang="de-DE" sz="1600" b="1" dirty="0"/>
          </a:p>
          <a:p>
            <a:pPr algn="l"/>
            <a:r>
              <a:rPr lang="de-DE" sz="1600" b="1" dirty="0" smtClean="0">
                <a:solidFill>
                  <a:schemeClr val="accent6">
                    <a:lumMod val="75000"/>
                  </a:schemeClr>
                </a:solidFill>
              </a:rPr>
              <a:t>Projekt TAY100021</a:t>
            </a:r>
            <a:endParaRPr lang="de-DE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 smtClean="0">
              <a:solidFill>
                <a:srgbClr val="FF0000"/>
              </a:solidFill>
            </a:endParaRPr>
          </a:p>
          <a:p>
            <a:pPr algn="l"/>
            <a:endParaRPr lang="de-DE" sz="1600" dirty="0" smtClean="0"/>
          </a:p>
        </p:txBody>
      </p:sp>
      <p:grpSp>
        <p:nvGrpSpPr>
          <p:cNvPr id="11" name="Gruppieren 10"/>
          <p:cNvGrpSpPr>
            <a:grpSpLocks noChangeAspect="1"/>
          </p:cNvGrpSpPr>
          <p:nvPr/>
        </p:nvGrpSpPr>
        <p:grpSpPr>
          <a:xfrm>
            <a:off x="1730470" y="3926613"/>
            <a:ext cx="262271" cy="216935"/>
            <a:chOff x="3871386" y="3386642"/>
            <a:chExt cx="582824" cy="482077"/>
          </a:xfrm>
        </p:grpSpPr>
        <p:sp>
          <p:nvSpPr>
            <p:cNvPr id="162" name="Ellipse 161"/>
            <p:cNvSpPr/>
            <p:nvPr/>
          </p:nvSpPr>
          <p:spPr>
            <a:xfrm>
              <a:off x="3871386" y="3494654"/>
              <a:ext cx="582824" cy="37406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3" name="Ellipse 162"/>
            <p:cNvSpPr/>
            <p:nvPr/>
          </p:nvSpPr>
          <p:spPr>
            <a:xfrm>
              <a:off x="3871386" y="338664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65" name="Gerade Verbindung 164"/>
            <p:cNvCxnSpPr>
              <a:stCxn id="163" idx="2"/>
              <a:endCxn id="162" idx="2"/>
            </p:cNvCxnSpPr>
            <p:nvPr/>
          </p:nvCxnSpPr>
          <p:spPr>
            <a:xfrm>
              <a:off x="3871386" y="357367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Gerade Verbindung 165"/>
            <p:cNvCxnSpPr/>
            <p:nvPr/>
          </p:nvCxnSpPr>
          <p:spPr>
            <a:xfrm>
              <a:off x="4454210" y="358075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Ellipse 166"/>
            <p:cNvSpPr/>
            <p:nvPr/>
          </p:nvSpPr>
          <p:spPr>
            <a:xfrm>
              <a:off x="3871386" y="3386642"/>
              <a:ext cx="582824" cy="374065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8" name="Kreis 167"/>
            <p:cNvSpPr/>
            <p:nvPr/>
          </p:nvSpPr>
          <p:spPr>
            <a:xfrm>
              <a:off x="3871386" y="3386642"/>
              <a:ext cx="582824" cy="375300"/>
            </a:xfrm>
            <a:prstGeom prst="pi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uppieren 7"/>
          <p:cNvGrpSpPr>
            <a:grpSpLocks noChangeAspect="1"/>
          </p:cNvGrpSpPr>
          <p:nvPr/>
        </p:nvGrpSpPr>
        <p:grpSpPr>
          <a:xfrm>
            <a:off x="1988669" y="3986990"/>
            <a:ext cx="262271" cy="216935"/>
            <a:chOff x="3474643" y="3949604"/>
            <a:chExt cx="582824" cy="482077"/>
          </a:xfrm>
        </p:grpSpPr>
        <p:sp>
          <p:nvSpPr>
            <p:cNvPr id="175" name="Ellipse 174"/>
            <p:cNvSpPr/>
            <p:nvPr/>
          </p:nvSpPr>
          <p:spPr>
            <a:xfrm>
              <a:off x="3474643" y="4057616"/>
              <a:ext cx="582824" cy="37406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2" name="Ellipse 181"/>
            <p:cNvSpPr/>
            <p:nvPr/>
          </p:nvSpPr>
          <p:spPr>
            <a:xfrm>
              <a:off x="3474643" y="3949604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3" name="Gerade Verbindung 182"/>
            <p:cNvCxnSpPr>
              <a:stCxn id="182" idx="2"/>
              <a:endCxn id="175" idx="2"/>
            </p:cNvCxnSpPr>
            <p:nvPr/>
          </p:nvCxnSpPr>
          <p:spPr>
            <a:xfrm>
              <a:off x="3474643" y="4136637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Gerade Verbindung 183"/>
            <p:cNvCxnSpPr/>
            <p:nvPr/>
          </p:nvCxnSpPr>
          <p:spPr>
            <a:xfrm>
              <a:off x="4057467" y="4143718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Ellipse 184"/>
            <p:cNvSpPr/>
            <p:nvPr/>
          </p:nvSpPr>
          <p:spPr>
            <a:xfrm>
              <a:off x="3474643" y="3949604"/>
              <a:ext cx="582824" cy="3740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6" name="Kreis 185"/>
            <p:cNvSpPr/>
            <p:nvPr/>
          </p:nvSpPr>
          <p:spPr>
            <a:xfrm>
              <a:off x="3474643" y="3949604"/>
              <a:ext cx="582824" cy="375300"/>
            </a:xfrm>
            <a:prstGeom prst="pi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1941044" y="4160252"/>
            <a:ext cx="262271" cy="216935"/>
            <a:chOff x="2857328" y="4468828"/>
            <a:chExt cx="582824" cy="482077"/>
          </a:xfrm>
        </p:grpSpPr>
        <p:sp>
          <p:nvSpPr>
            <p:cNvPr id="187" name="Ellipse 186"/>
            <p:cNvSpPr/>
            <p:nvPr/>
          </p:nvSpPr>
          <p:spPr>
            <a:xfrm>
              <a:off x="2857328" y="4576840"/>
              <a:ext cx="582824" cy="37406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8" name="Ellipse 187"/>
            <p:cNvSpPr/>
            <p:nvPr/>
          </p:nvSpPr>
          <p:spPr>
            <a:xfrm>
              <a:off x="2857328" y="4468828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9" name="Gerade Verbindung 188"/>
            <p:cNvCxnSpPr>
              <a:stCxn id="188" idx="2"/>
              <a:endCxn id="187" idx="2"/>
            </p:cNvCxnSpPr>
            <p:nvPr/>
          </p:nvCxnSpPr>
          <p:spPr>
            <a:xfrm>
              <a:off x="2857328" y="4655861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Gerade Verbindung 189"/>
            <p:cNvCxnSpPr/>
            <p:nvPr/>
          </p:nvCxnSpPr>
          <p:spPr>
            <a:xfrm>
              <a:off x="3440152" y="4662942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Ellipse 190"/>
            <p:cNvSpPr/>
            <p:nvPr/>
          </p:nvSpPr>
          <p:spPr>
            <a:xfrm>
              <a:off x="2857328" y="4468828"/>
              <a:ext cx="582824" cy="37406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2" name="Kreis 191"/>
            <p:cNvSpPr/>
            <p:nvPr/>
          </p:nvSpPr>
          <p:spPr>
            <a:xfrm>
              <a:off x="2857328" y="4468828"/>
              <a:ext cx="582824" cy="375300"/>
            </a:xfrm>
            <a:prstGeom prst="pi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pieren 5"/>
          <p:cNvGrpSpPr>
            <a:grpSpLocks noChangeAspect="1"/>
          </p:cNvGrpSpPr>
          <p:nvPr/>
        </p:nvGrpSpPr>
        <p:grpSpPr>
          <a:xfrm>
            <a:off x="1512205" y="4054524"/>
            <a:ext cx="262271" cy="216935"/>
            <a:chOff x="-131720" y="4385905"/>
            <a:chExt cx="582824" cy="482077"/>
          </a:xfrm>
        </p:grpSpPr>
        <p:sp>
          <p:nvSpPr>
            <p:cNvPr id="203" name="Ellipse 202"/>
            <p:cNvSpPr>
              <a:spLocks noChangeAspect="1"/>
            </p:cNvSpPr>
            <p:nvPr/>
          </p:nvSpPr>
          <p:spPr>
            <a:xfrm>
              <a:off x="-131720" y="4493917"/>
              <a:ext cx="582824" cy="37406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4" name="Ellipse 203"/>
            <p:cNvSpPr>
              <a:spLocks noChangeAspect="1"/>
            </p:cNvSpPr>
            <p:nvPr/>
          </p:nvSpPr>
          <p:spPr>
            <a:xfrm>
              <a:off x="-131720" y="4385905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05" name="Gerade Verbindung 204"/>
            <p:cNvCxnSpPr>
              <a:cxnSpLocks noChangeAspect="1"/>
              <a:stCxn id="204" idx="2"/>
              <a:endCxn id="203" idx="2"/>
            </p:cNvCxnSpPr>
            <p:nvPr/>
          </p:nvCxnSpPr>
          <p:spPr>
            <a:xfrm>
              <a:off x="-131720" y="4572938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Gerade Verbindung 205"/>
            <p:cNvCxnSpPr>
              <a:cxnSpLocks noChangeAspect="1"/>
            </p:cNvCxnSpPr>
            <p:nvPr/>
          </p:nvCxnSpPr>
          <p:spPr>
            <a:xfrm>
              <a:off x="451104" y="4580019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Ellipse 206"/>
            <p:cNvSpPr>
              <a:spLocks noChangeAspect="1"/>
            </p:cNvSpPr>
            <p:nvPr/>
          </p:nvSpPr>
          <p:spPr>
            <a:xfrm>
              <a:off x="-131720" y="4385905"/>
              <a:ext cx="582824" cy="37406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C00000"/>
                </a:solidFill>
              </a:endParaRPr>
            </a:p>
          </p:txBody>
        </p:sp>
        <p:sp>
          <p:nvSpPr>
            <p:cNvPr id="208" name="Kreis 207"/>
            <p:cNvSpPr>
              <a:spLocks noChangeAspect="1"/>
            </p:cNvSpPr>
            <p:nvPr/>
          </p:nvSpPr>
          <p:spPr>
            <a:xfrm>
              <a:off x="-131720" y="4385905"/>
              <a:ext cx="582824" cy="375300"/>
            </a:xfrm>
            <a:prstGeom prst="pi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uppieren 4"/>
          <p:cNvGrpSpPr>
            <a:grpSpLocks noChangeAspect="1"/>
          </p:cNvGrpSpPr>
          <p:nvPr/>
        </p:nvGrpSpPr>
        <p:grpSpPr>
          <a:xfrm>
            <a:off x="1678773" y="4203925"/>
            <a:ext cx="262271" cy="216935"/>
            <a:chOff x="528259" y="4675128"/>
            <a:chExt cx="582824" cy="482077"/>
          </a:xfrm>
        </p:grpSpPr>
        <p:sp>
          <p:nvSpPr>
            <p:cNvPr id="193" name="Ellipse 192"/>
            <p:cNvSpPr>
              <a:spLocks noChangeAspect="1"/>
            </p:cNvSpPr>
            <p:nvPr/>
          </p:nvSpPr>
          <p:spPr>
            <a:xfrm>
              <a:off x="528259" y="4783140"/>
              <a:ext cx="582824" cy="37406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4" name="Ellipse 193"/>
            <p:cNvSpPr>
              <a:spLocks noChangeAspect="1"/>
            </p:cNvSpPr>
            <p:nvPr/>
          </p:nvSpPr>
          <p:spPr>
            <a:xfrm>
              <a:off x="528259" y="4675128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5" name="Gerade Verbindung 194"/>
            <p:cNvCxnSpPr>
              <a:cxnSpLocks noChangeAspect="1"/>
              <a:stCxn id="194" idx="2"/>
              <a:endCxn id="193" idx="2"/>
            </p:cNvCxnSpPr>
            <p:nvPr/>
          </p:nvCxnSpPr>
          <p:spPr>
            <a:xfrm>
              <a:off x="528259" y="4862161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Gerade Verbindung 195"/>
            <p:cNvCxnSpPr>
              <a:cxnSpLocks noChangeAspect="1"/>
            </p:cNvCxnSpPr>
            <p:nvPr/>
          </p:nvCxnSpPr>
          <p:spPr>
            <a:xfrm>
              <a:off x="1111083" y="4869242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/>
            <p:cNvSpPr>
              <a:spLocks noChangeAspect="1"/>
            </p:cNvSpPr>
            <p:nvPr/>
          </p:nvSpPr>
          <p:spPr>
            <a:xfrm>
              <a:off x="528259" y="4675128"/>
              <a:ext cx="582824" cy="37406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2" name="Kreis 201"/>
            <p:cNvSpPr>
              <a:spLocks noChangeAspect="1"/>
            </p:cNvSpPr>
            <p:nvPr/>
          </p:nvSpPr>
          <p:spPr>
            <a:xfrm>
              <a:off x="528259" y="4675128"/>
              <a:ext cx="582824" cy="375300"/>
            </a:xfrm>
            <a:prstGeom prst="pi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10" name="Ellipse 209"/>
          <p:cNvSpPr/>
          <p:nvPr/>
        </p:nvSpPr>
        <p:spPr>
          <a:xfrm>
            <a:off x="2357029" y="3123717"/>
            <a:ext cx="582824" cy="374065"/>
          </a:xfrm>
          <a:prstGeom prst="ellipse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1" name="Ellipse 210"/>
          <p:cNvSpPr/>
          <p:nvPr/>
        </p:nvSpPr>
        <p:spPr>
          <a:xfrm>
            <a:off x="2357029" y="3015705"/>
            <a:ext cx="582824" cy="374065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4" name="Gerade Verbindung 213"/>
          <p:cNvCxnSpPr>
            <a:stCxn id="211" idx="2"/>
            <a:endCxn id="210" idx="2"/>
          </p:cNvCxnSpPr>
          <p:nvPr/>
        </p:nvCxnSpPr>
        <p:spPr>
          <a:xfrm>
            <a:off x="2357029" y="3202738"/>
            <a:ext cx="0" cy="108012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Gerade Verbindung 220"/>
          <p:cNvCxnSpPr/>
          <p:nvPr/>
        </p:nvCxnSpPr>
        <p:spPr>
          <a:xfrm>
            <a:off x="2939853" y="3209819"/>
            <a:ext cx="0" cy="93516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Ellipse 221"/>
          <p:cNvSpPr/>
          <p:nvPr/>
        </p:nvSpPr>
        <p:spPr>
          <a:xfrm>
            <a:off x="2357029" y="3015705"/>
            <a:ext cx="582824" cy="37406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3" name="Kreis 222"/>
          <p:cNvSpPr/>
          <p:nvPr/>
        </p:nvSpPr>
        <p:spPr>
          <a:xfrm>
            <a:off x="2357029" y="3015705"/>
            <a:ext cx="582824" cy="375300"/>
          </a:xfrm>
          <a:prstGeom prst="pie">
            <a:avLst/>
          </a:prstGeom>
          <a:solidFill>
            <a:schemeClr val="bg2">
              <a:lumMod val="50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0" name="Text Box 121"/>
          <p:cNvSpPr txBox="1">
            <a:spLocks noChangeArrowheads="1"/>
          </p:cNvSpPr>
          <p:nvPr/>
        </p:nvSpPr>
        <p:spPr bwMode="auto">
          <a:xfrm>
            <a:off x="-10678" y="3589750"/>
            <a:ext cx="2173430" cy="421028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dirty="0" smtClean="0"/>
              <a:t>Projekt mit Planwerten</a:t>
            </a:r>
            <a:endParaRPr lang="de-DE" sz="1600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de-DE" sz="1600" dirty="0">
              <a:solidFill>
                <a:srgbClr val="FF0000"/>
              </a:solidFill>
            </a:endParaRPr>
          </a:p>
          <a:p>
            <a:pPr algn="l"/>
            <a:endParaRPr lang="de-DE" sz="1600" dirty="0" smtClean="0">
              <a:solidFill>
                <a:srgbClr val="FF0000"/>
              </a:solidFill>
            </a:endParaRPr>
          </a:p>
          <a:p>
            <a:pPr algn="l"/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338899293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Projektauswertung</a:t>
            </a:r>
            <a:endParaRPr lang="de-DE" dirty="0"/>
          </a:p>
        </p:txBody>
      </p:sp>
      <p:pic>
        <p:nvPicPr>
          <p:cNvPr id="12" name="Bild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398" y="767847"/>
            <a:ext cx="600978" cy="46464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84"/>
          <a:stretch/>
        </p:blipFill>
        <p:spPr>
          <a:xfrm>
            <a:off x="1091535" y="1571625"/>
            <a:ext cx="4320000" cy="230722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35" y="3878854"/>
            <a:ext cx="4320000" cy="2505459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429" y="1398757"/>
            <a:ext cx="2450635" cy="1401907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1091535" y="1345269"/>
            <a:ext cx="4370928" cy="5194367"/>
          </a:xfrm>
          <a:prstGeom prst="rect">
            <a:avLst/>
          </a:prstGeom>
          <a:noFill/>
          <a:ln w="3175" cmpd="sng"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contourW="9525" prstMaterial="matte">
            <a:contourClr>
              <a:schemeClr val="accent1">
                <a:shade val="70000"/>
                <a:satMod val="105000"/>
              </a:schemeClr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2211795" y="2235732"/>
            <a:ext cx="1555916" cy="1643122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1941304" y="1895292"/>
            <a:ext cx="1776138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rgbClr val="FF0000"/>
                </a:solidFill>
              </a:rPr>
              <a:t>Plan-Werte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3810000" y="2235732"/>
            <a:ext cx="1555916" cy="1643122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3683147" y="1895292"/>
            <a:ext cx="1776138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DE" sz="1600" dirty="0" smtClean="0">
                <a:solidFill>
                  <a:srgbClr val="00B050"/>
                </a:solidFill>
              </a:rPr>
              <a:t>Ist-Werte</a:t>
            </a:r>
            <a:endParaRPr lang="de-DE" sz="1600" dirty="0">
              <a:solidFill>
                <a:srgbClr val="00B050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1124248" y="4123291"/>
            <a:ext cx="4241667" cy="415197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1124247" y="4572512"/>
            <a:ext cx="4241667" cy="415197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1124246" y="5026521"/>
            <a:ext cx="4241667" cy="502966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1133824" y="5681887"/>
            <a:ext cx="4241667" cy="702426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Inhaltsplatzhalter 4"/>
          <p:cNvSpPr txBox="1">
            <a:spLocks/>
          </p:cNvSpPr>
          <p:nvPr/>
        </p:nvSpPr>
        <p:spPr>
          <a:xfrm>
            <a:off x="5611685" y="4154163"/>
            <a:ext cx="1776138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600" dirty="0" smtClean="0">
                <a:solidFill>
                  <a:srgbClr val="0070C0"/>
                </a:solidFill>
              </a:rPr>
              <a:t>Angebote</a:t>
            </a:r>
            <a:endParaRPr lang="de-DE" sz="1600" dirty="0">
              <a:solidFill>
                <a:srgbClr val="0070C0"/>
              </a:solidFill>
            </a:endParaRPr>
          </a:p>
        </p:txBody>
      </p:sp>
      <p:sp>
        <p:nvSpPr>
          <p:cNvPr id="27" name="Inhaltsplatzhalter 4"/>
          <p:cNvSpPr txBox="1">
            <a:spLocks/>
          </p:cNvSpPr>
          <p:nvPr/>
        </p:nvSpPr>
        <p:spPr>
          <a:xfrm>
            <a:off x="5611685" y="4571958"/>
            <a:ext cx="2153534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600" dirty="0">
                <a:solidFill>
                  <a:srgbClr val="FFC000"/>
                </a:solidFill>
              </a:rPr>
              <a:t>E</a:t>
            </a:r>
            <a:r>
              <a:rPr lang="de-DE" sz="1600" dirty="0" smtClean="0">
                <a:solidFill>
                  <a:srgbClr val="FFC000"/>
                </a:solidFill>
              </a:rPr>
              <a:t>ingangsrechnungen</a:t>
            </a:r>
            <a:endParaRPr lang="de-DE" sz="1600" dirty="0">
              <a:solidFill>
                <a:srgbClr val="FFC000"/>
              </a:solidFill>
            </a:endParaRPr>
          </a:p>
        </p:txBody>
      </p:sp>
      <p:sp>
        <p:nvSpPr>
          <p:cNvPr id="28" name="Inhaltsplatzhalter 4"/>
          <p:cNvSpPr txBox="1">
            <a:spLocks/>
          </p:cNvSpPr>
          <p:nvPr/>
        </p:nvSpPr>
        <p:spPr>
          <a:xfrm>
            <a:off x="5611685" y="5026521"/>
            <a:ext cx="1776138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600" dirty="0" smtClean="0">
                <a:solidFill>
                  <a:srgbClr val="7030A0"/>
                </a:solidFill>
              </a:rPr>
              <a:t>Rechnungen</a:t>
            </a:r>
            <a:endParaRPr lang="de-DE" sz="1600" dirty="0">
              <a:solidFill>
                <a:srgbClr val="7030A0"/>
              </a:solidFill>
            </a:endParaRPr>
          </a:p>
        </p:txBody>
      </p:sp>
      <p:sp>
        <p:nvSpPr>
          <p:cNvPr id="29" name="Inhaltsplatzhalter 4"/>
          <p:cNvSpPr txBox="1">
            <a:spLocks/>
          </p:cNvSpPr>
          <p:nvPr/>
        </p:nvSpPr>
        <p:spPr>
          <a:xfrm>
            <a:off x="5611685" y="6047061"/>
            <a:ext cx="1776138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600" dirty="0" smtClean="0">
                <a:solidFill>
                  <a:schemeClr val="tx1"/>
                </a:solidFill>
              </a:rPr>
              <a:t>Summen</a:t>
            </a: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08428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Kleingedruckte</a:t>
            </a:r>
            <a:br>
              <a:rPr lang="de-DE" dirty="0" smtClean="0"/>
            </a:br>
            <a:r>
              <a:rPr lang="de-DE" dirty="0" smtClean="0"/>
              <a:t>oder was muss man beachten!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sz="quarter" idx="1"/>
          </p:nvPr>
        </p:nvSpPr>
        <p:spPr>
          <a:xfrm>
            <a:off x="2160588" y="2340001"/>
            <a:ext cx="6680526" cy="4141270"/>
          </a:xfrm>
        </p:spPr>
        <p:txBody>
          <a:bodyPr>
            <a:normAutofit/>
          </a:bodyPr>
          <a:lstStyle/>
          <a:p>
            <a:r>
              <a:rPr lang="de-DE" dirty="0" smtClean="0"/>
              <a:t>Rechnungen, Gutschriften und Eingangsrechnungen müssen </a:t>
            </a:r>
            <a:r>
              <a:rPr lang="de-DE" u="sng" dirty="0" smtClean="0"/>
              <a:t>nicht</a:t>
            </a:r>
            <a:r>
              <a:rPr lang="de-DE" dirty="0" smtClean="0"/>
              <a:t> gebucht werden</a:t>
            </a:r>
          </a:p>
          <a:p>
            <a:r>
              <a:rPr lang="de-DE" dirty="0" smtClean="0"/>
              <a:t>Bei den Mitarbeitern müssen </a:t>
            </a:r>
            <a:r>
              <a:rPr lang="de-DE" u="sng" dirty="0" smtClean="0"/>
              <a:t>keine</a:t>
            </a:r>
            <a:r>
              <a:rPr lang="de-DE" dirty="0" smtClean="0"/>
              <a:t> „Stundensätze“ in der Stundensatzhistorie hinterlegt sein</a:t>
            </a:r>
          </a:p>
          <a:p>
            <a:endParaRPr lang="de-DE" dirty="0"/>
          </a:p>
          <a:p>
            <a:r>
              <a:rPr lang="de-DE" dirty="0" smtClean="0"/>
              <a:t>Formular incl. Vorsteuerung in ConAktiv einbinden</a:t>
            </a:r>
          </a:p>
          <a:p>
            <a:r>
              <a:rPr lang="de-DE" dirty="0" smtClean="0"/>
              <a:t>Formatierung nach persönlichem Wunsch anpassen</a:t>
            </a:r>
          </a:p>
          <a:p>
            <a:r>
              <a:rPr lang="de-DE" dirty="0" smtClean="0"/>
              <a:t>Im Formular das Formular für alle Benutzer freigeben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8" name="Bildplatzhalt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603" y="813765"/>
            <a:ext cx="1120490" cy="112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95432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5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Eine Auswertung mit den Statistik-Modulen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Projektwerte pro </a:t>
            </a:r>
            <a:r>
              <a:rPr lang="de-DE" dirty="0"/>
              <a:t>M</a:t>
            </a:r>
            <a:r>
              <a:rPr lang="de-DE" dirty="0" smtClean="0"/>
              <a:t>onat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Start der Auswertung im </a:t>
            </a:r>
            <a:r>
              <a:rPr lang="de-DE" dirty="0" smtClean="0"/>
              <a:t>Browser durch Aufruf einer Bildschirmliste mit </a:t>
            </a:r>
            <a:r>
              <a:rPr lang="de-DE" dirty="0" err="1" smtClean="0"/>
              <a:t>Vorsuche</a:t>
            </a:r>
            <a:endParaRPr lang="de-DE" dirty="0" smtClean="0"/>
          </a:p>
          <a:p>
            <a:r>
              <a:rPr lang="de-DE" dirty="0" smtClean="0"/>
              <a:t>Eingrenzung </a:t>
            </a:r>
            <a:r>
              <a:rPr lang="de-DE" dirty="0" smtClean="0"/>
              <a:t>der Daten durch den Anwender per </a:t>
            </a:r>
            <a:r>
              <a:rPr lang="de-DE" dirty="0" smtClean="0"/>
              <a:t>Suche</a:t>
            </a:r>
            <a:endParaRPr lang="de-DE" dirty="0" smtClean="0"/>
          </a:p>
          <a:p>
            <a:r>
              <a:rPr lang="de-DE" dirty="0" smtClean="0"/>
              <a:t>Ausgabe </a:t>
            </a:r>
            <a:r>
              <a:rPr lang="de-DE" dirty="0" smtClean="0"/>
              <a:t>als Bildschirmliste und Diagramm im Browser</a:t>
            </a:r>
            <a:endParaRPr lang="de-DE" dirty="0"/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66" t="-5166"/>
          <a:stretch/>
        </p:blipFill>
        <p:spPr>
          <a:xfrm>
            <a:off x="6204167" y="950476"/>
            <a:ext cx="1451666" cy="2340000"/>
          </a:xfrm>
        </p:spPr>
      </p:pic>
    </p:spTree>
    <p:extLst>
      <p:ext uri="{BB962C8B-B14F-4D97-AF65-F5344CB8AC3E}">
        <p14:creationId xmlns:p14="http://schemas.microsoft.com/office/powerpoint/2010/main" val="335185161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Warum Statistikmodule nutzen?</a:t>
            </a:r>
            <a:endParaRPr lang="de-DE" dirty="0"/>
          </a:p>
        </p:txBody>
      </p:sp>
      <p:cxnSp>
        <p:nvCxnSpPr>
          <p:cNvPr id="113" name="Gerade Verbindung mit Pfeil 112"/>
          <p:cNvCxnSpPr/>
          <p:nvPr/>
        </p:nvCxnSpPr>
        <p:spPr>
          <a:xfrm flipH="1">
            <a:off x="1657593" y="3706764"/>
            <a:ext cx="113306" cy="29821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mit Pfeil 113"/>
          <p:cNvCxnSpPr/>
          <p:nvPr/>
        </p:nvCxnSpPr>
        <p:spPr>
          <a:xfrm flipH="1">
            <a:off x="1111083" y="3559635"/>
            <a:ext cx="354444" cy="29425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/>
          <p:cNvCxnSpPr/>
          <p:nvPr/>
        </p:nvCxnSpPr>
        <p:spPr>
          <a:xfrm>
            <a:off x="2070675" y="3704788"/>
            <a:ext cx="132272" cy="24532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 Verbindung mit Pfeil 158"/>
          <p:cNvCxnSpPr/>
          <p:nvPr/>
        </p:nvCxnSpPr>
        <p:spPr>
          <a:xfrm>
            <a:off x="2355347" y="3456074"/>
            <a:ext cx="279648" cy="10356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 Box 121"/>
          <p:cNvSpPr txBox="1">
            <a:spLocks noChangeArrowheads="1"/>
          </p:cNvSpPr>
          <p:nvPr/>
        </p:nvSpPr>
        <p:spPr bwMode="auto">
          <a:xfrm>
            <a:off x="220377" y="5068677"/>
            <a:ext cx="3274578" cy="103662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Abfrage und Berechnung der Werte bei </a:t>
            </a:r>
            <a:r>
              <a:rPr lang="de-DE" sz="1600" b="1" u="sng" dirty="0" smtClean="0"/>
              <a:t>jedem Start </a:t>
            </a:r>
            <a:r>
              <a:rPr lang="de-DE" sz="1600" b="1" dirty="0" smtClean="0"/>
              <a:t>der Auswertung</a:t>
            </a:r>
          </a:p>
          <a:p>
            <a:pPr algn="l"/>
            <a:endParaRPr lang="de-DE" sz="1600" b="1" dirty="0"/>
          </a:p>
          <a:p>
            <a:pPr algn="l"/>
            <a:r>
              <a:rPr lang="de-DE" sz="1600" b="1" dirty="0" smtClean="0"/>
              <a:t>Problem: Geschwindigkeit bei großen Datenmengen</a:t>
            </a:r>
          </a:p>
          <a:p>
            <a:pPr algn="l"/>
            <a:r>
              <a:rPr lang="de-DE" sz="1600" b="1" dirty="0" smtClean="0"/>
              <a:t> </a:t>
            </a:r>
            <a:endParaRPr lang="de-DE" sz="1600" b="1" dirty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 smtClean="0">
              <a:solidFill>
                <a:srgbClr val="FF0000"/>
              </a:solidFill>
            </a:endParaRPr>
          </a:p>
          <a:p>
            <a:pPr algn="l"/>
            <a:endParaRPr lang="de-DE" sz="1600" dirty="0" smtClean="0"/>
          </a:p>
        </p:txBody>
      </p:sp>
      <p:grpSp>
        <p:nvGrpSpPr>
          <p:cNvPr id="3" name="Gruppieren 2"/>
          <p:cNvGrpSpPr/>
          <p:nvPr/>
        </p:nvGrpSpPr>
        <p:grpSpPr>
          <a:xfrm>
            <a:off x="451104" y="3880830"/>
            <a:ext cx="582824" cy="482077"/>
            <a:chOff x="451104" y="3880830"/>
            <a:chExt cx="582824" cy="482077"/>
          </a:xfrm>
        </p:grpSpPr>
        <p:sp>
          <p:nvSpPr>
            <p:cNvPr id="169" name="Ellipse 168"/>
            <p:cNvSpPr/>
            <p:nvPr/>
          </p:nvSpPr>
          <p:spPr>
            <a:xfrm>
              <a:off x="451104" y="3988842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0" name="Ellipse 169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71" name="Gerade Verbindung 170"/>
            <p:cNvCxnSpPr>
              <a:stCxn id="170" idx="2"/>
              <a:endCxn id="169" idx="2"/>
            </p:cNvCxnSpPr>
            <p:nvPr/>
          </p:nvCxnSpPr>
          <p:spPr>
            <a:xfrm>
              <a:off x="451104" y="406786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Gerade Verbindung 171"/>
            <p:cNvCxnSpPr/>
            <p:nvPr/>
          </p:nvCxnSpPr>
          <p:spPr>
            <a:xfrm>
              <a:off x="1033928" y="407494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Ellipse 172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4" name="Kreis 173"/>
            <p:cNvSpPr/>
            <p:nvPr/>
          </p:nvSpPr>
          <p:spPr>
            <a:xfrm>
              <a:off x="451104" y="388083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288305" y="4168460"/>
            <a:ext cx="582824" cy="482077"/>
            <a:chOff x="1288305" y="4168460"/>
            <a:chExt cx="582824" cy="482077"/>
          </a:xfrm>
        </p:grpSpPr>
        <p:sp>
          <p:nvSpPr>
            <p:cNvPr id="176" name="Ellipse 175"/>
            <p:cNvSpPr/>
            <p:nvPr/>
          </p:nvSpPr>
          <p:spPr>
            <a:xfrm>
              <a:off x="1288305" y="4276472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7" name="Ellipse 176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78" name="Gerade Verbindung 177"/>
            <p:cNvCxnSpPr>
              <a:stCxn id="177" idx="2"/>
              <a:endCxn id="176" idx="2"/>
            </p:cNvCxnSpPr>
            <p:nvPr/>
          </p:nvCxnSpPr>
          <p:spPr>
            <a:xfrm>
              <a:off x="1288305" y="435549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Gerade Verbindung 178"/>
            <p:cNvCxnSpPr/>
            <p:nvPr/>
          </p:nvCxnSpPr>
          <p:spPr>
            <a:xfrm>
              <a:off x="1871129" y="436371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1" name="Kreis 180"/>
            <p:cNvSpPr/>
            <p:nvPr/>
          </p:nvSpPr>
          <p:spPr>
            <a:xfrm>
              <a:off x="1288305" y="416846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2123303" y="4054162"/>
            <a:ext cx="582824" cy="482077"/>
            <a:chOff x="2123303" y="4054162"/>
            <a:chExt cx="582824" cy="482077"/>
          </a:xfrm>
        </p:grpSpPr>
        <p:sp>
          <p:nvSpPr>
            <p:cNvPr id="198" name="Ellipse 197"/>
            <p:cNvSpPr/>
            <p:nvPr/>
          </p:nvSpPr>
          <p:spPr>
            <a:xfrm>
              <a:off x="2123303" y="4162174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9" name="Ellipse 198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00" name="Gerade Verbindung 199"/>
            <p:cNvCxnSpPr>
              <a:stCxn id="199" idx="2"/>
              <a:endCxn id="198" idx="2"/>
            </p:cNvCxnSpPr>
            <p:nvPr/>
          </p:nvCxnSpPr>
          <p:spPr>
            <a:xfrm>
              <a:off x="2123303" y="424119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Gerade Verbindung 200"/>
            <p:cNvCxnSpPr/>
            <p:nvPr/>
          </p:nvCxnSpPr>
          <p:spPr>
            <a:xfrm>
              <a:off x="2706127" y="424827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Ellipse 211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3" name="Kreis 212"/>
            <p:cNvSpPr/>
            <p:nvPr/>
          </p:nvSpPr>
          <p:spPr>
            <a:xfrm>
              <a:off x="2123303" y="4054162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2706127" y="3507854"/>
            <a:ext cx="582824" cy="482077"/>
            <a:chOff x="2706127" y="3507854"/>
            <a:chExt cx="582824" cy="482077"/>
          </a:xfrm>
        </p:grpSpPr>
        <p:sp>
          <p:nvSpPr>
            <p:cNvPr id="215" name="Ellipse 214"/>
            <p:cNvSpPr/>
            <p:nvPr/>
          </p:nvSpPr>
          <p:spPr>
            <a:xfrm>
              <a:off x="2706127" y="3615866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6" name="Ellipse 215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17" name="Gerade Verbindung 216"/>
            <p:cNvCxnSpPr>
              <a:stCxn id="216" idx="2"/>
              <a:endCxn id="215" idx="2"/>
            </p:cNvCxnSpPr>
            <p:nvPr/>
          </p:nvCxnSpPr>
          <p:spPr>
            <a:xfrm>
              <a:off x="2706127" y="3694887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Gerade Verbindung 217"/>
            <p:cNvCxnSpPr/>
            <p:nvPr/>
          </p:nvCxnSpPr>
          <p:spPr>
            <a:xfrm>
              <a:off x="3288951" y="3703108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Ellipse 218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Kreis 219"/>
            <p:cNvSpPr/>
            <p:nvPr/>
          </p:nvSpPr>
          <p:spPr>
            <a:xfrm>
              <a:off x="2706127" y="3507854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258" name="Gruppieren 257"/>
          <p:cNvGrpSpPr/>
          <p:nvPr/>
        </p:nvGrpSpPr>
        <p:grpSpPr>
          <a:xfrm>
            <a:off x="1482580" y="2904918"/>
            <a:ext cx="777098" cy="642769"/>
            <a:chOff x="440110" y="2503435"/>
            <a:chExt cx="777098" cy="642769"/>
          </a:xfrm>
        </p:grpSpPr>
        <p:sp>
          <p:nvSpPr>
            <p:cNvPr id="259" name="Ellipse 258"/>
            <p:cNvSpPr/>
            <p:nvPr/>
          </p:nvSpPr>
          <p:spPr>
            <a:xfrm>
              <a:off x="440110" y="2647451"/>
              <a:ext cx="777098" cy="49875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 cmpd="sng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0" name="Ellipse 259"/>
            <p:cNvSpPr/>
            <p:nvPr/>
          </p:nvSpPr>
          <p:spPr>
            <a:xfrm>
              <a:off x="440110" y="2503435"/>
              <a:ext cx="777098" cy="49875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1" name="Gerade Verbindung 260"/>
            <p:cNvCxnSpPr>
              <a:stCxn id="260" idx="2"/>
              <a:endCxn id="259" idx="2"/>
            </p:cNvCxnSpPr>
            <p:nvPr/>
          </p:nvCxnSpPr>
          <p:spPr>
            <a:xfrm>
              <a:off x="440110" y="2752812"/>
              <a:ext cx="0" cy="144016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Gerade Verbindung 261"/>
            <p:cNvCxnSpPr/>
            <p:nvPr/>
          </p:nvCxnSpPr>
          <p:spPr>
            <a:xfrm>
              <a:off x="1217208" y="2753788"/>
              <a:ext cx="0" cy="124688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Gerade Verbindung 262"/>
            <p:cNvCxnSpPr/>
            <p:nvPr/>
          </p:nvCxnSpPr>
          <p:spPr>
            <a:xfrm>
              <a:off x="538041" y="2596305"/>
              <a:ext cx="318569" cy="17047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Gerade Verbindung 263"/>
            <p:cNvCxnSpPr/>
            <p:nvPr/>
          </p:nvCxnSpPr>
          <p:spPr>
            <a:xfrm>
              <a:off x="559952" y="2576739"/>
              <a:ext cx="274746" cy="17633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Gerade Verbindung 272"/>
            <p:cNvCxnSpPr/>
            <p:nvPr/>
          </p:nvCxnSpPr>
          <p:spPr>
            <a:xfrm>
              <a:off x="581864" y="2564497"/>
              <a:ext cx="274746" cy="198371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Gerade Verbindung 273"/>
            <p:cNvCxnSpPr/>
            <p:nvPr/>
          </p:nvCxnSpPr>
          <p:spPr>
            <a:xfrm rot="600000" flipV="1">
              <a:off x="537560" y="2559325"/>
              <a:ext cx="48183" cy="54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Gerade Verbindung mit Pfeil 59"/>
          <p:cNvCxnSpPr/>
          <p:nvPr/>
        </p:nvCxnSpPr>
        <p:spPr>
          <a:xfrm>
            <a:off x="2414715" y="3198125"/>
            <a:ext cx="415571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Ellipse 61"/>
          <p:cNvSpPr/>
          <p:nvPr/>
        </p:nvSpPr>
        <p:spPr>
          <a:xfrm>
            <a:off x="3046411" y="3091940"/>
            <a:ext cx="582824" cy="374065"/>
          </a:xfrm>
          <a:prstGeom prst="ellipse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Ellipse 62"/>
          <p:cNvSpPr/>
          <p:nvPr/>
        </p:nvSpPr>
        <p:spPr>
          <a:xfrm>
            <a:off x="3046411" y="2983928"/>
            <a:ext cx="582824" cy="374065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4" name="Gerade Verbindung 63"/>
          <p:cNvCxnSpPr>
            <a:stCxn id="63" idx="2"/>
            <a:endCxn id="62" idx="2"/>
          </p:cNvCxnSpPr>
          <p:nvPr/>
        </p:nvCxnSpPr>
        <p:spPr>
          <a:xfrm>
            <a:off x="3046411" y="3170961"/>
            <a:ext cx="0" cy="108012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>
            <a:off x="3629235" y="3178042"/>
            <a:ext cx="0" cy="93516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Ellipse 65"/>
          <p:cNvSpPr/>
          <p:nvPr/>
        </p:nvSpPr>
        <p:spPr>
          <a:xfrm>
            <a:off x="3046411" y="2983928"/>
            <a:ext cx="582824" cy="374065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Kreis 66"/>
          <p:cNvSpPr/>
          <p:nvPr/>
        </p:nvSpPr>
        <p:spPr>
          <a:xfrm>
            <a:off x="3046411" y="2983928"/>
            <a:ext cx="582824" cy="375300"/>
          </a:xfrm>
          <a:prstGeom prst="pie">
            <a:avLst/>
          </a:prstGeom>
          <a:solidFill>
            <a:schemeClr val="bg2">
              <a:lumMod val="50000"/>
            </a:schemeClr>
          </a:solidFill>
          <a:ln w="2540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35" name="Text Box 121"/>
          <p:cNvSpPr txBox="1">
            <a:spLocks noChangeArrowheads="1"/>
          </p:cNvSpPr>
          <p:nvPr/>
        </p:nvSpPr>
        <p:spPr bwMode="auto">
          <a:xfrm>
            <a:off x="220377" y="2246519"/>
            <a:ext cx="2173430" cy="819871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Auswertung </a:t>
            </a:r>
            <a:r>
              <a:rPr lang="de-DE" sz="1600" b="1" u="sng" dirty="0" smtClean="0"/>
              <a:t>ohne</a:t>
            </a:r>
            <a:r>
              <a:rPr lang="de-DE" sz="1600" b="1" dirty="0" smtClean="0"/>
              <a:t> Statistikmodule</a:t>
            </a:r>
            <a:endParaRPr lang="de-DE" sz="1600" b="1" dirty="0"/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 smtClean="0">
              <a:solidFill>
                <a:srgbClr val="FF0000"/>
              </a:solidFill>
            </a:endParaRPr>
          </a:p>
          <a:p>
            <a:pPr algn="l"/>
            <a:endParaRPr lang="de-DE" sz="1600" dirty="0" smtClean="0"/>
          </a:p>
        </p:txBody>
      </p:sp>
      <p:cxnSp>
        <p:nvCxnSpPr>
          <p:cNvPr id="130" name="Gerade Verbindung mit Pfeil 129"/>
          <p:cNvCxnSpPr/>
          <p:nvPr/>
        </p:nvCxnSpPr>
        <p:spPr>
          <a:xfrm flipV="1">
            <a:off x="5299279" y="4714949"/>
            <a:ext cx="254377" cy="20839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 Verbindung mit Pfeil 130"/>
          <p:cNvCxnSpPr/>
          <p:nvPr/>
        </p:nvCxnSpPr>
        <p:spPr>
          <a:xfrm flipV="1">
            <a:off x="5919263" y="4932339"/>
            <a:ext cx="53897" cy="19394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 Verbindung mit Pfeil 131"/>
          <p:cNvCxnSpPr/>
          <p:nvPr/>
        </p:nvCxnSpPr>
        <p:spPr>
          <a:xfrm>
            <a:off x="5544945" y="3756193"/>
            <a:ext cx="188340" cy="27185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 Verbindung mit Pfeil 133"/>
          <p:cNvCxnSpPr/>
          <p:nvPr/>
        </p:nvCxnSpPr>
        <p:spPr>
          <a:xfrm flipH="1" flipV="1">
            <a:off x="6582723" y="4627707"/>
            <a:ext cx="243541" cy="823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pieren 135"/>
          <p:cNvGrpSpPr/>
          <p:nvPr/>
        </p:nvGrpSpPr>
        <p:grpSpPr>
          <a:xfrm>
            <a:off x="4716455" y="4895345"/>
            <a:ext cx="582824" cy="482077"/>
            <a:chOff x="451104" y="3880830"/>
            <a:chExt cx="582824" cy="482077"/>
          </a:xfrm>
        </p:grpSpPr>
        <p:sp>
          <p:nvSpPr>
            <p:cNvPr id="137" name="Ellipse 136"/>
            <p:cNvSpPr/>
            <p:nvPr/>
          </p:nvSpPr>
          <p:spPr>
            <a:xfrm>
              <a:off x="451104" y="3988842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8" name="Ellipse 137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39" name="Gerade Verbindung 138"/>
            <p:cNvCxnSpPr>
              <a:stCxn id="138" idx="2"/>
              <a:endCxn id="137" idx="2"/>
            </p:cNvCxnSpPr>
            <p:nvPr/>
          </p:nvCxnSpPr>
          <p:spPr>
            <a:xfrm>
              <a:off x="451104" y="406786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Gerade Verbindung 139"/>
            <p:cNvCxnSpPr/>
            <p:nvPr/>
          </p:nvCxnSpPr>
          <p:spPr>
            <a:xfrm>
              <a:off x="1033928" y="407494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Ellipse 140"/>
            <p:cNvSpPr/>
            <p:nvPr/>
          </p:nvSpPr>
          <p:spPr>
            <a:xfrm>
              <a:off x="451104" y="3880830"/>
              <a:ext cx="582824" cy="37406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2" name="Kreis 141"/>
            <p:cNvSpPr/>
            <p:nvPr/>
          </p:nvSpPr>
          <p:spPr>
            <a:xfrm>
              <a:off x="451104" y="388083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43" name="Gruppieren 142"/>
          <p:cNvGrpSpPr/>
          <p:nvPr/>
        </p:nvGrpSpPr>
        <p:grpSpPr>
          <a:xfrm>
            <a:off x="5553656" y="5182975"/>
            <a:ext cx="582824" cy="482077"/>
            <a:chOff x="1288305" y="4168460"/>
            <a:chExt cx="582824" cy="482077"/>
          </a:xfrm>
        </p:grpSpPr>
        <p:sp>
          <p:nvSpPr>
            <p:cNvPr id="144" name="Ellipse 143"/>
            <p:cNvSpPr/>
            <p:nvPr/>
          </p:nvSpPr>
          <p:spPr>
            <a:xfrm>
              <a:off x="1288305" y="4276472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5" name="Ellipse 144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46" name="Gerade Verbindung 145"/>
            <p:cNvCxnSpPr>
              <a:stCxn id="145" idx="2"/>
              <a:endCxn id="144" idx="2"/>
            </p:cNvCxnSpPr>
            <p:nvPr/>
          </p:nvCxnSpPr>
          <p:spPr>
            <a:xfrm>
              <a:off x="1288305" y="4355493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Gerade Verbindung 146"/>
            <p:cNvCxnSpPr/>
            <p:nvPr/>
          </p:nvCxnSpPr>
          <p:spPr>
            <a:xfrm>
              <a:off x="1871129" y="4363714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Ellipse 147"/>
            <p:cNvSpPr/>
            <p:nvPr/>
          </p:nvSpPr>
          <p:spPr>
            <a:xfrm>
              <a:off x="1288305" y="4168460"/>
              <a:ext cx="582824" cy="37406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9" name="Kreis 148"/>
            <p:cNvSpPr/>
            <p:nvPr/>
          </p:nvSpPr>
          <p:spPr>
            <a:xfrm>
              <a:off x="1288305" y="4168460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50" name="Gruppieren 149"/>
          <p:cNvGrpSpPr/>
          <p:nvPr/>
        </p:nvGrpSpPr>
        <p:grpSpPr>
          <a:xfrm>
            <a:off x="6388654" y="5068677"/>
            <a:ext cx="582824" cy="482077"/>
            <a:chOff x="2123303" y="4054162"/>
            <a:chExt cx="582824" cy="482077"/>
          </a:xfrm>
        </p:grpSpPr>
        <p:sp>
          <p:nvSpPr>
            <p:cNvPr id="151" name="Ellipse 150"/>
            <p:cNvSpPr/>
            <p:nvPr/>
          </p:nvSpPr>
          <p:spPr>
            <a:xfrm>
              <a:off x="2123303" y="4162174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2" name="Ellipse 151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53" name="Gerade Verbindung 152"/>
            <p:cNvCxnSpPr>
              <a:stCxn id="152" idx="2"/>
              <a:endCxn id="151" idx="2"/>
            </p:cNvCxnSpPr>
            <p:nvPr/>
          </p:nvCxnSpPr>
          <p:spPr>
            <a:xfrm>
              <a:off x="2123303" y="4241195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Gerade Verbindung 153"/>
            <p:cNvCxnSpPr/>
            <p:nvPr/>
          </p:nvCxnSpPr>
          <p:spPr>
            <a:xfrm>
              <a:off x="2706127" y="4248276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/>
            <p:cNvSpPr/>
            <p:nvPr/>
          </p:nvSpPr>
          <p:spPr>
            <a:xfrm>
              <a:off x="2123303" y="4054162"/>
              <a:ext cx="582824" cy="37406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6" name="Kreis 155"/>
            <p:cNvSpPr/>
            <p:nvPr/>
          </p:nvSpPr>
          <p:spPr>
            <a:xfrm>
              <a:off x="2123303" y="4054162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57" name="Gruppieren 156"/>
          <p:cNvGrpSpPr/>
          <p:nvPr/>
        </p:nvGrpSpPr>
        <p:grpSpPr>
          <a:xfrm>
            <a:off x="6958187" y="4519695"/>
            <a:ext cx="582824" cy="482077"/>
            <a:chOff x="2706127" y="3507854"/>
            <a:chExt cx="582824" cy="482077"/>
          </a:xfrm>
        </p:grpSpPr>
        <p:sp>
          <p:nvSpPr>
            <p:cNvPr id="160" name="Ellipse 159"/>
            <p:cNvSpPr/>
            <p:nvPr/>
          </p:nvSpPr>
          <p:spPr>
            <a:xfrm>
              <a:off x="2706127" y="3615866"/>
              <a:ext cx="582824" cy="37406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1" name="Ellipse 160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62" name="Gerade Verbindung 161"/>
            <p:cNvCxnSpPr>
              <a:stCxn id="161" idx="2"/>
              <a:endCxn id="160" idx="2"/>
            </p:cNvCxnSpPr>
            <p:nvPr/>
          </p:nvCxnSpPr>
          <p:spPr>
            <a:xfrm>
              <a:off x="2706127" y="3694887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Gerade Verbindung 162"/>
            <p:cNvCxnSpPr/>
            <p:nvPr/>
          </p:nvCxnSpPr>
          <p:spPr>
            <a:xfrm>
              <a:off x="3288951" y="3703108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/>
            <p:cNvSpPr/>
            <p:nvPr/>
          </p:nvSpPr>
          <p:spPr>
            <a:xfrm>
              <a:off x="2706127" y="3507854"/>
              <a:ext cx="582824" cy="37406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6" name="Kreis 165"/>
            <p:cNvSpPr/>
            <p:nvPr/>
          </p:nvSpPr>
          <p:spPr>
            <a:xfrm>
              <a:off x="2706127" y="3507854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67" name="Gruppieren 166"/>
          <p:cNvGrpSpPr/>
          <p:nvPr/>
        </p:nvGrpSpPr>
        <p:grpSpPr>
          <a:xfrm>
            <a:off x="4862017" y="3066390"/>
            <a:ext cx="777098" cy="642769"/>
            <a:chOff x="440110" y="2503435"/>
            <a:chExt cx="777098" cy="642769"/>
          </a:xfrm>
        </p:grpSpPr>
        <p:sp>
          <p:nvSpPr>
            <p:cNvPr id="168" name="Ellipse 167"/>
            <p:cNvSpPr/>
            <p:nvPr/>
          </p:nvSpPr>
          <p:spPr>
            <a:xfrm>
              <a:off x="440110" y="2647451"/>
              <a:ext cx="777098" cy="49875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 cmpd="sng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5" name="Ellipse 174"/>
            <p:cNvSpPr/>
            <p:nvPr/>
          </p:nvSpPr>
          <p:spPr>
            <a:xfrm>
              <a:off x="440110" y="2503435"/>
              <a:ext cx="777098" cy="49875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2" name="Gerade Verbindung 181"/>
            <p:cNvCxnSpPr>
              <a:stCxn id="175" idx="2"/>
              <a:endCxn id="168" idx="2"/>
            </p:cNvCxnSpPr>
            <p:nvPr/>
          </p:nvCxnSpPr>
          <p:spPr>
            <a:xfrm>
              <a:off x="440110" y="2752812"/>
              <a:ext cx="0" cy="144016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Gerade Verbindung 182"/>
            <p:cNvCxnSpPr/>
            <p:nvPr/>
          </p:nvCxnSpPr>
          <p:spPr>
            <a:xfrm>
              <a:off x="1217208" y="2753788"/>
              <a:ext cx="0" cy="124688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Gerade Verbindung 183"/>
            <p:cNvCxnSpPr/>
            <p:nvPr/>
          </p:nvCxnSpPr>
          <p:spPr>
            <a:xfrm>
              <a:off x="538041" y="2596305"/>
              <a:ext cx="318569" cy="17047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Gerade Verbindung 184"/>
            <p:cNvCxnSpPr/>
            <p:nvPr/>
          </p:nvCxnSpPr>
          <p:spPr>
            <a:xfrm>
              <a:off x="559952" y="2576739"/>
              <a:ext cx="274746" cy="17633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Gerade Verbindung 185"/>
            <p:cNvCxnSpPr/>
            <p:nvPr/>
          </p:nvCxnSpPr>
          <p:spPr>
            <a:xfrm>
              <a:off x="581864" y="2564497"/>
              <a:ext cx="274746" cy="198371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Gerade Verbindung 186"/>
            <p:cNvCxnSpPr/>
            <p:nvPr/>
          </p:nvCxnSpPr>
          <p:spPr>
            <a:xfrm rot="600000" flipV="1">
              <a:off x="537560" y="2559325"/>
              <a:ext cx="48183" cy="54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8" name="Gerade Verbindung mit Pfeil 187"/>
          <p:cNvCxnSpPr/>
          <p:nvPr/>
        </p:nvCxnSpPr>
        <p:spPr>
          <a:xfrm flipH="1">
            <a:off x="6617146" y="4229763"/>
            <a:ext cx="685070" cy="11202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/>
          <p:cNvGrpSpPr/>
          <p:nvPr/>
        </p:nvGrpSpPr>
        <p:grpSpPr>
          <a:xfrm>
            <a:off x="7445798" y="3926675"/>
            <a:ext cx="584542" cy="484737"/>
            <a:chOff x="7175387" y="3051237"/>
            <a:chExt cx="584542" cy="484737"/>
          </a:xfrm>
        </p:grpSpPr>
        <p:sp>
          <p:nvSpPr>
            <p:cNvPr id="189" name="Ellipse 188"/>
            <p:cNvSpPr/>
            <p:nvPr/>
          </p:nvSpPr>
          <p:spPr>
            <a:xfrm>
              <a:off x="7175387" y="3161909"/>
              <a:ext cx="582824" cy="37406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0" name="Ellipse 189"/>
            <p:cNvSpPr/>
            <p:nvPr/>
          </p:nvSpPr>
          <p:spPr>
            <a:xfrm>
              <a:off x="7175387" y="3053897"/>
              <a:ext cx="582824" cy="374065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1" name="Gerade Verbindung 190"/>
            <p:cNvCxnSpPr>
              <a:stCxn id="190" idx="2"/>
              <a:endCxn id="189" idx="2"/>
            </p:cNvCxnSpPr>
            <p:nvPr/>
          </p:nvCxnSpPr>
          <p:spPr>
            <a:xfrm>
              <a:off x="7175387" y="3240930"/>
              <a:ext cx="0" cy="10801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Gerade Verbindung 191"/>
            <p:cNvCxnSpPr/>
            <p:nvPr/>
          </p:nvCxnSpPr>
          <p:spPr>
            <a:xfrm>
              <a:off x="7758211" y="3248011"/>
              <a:ext cx="0" cy="935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Ellipse 192"/>
            <p:cNvSpPr/>
            <p:nvPr/>
          </p:nvSpPr>
          <p:spPr>
            <a:xfrm>
              <a:off x="7175387" y="3053897"/>
              <a:ext cx="582824" cy="374065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4" name="Kreis 193"/>
            <p:cNvSpPr/>
            <p:nvPr/>
          </p:nvSpPr>
          <p:spPr>
            <a:xfrm>
              <a:off x="7177105" y="3051237"/>
              <a:ext cx="582824" cy="375300"/>
            </a:xfrm>
            <a:prstGeom prst="pi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195" name="Text Box 121"/>
          <p:cNvSpPr txBox="1">
            <a:spLocks noChangeArrowheads="1"/>
          </p:cNvSpPr>
          <p:nvPr/>
        </p:nvSpPr>
        <p:spPr bwMode="auto">
          <a:xfrm>
            <a:off x="4349353" y="2303930"/>
            <a:ext cx="2173430" cy="819871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Auswertung </a:t>
            </a:r>
            <a:r>
              <a:rPr lang="de-DE" sz="1600" b="1" u="sng" dirty="0" smtClean="0"/>
              <a:t>mit</a:t>
            </a:r>
            <a:r>
              <a:rPr lang="de-DE" sz="1600" b="1" dirty="0" smtClean="0"/>
              <a:t> Statistikmodulen</a:t>
            </a:r>
            <a:endParaRPr lang="de-DE" sz="1600" b="1" dirty="0"/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 smtClean="0">
              <a:solidFill>
                <a:srgbClr val="FF0000"/>
              </a:solidFill>
            </a:endParaRPr>
          </a:p>
          <a:p>
            <a:pPr algn="l"/>
            <a:endParaRPr lang="de-DE" sz="1600" dirty="0" smtClean="0"/>
          </a:p>
        </p:txBody>
      </p:sp>
      <p:sp>
        <p:nvSpPr>
          <p:cNvPr id="223" name="Ellipse 222"/>
          <p:cNvSpPr/>
          <p:nvPr/>
        </p:nvSpPr>
        <p:spPr>
          <a:xfrm>
            <a:off x="5612905" y="4225029"/>
            <a:ext cx="874236" cy="5610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 cmpd="sng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4" name="Ellipse 223"/>
          <p:cNvSpPr/>
          <p:nvPr/>
        </p:nvSpPr>
        <p:spPr>
          <a:xfrm>
            <a:off x="5612905" y="4063011"/>
            <a:ext cx="874236" cy="5610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5" name="Gerade Verbindung 224"/>
          <p:cNvCxnSpPr/>
          <p:nvPr/>
        </p:nvCxnSpPr>
        <p:spPr>
          <a:xfrm>
            <a:off x="5612905" y="4357040"/>
            <a:ext cx="0" cy="162018"/>
          </a:xfrm>
          <a:prstGeom prst="line">
            <a:avLst/>
          </a:prstGeom>
          <a:ln w="254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Gerade Verbindung 225"/>
          <p:cNvCxnSpPr/>
          <p:nvPr/>
        </p:nvCxnSpPr>
        <p:spPr>
          <a:xfrm>
            <a:off x="6487141" y="4362631"/>
            <a:ext cx="0" cy="140274"/>
          </a:xfrm>
          <a:prstGeom prst="line">
            <a:avLst/>
          </a:prstGeom>
          <a:ln w="254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Gerade Verbindung mit Pfeil 226"/>
          <p:cNvCxnSpPr/>
          <p:nvPr/>
        </p:nvCxnSpPr>
        <p:spPr>
          <a:xfrm flipH="1" flipV="1">
            <a:off x="6343351" y="4819144"/>
            <a:ext cx="139759" cy="22639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 Box 121"/>
          <p:cNvSpPr txBox="1">
            <a:spLocks noChangeArrowheads="1"/>
          </p:cNvSpPr>
          <p:nvPr/>
        </p:nvSpPr>
        <p:spPr bwMode="auto">
          <a:xfrm>
            <a:off x="4388195" y="5831642"/>
            <a:ext cx="3870129" cy="712781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de-DE" sz="1600" b="1" dirty="0" smtClean="0"/>
              <a:t>Abfrage von bereits berechneten Werte = </a:t>
            </a:r>
            <a:r>
              <a:rPr lang="de-DE" sz="1600" b="1" u="sng" dirty="0"/>
              <a:t>S</a:t>
            </a:r>
            <a:r>
              <a:rPr lang="de-DE" sz="1600" b="1" u="sng" dirty="0" smtClean="0"/>
              <a:t>chnellere Auswertung </a:t>
            </a:r>
            <a:r>
              <a:rPr lang="de-DE" sz="1600" b="1" dirty="0" smtClean="0"/>
              <a:t>!</a:t>
            </a:r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>
              <a:solidFill>
                <a:srgbClr val="FF0000"/>
              </a:solidFill>
            </a:endParaRPr>
          </a:p>
          <a:p>
            <a:pPr algn="l"/>
            <a:endParaRPr lang="de-DE" sz="1600" b="1" dirty="0" smtClean="0">
              <a:solidFill>
                <a:srgbClr val="FF0000"/>
              </a:solidFill>
            </a:endParaRPr>
          </a:p>
          <a:p>
            <a:pPr algn="l"/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113118911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/>
      <p:bldP spid="223" grpId="0" animBg="1"/>
      <p:bldP spid="224" grpId="0" animBg="1"/>
      <p:bldP spid="22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Projektwerte pro Monat</a:t>
            </a:r>
          </a:p>
        </p:txBody>
      </p:sp>
      <p:pic>
        <p:nvPicPr>
          <p:cNvPr id="12" name="Bild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398" y="767847"/>
            <a:ext cx="600978" cy="46464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608" y="1950410"/>
            <a:ext cx="6986730" cy="4100907"/>
          </a:xfrm>
          <a:prstGeom prst="rect">
            <a:avLst/>
          </a:prstGeom>
        </p:spPr>
      </p:pic>
      <p:sp>
        <p:nvSpPr>
          <p:cNvPr id="11" name="Inhaltsplatzhalter 4"/>
          <p:cNvSpPr txBox="1">
            <a:spLocks/>
          </p:cNvSpPr>
          <p:nvPr/>
        </p:nvSpPr>
        <p:spPr>
          <a:xfrm>
            <a:off x="1292608" y="1479316"/>
            <a:ext cx="6986730" cy="33725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de-DE" sz="1800" kern="1200" dirty="0" smtClean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lang="en-US" sz="1800" kern="1200" dirty="0">
                <a:solidFill>
                  <a:srgbClr val="4A5654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600" dirty="0" smtClean="0">
                <a:solidFill>
                  <a:schemeClr val="tx1"/>
                </a:solidFill>
              </a:rPr>
              <a:t>Das zeigen wir Ihnen dann doch lieber live in ConAktiv</a:t>
            </a: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75262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Kleingedruckte</a:t>
            </a:r>
            <a:br>
              <a:rPr lang="de-DE" dirty="0" smtClean="0"/>
            </a:br>
            <a:r>
              <a:rPr lang="de-DE" dirty="0" smtClean="0"/>
              <a:t>oder was muss man beachten!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sz="quarter" idx="1"/>
          </p:nvPr>
        </p:nvSpPr>
        <p:spPr>
          <a:xfrm>
            <a:off x="2160588" y="2340001"/>
            <a:ext cx="6680526" cy="4141270"/>
          </a:xfrm>
        </p:spPr>
        <p:txBody>
          <a:bodyPr>
            <a:normAutofit/>
          </a:bodyPr>
          <a:lstStyle/>
          <a:p>
            <a:r>
              <a:rPr lang="de-DE" dirty="0" smtClean="0"/>
              <a:t>Einrichtung der Auswertung in den Statistikmodulen individuell erforderlich!</a:t>
            </a:r>
          </a:p>
          <a:p>
            <a:endParaRPr lang="de-DE" dirty="0"/>
          </a:p>
        </p:txBody>
      </p:sp>
      <p:pic>
        <p:nvPicPr>
          <p:cNvPr id="8" name="Bildplatzhalt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603" y="813765"/>
            <a:ext cx="1120490" cy="112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7339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Alle Auswertungen zum Download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Unter </a:t>
            </a:r>
            <a:r>
              <a:rPr lang="de-DE" dirty="0" smtClean="0">
                <a:hlinkClick r:id="rId2"/>
              </a:rPr>
              <a:t>www.conaktiv.de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Sie finden die Auswertungen 1 bis 4 unter </a:t>
            </a:r>
          </a:p>
          <a:p>
            <a:pPr marL="0" indent="0">
              <a:buNone/>
            </a:pPr>
            <a:r>
              <a:rPr lang="de-DE" dirty="0" smtClean="0"/>
              <a:t>DOKUS UND ARBEITSHILFEN / Informationen zum </a:t>
            </a:r>
            <a:r>
              <a:rPr lang="de-DE" dirty="0" err="1" smtClean="0"/>
              <a:t>ConAktiv</a:t>
            </a:r>
            <a:r>
              <a:rPr lang="de-DE" dirty="0" smtClean="0"/>
              <a:t>-Kundentag 2017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Auswertungen sind sofort einsetzbar. Können auf Kundenwunsch angepasst werden. Ob Berechnungen oder Optik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714" y="1325115"/>
            <a:ext cx="1066162" cy="147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33147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Alle Auswertungen zum Download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Unter </a:t>
            </a:r>
            <a:r>
              <a:rPr lang="de-DE" dirty="0" smtClean="0">
                <a:hlinkClick r:id="rId2"/>
              </a:rPr>
              <a:t>www.conaktiv.de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Sie finden die Auswertungen 1 bis 4 unter </a:t>
            </a:r>
          </a:p>
          <a:p>
            <a:pPr marL="0" indent="0">
              <a:buNone/>
            </a:pPr>
            <a:r>
              <a:rPr lang="de-DE" dirty="0" smtClean="0"/>
              <a:t>DOKUS UND ARBEITSHILFEN / Informationen zum </a:t>
            </a:r>
            <a:r>
              <a:rPr lang="de-DE" dirty="0" err="1" smtClean="0"/>
              <a:t>ConAktiv</a:t>
            </a:r>
            <a:r>
              <a:rPr lang="de-DE" dirty="0"/>
              <a:t>-Kundentag 2017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Auswertungen </a:t>
            </a:r>
            <a:r>
              <a:rPr lang="de-DE" dirty="0"/>
              <a:t>sind sofort einsetzbar. Können auf Kundenwunsch angepasst werden. Ob Berechnungen oder </a:t>
            </a:r>
            <a:r>
              <a:rPr lang="de-DE" dirty="0" smtClean="0"/>
              <a:t>Optik.</a:t>
            </a:r>
            <a:endParaRPr lang="de-DE" dirty="0"/>
          </a:p>
        </p:txBody>
      </p:sp>
      <p:pic>
        <p:nvPicPr>
          <p:cNvPr id="7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714" y="1325115"/>
            <a:ext cx="1066162" cy="147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6025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 verstehen wir unter Auswertungen?</a:t>
            </a:r>
            <a:endParaRPr lang="de-DE" dirty="0"/>
          </a:p>
        </p:txBody>
      </p:sp>
      <p:sp>
        <p:nvSpPr>
          <p:cNvPr id="7" name="Titel 2"/>
          <p:cNvSpPr txBox="1">
            <a:spLocks/>
          </p:cNvSpPr>
          <p:nvPr/>
        </p:nvSpPr>
        <p:spPr bwMode="auto">
          <a:xfrm>
            <a:off x="6421648" y="693781"/>
            <a:ext cx="1157504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>
            <a:spAutoFit/>
          </a:bodyPr>
          <a:lstStyle>
            <a:lvl1pPr marL="363538" indent="-3635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de-DE" sz="17000" dirty="0" smtClean="0">
                <a:solidFill>
                  <a:schemeClr val="bg1"/>
                </a:solidFill>
                <a:latin typeface="+mn-lt"/>
                <a:cs typeface="Calibri Light"/>
              </a:rPr>
              <a:t>?</a:t>
            </a:r>
            <a:endParaRPr lang="de-DE" sz="17000" dirty="0">
              <a:solidFill>
                <a:schemeClr val="bg1"/>
              </a:solidFill>
              <a:latin typeface="+mn-lt"/>
              <a:cs typeface="Calibri Light"/>
            </a:endParaRPr>
          </a:p>
        </p:txBody>
      </p:sp>
      <p:pic>
        <p:nvPicPr>
          <p:cNvPr id="5" name="Bild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361" y="972000"/>
            <a:ext cx="3168633" cy="244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60291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91" y="1413592"/>
            <a:ext cx="8216508" cy="3484304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Auswertungen durch Bildschirmlisten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0"/>
          </p:nvPr>
        </p:nvSpPr>
        <p:spPr>
          <a:xfrm>
            <a:off x="576000" y="4800600"/>
            <a:ext cx="8279999" cy="1703389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sz="1900" dirty="0" smtClean="0"/>
              <a:t>Direkt auf dem Bildschirm sichtbar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900" dirty="0" smtClean="0"/>
              <a:t>Einfacher Export nach MS Excel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1900" dirty="0" smtClean="0"/>
              <a:t>Sortierung auf Klick änderbar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/>
              <a:t>Ab Version 15.2.4.a gibt </a:t>
            </a:r>
            <a:r>
              <a:rPr lang="de-DE" dirty="0" smtClean="0"/>
              <a:t>es neue Methodentrigger "</a:t>
            </a:r>
            <a:r>
              <a:rPr lang="de-DE" dirty="0" err="1" smtClean="0"/>
              <a:t>ListEntryBefore</a:t>
            </a:r>
            <a:r>
              <a:rPr lang="de-DE" dirty="0" smtClean="0"/>
              <a:t>" </a:t>
            </a:r>
            <a:r>
              <a:rPr lang="de-DE" dirty="0"/>
              <a:t>und "</a:t>
            </a:r>
            <a:r>
              <a:rPr lang="de-DE" dirty="0" err="1"/>
              <a:t>ListEntryAfter</a:t>
            </a:r>
            <a:r>
              <a:rPr lang="de-DE" dirty="0"/>
              <a:t>". </a:t>
            </a:r>
            <a:r>
              <a:rPr lang="de-DE" dirty="0" smtClean="0"/>
              <a:t>Somit können die Spalten in bereits erstellten Listen durch Administrator einfach verschoben werden.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461637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Auswertungen durch </a:t>
            </a:r>
            <a:r>
              <a:rPr lang="de-DE" dirty="0" smtClean="0"/>
              <a:t>Reports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29" y="1440713"/>
            <a:ext cx="8597352" cy="3204296"/>
          </a:xfrm>
          <a:prstGeom prst="rect">
            <a:avLst/>
          </a:prstGeom>
        </p:spPr>
      </p:pic>
      <p:sp>
        <p:nvSpPr>
          <p:cNvPr id="8" name="Inhaltsplatzhalter 4"/>
          <p:cNvSpPr>
            <a:spLocks noGrp="1"/>
          </p:cNvSpPr>
          <p:nvPr>
            <p:ph sz="quarter" idx="10"/>
          </p:nvPr>
        </p:nvSpPr>
        <p:spPr>
          <a:xfrm>
            <a:off x="576000" y="5167423"/>
            <a:ext cx="8034600" cy="1261952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Ausdruck auf Papier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In „Hausschrift“ und mit „Logo“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/>
              <a:t>Ab Version </a:t>
            </a:r>
            <a:r>
              <a:rPr lang="de-DE" dirty="0" smtClean="0"/>
              <a:t>15.4.2.a </a:t>
            </a:r>
            <a:r>
              <a:rPr lang="de-DE" dirty="0"/>
              <a:t>gibt es neue Methodentrigger </a:t>
            </a:r>
            <a:r>
              <a:rPr lang="de-DE" dirty="0" smtClean="0"/>
              <a:t>„</a:t>
            </a:r>
            <a:r>
              <a:rPr lang="de-DE" dirty="0" err="1" smtClean="0"/>
              <a:t>ReportEntryBefore</a:t>
            </a:r>
            <a:r>
              <a:rPr lang="de-DE" dirty="0"/>
              <a:t>" und </a:t>
            </a:r>
            <a:r>
              <a:rPr lang="de-DE" dirty="0" smtClean="0"/>
              <a:t>„</a:t>
            </a:r>
            <a:r>
              <a:rPr lang="de-DE" dirty="0" err="1" smtClean="0"/>
              <a:t>ReportEntryAfter</a:t>
            </a:r>
            <a:r>
              <a:rPr lang="de-DE" dirty="0"/>
              <a:t>". Somit können die Spalten in bereits erstellten </a:t>
            </a:r>
            <a:r>
              <a:rPr lang="de-DE" dirty="0" smtClean="0"/>
              <a:t>Reports durch </a:t>
            </a:r>
            <a:r>
              <a:rPr lang="de-DE" dirty="0"/>
              <a:t>Administrator einfach verschoben werden.</a:t>
            </a:r>
          </a:p>
          <a:p>
            <a:pPr marL="285750" indent="-285750">
              <a:buFont typeface="Arial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1461637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Auswertungen durch F</a:t>
            </a:r>
            <a:r>
              <a:rPr lang="de-DE" dirty="0" smtClean="0"/>
              <a:t>ormulare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35" y="1398403"/>
            <a:ext cx="4320000" cy="248045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35" y="3878854"/>
            <a:ext cx="4320000" cy="250545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636" y="5065460"/>
            <a:ext cx="2450635" cy="1401907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1091535" y="1345269"/>
            <a:ext cx="4370928" cy="5194367"/>
          </a:xfrm>
          <a:prstGeom prst="rect">
            <a:avLst/>
          </a:prstGeom>
          <a:noFill/>
          <a:ln w="3175" cmpd="sng">
            <a:solidFill>
              <a:schemeClr val="tx1"/>
            </a:solidFill>
          </a:ln>
          <a:effectLst/>
          <a:scene3d>
            <a:camera prst="orthographicFront"/>
            <a:lightRig rig="threePt" dir="t">
              <a:rot lat="0" lon="0" rev="0"/>
            </a:lightRig>
          </a:scene3d>
          <a:sp3d contourW="9525" prstMaterial="matte">
            <a:contourClr>
              <a:schemeClr val="accent1">
                <a:shade val="70000"/>
                <a:satMod val="105000"/>
              </a:schemeClr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 4"/>
          <p:cNvSpPr>
            <a:spLocks noGrp="1"/>
          </p:cNvSpPr>
          <p:nvPr>
            <p:ph sz="quarter" idx="10"/>
          </p:nvPr>
        </p:nvSpPr>
        <p:spPr>
          <a:xfrm>
            <a:off x="5600700" y="2328474"/>
            <a:ext cx="3409950" cy="2358423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Ausdruck auf Papier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In „Hausschrift“ und mit „Logo“</a:t>
            </a:r>
          </a:p>
        </p:txBody>
      </p:sp>
    </p:spTree>
    <p:extLst>
      <p:ext uri="{BB962C8B-B14F-4D97-AF65-F5344CB8AC3E}">
        <p14:creationId xmlns:p14="http://schemas.microsoft.com/office/powerpoint/2010/main" val="121461637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 Box 121"/>
          <p:cNvSpPr txBox="1">
            <a:spLocks noChangeArrowheads="1"/>
          </p:cNvSpPr>
          <p:nvPr/>
        </p:nvSpPr>
        <p:spPr bwMode="auto">
          <a:xfrm>
            <a:off x="178621" y="2439772"/>
            <a:ext cx="1347752" cy="1117648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/>
              <a:t>ConAktiv Datenbank</a:t>
            </a:r>
          </a:p>
          <a:p>
            <a:r>
              <a:rPr lang="de-DE" dirty="0"/>
              <a:t>mit</a:t>
            </a:r>
          </a:p>
          <a:p>
            <a:r>
              <a:rPr lang="de-DE" dirty="0"/>
              <a:t>Modulen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funktioniert eine Auswertung?</a:t>
            </a:r>
            <a:endParaRPr lang="de-DE" dirty="0"/>
          </a:p>
        </p:txBody>
      </p:sp>
      <p:sp>
        <p:nvSpPr>
          <p:cNvPr id="5" name="Text Box 121"/>
          <p:cNvSpPr txBox="1">
            <a:spLocks noChangeArrowheads="1"/>
          </p:cNvSpPr>
          <p:nvPr/>
        </p:nvSpPr>
        <p:spPr bwMode="auto">
          <a:xfrm>
            <a:off x="3020040" y="5820245"/>
            <a:ext cx="1880863" cy="3827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/>
              <a:t>Projektmaterial</a:t>
            </a:r>
          </a:p>
          <a:p>
            <a:endParaRPr lang="de-DE" dirty="0"/>
          </a:p>
        </p:txBody>
      </p:sp>
      <p:sp>
        <p:nvSpPr>
          <p:cNvPr id="6" name="Text Box 121"/>
          <p:cNvSpPr txBox="1">
            <a:spLocks noChangeArrowheads="1"/>
          </p:cNvSpPr>
          <p:nvPr/>
        </p:nvSpPr>
        <p:spPr bwMode="auto">
          <a:xfrm>
            <a:off x="5680352" y="5339388"/>
            <a:ext cx="1347752" cy="3827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/>
              <a:t>Stundenliste</a:t>
            </a:r>
          </a:p>
          <a:p>
            <a:endParaRPr lang="de-DE" dirty="0"/>
          </a:p>
        </p:txBody>
      </p:sp>
      <p:sp>
        <p:nvSpPr>
          <p:cNvPr id="7" name="Text Box 121"/>
          <p:cNvSpPr txBox="1">
            <a:spLocks noChangeArrowheads="1"/>
          </p:cNvSpPr>
          <p:nvPr/>
        </p:nvSpPr>
        <p:spPr bwMode="auto">
          <a:xfrm>
            <a:off x="6783373" y="4847105"/>
            <a:ext cx="1972776" cy="3827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/>
              <a:t>Eingangsrechnungen</a:t>
            </a:r>
          </a:p>
          <a:p>
            <a:endParaRPr lang="de-DE" dirty="0"/>
          </a:p>
        </p:txBody>
      </p:sp>
      <p:sp>
        <p:nvSpPr>
          <p:cNvPr id="8" name="Text Box 121"/>
          <p:cNvSpPr txBox="1">
            <a:spLocks noChangeArrowheads="1"/>
          </p:cNvSpPr>
          <p:nvPr/>
        </p:nvSpPr>
        <p:spPr bwMode="auto">
          <a:xfrm>
            <a:off x="3123963" y="2652919"/>
            <a:ext cx="1347752" cy="3827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r>
              <a:rPr lang="de-DE" sz="1600" b="1" dirty="0" smtClean="0"/>
              <a:t>Projekte</a:t>
            </a:r>
          </a:p>
          <a:p>
            <a:endParaRPr lang="de-DE" sz="1600" dirty="0"/>
          </a:p>
        </p:txBody>
      </p:sp>
      <p:sp>
        <p:nvSpPr>
          <p:cNvPr id="9" name="Text Box 121"/>
          <p:cNvSpPr txBox="1">
            <a:spLocks noChangeArrowheads="1"/>
          </p:cNvSpPr>
          <p:nvPr/>
        </p:nvSpPr>
        <p:spPr bwMode="auto">
          <a:xfrm>
            <a:off x="7451093" y="1955485"/>
            <a:ext cx="1347752" cy="3827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/>
              <a:t>Rechnungen</a:t>
            </a:r>
          </a:p>
          <a:p>
            <a:endParaRPr lang="de-DE" dirty="0"/>
          </a:p>
        </p:txBody>
      </p:sp>
      <p:sp>
        <p:nvSpPr>
          <p:cNvPr id="10" name="Text Box 121"/>
          <p:cNvSpPr txBox="1">
            <a:spLocks noChangeArrowheads="1"/>
          </p:cNvSpPr>
          <p:nvPr/>
        </p:nvSpPr>
        <p:spPr bwMode="auto">
          <a:xfrm>
            <a:off x="7309151" y="3120151"/>
            <a:ext cx="1347752" cy="382789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ctr" rotWithShape="0">
              <a:srgbClr val="808080">
                <a:alpha val="35001"/>
              </a:srgbClr>
            </a:outerShdw>
          </a:effectLst>
          <a:extLst/>
        </p:spPr>
        <p:txBody>
          <a:bodyPr tIns="91440" bIns="91440" anchor="t" anchorCtr="0">
            <a:noAutofit/>
          </a:bodyPr>
          <a:lstStyle>
            <a:defPPr>
              <a:defRPr lang="de-DE"/>
            </a:defPPr>
            <a:lvl1pPr algn="ctr">
              <a:defRPr sz="1600" b="1"/>
            </a:lvl1pPr>
          </a:lstStyle>
          <a:p>
            <a:r>
              <a:rPr lang="de-DE" dirty="0"/>
              <a:t>Gutschriften</a:t>
            </a:r>
          </a:p>
          <a:p>
            <a:endParaRPr lang="de-DE" dirty="0"/>
          </a:p>
        </p:txBody>
      </p:sp>
      <p:cxnSp>
        <p:nvCxnSpPr>
          <p:cNvPr id="96" name="Gerade Verbindung mit Pfeil 95"/>
          <p:cNvCxnSpPr/>
          <p:nvPr/>
        </p:nvCxnSpPr>
        <p:spPr>
          <a:xfrm>
            <a:off x="5491933" y="3251127"/>
            <a:ext cx="862295" cy="17874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/>
          <p:nvPr/>
        </p:nvCxnSpPr>
        <p:spPr>
          <a:xfrm>
            <a:off x="5255378" y="3674173"/>
            <a:ext cx="827484" cy="56982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/>
          <p:cNvCxnSpPr/>
          <p:nvPr/>
        </p:nvCxnSpPr>
        <p:spPr>
          <a:xfrm flipV="1">
            <a:off x="2266438" y="3401136"/>
            <a:ext cx="1944216" cy="35438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98"/>
          <p:cNvCxnSpPr/>
          <p:nvPr/>
        </p:nvCxnSpPr>
        <p:spPr>
          <a:xfrm>
            <a:off x="4900903" y="3827158"/>
            <a:ext cx="354475" cy="8758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mit Pfeil 99"/>
          <p:cNvCxnSpPr/>
          <p:nvPr/>
        </p:nvCxnSpPr>
        <p:spPr>
          <a:xfrm flipH="1">
            <a:off x="4066638" y="3770840"/>
            <a:ext cx="432049" cy="128260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/>
          <p:cNvCxnSpPr/>
          <p:nvPr/>
        </p:nvCxnSpPr>
        <p:spPr>
          <a:xfrm flipV="1">
            <a:off x="5419075" y="2513174"/>
            <a:ext cx="1207985" cy="44686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uppieren 106"/>
          <p:cNvGrpSpPr/>
          <p:nvPr/>
        </p:nvGrpSpPr>
        <p:grpSpPr>
          <a:xfrm>
            <a:off x="1346602" y="5455848"/>
            <a:ext cx="777098" cy="642769"/>
            <a:chOff x="5696154" y="5494613"/>
            <a:chExt cx="777098" cy="642769"/>
          </a:xfrm>
        </p:grpSpPr>
        <p:sp>
          <p:nvSpPr>
            <p:cNvPr id="108" name="Ellipse 107"/>
            <p:cNvSpPr/>
            <p:nvPr/>
          </p:nvSpPr>
          <p:spPr>
            <a:xfrm>
              <a:off x="5696154" y="5638629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9" name="Ellipse 108"/>
            <p:cNvSpPr/>
            <p:nvPr/>
          </p:nvSpPr>
          <p:spPr>
            <a:xfrm>
              <a:off x="5696154" y="5494613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0" name="Gerade Verbindung 109"/>
            <p:cNvCxnSpPr/>
            <p:nvPr/>
          </p:nvCxnSpPr>
          <p:spPr>
            <a:xfrm>
              <a:off x="5696154" y="575597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 Verbindung 110"/>
            <p:cNvCxnSpPr/>
            <p:nvPr/>
          </p:nvCxnSpPr>
          <p:spPr>
            <a:xfrm>
              <a:off x="6473252" y="5760942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uppieren 111"/>
          <p:cNvGrpSpPr/>
          <p:nvPr/>
        </p:nvGrpSpPr>
        <p:grpSpPr>
          <a:xfrm>
            <a:off x="1346602" y="5306154"/>
            <a:ext cx="777098" cy="642769"/>
            <a:chOff x="6225125" y="4573691"/>
            <a:chExt cx="777098" cy="642769"/>
          </a:xfrm>
        </p:grpSpPr>
        <p:sp>
          <p:nvSpPr>
            <p:cNvPr id="113" name="Ellipse 112"/>
            <p:cNvSpPr/>
            <p:nvPr/>
          </p:nvSpPr>
          <p:spPr>
            <a:xfrm>
              <a:off x="6225125" y="4717707"/>
              <a:ext cx="777098" cy="49875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4" name="Ellipse 113"/>
            <p:cNvSpPr/>
            <p:nvPr/>
          </p:nvSpPr>
          <p:spPr>
            <a:xfrm>
              <a:off x="6225125" y="4573691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5" name="Gerade Verbindung 114"/>
            <p:cNvCxnSpPr>
              <a:stCxn id="114" idx="2"/>
              <a:endCxn id="113" idx="2"/>
            </p:cNvCxnSpPr>
            <p:nvPr/>
          </p:nvCxnSpPr>
          <p:spPr>
            <a:xfrm>
              <a:off x="6225125" y="4823068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Gerade Verbindung 115"/>
            <p:cNvCxnSpPr/>
            <p:nvPr/>
          </p:nvCxnSpPr>
          <p:spPr>
            <a:xfrm>
              <a:off x="7002223" y="482404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uppieren 116"/>
          <p:cNvGrpSpPr/>
          <p:nvPr/>
        </p:nvGrpSpPr>
        <p:grpSpPr>
          <a:xfrm>
            <a:off x="1346602" y="5146446"/>
            <a:ext cx="777098" cy="642769"/>
            <a:chOff x="5696154" y="5494613"/>
            <a:chExt cx="777098" cy="642769"/>
          </a:xfrm>
        </p:grpSpPr>
        <p:sp>
          <p:nvSpPr>
            <p:cNvPr id="118" name="Ellipse 117"/>
            <p:cNvSpPr/>
            <p:nvPr/>
          </p:nvSpPr>
          <p:spPr>
            <a:xfrm>
              <a:off x="5696154" y="5638629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9" name="Ellipse 118"/>
            <p:cNvSpPr/>
            <p:nvPr/>
          </p:nvSpPr>
          <p:spPr>
            <a:xfrm>
              <a:off x="5696154" y="5494613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20" name="Gerade Verbindung 119"/>
            <p:cNvCxnSpPr/>
            <p:nvPr/>
          </p:nvCxnSpPr>
          <p:spPr>
            <a:xfrm>
              <a:off x="5696154" y="575597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Gerade Verbindung 120"/>
            <p:cNvCxnSpPr/>
            <p:nvPr/>
          </p:nvCxnSpPr>
          <p:spPr>
            <a:xfrm>
              <a:off x="6473252" y="5760942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uppieren 121"/>
          <p:cNvGrpSpPr/>
          <p:nvPr/>
        </p:nvGrpSpPr>
        <p:grpSpPr>
          <a:xfrm>
            <a:off x="1346602" y="4996752"/>
            <a:ext cx="777098" cy="642769"/>
            <a:chOff x="6225125" y="4573691"/>
            <a:chExt cx="777098" cy="642769"/>
          </a:xfrm>
        </p:grpSpPr>
        <p:sp>
          <p:nvSpPr>
            <p:cNvPr id="123" name="Ellipse 122"/>
            <p:cNvSpPr/>
            <p:nvPr/>
          </p:nvSpPr>
          <p:spPr>
            <a:xfrm>
              <a:off x="6225125" y="4717707"/>
              <a:ext cx="777098" cy="49875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Ellipse 123"/>
            <p:cNvSpPr/>
            <p:nvPr/>
          </p:nvSpPr>
          <p:spPr>
            <a:xfrm>
              <a:off x="6225125" y="4573691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25" name="Gerade Verbindung 124"/>
            <p:cNvCxnSpPr>
              <a:stCxn id="124" idx="2"/>
              <a:endCxn id="123" idx="2"/>
            </p:cNvCxnSpPr>
            <p:nvPr/>
          </p:nvCxnSpPr>
          <p:spPr>
            <a:xfrm>
              <a:off x="6225125" y="4823068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Gerade Verbindung 125"/>
            <p:cNvCxnSpPr/>
            <p:nvPr/>
          </p:nvCxnSpPr>
          <p:spPr>
            <a:xfrm>
              <a:off x="7002223" y="482404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uppieren 126"/>
          <p:cNvGrpSpPr/>
          <p:nvPr/>
        </p:nvGrpSpPr>
        <p:grpSpPr>
          <a:xfrm>
            <a:off x="1346602" y="4831081"/>
            <a:ext cx="777098" cy="642769"/>
            <a:chOff x="5696154" y="5494613"/>
            <a:chExt cx="777098" cy="642769"/>
          </a:xfrm>
        </p:grpSpPr>
        <p:sp>
          <p:nvSpPr>
            <p:cNvPr id="128" name="Ellipse 127"/>
            <p:cNvSpPr/>
            <p:nvPr/>
          </p:nvSpPr>
          <p:spPr>
            <a:xfrm>
              <a:off x="5696154" y="5638629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9" name="Ellipse 128"/>
            <p:cNvSpPr/>
            <p:nvPr/>
          </p:nvSpPr>
          <p:spPr>
            <a:xfrm>
              <a:off x="5696154" y="5494613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30" name="Gerade Verbindung 129"/>
            <p:cNvCxnSpPr/>
            <p:nvPr/>
          </p:nvCxnSpPr>
          <p:spPr>
            <a:xfrm>
              <a:off x="5696154" y="575597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Gerade Verbindung 130"/>
            <p:cNvCxnSpPr/>
            <p:nvPr/>
          </p:nvCxnSpPr>
          <p:spPr>
            <a:xfrm>
              <a:off x="6473252" y="5760942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uppieren 131"/>
          <p:cNvGrpSpPr/>
          <p:nvPr/>
        </p:nvGrpSpPr>
        <p:grpSpPr>
          <a:xfrm>
            <a:off x="1346602" y="4681387"/>
            <a:ext cx="777098" cy="642769"/>
            <a:chOff x="6225125" y="4573691"/>
            <a:chExt cx="777098" cy="642769"/>
          </a:xfrm>
        </p:grpSpPr>
        <p:sp>
          <p:nvSpPr>
            <p:cNvPr id="133" name="Ellipse 132"/>
            <p:cNvSpPr/>
            <p:nvPr/>
          </p:nvSpPr>
          <p:spPr>
            <a:xfrm>
              <a:off x="6225125" y="4717707"/>
              <a:ext cx="777098" cy="49875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4" name="Ellipse 133"/>
            <p:cNvSpPr/>
            <p:nvPr/>
          </p:nvSpPr>
          <p:spPr>
            <a:xfrm>
              <a:off x="6225125" y="4573691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35" name="Gerade Verbindung 134"/>
            <p:cNvCxnSpPr>
              <a:stCxn id="134" idx="2"/>
              <a:endCxn id="133" idx="2"/>
            </p:cNvCxnSpPr>
            <p:nvPr/>
          </p:nvCxnSpPr>
          <p:spPr>
            <a:xfrm>
              <a:off x="6225125" y="4823068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Gerade Verbindung 135"/>
            <p:cNvCxnSpPr/>
            <p:nvPr/>
          </p:nvCxnSpPr>
          <p:spPr>
            <a:xfrm>
              <a:off x="7002223" y="482404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uppieren 136"/>
          <p:cNvGrpSpPr/>
          <p:nvPr/>
        </p:nvGrpSpPr>
        <p:grpSpPr>
          <a:xfrm>
            <a:off x="1346602" y="4521679"/>
            <a:ext cx="777098" cy="642769"/>
            <a:chOff x="5696154" y="5494613"/>
            <a:chExt cx="777098" cy="642769"/>
          </a:xfrm>
        </p:grpSpPr>
        <p:sp>
          <p:nvSpPr>
            <p:cNvPr id="138" name="Ellipse 137"/>
            <p:cNvSpPr/>
            <p:nvPr/>
          </p:nvSpPr>
          <p:spPr>
            <a:xfrm>
              <a:off x="5696154" y="5638629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9" name="Ellipse 138"/>
            <p:cNvSpPr/>
            <p:nvPr/>
          </p:nvSpPr>
          <p:spPr>
            <a:xfrm>
              <a:off x="5696154" y="5494613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40" name="Gerade Verbindung 139"/>
            <p:cNvCxnSpPr/>
            <p:nvPr/>
          </p:nvCxnSpPr>
          <p:spPr>
            <a:xfrm>
              <a:off x="5696154" y="575597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Gerade Verbindung 140"/>
            <p:cNvCxnSpPr/>
            <p:nvPr/>
          </p:nvCxnSpPr>
          <p:spPr>
            <a:xfrm>
              <a:off x="6473252" y="5760942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Gruppieren 141"/>
          <p:cNvGrpSpPr/>
          <p:nvPr/>
        </p:nvGrpSpPr>
        <p:grpSpPr>
          <a:xfrm>
            <a:off x="1346602" y="4371985"/>
            <a:ext cx="777098" cy="642769"/>
            <a:chOff x="6225125" y="4573691"/>
            <a:chExt cx="777098" cy="642769"/>
          </a:xfrm>
        </p:grpSpPr>
        <p:sp>
          <p:nvSpPr>
            <p:cNvPr id="143" name="Ellipse 142"/>
            <p:cNvSpPr/>
            <p:nvPr/>
          </p:nvSpPr>
          <p:spPr>
            <a:xfrm>
              <a:off x="6225125" y="4717707"/>
              <a:ext cx="777098" cy="49875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4" name="Ellipse 143"/>
            <p:cNvSpPr/>
            <p:nvPr/>
          </p:nvSpPr>
          <p:spPr>
            <a:xfrm>
              <a:off x="6225125" y="4573691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45" name="Gerade Verbindung 144"/>
            <p:cNvCxnSpPr>
              <a:stCxn id="144" idx="2"/>
              <a:endCxn id="143" idx="2"/>
            </p:cNvCxnSpPr>
            <p:nvPr/>
          </p:nvCxnSpPr>
          <p:spPr>
            <a:xfrm>
              <a:off x="6225125" y="4823068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Gerade Verbindung 145"/>
            <p:cNvCxnSpPr/>
            <p:nvPr/>
          </p:nvCxnSpPr>
          <p:spPr>
            <a:xfrm>
              <a:off x="7002223" y="482404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uppieren 146"/>
          <p:cNvGrpSpPr/>
          <p:nvPr/>
        </p:nvGrpSpPr>
        <p:grpSpPr>
          <a:xfrm>
            <a:off x="1346602" y="4204336"/>
            <a:ext cx="777098" cy="642769"/>
            <a:chOff x="5696154" y="5494613"/>
            <a:chExt cx="777098" cy="642769"/>
          </a:xfrm>
        </p:grpSpPr>
        <p:sp>
          <p:nvSpPr>
            <p:cNvPr id="148" name="Ellipse 147"/>
            <p:cNvSpPr/>
            <p:nvPr/>
          </p:nvSpPr>
          <p:spPr>
            <a:xfrm>
              <a:off x="5696154" y="5638629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9" name="Ellipse 148"/>
            <p:cNvSpPr/>
            <p:nvPr/>
          </p:nvSpPr>
          <p:spPr>
            <a:xfrm>
              <a:off x="5696154" y="5494613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50" name="Gerade Verbindung 149"/>
            <p:cNvCxnSpPr/>
            <p:nvPr/>
          </p:nvCxnSpPr>
          <p:spPr>
            <a:xfrm>
              <a:off x="5696154" y="575597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Gerade Verbindung 150"/>
            <p:cNvCxnSpPr/>
            <p:nvPr/>
          </p:nvCxnSpPr>
          <p:spPr>
            <a:xfrm>
              <a:off x="6473252" y="5760942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uppieren 151"/>
          <p:cNvGrpSpPr/>
          <p:nvPr/>
        </p:nvGrpSpPr>
        <p:grpSpPr>
          <a:xfrm>
            <a:off x="1346602" y="4054642"/>
            <a:ext cx="777098" cy="642769"/>
            <a:chOff x="6225125" y="4573691"/>
            <a:chExt cx="777098" cy="642769"/>
          </a:xfrm>
        </p:grpSpPr>
        <p:sp>
          <p:nvSpPr>
            <p:cNvPr id="153" name="Ellipse 152"/>
            <p:cNvSpPr/>
            <p:nvPr/>
          </p:nvSpPr>
          <p:spPr>
            <a:xfrm>
              <a:off x="6225125" y="4717707"/>
              <a:ext cx="777098" cy="49875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4" name="Ellipse 153"/>
            <p:cNvSpPr/>
            <p:nvPr/>
          </p:nvSpPr>
          <p:spPr>
            <a:xfrm>
              <a:off x="6225125" y="4573691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55" name="Gerade Verbindung 154"/>
            <p:cNvCxnSpPr>
              <a:stCxn id="154" idx="2"/>
              <a:endCxn id="153" idx="2"/>
            </p:cNvCxnSpPr>
            <p:nvPr/>
          </p:nvCxnSpPr>
          <p:spPr>
            <a:xfrm>
              <a:off x="6225125" y="4823068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Gerade Verbindung 155"/>
            <p:cNvCxnSpPr/>
            <p:nvPr/>
          </p:nvCxnSpPr>
          <p:spPr>
            <a:xfrm>
              <a:off x="7002223" y="482404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Gruppieren 156"/>
          <p:cNvGrpSpPr/>
          <p:nvPr/>
        </p:nvGrpSpPr>
        <p:grpSpPr>
          <a:xfrm>
            <a:off x="1346602" y="3894934"/>
            <a:ext cx="777098" cy="642769"/>
            <a:chOff x="5696154" y="5494613"/>
            <a:chExt cx="777098" cy="642769"/>
          </a:xfrm>
        </p:grpSpPr>
        <p:sp>
          <p:nvSpPr>
            <p:cNvPr id="158" name="Ellipse 157"/>
            <p:cNvSpPr/>
            <p:nvPr/>
          </p:nvSpPr>
          <p:spPr>
            <a:xfrm>
              <a:off x="5696154" y="5638629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9" name="Ellipse 158"/>
            <p:cNvSpPr/>
            <p:nvPr/>
          </p:nvSpPr>
          <p:spPr>
            <a:xfrm>
              <a:off x="5696154" y="5494613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60" name="Gerade Verbindung 159"/>
            <p:cNvCxnSpPr/>
            <p:nvPr/>
          </p:nvCxnSpPr>
          <p:spPr>
            <a:xfrm>
              <a:off x="5696154" y="575597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Gerade Verbindung 160"/>
            <p:cNvCxnSpPr/>
            <p:nvPr/>
          </p:nvCxnSpPr>
          <p:spPr>
            <a:xfrm>
              <a:off x="6473252" y="5760942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2" name="Gruppieren 161"/>
          <p:cNvGrpSpPr/>
          <p:nvPr/>
        </p:nvGrpSpPr>
        <p:grpSpPr>
          <a:xfrm>
            <a:off x="1346602" y="3745240"/>
            <a:ext cx="777098" cy="642769"/>
            <a:chOff x="6225125" y="4573691"/>
            <a:chExt cx="777098" cy="642769"/>
          </a:xfrm>
        </p:grpSpPr>
        <p:sp>
          <p:nvSpPr>
            <p:cNvPr id="163" name="Ellipse 162"/>
            <p:cNvSpPr/>
            <p:nvPr/>
          </p:nvSpPr>
          <p:spPr>
            <a:xfrm>
              <a:off x="6225125" y="4717707"/>
              <a:ext cx="777098" cy="49875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4" name="Ellipse 163"/>
            <p:cNvSpPr/>
            <p:nvPr/>
          </p:nvSpPr>
          <p:spPr>
            <a:xfrm>
              <a:off x="6225125" y="4573691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65" name="Gerade Verbindung 164"/>
            <p:cNvCxnSpPr>
              <a:stCxn id="164" idx="2"/>
              <a:endCxn id="163" idx="2"/>
            </p:cNvCxnSpPr>
            <p:nvPr/>
          </p:nvCxnSpPr>
          <p:spPr>
            <a:xfrm>
              <a:off x="6225125" y="4823068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Gerade Verbindung 165"/>
            <p:cNvCxnSpPr/>
            <p:nvPr/>
          </p:nvCxnSpPr>
          <p:spPr>
            <a:xfrm>
              <a:off x="7002223" y="482404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Gruppieren 166"/>
          <p:cNvGrpSpPr/>
          <p:nvPr/>
        </p:nvGrpSpPr>
        <p:grpSpPr>
          <a:xfrm>
            <a:off x="1346602" y="3579569"/>
            <a:ext cx="777098" cy="642769"/>
            <a:chOff x="5696154" y="5494613"/>
            <a:chExt cx="777098" cy="642769"/>
          </a:xfrm>
        </p:grpSpPr>
        <p:sp>
          <p:nvSpPr>
            <p:cNvPr id="168" name="Ellipse 167"/>
            <p:cNvSpPr/>
            <p:nvPr/>
          </p:nvSpPr>
          <p:spPr>
            <a:xfrm>
              <a:off x="5696154" y="5638629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9" name="Ellipse 168"/>
            <p:cNvSpPr/>
            <p:nvPr/>
          </p:nvSpPr>
          <p:spPr>
            <a:xfrm>
              <a:off x="5696154" y="5494613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70" name="Gerade Verbindung 169"/>
            <p:cNvCxnSpPr/>
            <p:nvPr/>
          </p:nvCxnSpPr>
          <p:spPr>
            <a:xfrm>
              <a:off x="5696154" y="575597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Gerade Verbindung 170"/>
            <p:cNvCxnSpPr/>
            <p:nvPr/>
          </p:nvCxnSpPr>
          <p:spPr>
            <a:xfrm>
              <a:off x="6473252" y="5760942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uppieren 171"/>
          <p:cNvGrpSpPr/>
          <p:nvPr/>
        </p:nvGrpSpPr>
        <p:grpSpPr>
          <a:xfrm>
            <a:off x="1346602" y="3429875"/>
            <a:ext cx="777098" cy="642769"/>
            <a:chOff x="6225125" y="4573691"/>
            <a:chExt cx="777098" cy="642769"/>
          </a:xfrm>
        </p:grpSpPr>
        <p:sp>
          <p:nvSpPr>
            <p:cNvPr id="173" name="Ellipse 172"/>
            <p:cNvSpPr/>
            <p:nvPr/>
          </p:nvSpPr>
          <p:spPr>
            <a:xfrm>
              <a:off x="6225125" y="4717707"/>
              <a:ext cx="777098" cy="49875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4" name="Ellipse 173"/>
            <p:cNvSpPr/>
            <p:nvPr/>
          </p:nvSpPr>
          <p:spPr>
            <a:xfrm>
              <a:off x="6225125" y="4573691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75" name="Gerade Verbindung 174"/>
            <p:cNvCxnSpPr>
              <a:stCxn id="174" idx="2"/>
              <a:endCxn id="173" idx="2"/>
            </p:cNvCxnSpPr>
            <p:nvPr/>
          </p:nvCxnSpPr>
          <p:spPr>
            <a:xfrm>
              <a:off x="6225125" y="4823068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Gerade Verbindung 175"/>
            <p:cNvCxnSpPr/>
            <p:nvPr/>
          </p:nvCxnSpPr>
          <p:spPr>
            <a:xfrm>
              <a:off x="7002223" y="4824044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7" name="Gruppieren 176"/>
          <p:cNvGrpSpPr/>
          <p:nvPr/>
        </p:nvGrpSpPr>
        <p:grpSpPr>
          <a:xfrm>
            <a:off x="1346602" y="3270167"/>
            <a:ext cx="777098" cy="642769"/>
            <a:chOff x="5696154" y="5494613"/>
            <a:chExt cx="777098" cy="642769"/>
          </a:xfrm>
        </p:grpSpPr>
        <p:sp>
          <p:nvSpPr>
            <p:cNvPr id="178" name="Ellipse 177"/>
            <p:cNvSpPr/>
            <p:nvPr/>
          </p:nvSpPr>
          <p:spPr>
            <a:xfrm>
              <a:off x="5696154" y="5638629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9" name="Ellipse 178"/>
            <p:cNvSpPr/>
            <p:nvPr/>
          </p:nvSpPr>
          <p:spPr>
            <a:xfrm>
              <a:off x="5696154" y="5494613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0" name="Gerade Verbindung 179"/>
            <p:cNvCxnSpPr/>
            <p:nvPr/>
          </p:nvCxnSpPr>
          <p:spPr>
            <a:xfrm>
              <a:off x="5696154" y="5755972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180"/>
            <p:cNvCxnSpPr/>
            <p:nvPr/>
          </p:nvCxnSpPr>
          <p:spPr>
            <a:xfrm>
              <a:off x="6473252" y="5760942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2" name="Gruppieren 181"/>
          <p:cNvGrpSpPr/>
          <p:nvPr/>
        </p:nvGrpSpPr>
        <p:grpSpPr>
          <a:xfrm>
            <a:off x="4425464" y="2914651"/>
            <a:ext cx="777098" cy="642769"/>
            <a:chOff x="606500" y="1454416"/>
            <a:chExt cx="777098" cy="642769"/>
          </a:xfrm>
        </p:grpSpPr>
        <p:sp>
          <p:nvSpPr>
            <p:cNvPr id="183" name="Ellipse 182"/>
            <p:cNvSpPr/>
            <p:nvPr/>
          </p:nvSpPr>
          <p:spPr>
            <a:xfrm>
              <a:off x="606500" y="1598432"/>
              <a:ext cx="777098" cy="49875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 cmpd="sng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4" name="Ellipse 183"/>
            <p:cNvSpPr/>
            <p:nvPr/>
          </p:nvSpPr>
          <p:spPr>
            <a:xfrm>
              <a:off x="606500" y="1454416"/>
              <a:ext cx="777098" cy="49875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5" name="Gerade Verbindung 184"/>
            <p:cNvCxnSpPr/>
            <p:nvPr/>
          </p:nvCxnSpPr>
          <p:spPr>
            <a:xfrm>
              <a:off x="606500" y="1715775"/>
              <a:ext cx="0" cy="144016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Gerade Verbindung 185"/>
            <p:cNvCxnSpPr/>
            <p:nvPr/>
          </p:nvCxnSpPr>
          <p:spPr>
            <a:xfrm>
              <a:off x="1383598" y="1720745"/>
              <a:ext cx="0" cy="124688"/>
            </a:xfrm>
            <a:prstGeom prst="line">
              <a:avLst/>
            </a:prstGeom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uppieren 186"/>
          <p:cNvGrpSpPr/>
          <p:nvPr/>
        </p:nvGrpSpPr>
        <p:grpSpPr>
          <a:xfrm>
            <a:off x="6783373" y="2179807"/>
            <a:ext cx="777098" cy="642769"/>
            <a:chOff x="1933966" y="1506474"/>
            <a:chExt cx="777098" cy="642769"/>
          </a:xfrm>
        </p:grpSpPr>
        <p:sp>
          <p:nvSpPr>
            <p:cNvPr id="188" name="Ellipse 187"/>
            <p:cNvSpPr/>
            <p:nvPr/>
          </p:nvSpPr>
          <p:spPr>
            <a:xfrm>
              <a:off x="1933966" y="1650490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9" name="Ellipse 188"/>
            <p:cNvSpPr/>
            <p:nvPr/>
          </p:nvSpPr>
          <p:spPr>
            <a:xfrm>
              <a:off x="1933966" y="1506474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0" name="Gerade Verbindung 189"/>
            <p:cNvCxnSpPr/>
            <p:nvPr/>
          </p:nvCxnSpPr>
          <p:spPr>
            <a:xfrm>
              <a:off x="1933966" y="1767833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Gerade Verbindung 190"/>
            <p:cNvCxnSpPr/>
            <p:nvPr/>
          </p:nvCxnSpPr>
          <p:spPr>
            <a:xfrm>
              <a:off x="2711064" y="1772803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uppieren 191"/>
          <p:cNvGrpSpPr/>
          <p:nvPr/>
        </p:nvGrpSpPr>
        <p:grpSpPr>
          <a:xfrm>
            <a:off x="6532053" y="3223285"/>
            <a:ext cx="777098" cy="642769"/>
            <a:chOff x="1829431" y="2528403"/>
            <a:chExt cx="777098" cy="642769"/>
          </a:xfrm>
        </p:grpSpPr>
        <p:sp>
          <p:nvSpPr>
            <p:cNvPr id="193" name="Ellipse 192"/>
            <p:cNvSpPr/>
            <p:nvPr/>
          </p:nvSpPr>
          <p:spPr>
            <a:xfrm>
              <a:off x="1829431" y="2672419"/>
              <a:ext cx="777098" cy="49875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4" name="Ellipse 193"/>
            <p:cNvSpPr/>
            <p:nvPr/>
          </p:nvSpPr>
          <p:spPr>
            <a:xfrm>
              <a:off x="1829431" y="2528403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5" name="Gerade Verbindung 194"/>
            <p:cNvCxnSpPr>
              <a:stCxn id="194" idx="2"/>
              <a:endCxn id="193" idx="2"/>
            </p:cNvCxnSpPr>
            <p:nvPr/>
          </p:nvCxnSpPr>
          <p:spPr>
            <a:xfrm>
              <a:off x="1829431" y="2777780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Gerade Verbindung 195"/>
            <p:cNvCxnSpPr/>
            <p:nvPr/>
          </p:nvCxnSpPr>
          <p:spPr>
            <a:xfrm>
              <a:off x="2606529" y="2778756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" name="Gruppieren 196"/>
          <p:cNvGrpSpPr/>
          <p:nvPr/>
        </p:nvGrpSpPr>
        <p:grpSpPr>
          <a:xfrm>
            <a:off x="5078140" y="4825403"/>
            <a:ext cx="777098" cy="642769"/>
            <a:chOff x="1829431" y="2528403"/>
            <a:chExt cx="777098" cy="642769"/>
          </a:xfrm>
        </p:grpSpPr>
        <p:sp>
          <p:nvSpPr>
            <p:cNvPr id="198" name="Ellipse 197"/>
            <p:cNvSpPr/>
            <p:nvPr/>
          </p:nvSpPr>
          <p:spPr>
            <a:xfrm>
              <a:off x="1829431" y="2672419"/>
              <a:ext cx="777098" cy="49875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9" name="Ellipse 198"/>
            <p:cNvSpPr/>
            <p:nvPr/>
          </p:nvSpPr>
          <p:spPr>
            <a:xfrm>
              <a:off x="1829431" y="2528403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00" name="Gerade Verbindung 199"/>
            <p:cNvCxnSpPr>
              <a:stCxn id="199" idx="2"/>
              <a:endCxn id="198" idx="2"/>
            </p:cNvCxnSpPr>
            <p:nvPr/>
          </p:nvCxnSpPr>
          <p:spPr>
            <a:xfrm>
              <a:off x="1829431" y="2777780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Gerade Verbindung 200"/>
            <p:cNvCxnSpPr/>
            <p:nvPr/>
          </p:nvCxnSpPr>
          <p:spPr>
            <a:xfrm>
              <a:off x="2606529" y="2778756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uppieren 201"/>
          <p:cNvGrpSpPr/>
          <p:nvPr/>
        </p:nvGrpSpPr>
        <p:grpSpPr>
          <a:xfrm>
            <a:off x="3571922" y="5204096"/>
            <a:ext cx="777098" cy="642769"/>
            <a:chOff x="1933966" y="1506474"/>
            <a:chExt cx="777098" cy="642769"/>
          </a:xfrm>
        </p:grpSpPr>
        <p:sp>
          <p:nvSpPr>
            <p:cNvPr id="203" name="Ellipse 202"/>
            <p:cNvSpPr/>
            <p:nvPr/>
          </p:nvSpPr>
          <p:spPr>
            <a:xfrm>
              <a:off x="1933966" y="1650490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4" name="Ellipse 203"/>
            <p:cNvSpPr/>
            <p:nvPr/>
          </p:nvSpPr>
          <p:spPr>
            <a:xfrm>
              <a:off x="1933966" y="1506474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05" name="Gerade Verbindung 204"/>
            <p:cNvCxnSpPr/>
            <p:nvPr/>
          </p:nvCxnSpPr>
          <p:spPr>
            <a:xfrm>
              <a:off x="1933966" y="1767833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Gerade Verbindung 205"/>
            <p:cNvCxnSpPr/>
            <p:nvPr/>
          </p:nvCxnSpPr>
          <p:spPr>
            <a:xfrm>
              <a:off x="2711064" y="1772803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" name="Gruppieren 206"/>
          <p:cNvGrpSpPr/>
          <p:nvPr/>
        </p:nvGrpSpPr>
        <p:grpSpPr>
          <a:xfrm>
            <a:off x="6172681" y="4328313"/>
            <a:ext cx="777098" cy="642769"/>
            <a:chOff x="1933966" y="1506474"/>
            <a:chExt cx="777098" cy="642769"/>
          </a:xfrm>
        </p:grpSpPr>
        <p:sp>
          <p:nvSpPr>
            <p:cNvPr id="208" name="Ellipse 207"/>
            <p:cNvSpPr/>
            <p:nvPr/>
          </p:nvSpPr>
          <p:spPr>
            <a:xfrm>
              <a:off x="1933966" y="1650490"/>
              <a:ext cx="777098" cy="49875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25400" cmpd="sng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9" name="Ellipse 208"/>
            <p:cNvSpPr/>
            <p:nvPr/>
          </p:nvSpPr>
          <p:spPr>
            <a:xfrm>
              <a:off x="1933966" y="1506474"/>
              <a:ext cx="777098" cy="49875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10" name="Gerade Verbindung 209"/>
            <p:cNvCxnSpPr/>
            <p:nvPr/>
          </p:nvCxnSpPr>
          <p:spPr>
            <a:xfrm>
              <a:off x="1933966" y="1767833"/>
              <a:ext cx="0" cy="144016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Gerade Verbindung 210"/>
            <p:cNvCxnSpPr/>
            <p:nvPr/>
          </p:nvCxnSpPr>
          <p:spPr>
            <a:xfrm>
              <a:off x="2711064" y="1772803"/>
              <a:ext cx="0" cy="124688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263094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nus">
  <a:themeElements>
    <a:clrScheme name="Cronus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Cronus.thmx</Template>
  <TotalTime>0</TotalTime>
  <Words>1084</Words>
  <Application>Microsoft Office PowerPoint</Application>
  <PresentationFormat>Bildschirmpräsentation (4:3)</PresentationFormat>
  <Paragraphs>302</Paragraphs>
  <Slides>38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39" baseType="lpstr">
      <vt:lpstr>Cronus</vt:lpstr>
      <vt:lpstr>PowerPoint-Präsentation</vt:lpstr>
      <vt:lpstr>Reporting in ConAktiv  Am Beispiel von fünf Auswertungen</vt:lpstr>
      <vt:lpstr>Warum das Thema Reporting?</vt:lpstr>
      <vt:lpstr>Alle Auswertungen zum Download</vt:lpstr>
      <vt:lpstr>Was verstehen wir unter Auswertungen?</vt:lpstr>
      <vt:lpstr>Auswertungen durch Bildschirmlisten</vt:lpstr>
      <vt:lpstr>Auswertungen durch Reports</vt:lpstr>
      <vt:lpstr>Auswertungen durch Formulare</vt:lpstr>
      <vt:lpstr>Wie funktioniert eine Auswertung?</vt:lpstr>
      <vt:lpstr>Verknüpfte Daten suchen</vt:lpstr>
      <vt:lpstr>Welche Verknüpfungen?</vt:lpstr>
      <vt:lpstr>Datenverknüpfungen über IDs </vt:lpstr>
      <vt:lpstr>Warum IDs?  Warum nicht die Projektnummer?</vt:lpstr>
      <vt:lpstr>Beispiel 1  Zeitraumbezogene Kundenauswertung</vt:lpstr>
      <vt:lpstr>Umsätze aus Rechnungen</vt:lpstr>
      <vt:lpstr>Umsätze aus Gutschriften</vt:lpstr>
      <vt:lpstr>Kosten aus Eingangsrechnungen</vt:lpstr>
      <vt:lpstr>Kosten aus Zeiterfassung</vt:lpstr>
      <vt:lpstr>Kosten aus Materialerfassung</vt:lpstr>
      <vt:lpstr>Kundenauswertung</vt:lpstr>
      <vt:lpstr>Das Kleingedruckte oder was muss man beachten!</vt:lpstr>
      <vt:lpstr>Beispiel 2  Zeitraumbezogene Projektauswertung</vt:lpstr>
      <vt:lpstr>Aufbau und Berechnungen wie Kundenauswertung</vt:lpstr>
      <vt:lpstr>Projektauswertung</vt:lpstr>
      <vt:lpstr>Das Kleingedruckte oder was muss man beachten!</vt:lpstr>
      <vt:lpstr>Beispiel 3  Zeitraumbezogene Stundenauswertung  pro Mitarbeiter</vt:lpstr>
      <vt:lpstr>Auswertung von Stundeneinträgen pro Mitarbeiter</vt:lpstr>
      <vt:lpstr>Stundenauswertung Mitarbeiter</vt:lpstr>
      <vt:lpstr>Das Kleingedruckte oder was muss man beachten!</vt:lpstr>
      <vt:lpstr>Beispiel 4  Projektauswertung</vt:lpstr>
      <vt:lpstr>Aufbau und Berechnungen</vt:lpstr>
      <vt:lpstr>Projektauswertung</vt:lpstr>
      <vt:lpstr>Das Kleingedruckte oder was muss man beachten!</vt:lpstr>
      <vt:lpstr>Beispiel 5  Eine Auswertung mit den Statistik-Modulen  Projektwerte pro Monat</vt:lpstr>
      <vt:lpstr>Warum Statistikmodule nutzen?</vt:lpstr>
      <vt:lpstr>Projektwerte pro Monat</vt:lpstr>
      <vt:lpstr>Das Kleingedruckte oder was muss man beachten!</vt:lpstr>
      <vt:lpstr>Alle Auswertungen zum Download</vt:lpstr>
    </vt:vector>
  </TitlesOfParts>
  <Company>ta-bu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Tanja Bürkle</dc:creator>
  <cp:lastModifiedBy>Helene Weinberger</cp:lastModifiedBy>
  <cp:revision>152</cp:revision>
  <dcterms:created xsi:type="dcterms:W3CDTF">2017-03-08T17:02:37Z</dcterms:created>
  <dcterms:modified xsi:type="dcterms:W3CDTF">2017-04-25T12:43:15Z</dcterms:modified>
</cp:coreProperties>
</file>