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2" r:id="rId4"/>
    <p:sldId id="269" r:id="rId5"/>
    <p:sldId id="260" r:id="rId6"/>
    <p:sldId id="277" r:id="rId7"/>
    <p:sldId id="258" r:id="rId8"/>
    <p:sldId id="273" r:id="rId9"/>
    <p:sldId id="274" r:id="rId10"/>
    <p:sldId id="270" r:id="rId11"/>
    <p:sldId id="259" r:id="rId12"/>
    <p:sldId id="275" r:id="rId13"/>
    <p:sldId id="262" r:id="rId14"/>
    <p:sldId id="276" r:id="rId15"/>
    <p:sldId id="279" r:id="rId16"/>
    <p:sldId id="280" r:id="rId17"/>
    <p:sldId id="261" r:id="rId18"/>
    <p:sldId id="267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661" autoAdjust="0"/>
  </p:normalViewPr>
  <p:slideViewPr>
    <p:cSldViewPr snapToGrid="0">
      <p:cViewPr varScale="1">
        <p:scale>
          <a:sx n="57" d="100"/>
          <a:sy n="57" d="100"/>
        </p:scale>
        <p:origin x="119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D772E-2BA0-4DD3-B5D5-2F3BBB236AD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A1949-FDBB-464B-9498-9D49653F3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Promoting Mining through </a:t>
            </a:r>
            <a:r>
              <a:rPr lang="en-US" baseline="0" dirty="0" smtClean="0"/>
              <a:t>Mineral Beneficiation </a:t>
            </a:r>
          </a:p>
          <a:p>
            <a:r>
              <a:rPr lang="en-US" dirty="0" smtClean="0"/>
              <a:t>Value Addition</a:t>
            </a:r>
            <a:r>
              <a:rPr lang="en-US" baseline="0" dirty="0" smtClean="0"/>
              <a:t>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We now have the iron to craft our own beneficiation and value addition plants.</a:t>
            </a:r>
          </a:p>
          <a:p>
            <a:r>
              <a:rPr lang="en-US" baseline="0" dirty="0" smtClean="0"/>
              <a:t>institutions, craftsmen and women, laboratories and researchers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30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Minera</a:t>
            </a:r>
            <a:r>
              <a:rPr lang="en-US" baseline="0" dirty="0" smtClean="0"/>
              <a:t>l beneficiation and Value Addition are the cornerstone of reaching the </a:t>
            </a:r>
            <a:r>
              <a:rPr lang="en-US" baseline="0" dirty="0" smtClean="0"/>
              <a:t>Vision 2030</a:t>
            </a:r>
          </a:p>
          <a:p>
            <a:r>
              <a:rPr lang="en-US" baseline="0" dirty="0" smtClean="0"/>
              <a:t>Minerals </a:t>
            </a:r>
            <a:r>
              <a:rPr lang="en-US" baseline="0" dirty="0" smtClean="0"/>
              <a:t>include- ANTIMONY ,COPPER, CHROME, COAL, GOLD, PGMs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46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Heap Leaching: Effective for extracting gold and copper from low-grade ores.</a:t>
            </a:r>
          </a:p>
          <a:p>
            <a:r>
              <a:rPr lang="en-US" dirty="0" smtClean="0"/>
              <a:t>2. Gravity Separation: Useful for separating minerals like gold and chrome from ore using gravity.</a:t>
            </a:r>
          </a:p>
          <a:p>
            <a:r>
              <a:rPr lang="en-US" dirty="0" smtClean="0"/>
              <a:t>3.</a:t>
            </a:r>
            <a:r>
              <a:rPr lang="en-US" baseline="0" dirty="0" smtClean="0"/>
              <a:t> </a:t>
            </a:r>
            <a:r>
              <a:rPr lang="en-US" dirty="0" smtClean="0"/>
              <a:t>Bioleaching: Utilizes bacteria to extract metals from ores, particularly useful for copper and gold.</a:t>
            </a:r>
          </a:p>
          <a:p>
            <a:r>
              <a:rPr lang="en-US" dirty="0" smtClean="0"/>
              <a:t>4. Solar Power: Reduces energy costs for mining operations, especially in remote areas.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91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Most</a:t>
            </a:r>
            <a:r>
              <a:rPr lang="en-US" baseline="0" dirty="0" smtClean="0"/>
              <a:t> of the potential contributors are alloying elements of steel which are expected to be in demand since DISCO has commenced operations.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Coal exploration was done thoroughly and investors are being invited to put their offers.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38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Creating Jobs: Increased mining activities will generate employment opportunities, reducing unemployment rates.</a:t>
            </a:r>
          </a:p>
          <a:p>
            <a:r>
              <a:rPr lang="en-US" dirty="0" smtClean="0"/>
              <a:t>2. Boosting Local Economies: Investments will stimulate local businesses and infrastructure development.</a:t>
            </a:r>
          </a:p>
          <a:p>
            <a:r>
              <a:rPr lang="en-US" dirty="0" smtClean="0"/>
              <a:t>3. Enhancing Export Revenues: Value-added products like refined metals and alloys fetch higher prices on the international market, increasing export revenues.</a:t>
            </a:r>
          </a:p>
          <a:p>
            <a:r>
              <a:rPr lang="en-US" dirty="0" smtClean="0"/>
              <a:t>4. Technological Advancements: Adoption of modern, low-cost technologies will improve efficiency and productivity in the mining sector.</a:t>
            </a:r>
          </a:p>
          <a:p>
            <a:r>
              <a:rPr lang="en-US" dirty="0" smtClean="0"/>
              <a:t>5. Sustainable Practices: Investments can promote environmentally friendly mining practices, aligning with global sustainability standards.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11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 of trains to</a:t>
            </a:r>
            <a:r>
              <a:rPr lang="en-US" baseline="0" dirty="0" smtClean="0"/>
              <a:t> </a:t>
            </a:r>
            <a:r>
              <a:rPr lang="en-US" dirty="0" smtClean="0"/>
              <a:t>transport ores to lessen pressure on the roads and cost efficiency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Gokwe could</a:t>
            </a:r>
            <a:r>
              <a:rPr lang="en-US" baseline="0" dirty="0" smtClean="0"/>
              <a:t> be an energy hub which may develop and enhance the mining activity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Institutions such as MSU, Gweru Polytechnic and Kwekwe Polytechnic college to research on cheap extraction and value addition methods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Health checks and Mobile Clinics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Ramping up SHE awareness campaigns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Training and education of communities in mineralized areas.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3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r>
              <a:rPr lang="en-US" sz="1200" dirty="0" smtClean="0"/>
              <a:t> Roads: Well-maintained highways and roads connect mining districts to major cities and export points.</a:t>
            </a:r>
          </a:p>
          <a:p>
            <a:r>
              <a:rPr lang="en-US" sz="1200" dirty="0" smtClean="0"/>
              <a:t>   Railway: Rail lines facilitate the transport of bulk minerals to processing plants and ports.</a:t>
            </a:r>
          </a:p>
          <a:p>
            <a:r>
              <a:rPr lang="en-US" sz="1200" dirty="0" smtClean="0"/>
              <a:t>   Airports: Proximity to airports in Gweru and nearby cities for quick transport of high-value minerals.</a:t>
            </a:r>
          </a:p>
          <a:p>
            <a:r>
              <a:rPr lang="en-US" dirty="0" smtClean="0"/>
              <a:t>2.</a:t>
            </a:r>
            <a:r>
              <a:rPr lang="en-US" sz="1200" dirty="0" smtClean="0"/>
              <a:t> Electricity: Reliable power supply from the national grid, with ongoing projects to enhance capacity.</a:t>
            </a:r>
          </a:p>
          <a:p>
            <a:r>
              <a:rPr lang="en-US" sz="1200" dirty="0" smtClean="0"/>
              <a:t>   Renewable Energy: Increasing use of solar and hydroelectric power to support sustainable mining operations.</a:t>
            </a:r>
          </a:p>
          <a:p>
            <a:r>
              <a:rPr lang="en-US" sz="1200" dirty="0" smtClean="0"/>
              <a:t>3. Dams and Reservoirs: Adequate water resources for mining and beneficiation processes.</a:t>
            </a:r>
          </a:p>
          <a:p>
            <a:r>
              <a:rPr lang="en-US" sz="1200" dirty="0" smtClean="0"/>
              <a:t>   Water Treatment Plants: Facilities to ensure clean water supply and manage wastewater.</a:t>
            </a:r>
          </a:p>
          <a:p>
            <a:r>
              <a:rPr lang="en-US" sz="1200" dirty="0" smtClean="0"/>
              <a:t>4.Smelters and Refineries: Existing plants for processing gold, chrome, and other minerals.</a:t>
            </a:r>
          </a:p>
          <a:p>
            <a:r>
              <a:rPr lang="en-US" sz="1200" dirty="0" smtClean="0"/>
              <a:t>   Custom Milling Centers: Small-scale facilities for initial ore processing.</a:t>
            </a:r>
          </a:p>
          <a:p>
            <a:r>
              <a:rPr lang="en-US" sz="1200" dirty="0" smtClean="0"/>
              <a:t>5.Internet and Telecommunication: Robust network coverage for efficient communication and data management.</a:t>
            </a:r>
          </a:p>
          <a:p>
            <a:r>
              <a:rPr lang="en-US" sz="1200" dirty="0" smtClean="0"/>
              <a:t>  IT Infrastructure: Advanced systems for monitoring and managing mining operations.</a:t>
            </a:r>
          </a:p>
          <a:p>
            <a:r>
              <a:rPr lang="en-US" sz="1200" dirty="0" smtClean="0"/>
              <a:t> 6.Financial Institutions: Banks and financial services offering investment and operational funding.</a:t>
            </a:r>
          </a:p>
          <a:p>
            <a:r>
              <a:rPr lang="en-US" sz="1200" dirty="0" smtClean="0"/>
              <a:t>   Technical Expertise: Availability of skilled labor and technical experts in mining and beneficiation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71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Grading and Valuation</a:t>
            </a:r>
            <a:r>
              <a:rPr lang="en-US" baseline="0" dirty="0" smtClean="0"/>
              <a:t> of precious and Semi precious stones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Construction of precious metal and base metal refineries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research laboratory for mineralogy, mineral processing and value addition (Partnering SIRDC and IMR)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Foundry technologies for the making and shaping of steels.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9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Tree planting programs</a:t>
            </a:r>
          </a:p>
          <a:p>
            <a:r>
              <a:rPr lang="en-US" dirty="0" smtClean="0"/>
              <a:t>Closing of shallow digs in the province</a:t>
            </a:r>
          </a:p>
          <a:p>
            <a:r>
              <a:rPr lang="en-US" dirty="0" smtClean="0"/>
              <a:t>Research on</a:t>
            </a:r>
            <a:r>
              <a:rPr lang="en-US" baseline="0" dirty="0" smtClean="0"/>
              <a:t> environmentally friendly methods of processing.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1949-FDBB-464B-9498-9D49653F30B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2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5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5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2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9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1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1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8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4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6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8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3ACF6-D762-4B8E-B5E8-E32A2E7343A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F33EA-A254-47B7-8180-1205472F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7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8764"/>
            <a:ext cx="12192000" cy="3011199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MINING SECTOR PERFORMANCE AND OUTLOOK.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7427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ENG K MLANGENI – PROVINCIAL MINING DIRECTOR.</a:t>
            </a:r>
          </a:p>
          <a:p>
            <a:endParaRPr lang="en-US" b="1" dirty="0"/>
          </a:p>
          <a:p>
            <a:r>
              <a:rPr lang="en-US" b="1" dirty="0" smtClean="0"/>
              <a:t>“Towards Inclusive Socio-Economic </a:t>
            </a:r>
            <a:r>
              <a:rPr lang="en-US" b="1" dirty="0"/>
              <a:t>T</a:t>
            </a:r>
            <a:r>
              <a:rPr lang="en-US" b="1" dirty="0" smtClean="0"/>
              <a:t>ransformation; Leaving No One and No Place Behind”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65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7424" y="1"/>
            <a:ext cx="5054139" cy="149629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			Investment    	Opportunities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644" y="2420360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Diamonds</a:t>
            </a:r>
          </a:p>
          <a:p>
            <a:r>
              <a:rPr lang="en-US" dirty="0" smtClean="0"/>
              <a:t>Gold</a:t>
            </a:r>
          </a:p>
          <a:p>
            <a:r>
              <a:rPr lang="en-US" dirty="0" smtClean="0"/>
              <a:t>PGMs</a:t>
            </a:r>
          </a:p>
          <a:p>
            <a:r>
              <a:rPr lang="en-US" dirty="0" smtClean="0"/>
              <a:t>Chromite</a:t>
            </a:r>
          </a:p>
          <a:p>
            <a:r>
              <a:rPr lang="en-US" dirty="0" smtClean="0"/>
              <a:t>Iron</a:t>
            </a:r>
          </a:p>
          <a:p>
            <a:r>
              <a:rPr lang="en-US" dirty="0" smtClean="0"/>
              <a:t>Lithium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4666" y="1892127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Tungsten</a:t>
            </a:r>
          </a:p>
          <a:p>
            <a:r>
              <a:rPr lang="en-US" dirty="0" smtClean="0"/>
              <a:t>Molybdenum</a:t>
            </a:r>
          </a:p>
          <a:p>
            <a:r>
              <a:rPr lang="en-US" dirty="0" smtClean="0"/>
              <a:t>Asbestos</a:t>
            </a:r>
          </a:p>
          <a:p>
            <a:r>
              <a:rPr lang="en-US" dirty="0" smtClean="0"/>
              <a:t>Emeralds(Precious Stones)</a:t>
            </a:r>
          </a:p>
          <a:p>
            <a:r>
              <a:rPr lang="en-US" dirty="0" smtClean="0"/>
              <a:t>Coal</a:t>
            </a:r>
          </a:p>
          <a:p>
            <a:r>
              <a:rPr lang="en-US" dirty="0" smtClean="0"/>
              <a:t>Talc</a:t>
            </a:r>
          </a:p>
          <a:p>
            <a:r>
              <a:rPr lang="en-US" dirty="0" smtClean="0"/>
              <a:t>Tantalite</a:t>
            </a:r>
          </a:p>
          <a:p>
            <a:r>
              <a:rPr lang="en-US" dirty="0" smtClean="0"/>
              <a:t>Copper/Zinc /Lead</a:t>
            </a:r>
          </a:p>
          <a:p>
            <a:r>
              <a:rPr lang="en-US" dirty="0" smtClean="0"/>
              <a:t>Beryllium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1644" y="332509"/>
            <a:ext cx="518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MINERALS WHICH NEED VALUE ADDITION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773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r>
              <a:rPr lang="en-US" b="1" dirty="0" smtClean="0"/>
              <a:t>MINERALS WITH OPPORTUNITIES </a:t>
            </a:r>
            <a:r>
              <a:rPr lang="en-US" b="1" dirty="0" smtClean="0"/>
              <a:t>FOR INVESTMENT AND EXPLOITATION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POTENTIAL 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LcPeriod"/>
            </a:pPr>
            <a:r>
              <a:rPr lang="en-US" sz="2000" dirty="0" smtClean="0"/>
              <a:t>TUNGSTEN   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000" dirty="0" smtClean="0"/>
              <a:t>MOLYBEDNUM   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000" dirty="0" smtClean="0"/>
              <a:t>NICKEL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000" dirty="0" smtClean="0"/>
              <a:t>COAL/Coal Bed Methane		 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000" dirty="0" smtClean="0"/>
              <a:t>TANTALITE		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000" dirty="0" smtClean="0"/>
              <a:t>EMERALDS 		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000" dirty="0" smtClean="0"/>
              <a:t>BERYLIUM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WHERE THERE ARE FOUND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357813" cy="4352925"/>
          </a:xfrm>
        </p:spPr>
        <p:txBody>
          <a:bodyPr>
            <a:noAutofit/>
          </a:bodyPr>
          <a:lstStyle/>
          <a:p>
            <a:pPr marL="400050" indent="-400050">
              <a:buFont typeface="+mj-lt"/>
              <a:buAutoNum type="romanLcPeriod"/>
            </a:pPr>
            <a:r>
              <a:rPr lang="en-US" sz="2000" i="1" dirty="0" smtClean="0"/>
              <a:t>SHURUGWI,SOMABHULA,GUNIEA FOWL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i="1" dirty="0" smtClean="0"/>
              <a:t>LOWER GWERU, NSUKUMINI, HUNTERS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i="1" dirty="0" smtClean="0"/>
              <a:t>HUNTERS,EMPRESS ZHOMBE,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i="1" dirty="0" smtClean="0"/>
              <a:t>SENGWA.SESSAMI,KAONGA(ALL IN GOKWE)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i="1" dirty="0" smtClean="0"/>
              <a:t>MBERENGWA(CLOSE TO SAVIRIMA RIVER)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i="1" dirty="0" smtClean="0"/>
              <a:t>ALONG MWEZA RANGE (MBERENGWA)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i="1" dirty="0" smtClean="0"/>
              <a:t>CLOSE TO SUNGAI AND NJORO RIVER (MBERENGWA),CLOSE TO NGEZI RIVER (SOMABHULA)</a:t>
            </a:r>
          </a:p>
          <a:p>
            <a:pPr marL="400050" indent="-400050">
              <a:buFont typeface="+mj-lt"/>
              <a:buAutoNum type="romanL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98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</a:t>
            </a:r>
            <a:r>
              <a:rPr lang="en-US" dirty="0"/>
              <a:t>Development Strategy 1 (NDS1) and Vision </a:t>
            </a:r>
            <a:r>
              <a:rPr lang="en-US" dirty="0" smtClean="0"/>
              <a:t>2030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8744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Emphasizes </a:t>
            </a:r>
            <a:r>
              <a:rPr lang="en-US" dirty="0"/>
              <a:t>the importance of mineral beneficiation and value addition to drive economic growth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Investment in the Midlands province's mining sector can significantly contribute to these goals </a:t>
            </a:r>
            <a:r>
              <a:rPr lang="en-US" dirty="0" smtClean="0"/>
              <a:t>by:</a:t>
            </a:r>
          </a:p>
          <a:p>
            <a:r>
              <a:rPr lang="en-US" dirty="0" smtClean="0"/>
              <a:t>Job creation</a:t>
            </a:r>
          </a:p>
          <a:p>
            <a:r>
              <a:rPr lang="en-US" dirty="0" smtClean="0"/>
              <a:t>Boosting local economy</a:t>
            </a:r>
          </a:p>
          <a:p>
            <a:r>
              <a:rPr lang="en-US" dirty="0" smtClean="0"/>
              <a:t>Enhancing export revenues</a:t>
            </a:r>
          </a:p>
          <a:p>
            <a:r>
              <a:rPr lang="en-US" dirty="0" smtClean="0"/>
              <a:t>Technological advancements</a:t>
            </a:r>
          </a:p>
          <a:p>
            <a:r>
              <a:rPr lang="en-US" dirty="0" smtClean="0"/>
              <a:t>Sustainable practices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0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PROVINCIAL DEVELOPMENT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knowledge</a:t>
            </a:r>
          </a:p>
          <a:p>
            <a:endParaRPr lang="en-US" dirty="0" smtClean="0"/>
          </a:p>
          <a:p>
            <a:r>
              <a:rPr lang="en-US" dirty="0" smtClean="0"/>
              <a:t>Mining related diseases (silicosis, pneumoconiosis</a:t>
            </a:r>
            <a:r>
              <a:rPr lang="en-US" dirty="0" smtClean="0"/>
              <a:t>,…)</a:t>
            </a:r>
          </a:p>
          <a:p>
            <a:endParaRPr lang="en-US" dirty="0" smtClean="0"/>
          </a:p>
          <a:p>
            <a:r>
              <a:rPr lang="en-US" dirty="0" smtClean="0"/>
              <a:t>Safety, Health and Environment </a:t>
            </a:r>
            <a:r>
              <a:rPr lang="en-US" dirty="0" smtClean="0"/>
              <a:t>Awareness</a:t>
            </a:r>
          </a:p>
          <a:p>
            <a:endParaRPr lang="en-US" dirty="0" smtClean="0"/>
          </a:p>
          <a:p>
            <a:r>
              <a:rPr lang="en-US" dirty="0" smtClean="0"/>
              <a:t>Illegal mining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4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Infrastructure available </a:t>
            </a:r>
            <a:r>
              <a:rPr lang="en-US" b="1" dirty="0"/>
              <a:t>for Mineral Beneficiation in Midlands Province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Transport Networks		</a:t>
            </a:r>
          </a:p>
          <a:p>
            <a:r>
              <a:rPr lang="en-US" dirty="0" smtClean="0"/>
              <a:t> Energy Supply</a:t>
            </a:r>
          </a:p>
          <a:p>
            <a:r>
              <a:rPr lang="en-US" dirty="0"/>
              <a:t> </a:t>
            </a:r>
            <a:r>
              <a:rPr lang="en-US" dirty="0" smtClean="0"/>
              <a:t>Water Supply</a:t>
            </a:r>
          </a:p>
          <a:p>
            <a:r>
              <a:rPr lang="en-US" dirty="0" smtClean="0"/>
              <a:t>Processing Facilities</a:t>
            </a:r>
          </a:p>
          <a:p>
            <a:pPr marL="1485900" lvl="2" indent="-571500">
              <a:buFont typeface="+mj-lt"/>
              <a:buAutoNum type="romanLcPeriod"/>
            </a:pPr>
            <a:r>
              <a:rPr lang="en-US" dirty="0" smtClean="0"/>
              <a:t>Milling Centers    </a:t>
            </a:r>
          </a:p>
          <a:p>
            <a:pPr marL="1485900" lvl="2" indent="-571500">
              <a:buFont typeface="+mj-lt"/>
              <a:buAutoNum type="romanLcPeriod"/>
            </a:pPr>
            <a:r>
              <a:rPr lang="en-US" dirty="0" smtClean="0"/>
              <a:t>Concentration Plants</a:t>
            </a:r>
          </a:p>
          <a:p>
            <a:pPr marL="1485900" lvl="2" indent="-571500">
              <a:buFont typeface="+mj-lt"/>
              <a:buAutoNum type="romanLcPeriod"/>
            </a:pPr>
            <a:r>
              <a:rPr lang="en-US" dirty="0" smtClean="0"/>
              <a:t>Smelters</a:t>
            </a:r>
          </a:p>
          <a:p>
            <a:pPr marL="1485900" lvl="2" indent="-571500">
              <a:buFont typeface="+mj-lt"/>
              <a:buAutoNum type="romanLcPeriod"/>
            </a:pPr>
            <a:r>
              <a:rPr lang="en-US" dirty="0" smtClean="0"/>
              <a:t>Washing plants</a:t>
            </a:r>
          </a:p>
          <a:p>
            <a:r>
              <a:rPr lang="en-US" dirty="0" smtClean="0"/>
              <a:t>Communication Networks</a:t>
            </a:r>
          </a:p>
          <a:p>
            <a:r>
              <a:rPr lang="en-US" dirty="0" smtClean="0"/>
              <a:t>Support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55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INVESTMENT ENTRY POINTS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to prospecting and mining ground may be easily obtained by acquisition of prospecting </a:t>
            </a:r>
            <a:r>
              <a:rPr lang="en-US" dirty="0" err="1" smtClean="0"/>
              <a:t>licence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Pegging and registration of mining claims</a:t>
            </a:r>
          </a:p>
          <a:p>
            <a:endParaRPr lang="en-US" dirty="0" smtClean="0"/>
          </a:p>
          <a:p>
            <a:r>
              <a:rPr lang="en-US" dirty="0" smtClean="0"/>
              <a:t>Purchase/Lease /</a:t>
            </a:r>
            <a:r>
              <a:rPr lang="en-US" dirty="0" err="1" smtClean="0"/>
              <a:t>Tributing</a:t>
            </a:r>
            <a:r>
              <a:rPr lang="en-US" dirty="0" smtClean="0"/>
              <a:t> of existing properties</a:t>
            </a:r>
          </a:p>
          <a:p>
            <a:endParaRPr lang="en-US" dirty="0" smtClean="0"/>
          </a:p>
          <a:p>
            <a:r>
              <a:rPr lang="en-US" dirty="0" smtClean="0"/>
              <a:t>Entering into joint ventures (ZMDC , private title holders) with existing mining projects.</a:t>
            </a:r>
          </a:p>
        </p:txBody>
      </p:sp>
    </p:spTree>
    <p:extLst>
      <p:ext uri="{BB962C8B-B14F-4D97-AF65-F5344CB8AC3E}">
        <p14:creationId xmlns:p14="http://schemas.microsoft.com/office/powerpoint/2010/main" val="400259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INCENTIVES IN THE MINING SECTOR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Rebate of duty on importation of mining capital equipment</a:t>
            </a:r>
          </a:p>
          <a:p>
            <a:endParaRPr lang="en-US" dirty="0" smtClean="0"/>
          </a:p>
          <a:p>
            <a:r>
              <a:rPr lang="en-US" dirty="0" smtClean="0"/>
              <a:t>Deferment of Value Added Tax of up to 90 days for companies</a:t>
            </a:r>
          </a:p>
          <a:p>
            <a:endParaRPr lang="en-US" dirty="0" smtClean="0"/>
          </a:p>
          <a:p>
            <a:r>
              <a:rPr lang="en-US" dirty="0" smtClean="0"/>
              <a:t>Indefinite tax loss carryovers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9097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6" y="4473"/>
            <a:ext cx="10515600" cy="1325563"/>
          </a:xfrm>
        </p:spPr>
        <p:txBody>
          <a:bodyPr/>
          <a:lstStyle/>
          <a:p>
            <a:r>
              <a:rPr lang="en-US" b="1" dirty="0" smtClean="0"/>
              <a:t>OTHER OPPORTUNITIES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330036"/>
            <a:ext cx="11704320" cy="55279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Polishing and Faceting facilities for precious and semi precious metals</a:t>
            </a:r>
          </a:p>
          <a:p>
            <a:endParaRPr lang="en-US" dirty="0"/>
          </a:p>
          <a:p>
            <a:r>
              <a:rPr lang="en-US" dirty="0" smtClean="0"/>
              <a:t>Base Metal Refinery</a:t>
            </a:r>
          </a:p>
          <a:p>
            <a:endParaRPr lang="en-US" dirty="0" smtClean="0"/>
          </a:p>
          <a:p>
            <a:r>
              <a:rPr lang="en-US" dirty="0" smtClean="0"/>
              <a:t>Institute of Mining Research (Branch)</a:t>
            </a:r>
          </a:p>
          <a:p>
            <a:endParaRPr lang="en-US" dirty="0" smtClean="0"/>
          </a:p>
          <a:p>
            <a:r>
              <a:rPr lang="en-US" dirty="0" smtClean="0"/>
              <a:t>Metallurgical Laboratory</a:t>
            </a:r>
          </a:p>
          <a:p>
            <a:endParaRPr lang="en-US" dirty="0"/>
          </a:p>
          <a:p>
            <a:r>
              <a:rPr lang="en-US" dirty="0" smtClean="0"/>
              <a:t>Foundries</a:t>
            </a:r>
          </a:p>
          <a:p>
            <a:endParaRPr lang="en-US" dirty="0"/>
          </a:p>
          <a:p>
            <a:r>
              <a:rPr lang="en-US" dirty="0" smtClean="0"/>
              <a:t>Jewelry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9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OUTLOOK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en-US" dirty="0" smtClean="0"/>
              <a:t>Increase in PGM /Chrome/ Gold / Antimony production</a:t>
            </a:r>
          </a:p>
          <a:p>
            <a:endParaRPr lang="en-US" dirty="0" smtClean="0"/>
          </a:p>
          <a:p>
            <a:r>
              <a:rPr lang="en-US" dirty="0" smtClean="0"/>
              <a:t>Better rehabilitation and reclamation </a:t>
            </a:r>
          </a:p>
          <a:p>
            <a:endParaRPr lang="en-US" dirty="0" smtClean="0"/>
          </a:p>
          <a:p>
            <a:r>
              <a:rPr lang="en-US" dirty="0" smtClean="0"/>
              <a:t>Professionalism  and better technical knowledge </a:t>
            </a:r>
          </a:p>
          <a:p>
            <a:endParaRPr lang="en-US" dirty="0" smtClean="0"/>
          </a:p>
          <a:p>
            <a:r>
              <a:rPr lang="en-US" dirty="0" smtClean="0"/>
              <a:t>Employment of Environmentally friendly methods of  processing</a:t>
            </a:r>
          </a:p>
          <a:p>
            <a:endParaRPr lang="en-US" dirty="0"/>
          </a:p>
          <a:p>
            <a:r>
              <a:rPr lang="en-US" dirty="0" smtClean="0"/>
              <a:t>Jewelry production in the province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Vision 2030 </a:t>
            </a:r>
            <a:r>
              <a:rPr lang="en-US" dirty="0" smtClean="0"/>
              <a:t>can </a:t>
            </a:r>
            <a:r>
              <a:rPr lang="en-US" dirty="0" smtClean="0"/>
              <a:t>be achieved through investment in processing plants, refineries, laboratory, faceting and polishing plants.</a:t>
            </a:r>
          </a:p>
          <a:p>
            <a:endParaRPr lang="en-US" dirty="0" smtClean="0"/>
          </a:p>
          <a:p>
            <a:r>
              <a:rPr lang="en-US" dirty="0" smtClean="0"/>
              <a:t>Roping in institutions such as Midlands State University , Gweru and Kwekwe Polytechnic to train miners and do research on sustainable  and environmentally friendly extraction methods.</a:t>
            </a:r>
          </a:p>
          <a:p>
            <a:endParaRPr lang="en-US" dirty="0"/>
          </a:p>
          <a:p>
            <a:r>
              <a:rPr lang="en-US" dirty="0" smtClean="0"/>
              <a:t> Utilization of manpower from communities and training them to improve human capital development in the province.</a:t>
            </a:r>
          </a:p>
          <a:p>
            <a:endParaRPr lang="en-US" dirty="0" smtClean="0"/>
          </a:p>
          <a:p>
            <a:r>
              <a:rPr lang="en-US" dirty="0" smtClean="0"/>
              <a:t>Attracting skilled people and craftsmen from outside the province and transferring those skills to local Midlanders.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Current Performance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Opportunities</a:t>
            </a:r>
          </a:p>
          <a:p>
            <a:r>
              <a:rPr lang="en-US" dirty="0" smtClean="0"/>
              <a:t>Future Outlook</a:t>
            </a:r>
          </a:p>
          <a:p>
            <a:r>
              <a:rPr lang="en-US" dirty="0" smtClean="0"/>
              <a:t>Conclusion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06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Economic Contribution of mining was 22.7% of provincial GDP as at 2022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1200" i="1" dirty="0" smtClean="0"/>
              <a:t>SOURCE:</a:t>
            </a:r>
            <a:r>
              <a:rPr lang="en-US" sz="1200" i="1" dirty="0" smtClean="0"/>
              <a:t>ZIMSTAT 2023</a:t>
            </a:r>
          </a:p>
          <a:p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ining sector employment is approximately at 51 000 </a:t>
            </a:r>
            <a:r>
              <a:rPr lang="en-US" dirty="0" smtClean="0"/>
              <a:t>people</a:t>
            </a:r>
          </a:p>
          <a:p>
            <a:pPr marL="0" indent="0">
              <a:buNone/>
            </a:pPr>
            <a:r>
              <a:rPr lang="en-US" sz="1200" i="1" dirty="0" smtClean="0"/>
              <a:t>SOURCE :MINISTRY OF MINES AND MINING DEVELOPMENT DECLARATIONS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10.3% </a:t>
            </a:r>
            <a:r>
              <a:rPr lang="en-US" dirty="0" smtClean="0"/>
              <a:t>growth was experienced in the province from 2021 going into </a:t>
            </a:r>
            <a:r>
              <a:rPr lang="en-US" dirty="0" smtClean="0"/>
              <a:t>2022  with a projected growth of 8.3 in 2024</a:t>
            </a:r>
          </a:p>
          <a:p>
            <a:pPr marL="0" indent="0">
              <a:buNone/>
            </a:pPr>
            <a:r>
              <a:rPr lang="en-US" sz="1200" i="1" dirty="0" smtClean="0"/>
              <a:t>SOURCE:MIDLANDS PEDP</a:t>
            </a:r>
          </a:p>
          <a:p>
            <a:pPr marL="0" indent="0">
              <a:buNone/>
            </a:pPr>
            <a:endParaRPr lang="en-US" sz="1200" i="1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0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r>
              <a:rPr lang="en-US" b="1" dirty="0" smtClean="0"/>
              <a:t>REVENUE GENERATED BY MINERALS SINCE Q4 2023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515600" cy="439621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3905" y="6086901"/>
            <a:ext cx="7880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Source: Ministry of Mines Declarations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50676" y="6086901"/>
            <a:ext cx="4771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Disclaimer: All values are in USD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4531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of Minerals by tonnage </a:t>
            </a:r>
            <a:r>
              <a:rPr lang="en-US" dirty="0" smtClean="0"/>
              <a:t>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Gold</a:t>
            </a:r>
          </a:p>
          <a:p>
            <a:endParaRPr lang="en-US" dirty="0" smtClean="0"/>
          </a:p>
          <a:p>
            <a:r>
              <a:rPr lang="en-US" dirty="0" smtClean="0"/>
              <a:t>Platinum</a:t>
            </a:r>
          </a:p>
          <a:p>
            <a:endParaRPr lang="en-US" dirty="0" smtClean="0"/>
          </a:p>
          <a:p>
            <a:r>
              <a:rPr lang="en-US" dirty="0" smtClean="0"/>
              <a:t>Chrome</a:t>
            </a:r>
          </a:p>
          <a:p>
            <a:endParaRPr lang="en-US" dirty="0" smtClean="0"/>
          </a:p>
          <a:p>
            <a:r>
              <a:rPr lang="en-US" dirty="0" smtClean="0"/>
              <a:t>Diamonds</a:t>
            </a:r>
          </a:p>
          <a:p>
            <a:endParaRPr lang="en-US" dirty="0" smtClean="0"/>
          </a:p>
          <a:p>
            <a:r>
              <a:rPr lang="en-US" dirty="0" smtClean="0"/>
              <a:t>Lithium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4.9 </a:t>
            </a:r>
            <a:r>
              <a:rPr lang="en-US" dirty="0" smtClean="0"/>
              <a:t>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8.4 </a:t>
            </a:r>
            <a:r>
              <a:rPr lang="en-US" dirty="0" smtClean="0"/>
              <a:t>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0.165Mt</a:t>
            </a:r>
          </a:p>
          <a:p>
            <a:endParaRPr lang="en-US" dirty="0"/>
          </a:p>
          <a:p>
            <a:r>
              <a:rPr lang="en-US" dirty="0" smtClean="0"/>
              <a:t>412 000 carats</a:t>
            </a:r>
          </a:p>
          <a:p>
            <a:endParaRPr lang="en-US" dirty="0" smtClean="0"/>
          </a:p>
          <a:p>
            <a:r>
              <a:rPr lang="en-US" dirty="0" smtClean="0"/>
              <a:t>0.3Mt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0778" y="6018415"/>
            <a:ext cx="9592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Disclaimer : The data is from compliant miners who furnish the Mines office with declarations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8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66" y="1"/>
            <a:ext cx="11773468" cy="14867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Contributions  </a:t>
            </a:r>
            <a:r>
              <a:rPr lang="en-US" b="1" dirty="0"/>
              <a:t>to the Mining </a:t>
            </a:r>
            <a:r>
              <a:rPr lang="en-US" b="1" dirty="0" smtClean="0"/>
              <a:t>sector in terms of Revenues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266" y="1486789"/>
            <a:ext cx="5181600" cy="4787793"/>
          </a:xfrm>
        </p:spPr>
        <p:txBody>
          <a:bodyPr>
            <a:normAutofit/>
          </a:bodyPr>
          <a:lstStyle/>
          <a:p>
            <a:r>
              <a:rPr lang="en-US" dirty="0" smtClean="0"/>
              <a:t>GOLD</a:t>
            </a:r>
          </a:p>
          <a:p>
            <a:r>
              <a:rPr lang="en-US" dirty="0" smtClean="0"/>
              <a:t>LITHIUM</a:t>
            </a:r>
          </a:p>
          <a:p>
            <a:r>
              <a:rPr lang="en-US" dirty="0" smtClean="0"/>
              <a:t>DIAMONDS</a:t>
            </a:r>
          </a:p>
          <a:p>
            <a:r>
              <a:rPr lang="en-US" dirty="0" smtClean="0"/>
              <a:t>PGMs</a:t>
            </a:r>
            <a:endParaRPr lang="en-US" dirty="0" smtClean="0"/>
          </a:p>
          <a:p>
            <a:r>
              <a:rPr lang="en-US" dirty="0" smtClean="0"/>
              <a:t>CHROME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277687" y="743394"/>
            <a:ext cx="9705047" cy="59921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31578" y="6274582"/>
            <a:ext cx="4339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Disclaimer: Revenue is in USD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4295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Districts and Minerals Found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Gokwe North </a:t>
            </a:r>
            <a:r>
              <a:rPr lang="en-US" dirty="0" smtClean="0"/>
              <a:t>:	</a:t>
            </a:r>
            <a:r>
              <a:rPr lang="en-US" dirty="0" smtClean="0"/>
              <a:t>Coal</a:t>
            </a:r>
            <a:r>
              <a:rPr lang="en-US" dirty="0"/>
              <a:t>, </a:t>
            </a:r>
            <a:r>
              <a:rPr lang="en-US" dirty="0" smtClean="0"/>
              <a:t>Copper</a:t>
            </a:r>
            <a:endParaRPr lang="en-US" dirty="0"/>
          </a:p>
          <a:p>
            <a:r>
              <a:rPr lang="en-US" dirty="0" smtClean="0"/>
              <a:t>Kwekwe :		Gold</a:t>
            </a:r>
            <a:r>
              <a:rPr lang="en-US" dirty="0"/>
              <a:t>, Iron Ore, Antimony, Barites, Cobalt, </a:t>
            </a:r>
            <a:r>
              <a:rPr lang="en-US" dirty="0" smtClean="0"/>
              <a:t>Chromium</a:t>
            </a:r>
            <a:endParaRPr lang="en-US" dirty="0"/>
          </a:p>
          <a:p>
            <a:r>
              <a:rPr lang="en-US" dirty="0" err="1" smtClean="0"/>
              <a:t>Chirumhanzu</a:t>
            </a:r>
            <a:r>
              <a:rPr lang="en-US" dirty="0" smtClean="0"/>
              <a:t>:	Gold</a:t>
            </a:r>
            <a:r>
              <a:rPr lang="en-US" dirty="0"/>
              <a:t>, Chrome, </a:t>
            </a:r>
            <a:r>
              <a:rPr lang="en-US" dirty="0" smtClean="0"/>
              <a:t>Copper</a:t>
            </a:r>
            <a:endParaRPr lang="en-US" dirty="0"/>
          </a:p>
          <a:p>
            <a:r>
              <a:rPr lang="en-US" dirty="0" smtClean="0"/>
              <a:t>Gweru :		Gold</a:t>
            </a:r>
            <a:r>
              <a:rPr lang="en-US" dirty="0"/>
              <a:t>, Chrome, Iron, Asbestos, </a:t>
            </a:r>
            <a:r>
              <a:rPr lang="en-US" dirty="0" smtClean="0"/>
              <a:t>Platinum</a:t>
            </a:r>
            <a:endParaRPr lang="en-US" dirty="0"/>
          </a:p>
          <a:p>
            <a:r>
              <a:rPr lang="en-US" dirty="0" smtClean="0"/>
              <a:t>Shurugwi :		Gold</a:t>
            </a:r>
            <a:r>
              <a:rPr lang="en-US" dirty="0"/>
              <a:t>, Chrome, </a:t>
            </a:r>
            <a:r>
              <a:rPr lang="en-US" dirty="0" smtClean="0"/>
              <a:t>Copper</a:t>
            </a:r>
            <a:endParaRPr lang="en-US" dirty="0"/>
          </a:p>
          <a:p>
            <a:r>
              <a:rPr lang="en-US" dirty="0" smtClean="0"/>
              <a:t>Zvishavane :	Platinum</a:t>
            </a:r>
            <a:r>
              <a:rPr lang="en-US" dirty="0"/>
              <a:t>, Gold, Chrome, </a:t>
            </a:r>
            <a:r>
              <a:rPr lang="en-US" dirty="0" smtClean="0"/>
              <a:t>Asbestos</a:t>
            </a:r>
            <a:endParaRPr lang="en-US" dirty="0"/>
          </a:p>
          <a:p>
            <a:r>
              <a:rPr lang="en-US" dirty="0" smtClean="0"/>
              <a:t>Mberengwa :	Gold</a:t>
            </a:r>
            <a:r>
              <a:rPr lang="en-US" dirty="0"/>
              <a:t>, Chrome, Asbestos, </a:t>
            </a:r>
            <a:r>
              <a:rPr lang="en-US" dirty="0" smtClean="0"/>
              <a:t>Emerald</a:t>
            </a:r>
          </a:p>
          <a:p>
            <a:r>
              <a:rPr lang="en-US" dirty="0" smtClean="0"/>
              <a:t>Gokwe South: 	Gold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6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Mineral Beneficiation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Heap Leaching</a:t>
            </a:r>
          </a:p>
          <a:p>
            <a:endParaRPr lang="en-US" dirty="0" smtClean="0"/>
          </a:p>
          <a:p>
            <a:r>
              <a:rPr lang="en-US" dirty="0" smtClean="0"/>
              <a:t>Gravity Separation</a:t>
            </a:r>
          </a:p>
          <a:p>
            <a:endParaRPr lang="en-US" dirty="0" smtClean="0"/>
          </a:p>
          <a:p>
            <a:r>
              <a:rPr lang="en-US" dirty="0" smtClean="0"/>
              <a:t>Bioleaching</a:t>
            </a:r>
          </a:p>
          <a:p>
            <a:endParaRPr lang="en-US" dirty="0" smtClean="0"/>
          </a:p>
          <a:p>
            <a:r>
              <a:rPr lang="en-US" dirty="0" smtClean="0"/>
              <a:t>Washing plants</a:t>
            </a:r>
          </a:p>
          <a:p>
            <a:endParaRPr lang="en-US" dirty="0"/>
          </a:p>
          <a:p>
            <a:r>
              <a:rPr lang="en-US" dirty="0" smtClean="0"/>
              <a:t>Flotation plants</a:t>
            </a:r>
          </a:p>
          <a:p>
            <a:endParaRPr lang="en-US" dirty="0"/>
          </a:p>
          <a:p>
            <a:r>
              <a:rPr lang="en-US" dirty="0" smtClean="0"/>
              <a:t>Dense Media Separation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0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7936</TotalTime>
  <Words>1187</Words>
  <Application>Microsoft Office PowerPoint</Application>
  <PresentationFormat>Widescreen</PresentationFormat>
  <Paragraphs>235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MINING SECTOR PERFORMANCE AND OUTLOOK.</vt:lpstr>
      <vt:lpstr>OUTLINE </vt:lpstr>
      <vt:lpstr>PowerPoint Presentation</vt:lpstr>
      <vt:lpstr>INTRODUCTION</vt:lpstr>
      <vt:lpstr>REVENUE GENERATED BY MINERALS SINCE Q4 2023</vt:lpstr>
      <vt:lpstr>Contribution of Minerals by tonnage  2023</vt:lpstr>
      <vt:lpstr>Contributions  to the Mining sector in terms of Revenues </vt:lpstr>
      <vt:lpstr>Districts and Minerals Found</vt:lpstr>
      <vt:lpstr>Mineral Beneficiation Opportunities</vt:lpstr>
      <vt:lpstr>   Investment     Opportunities </vt:lpstr>
      <vt:lpstr>MINERALS WITH OPPORTUNITIES FOR INVESTMENT AND EXPLOITATION</vt:lpstr>
      <vt:lpstr>National Development Strategy 1 (NDS1) and Vision 2030</vt:lpstr>
      <vt:lpstr>PROVINCIAL DEVELOPMENT CHALLENGES</vt:lpstr>
      <vt:lpstr>Infrastructure available for Mineral Beneficiation in Midlands Province</vt:lpstr>
      <vt:lpstr>INVESTMENT ENTRY POINTS</vt:lpstr>
      <vt:lpstr>INCENTIVES IN THE MINING SECTOR</vt:lpstr>
      <vt:lpstr>OTHER OPPORTUNITIES </vt:lpstr>
      <vt:lpstr>FUTURE OUTLOOK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SECTOR PERFORMANCE AND OUTLOOK.</dc:title>
  <dc:creator>Microsoft account</dc:creator>
  <cp:lastModifiedBy>Microsoft account</cp:lastModifiedBy>
  <cp:revision>58</cp:revision>
  <dcterms:created xsi:type="dcterms:W3CDTF">2024-08-22T09:52:38Z</dcterms:created>
  <dcterms:modified xsi:type="dcterms:W3CDTF">2024-09-26T06:48:58Z</dcterms:modified>
</cp:coreProperties>
</file>