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16" autoAdjust="0"/>
    <p:restoredTop sz="76642" autoAdjust="0"/>
  </p:normalViewPr>
  <p:slideViewPr>
    <p:cSldViewPr snapToGrid="0">
      <p:cViewPr>
        <p:scale>
          <a:sx n="78" d="100"/>
          <a:sy n="78" d="100"/>
        </p:scale>
        <p:origin x="-380" y="-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734A3-4E5C-4D90-84F9-3D612AFFB12A}" type="datetimeFigureOut">
              <a:rPr lang="en-ZW" smtClean="0"/>
              <a:t>26/9/2024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7113E-0291-436C-9394-A4950DB59A2B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1040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Generation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Tarrific</a:t>
            </a:r>
            <a:r>
              <a:rPr lang="en-US" dirty="0"/>
              <a:t> setting.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Prioritisation</a:t>
            </a:r>
            <a:r>
              <a:rPr lang="en-US" dirty="0"/>
              <a:t> of Water and Sewer Installation.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Non strategic institution.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Vandalism </a:t>
            </a:r>
            <a:r>
              <a:rPr lang="en-US"/>
              <a:t>(copper)</a:t>
            </a:r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7113E-0291-436C-9394-A4950DB59A2B}" type="slidenum">
              <a:rPr lang="en-ZW" smtClean="0"/>
              <a:t>3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38309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C1C26-CB7C-4FF2-B994-684E75D4E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2FBE6-79AC-4E0D-8570-F9D383761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9C6CB-A6E8-426D-92E6-7B4608939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EF9C-2835-4DED-9CDE-A2CDC7228C12}" type="datetimeFigureOut">
              <a:rPr lang="en-ZW" smtClean="0"/>
              <a:t>14/9/2024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CB9AF-C916-4186-9F29-B955C6441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E4FEC-0A10-40EE-8CCC-64AEB988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4443-35E2-4503-8777-17636A0B23C7}" type="slidenum">
              <a:rPr lang="en-ZW" smtClean="0"/>
              <a:t>‹#›</a:t>
            </a:fld>
            <a:endParaRPr lang="en-ZW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7FA358-2FFA-FBCC-9046-978A88A66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3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5B1B-CCAF-4B65-96F2-967E3E7F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DBED5-7F5D-4DC1-A6A5-8919E5ABB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CB037-789B-44DD-AA82-0C2AAF5B1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EF9C-2835-4DED-9CDE-A2CDC7228C12}" type="datetimeFigureOut">
              <a:rPr lang="en-ZW" smtClean="0"/>
              <a:t>14/9/2024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7027A-1CC2-4F6F-BD86-15ECE202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727F0-E4F1-4415-959E-74CAC27C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4443-35E2-4503-8777-17636A0B23C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38416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ED9A05-1CE5-4141-96EA-01268F917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3D055-74FD-44D2-8A63-2AD87A828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9AA81-A457-4AF4-AD3C-587FE9239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EF9C-2835-4DED-9CDE-A2CDC7228C12}" type="datetimeFigureOut">
              <a:rPr lang="en-ZW" smtClean="0"/>
              <a:t>14/9/2024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35970-102C-474A-B782-D5DE736F7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8FD5-06EF-451F-A5EA-9F76202C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4443-35E2-4503-8777-17636A0B23C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77144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9A5AC-9C51-467B-959A-769F3B9F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730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C93A5-C5DC-474A-9696-31BD2EDF6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8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BE742-BAB9-4F61-96D3-6BE6E62F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EF9C-2835-4DED-9CDE-A2CDC7228C12}" type="datetimeFigureOut">
              <a:rPr lang="en-ZW" smtClean="0"/>
              <a:t>14/9/2024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0E72A-8EFB-4496-9F73-06267E0A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8BD0C-D26E-4965-8F38-2E2B65C2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4443-35E2-4503-8777-17636A0B23C7}" type="slidenum">
              <a:rPr lang="en-ZW" smtClean="0"/>
              <a:t>‹#›</a:t>
            </a:fld>
            <a:endParaRPr lang="en-ZW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2F3326-8CE5-4C11-8025-AE9436FC1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0963"/>
            <a:ext cx="838200" cy="1253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F68717-8B71-41DC-8555-1CD158039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7331"/>
            <a:ext cx="12192000" cy="161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40E3D7-37E0-3925-A0F0-A9A8FD5BE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D3FC17-144C-5AA7-060C-222F861DD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957" y="43646"/>
            <a:ext cx="1453685" cy="145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1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2BFC-E4BC-46DF-BB07-4D966DAC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EDD2C-DDC3-4A66-BD10-14065D4D4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AEB61-8F3B-4A64-A1BB-2B676ABC6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EF9C-2835-4DED-9CDE-A2CDC7228C12}" type="datetimeFigureOut">
              <a:rPr lang="en-ZW" smtClean="0"/>
              <a:t>14/9/2024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06264-4171-4522-B9A1-2CC2787BD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0604C-89F1-480A-B03D-3BB3DDD5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4443-35E2-4503-8777-17636A0B23C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31365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9E9E-7182-41B6-BB9E-0F09E9BF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28717-C9C1-4B84-B972-1BEEA125C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3DB64-D73B-4896-AACF-9552DF32A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A5E1D-B097-40E8-A1F2-B5E9BA4D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F68EF9C-2835-4DED-9CDE-A2CDC7228C12}" type="datetimeFigureOut">
              <a:rPr lang="en-ZW" smtClean="0"/>
              <a:t>14/9/2024</a:t>
            </a:fld>
            <a:endParaRPr lang="en-Z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DDC42-8DC3-4D56-A5D1-D41542F4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D851F-EC35-40EE-B2BD-1735D416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4443-35E2-4503-8777-17636A0B23C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70266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504F-D52B-498E-BFC8-C942A77B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44441-D7A2-497B-9F98-F37916D93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BF431-B1A4-4EAB-8E1E-625F17CFB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BA3BD-78A2-4A65-A5CF-AF9417B3E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FE48B-5ADD-4398-ADFB-11FCDD90D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9AA2ED-DBDF-4CAE-B19D-AD81BFAAC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EF9C-2835-4DED-9CDE-A2CDC7228C12}" type="datetimeFigureOut">
              <a:rPr lang="en-ZW" smtClean="0"/>
              <a:t>14/9/2024</a:t>
            </a:fld>
            <a:endParaRPr lang="en-Z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50152F-3CA2-4381-85EE-6CBEC52F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5A38F7-9BB6-4D7A-ABE6-0E92360E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4443-35E2-4503-8777-17636A0B23C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34670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21C5A-6512-42A5-BC89-941401C6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92EFB-94DC-4F90-97A9-7517EBB7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EF9C-2835-4DED-9CDE-A2CDC7228C12}" type="datetimeFigureOut">
              <a:rPr lang="en-ZW" smtClean="0"/>
              <a:t>14/9/2024</a:t>
            </a:fld>
            <a:endParaRPr lang="en-Z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2E8CF-89F0-42A3-98C0-3AA380F8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FDEBF-061B-4F32-A24C-5304ED0DC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4443-35E2-4503-8777-17636A0B23C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4507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B9721-4E0C-449C-975C-8C7844C2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EF9C-2835-4DED-9CDE-A2CDC7228C12}" type="datetimeFigureOut">
              <a:rPr lang="en-ZW" smtClean="0"/>
              <a:t>14/9/2024</a:t>
            </a:fld>
            <a:endParaRPr lang="en-Z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F2D242-A169-4BC4-A2BF-D7490918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ADDF1-6E21-4B1F-832D-A7466E11A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4443-35E2-4503-8777-17636A0B23C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73964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29CE6-4677-4968-A93B-2165C5866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FB4E1-27C9-466C-9216-EE570DBA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C2C0D-8240-4C19-A129-FA1BF1FD0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376F8-A75C-4C4C-89D6-B01296DCE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EF9C-2835-4DED-9CDE-A2CDC7228C12}" type="datetimeFigureOut">
              <a:rPr lang="en-ZW" smtClean="0"/>
              <a:t>14/9/2024</a:t>
            </a:fld>
            <a:endParaRPr lang="en-Z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2E904-DD27-4BFA-827C-EC06D2734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B37DA-070E-4EAD-861F-8590193E2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4443-35E2-4503-8777-17636A0B23C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09012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2C89-6F81-439F-92A0-B78280EF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09B5B-B5D3-4B70-8155-B1004BAF9F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323B2-8E1B-4D1C-93D7-0C85468F0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EB819-C784-44CA-AE8C-BFE8183C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EF9C-2835-4DED-9CDE-A2CDC7228C12}" type="datetimeFigureOut">
              <a:rPr lang="en-ZW" smtClean="0"/>
              <a:t>14/9/2024</a:t>
            </a:fld>
            <a:endParaRPr lang="en-Z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F006D-B2BD-4C64-AC02-B19F1A32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279BF-D98B-41A9-BD34-ADB651D1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4443-35E2-4503-8777-17636A0B23C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74313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D30F62-6D55-45B7-82AA-9FB5069F6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370C9-C668-44BC-B475-1466E5766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0F85C-2AF5-4714-8920-831D160F4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8EF9C-2835-4DED-9CDE-A2CDC7228C12}" type="datetimeFigureOut">
              <a:rPr lang="en-ZW" smtClean="0"/>
              <a:t>14/9/2024</a:t>
            </a:fld>
            <a:endParaRPr lang="en-Z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6CE67-814F-492C-8F4A-262E9ADA9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B4E6E-872B-4FC7-9121-1584D117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B4443-35E2-4503-8777-17636A0B23C7}" type="slidenum">
              <a:rPr lang="en-ZW" smtClean="0"/>
              <a:t>‹#›</a:t>
            </a:fld>
            <a:endParaRPr lang="en-ZW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AE2A2-23CC-4B9D-B4B6-F8601CE347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538912"/>
            <a:ext cx="12192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4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92762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8038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opportunities.org/opportunities/opportunity/water-and-sanitation-infrastructure-development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report/ict-systems-for-complex-infrastructures-from-security-technologies-to-security-solutions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qi4d.org/category/quality-assurance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35443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F32A7-7F48-3AD3-D5B7-6477E9736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MIDLANDS PROVINCIAL DEVELOPMENT DIALOGUE, </a:t>
            </a:r>
            <a:endParaRPr lang="en-ZW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6A088-46DB-B079-BDB9-611E0F37D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81752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b="1" dirty="0"/>
              <a:t>FAIRMILE HOTEL, GWERU</a:t>
            </a:r>
            <a:endParaRPr lang="en-ZW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8C5B4-9E53-35AE-1EBF-46A5A9EA2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624" y="3650283"/>
            <a:ext cx="2759115" cy="225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03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9284-572D-AFAA-00C3-4DC1B800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04373-F802-8DDF-31B0-C9EC9B852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Addressing these infrastructure challenges requires a coordinated effort from governments, private sector investors, and international organizations to improve the quality of life, economic growth, and competitiveness.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ZW" sz="32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39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07A7-C699-801C-19E1-9D4CC531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EC4A6-66C7-1025-F319-34D9659B7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8500" dirty="0">
                <a:latin typeface="Aharoni" panose="020F0502020204030204" pitchFamily="2" charset="-79"/>
                <a:cs typeface="Aharoni" panose="020F0502020204030204" pitchFamily="2" charset="-79"/>
              </a:rPr>
              <a:t>THANK</a:t>
            </a:r>
            <a:r>
              <a:rPr lang="en-US" sz="9600" dirty="0">
                <a:latin typeface="Aharoni" panose="020F0502020204030204" pitchFamily="2" charset="-79"/>
                <a:cs typeface="Aharoni" panose="020F0502020204030204" pitchFamily="2" charset="-79"/>
              </a:rPr>
              <a:t> </a:t>
            </a:r>
            <a:r>
              <a:rPr lang="en-US" sz="22100" dirty="0">
                <a:latin typeface="Aharoni" panose="020F0502020204030204" pitchFamily="2" charset="-79"/>
                <a:cs typeface="Aharoni" panose="020F0502020204030204" pitchFamily="2" charset="-79"/>
              </a:rPr>
              <a:t>YOU</a:t>
            </a:r>
            <a:endParaRPr lang="en-ZW" sz="9600" dirty="0"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6924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F2858-474F-A477-89D3-681CBB91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infrastructure challenges </a:t>
            </a:r>
            <a:br>
              <a:rPr lang="en-US" dirty="0"/>
            </a:br>
            <a:r>
              <a:rPr lang="en-US" dirty="0"/>
              <a:t>across various sectors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A882E-CEED-B901-8105-1E9A7A17B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ZW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Energy Infrastructure</a:t>
            </a:r>
            <a:endParaRPr lang="en-ZW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ZW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Transport Infrastructure</a:t>
            </a:r>
            <a:endParaRPr lang="en-ZW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ZW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Water and Sanitation Infrastructure</a:t>
            </a:r>
            <a:endParaRPr lang="en-ZW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ZW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Housing and Urban Infrastructure</a:t>
            </a:r>
            <a:endParaRPr lang="en-ZW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ZW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ICT Infrastructure</a:t>
            </a:r>
            <a:endParaRPr lang="en-ZW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ZW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Healthcare Infrastructure</a:t>
            </a:r>
            <a:endParaRPr lang="en-ZW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ZW" sz="3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Education Infrastructure</a:t>
            </a:r>
            <a:endParaRPr lang="en-ZW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68243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0A31-4879-C8CE-EFE9-3049164B2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Energy Infrastructure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92EF5-1A51-C97C-1431-A7A040AF8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17280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Inadequate power generation and transmission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Frequent power outages and load shedding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Limited access to electricity in rural areas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Aging infrastructure and lack of maintenance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Insufficient investment in renewable energy sources</a:t>
            </a:r>
          </a:p>
          <a:p>
            <a:endParaRPr lang="en-ZW" sz="7200" dirty="0"/>
          </a:p>
        </p:txBody>
      </p:sp>
      <p:pic>
        <p:nvPicPr>
          <p:cNvPr id="5" name="Picture 4" descr="A solar panels on a field&#10;&#10;Description automatically generated">
            <a:extLst>
              <a:ext uri="{FF2B5EF4-FFF2-40B4-BE49-F238E27FC236}">
                <a16:creationId xmlns:a16="http://schemas.microsoft.com/office/drawing/2014/main" id="{899D112C-71B5-E3B0-3524-795CA3A22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99444" y="2487168"/>
            <a:ext cx="3418820" cy="2282062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58024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36150-E58E-3BDC-4129-27703463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Transport Infrastructure: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403C9-D12C-A79A-8A3F-043DB185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55992" cy="4351338"/>
          </a:xfrm>
          <a:effectLst>
            <a:softEdge rad="190500"/>
          </a:effectLst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ZW" sz="32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1.  Road conditions and lack of maintenance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2. Inefficient public transportation systems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3. Congested airports and inadequate air traffic control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4. Limited rail network and outdated rolling stock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5. Inadequate port infrastructure and inefficient cargo handling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ZW" sz="32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highway with many roads and buildings&#10;&#10;Description automatically generated with medium confidence">
            <a:extLst>
              <a:ext uri="{FF2B5EF4-FFF2-40B4-BE49-F238E27FC236}">
                <a16:creationId xmlns:a16="http://schemas.microsoft.com/office/drawing/2014/main" id="{71A4C093-71C8-19B1-C71F-5E7E90720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40136" y="2139696"/>
            <a:ext cx="3855927" cy="3081528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0574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635D-BFAA-BBD6-AC23-52824B2B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Water and Sanitation Infrastructure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6802D-C774-EF85-2BD8-DDCDBBD05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18" y="1771837"/>
            <a:ext cx="6208059" cy="4351338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2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 1. Aging and leaky water pipes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2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2. Inadequate water treatment and purification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2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3. Limited access to clean water in rural areas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2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4. Insufficient sanitation facilities and wastewater management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2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5. Flooding and stormwater management issues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ZW" sz="2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water treatment plant with a blue bridge&#10;&#10;Description automatically generated with medium confidence">
            <a:extLst>
              <a:ext uri="{FF2B5EF4-FFF2-40B4-BE49-F238E27FC236}">
                <a16:creationId xmlns:a16="http://schemas.microsoft.com/office/drawing/2014/main" id="{790948B5-7745-5EA0-A1D1-DBFA29853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23582" y="1578293"/>
            <a:ext cx="4686372" cy="3135249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C5BAEA-A984-F17B-C99F-E6383E7BC2C3}"/>
              </a:ext>
            </a:extLst>
          </p:cNvPr>
          <p:cNvSpPr txBox="1"/>
          <p:nvPr/>
        </p:nvSpPr>
        <p:spPr>
          <a:xfrm>
            <a:off x="7323582" y="4811075"/>
            <a:ext cx="46550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900">
                <a:hlinkClick r:id="rId3" tooltip="https://eopportunities.org/opportunities/opportunity/water-and-sanitation-infrastructure-development"/>
              </a:rPr>
              <a:t>This Photo</a:t>
            </a:r>
            <a:r>
              <a:rPr lang="en-ZW" sz="900"/>
              <a:t> by Unknown Author is licensed under </a:t>
            </a:r>
            <a:r>
              <a:rPr lang="en-ZW" sz="900">
                <a:hlinkClick r:id="rId4" tooltip="https://creativecommons.org/licenses/by-sa/3.0/"/>
              </a:rPr>
              <a:t>CC BY-SA</a:t>
            </a:r>
            <a:endParaRPr lang="en-ZW" sz="900"/>
          </a:p>
        </p:txBody>
      </p:sp>
    </p:spTree>
    <p:extLst>
      <p:ext uri="{BB962C8B-B14F-4D97-AF65-F5344CB8AC3E}">
        <p14:creationId xmlns:p14="http://schemas.microsoft.com/office/powerpoint/2010/main" val="226239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3D2B5-B80C-307B-2B7C-CB3751E6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Housing and Urban Infrastructure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2EF1B-2A17-02BE-32F0-CA378520D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19" y="1825625"/>
            <a:ext cx="7198658" cy="4351338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1. Housing shortages and affordability issues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2. Overcrowding and slum development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3. Inadequate waste management and disposal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4. Limited access to community facilities (e.g., healthcare, education)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5. Poor urban planning and lack of green spaces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ZW" sz="32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DD5C8-E4C9-9164-A6BB-69629A766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577" y="1729689"/>
            <a:ext cx="4368301" cy="2914030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163076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347E-F347-BDF7-0500-EAFBF5324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ICT Infrastructure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B9579-992C-11A1-F2D0-C3EDDDB72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44553" cy="4351338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1. Limited internet penetration and connectivity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2. Slow and unreliable internet speeds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3. Inadequate data storage and security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4. Limited access to digital payment systems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5. Outdated telecommunications infrastructure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ZW" sz="32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-up of icons&#10;&#10;Description automatically generated">
            <a:extLst>
              <a:ext uri="{FF2B5EF4-FFF2-40B4-BE49-F238E27FC236}">
                <a16:creationId xmlns:a16="http://schemas.microsoft.com/office/drawing/2014/main" id="{20842511-444B-81B5-FC82-323D638BE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36495" y="1739154"/>
            <a:ext cx="5193670" cy="2486024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F4470C-C4E4-5DF2-0D7E-34DA4D82F03C}"/>
              </a:ext>
            </a:extLst>
          </p:cNvPr>
          <p:cNvSpPr txBox="1"/>
          <p:nvPr/>
        </p:nvSpPr>
        <p:spPr>
          <a:xfrm>
            <a:off x="7925820" y="4353861"/>
            <a:ext cx="33966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900">
                <a:hlinkClick r:id="rId3" tooltip="https://digital.report/ict-systems-for-complex-infrastructures-from-security-technologies-to-security-solutions/"/>
              </a:rPr>
              <a:t>This Photo</a:t>
            </a:r>
            <a:r>
              <a:rPr lang="en-ZW" sz="900"/>
              <a:t> by Unknown Author is licensed under </a:t>
            </a:r>
            <a:r>
              <a:rPr lang="en-ZW" sz="900">
                <a:hlinkClick r:id="rId4" tooltip="https://creativecommons.org/licenses/by/3.0/"/>
              </a:rPr>
              <a:t>CC BY</a:t>
            </a:r>
            <a:endParaRPr lang="en-ZW" sz="900"/>
          </a:p>
        </p:txBody>
      </p:sp>
    </p:spTree>
    <p:extLst>
      <p:ext uri="{BB962C8B-B14F-4D97-AF65-F5344CB8AC3E}">
        <p14:creationId xmlns:p14="http://schemas.microsoft.com/office/powerpoint/2010/main" val="2439714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58D8-4061-E310-2F58-B95626B2A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Healthcare Infrastructure: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B05A8-2DF3-576F-9444-E3FD2BCB6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36" y="1787712"/>
            <a:ext cx="6073588" cy="3953716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 1. Inadequate hospital facilities and equipment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2. Shortage of healthcare professionals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3. Limited access to healthcare services in rural areas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4. Inefficient healthcare management systems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5. Insufficient investment in healthcare technology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ZW" sz="32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hand holding a tablet&#10;&#10;Description automatically generated">
            <a:extLst>
              <a:ext uri="{FF2B5EF4-FFF2-40B4-BE49-F238E27FC236}">
                <a16:creationId xmlns:a16="http://schemas.microsoft.com/office/drawing/2014/main" id="{76FFB8DC-7402-D0B7-E415-2E03D7193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93224" y="3299336"/>
            <a:ext cx="5766009" cy="1931613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F29869-2BD0-AB65-4310-1DAB5F000370}"/>
              </a:ext>
            </a:extLst>
          </p:cNvPr>
          <p:cNvSpPr txBox="1"/>
          <p:nvPr/>
        </p:nvSpPr>
        <p:spPr>
          <a:xfrm>
            <a:off x="6759388" y="5115533"/>
            <a:ext cx="4099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sz="900">
                <a:hlinkClick r:id="rId3" tooltip="https://qi4d.org/category/quality-assurance/"/>
              </a:rPr>
              <a:t>This Photo</a:t>
            </a:r>
            <a:r>
              <a:rPr lang="en-ZW" sz="900"/>
              <a:t> by Unknown Author is licensed under </a:t>
            </a:r>
            <a:r>
              <a:rPr lang="en-ZW" sz="900">
                <a:hlinkClick r:id="rId4" tooltip="https://creativecommons.org/licenses/by-sa/3.0/"/>
              </a:rPr>
              <a:t>CC BY-SA</a:t>
            </a:r>
            <a:endParaRPr lang="en-ZW" sz="900"/>
          </a:p>
        </p:txBody>
      </p:sp>
    </p:spTree>
    <p:extLst>
      <p:ext uri="{BB962C8B-B14F-4D97-AF65-F5344CB8AC3E}">
        <p14:creationId xmlns:p14="http://schemas.microsoft.com/office/powerpoint/2010/main" val="268093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556E-1F8E-6A6D-4023-DA88FCB1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Education Infrastructure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C7B0D-D163-2A9A-EE23-79A4178DB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59" y="1807695"/>
            <a:ext cx="6351494" cy="4351338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ZW" sz="32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1. Overcrowded and dilapidated schools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2. Limited access to educational resources (e.g., textbooks, technology)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3. Shortage of qualified teachers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4. Inefficient education management systems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ZW" sz="3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5. Limited investment in vocational training and skills development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ZW" sz="32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oup of children sitting in a classroom&#10;&#10;Description automatically generated">
            <a:extLst>
              <a:ext uri="{FF2B5EF4-FFF2-40B4-BE49-F238E27FC236}">
                <a16:creationId xmlns:a16="http://schemas.microsoft.com/office/drawing/2014/main" id="{B30ACF20-625E-0C55-1BE5-246130419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3500" y="1723978"/>
            <a:ext cx="5115065" cy="3410043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3520845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y Foward" id="{1E9B959E-5DDA-4EEF-B70A-BFD6C42ABE6D}" vid="{55BB7B11-379F-4B0F-BE6C-B083417DA5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17814</TotalTime>
  <Words>420</Words>
  <Application>Microsoft Office PowerPoint</Application>
  <PresentationFormat>Widescreen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Aharoni</vt:lpstr>
      <vt:lpstr>Aptos</vt:lpstr>
      <vt:lpstr>Arial</vt:lpstr>
      <vt:lpstr>Calibri</vt:lpstr>
      <vt:lpstr>Calibri Light</vt:lpstr>
      <vt:lpstr>1_Office Theme</vt:lpstr>
      <vt:lpstr>MIDLANDS PROVINCIAL DEVELOPMENT DIALOGUE, </vt:lpstr>
      <vt:lpstr>Key infrastructure challenges  across various sectors</vt:lpstr>
      <vt:lpstr>Energy Infrastructure</vt:lpstr>
      <vt:lpstr>Transport Infrastructure:</vt:lpstr>
      <vt:lpstr>Water and Sanitation Infrastructure</vt:lpstr>
      <vt:lpstr>Housing and Urban Infrastructure</vt:lpstr>
      <vt:lpstr>ICT Infrastructure</vt:lpstr>
      <vt:lpstr>Healthcare Infrastructure:</vt:lpstr>
      <vt:lpstr>Education Infrastructure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Livison Mutekede</dc:creator>
  <cp:lastModifiedBy>Livison Mutekede</cp:lastModifiedBy>
  <cp:revision>9</cp:revision>
  <dcterms:created xsi:type="dcterms:W3CDTF">2024-07-30T07:18:57Z</dcterms:created>
  <dcterms:modified xsi:type="dcterms:W3CDTF">2024-09-26T13:56:07Z</dcterms:modified>
</cp:coreProperties>
</file>