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notesSlides/notesSlide13.xml" ContentType="application/vnd.openxmlformats-officedocument.presentationml.notesSlide+xml"/>
  <Override PartName="/ppt/slides/slide16.xml" ContentType="application/vnd.openxmlformats-officedocument.presentationml.slide+xml"/>
  <Override PartName="/ppt/notesSlides/notesSlide14.xml" ContentType="application/vnd.openxmlformats-officedocument.presentationml.notesSlide+xml"/>
  <Override PartName="/ppt/slides/slide17.xml" ContentType="application/vnd.openxmlformats-officedocument.presentationml.slide+xml"/>
  <Override PartName="/ppt/notesSlides/notesSlide15.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987" autoAdjust="0"/>
    <p:restoredTop sz="75722" autoAdjust="0"/>
  </p:normalViewPr>
  <p:slideViewPr>
    <p:cSldViewPr snapToGrid="0">
      <p:cViewPr>
        <p:scale>
          <a:sx n="80" d="100"/>
          <a:sy n="80" d="100"/>
        </p:scale>
        <p:origin x="1507" y="-33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tableStyles" Target="tableStyle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7" name=""/>
        <p:cNvGrpSpPr/>
        <p:nvPr/>
      </p:nvGrpSpPr>
      <p:grpSpPr>
        <a:xfrm>
          <a:off x="0" y="0"/>
          <a:ext cx="0" cy="0"/>
          <a:chOff x="0" y="0"/>
          <a:chExt cx="0" cy="0"/>
        </a:xfrm>
      </p:grpSpPr>
      <p:sp>
        <p:nvSpPr>
          <p:cNvPr id="104874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4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4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4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5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31" name="Slide Image Placeholder 1"/>
          <p:cNvSpPr>
            <a:spLocks noChangeAspect="1" noRot="1" noGrp="1" noChangeArrowheads="1" noTextEdit="1"/>
          </p:cNvSpPr>
          <p:nvPr>
            <p:ph type="sldImg"/>
          </p:nvPr>
        </p:nvSpPr>
        <p:spPr bwMode="auto">
          <a:noFill/>
          <a:ln>
            <a:solidFill>
              <a:srgbClr val="000000"/>
            </a:solidFill>
            <a:miter lim="800000"/>
            <a:headEnd/>
            <a:tailEnd/>
          </a:ln>
        </p:spPr>
      </p:sp>
      <p:sp>
        <p:nvSpPr>
          <p:cNvPr id="1048632" name="Notes Placeholder 2"/>
          <p:cNvSpPr>
            <a:spLocks noGrp="1" noChangeArrowheads="1"/>
          </p:cNvSpPr>
          <p:nvPr>
            <p:ph type="body" idx="1"/>
          </p:nvPr>
        </p:nvSpPr>
        <p:spPr bwMode="auto">
          <a:noFill/>
        </p:spPr>
        <p:txBody>
          <a:bodyPr anchor="t" anchorCtr="0" compatLnSpc="1" numCol="1" wrap="square">
            <a:prstTxWarp prst="textNoShape"/>
          </a:bodyPr>
          <a:p>
            <a:pPr eaLnBrk="1" hangingPunct="1">
              <a:spcBef>
                <a:spcPct val="0"/>
              </a:spcBef>
            </a:pPr>
            <a:endParaRPr altLang="en-US" dirty="0" lang="en-ZW"/>
          </a:p>
        </p:txBody>
      </p:sp>
      <p:sp>
        <p:nvSpPr>
          <p:cNvPr id="1048633" name="Slide Number Placeholder 3"/>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alibri" panose="020F0502020204030204" pitchFamily="34" charset="0"/>
              </a:defRPr>
            </a:lvl1pPr>
            <a:lvl2pPr indent="-285708" marL="742841">
              <a:defRPr>
                <a:solidFill>
                  <a:schemeClr val="tx1"/>
                </a:solidFill>
                <a:latin typeface="Calibri" panose="020F0502020204030204" pitchFamily="34" charset="0"/>
              </a:defRPr>
            </a:lvl2pPr>
            <a:lvl3pPr indent="-228567" marL="1142833">
              <a:defRPr>
                <a:solidFill>
                  <a:schemeClr val="tx1"/>
                </a:solidFill>
                <a:latin typeface="Calibri" panose="020F0502020204030204" pitchFamily="34" charset="0"/>
              </a:defRPr>
            </a:lvl3pPr>
            <a:lvl4pPr indent="-228567" marL="1599965">
              <a:defRPr>
                <a:solidFill>
                  <a:schemeClr val="tx1"/>
                </a:solidFill>
                <a:latin typeface="Calibri" panose="020F0502020204030204" pitchFamily="34" charset="0"/>
              </a:defRPr>
            </a:lvl4pPr>
            <a:lvl5pPr indent="-228567" marL="2057099">
              <a:defRPr>
                <a:solidFill>
                  <a:schemeClr val="tx1"/>
                </a:solidFill>
                <a:latin typeface="Calibri" panose="020F0502020204030204" pitchFamily="34" charset="0"/>
              </a:defRPr>
            </a:lvl5pPr>
            <a:lvl6pPr eaLnBrk="0" fontAlgn="base" hangingPunct="0" indent="-228567" marL="2514232">
              <a:spcBef>
                <a:spcPct val="0"/>
              </a:spcBef>
              <a:spcAft>
                <a:spcPct val="0"/>
              </a:spcAft>
              <a:defRPr>
                <a:solidFill>
                  <a:schemeClr val="tx1"/>
                </a:solidFill>
                <a:latin typeface="Calibri" panose="020F0502020204030204" pitchFamily="34" charset="0"/>
              </a:defRPr>
            </a:lvl6pPr>
            <a:lvl7pPr eaLnBrk="0" fontAlgn="base" hangingPunct="0" indent="-228567" marL="2971364">
              <a:spcBef>
                <a:spcPct val="0"/>
              </a:spcBef>
              <a:spcAft>
                <a:spcPct val="0"/>
              </a:spcAft>
              <a:defRPr>
                <a:solidFill>
                  <a:schemeClr val="tx1"/>
                </a:solidFill>
                <a:latin typeface="Calibri" panose="020F0502020204030204" pitchFamily="34" charset="0"/>
              </a:defRPr>
            </a:lvl7pPr>
            <a:lvl8pPr eaLnBrk="0" fontAlgn="base" hangingPunct="0" indent="-228567" marL="3428498">
              <a:spcBef>
                <a:spcPct val="0"/>
              </a:spcBef>
              <a:spcAft>
                <a:spcPct val="0"/>
              </a:spcAft>
              <a:defRPr>
                <a:solidFill>
                  <a:schemeClr val="tx1"/>
                </a:solidFill>
                <a:latin typeface="Calibri" panose="020F0502020204030204" pitchFamily="34" charset="0"/>
              </a:defRPr>
            </a:lvl8pPr>
            <a:lvl9pPr eaLnBrk="0" fontAlgn="base" hangingPunct="0" indent="-228567" marL="3885630">
              <a:spcBef>
                <a:spcPct val="0"/>
              </a:spcBef>
              <a:spcAft>
                <a:spcPct val="0"/>
              </a:spcAft>
              <a:defRPr>
                <a:solidFill>
                  <a:schemeClr val="tx1"/>
                </a:solidFill>
                <a:latin typeface="Calibri" panose="020F0502020204030204" pitchFamily="34" charset="0"/>
              </a:defRPr>
            </a:lvl9pPr>
          </a:lstStyle>
          <a:p>
            <a:pPr algn="r" defTabSz="914400" eaLnBrk="1" fontAlgn="base" hangingPunct="1" indent="0" latinLnBrk="0" lvl="0" marL="0" marR="0" rtl="0">
              <a:lnSpc>
                <a:spcPct val="100000"/>
              </a:lnSpc>
              <a:spcBef>
                <a:spcPct val="0"/>
              </a:spcBef>
              <a:spcAft>
                <a:spcPct val="0"/>
              </a:spcAft>
              <a:buClrTx/>
              <a:buSzTx/>
              <a:buFontTx/>
              <a:buNone/>
            </a:pPr>
            <a:fld id="{A37A1450-CB25-B740-AA8D-469BC3924880}" type="slidenum">
              <a:rPr altLang="en-US" baseline="0" b="0" cap="none" sz="1200" i="0" kern="1200" kumimoji="0" lang="en-US" noProof="0" normalizeH="0" spc="0" strike="noStrike" u="none" smtClean="0">
                <a:ln>
                  <a:noFill/>
                </a:ln>
                <a:solidFill>
                  <a:prstClr val="black"/>
                </a:solidFill>
                <a:effectLst/>
                <a:uLnTx/>
                <a:uFillTx/>
                <a:latin typeface="Calibri" panose="020F0502020204030204" pitchFamily="34" charset="0"/>
                <a:ea typeface="+mn-ea"/>
                <a:cs typeface="+mn-cs"/>
              </a:rPr>
              <a:pPr algn="r" defTabSz="914400" eaLnBrk="1" fontAlgn="base" hangingPunct="1" indent="0" latinLnBrk="0" lvl="0" marL="0" marR="0" rtl="0">
                <a:lnSpc>
                  <a:spcPct val="100000"/>
                </a:lnSpc>
                <a:spcBef>
                  <a:spcPct val="0"/>
                </a:spcBef>
                <a:spcAft>
                  <a:spcPct val="0"/>
                </a:spcAft>
                <a:buClrTx/>
                <a:buSzTx/>
                <a:buFontTx/>
                <a:buNone/>
              </a:pPr>
              <a:t>2</a:t>
            </a:fld>
            <a:endParaRPr altLang="en-US" baseline="0" b="0" cap="none" sz="1200" i="0" kern="1200" kumimoji="0" lang="en-US" noProof="0" normalizeH="0" spc="0" strike="noStrike" u="none">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19" name="Notes Placeholder 1048613"/>
          <p:cNvSpPr>
            <a:spLocks noGrp="1"/>
          </p:cNvSpPr>
          <p:nvPr>
            <p:ph type="body"/>
          </p:nvPr>
        </p:nvSpPr>
        <p:spPr/>
        <p:txBody>
          <a:bodyPr/>
          <a:p>
            <a:pPr algn="l" defTabSz="914400" eaLnBrk="1" fontAlgn="base" hangingPunct="1" indent="0" latinLnBrk="0" marL="0" marR="0" rtl="0">
              <a:lnSpc>
                <a:spcPct val="100000"/>
              </a:lnSpc>
              <a:spcBef>
                <a:spcPct val="30000"/>
              </a:spcBef>
              <a:spcAft>
                <a:spcPct val="0"/>
              </a:spcAft>
              <a:buClrTx/>
              <a:buSzTx/>
              <a:buFontTx/>
              <a:buNone/>
            </a:pPr>
            <a:r>
              <a:rPr altLang="en-GB" dirty="0" sz="1200" lang="en-US"/>
              <a:t>Addressed through implementing the "Adaptation and Mitigation Action" Plan
ADAPTATION ACTIONS
Def: Adjustment of farming practices in response to CHANGE in Climate, Environmental Factors and other Stressers
MITIGATION ACTIONS
Def: Practices and Strategies used to reduce the negative effects of agricultural activities on natural environment, climate and ecosystems
1. Promote climate-smart, sustainable agricultural practices - GAPs (conservation agriculture, crop rotation and intercropping, livestock management,  precision agriculture, organic farming)
2. Reduce use of synthetic fertilisers and pesticides (through Intergrated Pest Management (IPM), Intergrated Nutrient Management (INM)
3. Supporting climate-resielient agriculture research and development ( initiative by Institutions of Higher Learning)
</a:t>
            </a:r>
            <a:endParaRPr altLang="en-GB" dirty="0" sz="1200"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09" name="Slide Image Placeholder 1"/>
          <p:cNvSpPr>
            <a:spLocks noChangeAspect="1" noRot="1" noGrp="1"/>
          </p:cNvSpPr>
          <p:nvPr>
            <p:ph type="sldImg"/>
          </p:nvPr>
        </p:nvSpPr>
        <p:spPr/>
      </p:sp>
      <p:sp>
        <p:nvSpPr>
          <p:cNvPr id="1048610" name="Notes Placeholder 2"/>
          <p:cNvSpPr>
            <a:spLocks noGrp="1"/>
          </p:cNvSpPr>
          <p:nvPr>
            <p:ph type="body" idx="1"/>
          </p:nvPr>
        </p:nvSpPr>
        <p:spPr/>
        <p:txBody>
          <a:bodyPr/>
          <a:p>
            <a:r>
              <a:rPr altLang="zh-CN" dirty="0" lang="en-US"/>
              <a:t>ADAPTATION: Adjustment of farming practices in response to CHANGE in Climate, Environmental Factors and other Stressers
Irrigation and Water anagement:
1. Vungu dam construction project on 15% water to be used in Zibangwe upon completion
2. Establishment of smallholder irrigation schemes eg Mayorca smallholder irrigation scheme in Kwekwe, Mundi-Mtanga Biri Extension irrigation scheme in Mberengwa,  Mtangwe irrigation scheme  (134ha) in Gokwe South
3. Borehole drilling and powering which is pivotal in establishment of VBUs/SBUs  (eg Vungu High Sch Garden) other schools (Riverton Academy, Mkoba Hugh, Zvishavane High, etc..) have Agric as subject plus a garden
Livestock Adaptation:
1. Livestock Adaptation programs aimed at producing climate change resilient and heat torelant breeds.
2. Feed production and Value Addition  (Hay bailing and Fodder Ammoniation Process, commercial feed distribution to achieve a health resielient herd. 
Eample - The Livestock Production Systems in Zimbabwe (LIPS-Zim) project Promoting adaptive livestock feeding practices and adaptive breeds, disease surveillance and control 
NB: ANIMAL HEALTH MANAGEMENT, IMPROVED BREEDS AND IMPROVED FEEDS are key in vulnerability reduction and resilience enhancement
Crop Adaptation:
1. Use of biofortified seeds
2. Growing climate change resilient crop varieties (especially sorghum &amp; cowpeas) in drier districts
3. Use of sound agronomic practices like soil and fertility conservation, intergrated disease and pest management (as in Pfumvudza/Intwasa Programs)
</a:t>
            </a:r>
            <a:endParaRPr altLang="zh-CN" dirty="0" lang="en-US"/>
          </a:p>
        </p:txBody>
      </p:sp>
      <p:sp>
        <p:nvSpPr>
          <p:cNvPr id="1048611" name="Slide Number Placeholder 3"/>
          <p:cNvSpPr>
            <a:spLocks noGrp="1"/>
          </p:cNvSpPr>
          <p:nvPr>
            <p:ph type="sldNum" sz="quarter" idx="10"/>
          </p:nvPr>
        </p:nvSpPr>
        <p:spPr/>
        <p:txBody>
          <a:bodyPr/>
          <a:p>
            <a:fld id="{A9A0EA98-5831-4853-B862-C702E6EB345C}"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9" name="Slide Image Placeholder 1"/>
          <p:cNvSpPr>
            <a:spLocks noChangeAspect="1" noRot="1" noGrp="1"/>
          </p:cNvSpPr>
          <p:nvPr>
            <p:ph type="sldImg"/>
          </p:nvPr>
        </p:nvSpPr>
        <p:spPr/>
      </p:sp>
      <p:sp>
        <p:nvSpPr>
          <p:cNvPr id="1048600" name="Notes Placeholder 2"/>
          <p:cNvSpPr>
            <a:spLocks noGrp="1"/>
          </p:cNvSpPr>
          <p:nvPr>
            <p:ph type="body" idx="1"/>
          </p:nvPr>
        </p:nvSpPr>
        <p:spPr/>
        <p:txBody>
          <a:bodyPr/>
          <a:p>
            <a:pPr algn="l" defTabSz="914400" eaLnBrk="1" fontAlgn="base" hangingPunct="1" indent="0" latinLnBrk="0" marL="0" marR="0" rtl="0">
              <a:lnSpc>
                <a:spcPct val="100000"/>
              </a:lnSpc>
              <a:spcBef>
                <a:spcPct val="30000"/>
              </a:spcBef>
              <a:spcAft>
                <a:spcPct val="0"/>
              </a:spcAft>
              <a:buClrTx/>
              <a:buSzTx/>
              <a:buFontTx/>
              <a:buNone/>
            </a:pPr>
            <a:r>
              <a:rPr altLang="en-US" dirty="0" lang="zh-CN"/>
              <a:t>Definition
Mitigation refers to practices and strategies used to reduce the negative effects of agricultural activities on natural environment, climate and ecosystems
GAPs-Good Agronomic Practices
IPM-Integrated Pest Management
INM-Integrated Nutrient Management 
R&amp;D-Research and Development
NB: Other initiatives are achieved through individual farmer visits, farmer training programs by Agritex and Vet, Radio listening programs offered on air 
</a:t>
            </a:r>
            <a:endParaRPr altLang="en-US" dirty="0" lang="zh-CN"/>
          </a:p>
        </p:txBody>
      </p:sp>
      <p:sp>
        <p:nvSpPr>
          <p:cNvPr id="1048601" name="Slide Number Placeholder 3"/>
          <p:cNvSpPr>
            <a:spLocks noGrp="1"/>
          </p:cNvSpPr>
          <p:nvPr>
            <p:ph type="sldNum" sz="quarter" idx="10"/>
          </p:nvPr>
        </p:nvSpPr>
        <p:spPr/>
        <p:txBody>
          <a:bodyPr/>
          <a:p>
            <a:fld id="{A9A0EA98-5831-4853-B862-C702E6EB345C}" type="slidenum">
              <a:rPr lang="en-US" smtClean="0"/>
              <a:t>13</a:t>
            </a:fld>
            <a:endParaRPr dirty="0"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6" name="Notes Placeholder 1048616"/>
          <p:cNvSpPr>
            <a:spLocks noGrp="1"/>
          </p:cNvSpPr>
          <p:nvPr>
            <p:ph type="body"/>
          </p:nvPr>
        </p:nvSpPr>
        <p:spPr/>
        <p:txBody>
          <a:bodyPr/>
          <a:p>
            <a:r>
              <a:rPr altLang="en-US" dirty="0" lang="zh-C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4" name="Slide Image Placeholder 1"/>
          <p:cNvSpPr>
            <a:spLocks noChangeAspect="1" noRot="1" noGrp="1"/>
          </p:cNvSpPr>
          <p:nvPr>
            <p:ph type="sldImg"/>
          </p:nvPr>
        </p:nvSpPr>
        <p:spPr/>
      </p:sp>
      <p:sp>
        <p:nvSpPr>
          <p:cNvPr id="1048605" name="Notes Placeholder 2"/>
          <p:cNvSpPr>
            <a:spLocks noGrp="1"/>
          </p:cNvSpPr>
          <p:nvPr>
            <p:ph type="body" idx="1"/>
          </p:nvPr>
        </p:nvSpPr>
        <p:spPr/>
        <p:txBody>
          <a:bodyPr/>
          <a:p>
            <a:r>
              <a:rPr altLang="zh-CN" b="1" dirty="0" lang="en-US"/>
              <a:t>Policy Harmonisation:
1. Government is addressing issues of policy conflict between Agriculture and mining. Currently the government working on modernising The Mines and Minerals Act of 1961 in an attempt to balance different land uses, with the President's rights to mine superseding other land rights (The President reserves ownership of all minerals and only him can grant licenses to companies and individuals). Very little progress on this aspect
This approach borrows largely from Intergrated Land-Use Planning where the two mimisteries develop a comprehensive land-use plan that balances agriculture and mining activities to avoid conflict over land use.
Inter-Ministerial Collaboration:
Close collaboration between the Ministries of Mines and Agriculture to ensure alignment of policies and regulations
Sustainable Mining Practices:
The government is working towards adoption of environmentally friendly practices which do not only address concerns of land degradation, but addresses issues of water pollution and Protecting agricultural lands. 
M&amp;E:
The government has established the Department of Monitoring and Evaluation tasked to establish a framework to track progress, address challenges, and make recommendations, adjustments to polices and prorams</a:t>
            </a:r>
            <a:endParaRPr altLang="zh-CN" b="1" dirty="0" lang="en-US"/>
          </a:p>
        </p:txBody>
      </p:sp>
      <p:sp>
        <p:nvSpPr>
          <p:cNvPr id="1048606" name="Slide Number Placeholder 3"/>
          <p:cNvSpPr>
            <a:spLocks noGrp="1"/>
          </p:cNvSpPr>
          <p:nvPr>
            <p:ph type="sldNum" sz="quarter" idx="10"/>
          </p:nvPr>
        </p:nvSpPr>
        <p:spPr/>
        <p:txBody>
          <a:bodyPr/>
          <a:p>
            <a:fld id="{A9A0EA98-5831-4853-B862-C702E6EB345C}" type="slidenum">
              <a:rPr lang="en-US" smtClean="0"/>
              <a:t>15</a:t>
            </a:fld>
            <a:endParaRPr dirty="0"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14" name="Slide Image Placeholder 1"/>
          <p:cNvSpPr>
            <a:spLocks noChangeAspect="1" noRot="1" noGrp="1"/>
          </p:cNvSpPr>
          <p:nvPr>
            <p:ph type="sldImg"/>
          </p:nvPr>
        </p:nvSpPr>
        <p:spPr/>
      </p:sp>
      <p:sp>
        <p:nvSpPr>
          <p:cNvPr id="1048615" name="Notes Placeholder 2"/>
          <p:cNvSpPr>
            <a:spLocks noGrp="1"/>
          </p:cNvSpPr>
          <p:nvPr>
            <p:ph type="body" idx="1"/>
          </p:nvPr>
        </p:nvSpPr>
        <p:spPr/>
        <p:txBody>
          <a:bodyPr/>
          <a:p>
            <a:r>
              <a:rPr b="1" dirty="0" lang="en-US"/>
              <a:t>Private sector microfinance institutions</a:t>
            </a:r>
          </a:p>
          <a:p>
            <a:r>
              <a:rPr dirty="0" lang="en-US"/>
              <a:t>1. National Enhanced Agricultural Productivity Schemes </a:t>
            </a:r>
            <a:r>
              <a:rPr b="1" dirty="0" lang="en-US"/>
              <a:t>(NEAPs</a:t>
            </a:r>
            <a:r>
              <a:rPr dirty="0" lang="en-US"/>
              <a:t>) by CBZ, AFC (new command farming)</a:t>
            </a:r>
          </a:p>
          <a:p>
            <a:r>
              <a:rPr dirty="0" lang="en-US"/>
              <a:t>2. Zimbabwe Women`s</a:t>
            </a:r>
            <a:r>
              <a:rPr baseline="0" dirty="0" lang="en-US"/>
              <a:t> Microfinance Bank</a:t>
            </a:r>
          </a:p>
          <a:p>
            <a:r>
              <a:rPr baseline="0" dirty="0" lang="en-US"/>
              <a:t>3. Midlands Microfinance Trust</a:t>
            </a:r>
          </a:p>
          <a:p>
            <a:r>
              <a:rPr baseline="0" dirty="0" lang="en-US"/>
              <a:t>4. Vision Fund Zimbabwe</a:t>
            </a:r>
          </a:p>
          <a:p>
            <a:endParaRPr baseline="0" dirty="0" lang="en-US"/>
          </a:p>
          <a:p>
            <a:r>
              <a:rPr baseline="0" b="1" dirty="0" lang="en-US" u="sng"/>
              <a:t>NB</a:t>
            </a:r>
            <a:r>
              <a:rPr baseline="0" b="0" dirty="0" lang="en-US" u="none"/>
              <a:t>: these institutions offer different services like loans, saving Account for farmers, Insurance products in case of failures, financial training and capacity building to enhance financial literacy and productivity.</a:t>
            </a:r>
            <a:endParaRPr baseline="0" b="1" dirty="0" lang="en-US" u="sng"/>
          </a:p>
          <a:p>
            <a:endParaRPr dirty="0" lang="en-ZW"/>
          </a:p>
        </p:txBody>
      </p:sp>
      <p:sp>
        <p:nvSpPr>
          <p:cNvPr id="1048616" name="Slide Number Placeholder 3"/>
          <p:cNvSpPr>
            <a:spLocks noGrp="1"/>
          </p:cNvSpPr>
          <p:nvPr>
            <p:ph type="sldNum" sz="quarter" idx="10"/>
          </p:nvPr>
        </p:nvSpPr>
        <p:spPr/>
        <p:txBody>
          <a:bodyPr/>
          <a:p>
            <a:fld id="{A9A0EA98-5831-4853-B862-C702E6EB345C}"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37" name="Slide Image Placeholder 1"/>
          <p:cNvSpPr>
            <a:spLocks noChangeAspect="1" noRot="1" noGrp="1" noChangeArrowheads="1" noTextEdit="1"/>
          </p:cNvSpPr>
          <p:nvPr>
            <p:ph type="sldImg"/>
          </p:nvPr>
        </p:nvSpPr>
        <p:spPr bwMode="auto">
          <a:noFill/>
          <a:ln>
            <a:solidFill>
              <a:srgbClr val="000000"/>
            </a:solidFill>
            <a:miter lim="800000"/>
            <a:headEnd/>
            <a:tailEnd/>
          </a:ln>
        </p:spPr>
      </p:sp>
      <p:sp>
        <p:nvSpPr>
          <p:cNvPr id="1048638" name="Notes Placeholder 2"/>
          <p:cNvSpPr>
            <a:spLocks noGrp="1" noChangeArrowheads="1"/>
          </p:cNvSpPr>
          <p:nvPr>
            <p:ph type="body" idx="1"/>
          </p:nvPr>
        </p:nvSpPr>
        <p:spPr bwMode="auto">
          <a:noFill/>
        </p:spPr>
        <p:txBody>
          <a:bodyPr anchor="t" anchorCtr="0" compatLnSpc="1" numCol="1" wrap="square">
            <a:prstTxWarp prst="textNoShape"/>
          </a:bodyPr>
          <a:p>
            <a:pPr eaLnBrk="1" hangingPunct="1">
              <a:spcBef>
                <a:spcPct val="0"/>
              </a:spcBef>
            </a:pPr>
            <a:endParaRPr altLang="en-US" lang="en-ZW"/>
          </a:p>
        </p:txBody>
      </p:sp>
      <p:sp>
        <p:nvSpPr>
          <p:cNvPr id="1048639" name="Slide Number Placeholder 3"/>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alibri" panose="020F0502020204030204" pitchFamily="34" charset="0"/>
              </a:defRPr>
            </a:lvl1pPr>
            <a:lvl2pPr indent="-285708" marL="742841">
              <a:defRPr>
                <a:solidFill>
                  <a:schemeClr val="tx1"/>
                </a:solidFill>
                <a:latin typeface="Calibri" panose="020F0502020204030204" pitchFamily="34" charset="0"/>
              </a:defRPr>
            </a:lvl2pPr>
            <a:lvl3pPr indent="-228567" marL="1142833">
              <a:defRPr>
                <a:solidFill>
                  <a:schemeClr val="tx1"/>
                </a:solidFill>
                <a:latin typeface="Calibri" panose="020F0502020204030204" pitchFamily="34" charset="0"/>
              </a:defRPr>
            </a:lvl3pPr>
            <a:lvl4pPr indent="-228567" marL="1599965">
              <a:defRPr>
                <a:solidFill>
                  <a:schemeClr val="tx1"/>
                </a:solidFill>
                <a:latin typeface="Calibri" panose="020F0502020204030204" pitchFamily="34" charset="0"/>
              </a:defRPr>
            </a:lvl4pPr>
            <a:lvl5pPr indent="-228567" marL="2057099">
              <a:defRPr>
                <a:solidFill>
                  <a:schemeClr val="tx1"/>
                </a:solidFill>
                <a:latin typeface="Calibri" panose="020F0502020204030204" pitchFamily="34" charset="0"/>
              </a:defRPr>
            </a:lvl5pPr>
            <a:lvl6pPr eaLnBrk="0" fontAlgn="base" hangingPunct="0" indent="-228567" marL="2514232">
              <a:spcBef>
                <a:spcPct val="0"/>
              </a:spcBef>
              <a:spcAft>
                <a:spcPct val="0"/>
              </a:spcAft>
              <a:defRPr>
                <a:solidFill>
                  <a:schemeClr val="tx1"/>
                </a:solidFill>
                <a:latin typeface="Calibri" panose="020F0502020204030204" pitchFamily="34" charset="0"/>
              </a:defRPr>
            </a:lvl6pPr>
            <a:lvl7pPr eaLnBrk="0" fontAlgn="base" hangingPunct="0" indent="-228567" marL="2971364">
              <a:spcBef>
                <a:spcPct val="0"/>
              </a:spcBef>
              <a:spcAft>
                <a:spcPct val="0"/>
              </a:spcAft>
              <a:defRPr>
                <a:solidFill>
                  <a:schemeClr val="tx1"/>
                </a:solidFill>
                <a:latin typeface="Calibri" panose="020F0502020204030204" pitchFamily="34" charset="0"/>
              </a:defRPr>
            </a:lvl7pPr>
            <a:lvl8pPr eaLnBrk="0" fontAlgn="base" hangingPunct="0" indent="-228567" marL="3428498">
              <a:spcBef>
                <a:spcPct val="0"/>
              </a:spcBef>
              <a:spcAft>
                <a:spcPct val="0"/>
              </a:spcAft>
              <a:defRPr>
                <a:solidFill>
                  <a:schemeClr val="tx1"/>
                </a:solidFill>
                <a:latin typeface="Calibri" panose="020F0502020204030204" pitchFamily="34" charset="0"/>
              </a:defRPr>
            </a:lvl8pPr>
            <a:lvl9pPr eaLnBrk="0" fontAlgn="base" hangingPunct="0" indent="-228567" marL="3885630">
              <a:spcBef>
                <a:spcPct val="0"/>
              </a:spcBef>
              <a:spcAft>
                <a:spcPct val="0"/>
              </a:spcAft>
              <a:defRPr>
                <a:solidFill>
                  <a:schemeClr val="tx1"/>
                </a:solidFill>
                <a:latin typeface="Calibri" panose="020F0502020204030204" pitchFamily="34" charset="0"/>
              </a:defRPr>
            </a:lvl9pPr>
          </a:lstStyle>
          <a:p>
            <a:pPr algn="r" defTabSz="914400" eaLnBrk="1" fontAlgn="base" hangingPunct="1" indent="0" latinLnBrk="0" lvl="0" marL="0" marR="0" rtl="0">
              <a:lnSpc>
                <a:spcPct val="100000"/>
              </a:lnSpc>
              <a:spcBef>
                <a:spcPct val="0"/>
              </a:spcBef>
              <a:spcAft>
                <a:spcPct val="0"/>
              </a:spcAft>
              <a:buClrTx/>
              <a:buSzTx/>
              <a:buFontTx/>
              <a:buNone/>
            </a:pPr>
            <a:fld id="{03FA5CB3-ACAA-C241-A3FE-C26AC0B983DD}" type="slidenum">
              <a:rPr altLang="en-US" baseline="0" b="0" cap="none" sz="1200" i="0" kern="1200" kumimoji="0" lang="en-US" noProof="0" normalizeH="0" spc="0" strike="noStrike" u="none" smtClean="0">
                <a:ln>
                  <a:noFill/>
                </a:ln>
                <a:solidFill>
                  <a:prstClr val="black"/>
                </a:solidFill>
                <a:effectLst/>
                <a:uLnTx/>
                <a:uFillTx/>
                <a:latin typeface="Calibri" panose="020F0502020204030204" pitchFamily="34" charset="0"/>
                <a:ea typeface="+mn-ea"/>
                <a:cs typeface="+mn-cs"/>
              </a:rPr>
              <a:pPr algn="r" defTabSz="914400" eaLnBrk="1" fontAlgn="base" hangingPunct="1" indent="0" latinLnBrk="0" lvl="0" marL="0" marR="0" rtl="0">
                <a:lnSpc>
                  <a:spcPct val="100000"/>
                </a:lnSpc>
                <a:spcBef>
                  <a:spcPct val="0"/>
                </a:spcBef>
                <a:spcAft>
                  <a:spcPct val="0"/>
                </a:spcAft>
                <a:buClrTx/>
                <a:buSzTx/>
                <a:buFontTx/>
                <a:buNone/>
              </a:pPr>
              <a:t>3</a:t>
            </a:fld>
            <a:endParaRPr altLang="en-US" baseline="0" b="0" cap="none" sz="1200" i="0" kern="1200" kumimoji="0" lang="en-US" noProof="0" normalizeH="0" spc="0" strike="noStrike" u="none">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42" name="Notes Placeholder 1048604"/>
          <p:cNvSpPr>
            <a:spLocks noGrp="1"/>
          </p:cNvSpPr>
          <p:nvPr>
            <p:ph type="body"/>
          </p:nvPr>
        </p:nvSpPr>
        <p:spPr/>
        <p:txBody>
          <a:bodyPr/>
          <a:p>
            <a:r>
              <a:rPr altLang="zh-CN" b="1" dirty="0" lang="en-US"/>
              <a:t>As a Ministry, we are Pre-Occupied by national development trajectory engraved in NDS1
Th presentation will 
1. start by examining the current agricultural status of the province,
2. find potential areas for growth and development, 
3. Identify challenges and
4. Propose strategies to address some of the challenges bedeviling the province
The ultimate goal is to spark a conversation that will inspire action towards unlocking the full potential of the province to contribute towards Zimbabwe’s overall agricultural development agenda (ie,  to improve production, farmer income, enhance food security and accomplish NDS1)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51" name="Notes Placeholder 1048601"/>
          <p:cNvSpPr>
            <a:spLocks noGrp="1"/>
          </p:cNvSpPr>
          <p:nvPr>
            <p:ph type="body"/>
          </p:nvPr>
        </p:nvSpPr>
        <p:spPr/>
        <p:txBody>
          <a:bodyPr/>
          <a:p>
            <a:r>
              <a:rPr altLang="en-US" dirty="0" lang="zh-CN"/>
              <a:t>Fertile soils, favorable climate for diversified farming, abundant water resources and its position.
#. Kwekwe and Zvishavane:
Known for mixed farming involving crop and livestock production
#. Rest of the drier districts:
Major in livestock production with some districts into crop production (small grains as drought Mitigation strategy)
Population Data:
At least 1 million live in rural areas and depends on Agric 
More than 240 000 employed in Agric sector
Most expansive provinces in the country covering 49 166 square kilometres (4 916 600hectares) 
The province is predominantly agro ecological zone 3, few areas falling under natural region 4 and 5, hence is classified as a semi-intensive agricultural production region. 
Third most populous with a population of   at least 1,6million (ZIMSTAT 2012) of which 51.9% are females
At least 1 million live in rural areas, 240 000 employed in the Agriculture sector
The province tops on national GDP contribution agricultural production and mining.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54" name="Notes Placeholder 1048592"/>
          <p:cNvSpPr>
            <a:spLocks noGrp="1"/>
          </p:cNvSpPr>
          <p:nvPr>
            <p:ph type="body"/>
          </p:nvPr>
        </p:nvSpPr>
        <p:spPr/>
        <p:txBody>
          <a:bodyPr/>
          <a:p>
            <a:r>
              <a:rPr altLang="en-US" dirty="0" lang="zh-CN"/>
              <a:t>Crop production:
A lot of cereals and small grains are grown. 
Maize Production:
 Despite harsh climatic conditions, Command Farming, Pfumvudza/Intwasa  Programs implementation resulted in increased area planted and yeild per hectare
Wheat production:
Production has been increasing steady since 2020, with a significant jump in 2022
To achieve food self sufficiency the province has 12 000ha of wheat planted this season (2024 winter cropping), expected to produced at least 60 000 tonnes of wheat
Cotton production:
The province is also the second highest producer of cotton in  the country. 2020/2021 had a decrease duecto poor weather conditions. Bounced back in 2022/2023 season targeting 160,000tones (14.3% increase) </a:t>
            </a:r>
            <a:endParaRPr altLang="en-US" dirty="0"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57" name="Notes Placeholder 1048701"/>
          <p:cNvSpPr>
            <a:spLocks noGrp="1"/>
          </p:cNvSpPr>
          <p:nvPr>
            <p:ph type="body"/>
          </p:nvPr>
        </p:nvSpPr>
        <p:spPr/>
        <p:txBody>
          <a:bodyPr/>
          <a:p>
            <a:r>
              <a:rPr altLang="en-US" lang="zh-CN"/>
              <a:t>Livestock production venture ranging from communal to commercial production systems.
Theileriosis (January Disease), Foot and Mouth Disease (FMD) and Anthrax related cattle deaths reduced production targets to 1million
Vaccine production (JD vaccine), vaccinations, tickgrease bliss, dip tank rehab among other interventions has resulted in Dpt of Vet being on top of the situation</a:t>
            </a:r>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60" name="Notes Placeholder 1048607"/>
          <p:cNvSpPr>
            <a:spLocks noGrp="1"/>
          </p:cNvSpPr>
          <p:nvPr>
            <p:ph type="body"/>
          </p:nvPr>
        </p:nvSpPr>
        <p:spPr/>
        <p:txBody>
          <a:bodyPr/>
          <a:p>
            <a:r>
              <a:rPr altLang="en-US" dirty="0" lang="zh-CN"/>
              <a:t>PPPs and Gvt Support Initiatives:
1. Establishment of VBUs and SBUs set up through Gvt, SIRP and SACP Partnerships
2. Agric4She initiative by First Lady to provide inputs, training and support for WOMEN EMPOWERMENT
Water Sources and Irrigation:
109 Presidential Boreholes and 135 by local authorities drilled at Primary Healthcare facilities and in villages
Potential for Value Addition:
Availability of non agricultural economic activities like mining presents opportunities for industrialisation which would include Agro Industries supporting value addition
Institutions of Higher Learning:
1. MSU and Mlezu offering various programs in research in various areas of agriculture
2. Provides Farmer and Extension Worker traininings to enhance production and productivity</a:t>
            </a:r>
            <a:endParaRPr altLang="en-US" dirty="0"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63" name="Notes Placeholder 1048610"/>
          <p:cNvSpPr>
            <a:spLocks noGrp="1"/>
          </p:cNvSpPr>
          <p:nvPr>
            <p:ph type="body"/>
          </p:nvPr>
        </p:nvSpPr>
        <p:spPr/>
        <p:txBody>
          <a:bodyPr/>
          <a:p>
            <a:r>
              <a:rPr altLang="zh-CN" dirty="0" lang="en-US"/>
              <a:t>The presentation acknowledges the existence of quiet a number of challenges bedeviling the Agriculture sector in Midlands, BUT narrows down to a few below due to their DELETERIOUS IMPLICATIONS on Agricultural PRODUCTION and PRODUCTIVITY
Upon us is Climate Change and Variability
1. Climate change and variability
2. land degradation and soil erosion
3. limited access to financing and credit
Other challenges (Source: PAIP Document)
1. The non-viability of the cotton and small grains value chains: This has been caused by the advent of producers that were producing high yielding genetically modified varieties in countries like China. The high yielding varieties have the impact of reducing the cost of production per kilogram, causing the reduction of producer prices to levels that are not viable for Zimbabwean farmers.  
2. Heavy reliance on government to provide inputs through state funded schemes: Agricultural inputs distributors have diminished their presence in the farming areas citing decreased business volumes. 
3. The business enabling environment has remained unfavourable to support organic and new investment within agricultural value chains. 
4. The extension services are overstretched due to high breath of the coverage areas and the limited resources at their disposal. 
5. Climate change has increased the incidences of drought seasons or poorly distributed rainfall patterns.  
The country imports over 60% of its agricultural inputs requirements, thereby exposing the country to the vagaries of global supply chain constraints and price movements. 
6. There is limited value addition taking place within the provinces, thus negatively impacting the cost of production and cost of the end products that are produced centrally in larger cities like Harare and Bulawayo. 
7. The shortage of tractors, implements and harvesting machinery, thus impacting the process of mechanization in the province. Farmers are failing to perform enterprise duties on time. 
6. Farmers are experiencing high post-harvest losses due to lack of aggregation facilities, cold chain for fresh produce and storage facilities. 
7. The road network in all areas is in a bad state of repair resulting in high cost of inputs and produce. The protracted logistical movements to production areas has increased the cost of production. 
8. The food security in the province has generally been characterized by levels of low food sufficiency in most districts. The 2020/21 season was an exceptional season for some time as the good rainfalls resulted in high food sufficiency for most of the districts.  
9. Farmers continue to experience low yields despite being provided with hybrid seed, fertilizer, and other inputs under the state funded input schemes. 
10. Provincial production levels are too low to attract investment in processing facilities 
11. The activities of small-scale miners are causing environmental degradation and polluting water bodies.  
12. Lack of progression on the genetics of cotton, small grains and groundnut seed is affecting the yield potential for farmers  
</a:t>
            </a:r>
            <a:endParaRPr altLang="zh-CN" dirty="0"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65" name="Slide Image Placeholder 1"/>
          <p:cNvSpPr>
            <a:spLocks noChangeAspect="1" noRot="1" noGrp="1"/>
          </p:cNvSpPr>
          <p:nvPr>
            <p:ph type="sldImg"/>
          </p:nvPr>
        </p:nvSpPr>
        <p:spPr/>
      </p:sp>
      <p:sp>
        <p:nvSpPr>
          <p:cNvPr id="1048666" name="Notes Placeholder 2"/>
          <p:cNvSpPr>
            <a:spLocks noGrp="1"/>
          </p:cNvSpPr>
          <p:nvPr>
            <p:ph type="body" idx="1"/>
          </p:nvPr>
        </p:nvSpPr>
        <p:spPr/>
        <p:txBody>
          <a:bodyPr/>
          <a:p>
            <a:r>
              <a:rPr dirty="0" lang="en-US"/>
              <a:t>Effects of </a:t>
            </a:r>
            <a:r>
              <a:rPr dirty="0" lang="en-US" err="1"/>
              <a:t>elnino</a:t>
            </a:r>
            <a:r>
              <a:rPr dirty="0" lang="en-US"/>
              <a:t> on crops</a:t>
            </a:r>
            <a:endParaRPr dirty="0" lang="en-ZW"/>
          </a:p>
        </p:txBody>
      </p:sp>
      <p:sp>
        <p:nvSpPr>
          <p:cNvPr id="1048667" name="Slide Number Placeholder 3"/>
          <p:cNvSpPr>
            <a:spLocks noGrp="1"/>
          </p:cNvSpPr>
          <p:nvPr>
            <p:ph type="sldNum" sz="quarter" idx="10"/>
          </p:nvPr>
        </p:nvSpPr>
        <p:spPr/>
        <p:txBody>
          <a:bodyPr/>
          <a:p>
            <a:fld id="{A9A0EA98-5831-4853-B862-C702E6EB345C}"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61" name=""/>
        <p:cNvGrpSpPr/>
        <p:nvPr/>
      </p:nvGrpSpPr>
      <p:grpSpPr>
        <a:xfrm>
          <a:off x="0" y="0"/>
          <a:ext cx="0" cy="0"/>
          <a:chOff x="0" y="0"/>
          <a:chExt cx="0" cy="0"/>
        </a:xfrm>
      </p:grpSpPr>
      <p:grpSp>
        <p:nvGrpSpPr>
          <p:cNvPr id="62" name="Group 17"/>
          <p:cNvGrpSpPr/>
          <p:nvPr/>
        </p:nvGrpSpPr>
        <p:grpSpPr>
          <a:xfrm>
            <a:off x="0" y="0"/>
            <a:ext cx="9144677" cy="6858000"/>
            <a:chOff x="0" y="0"/>
            <a:chExt cx="9144677" cy="6858000"/>
          </a:xfrm>
        </p:grpSpPr>
        <p:pic>
          <p:nvPicPr>
            <p:cNvPr id="2097170" name="Picture 7" descr="SD-PanelTitle-R1.png"/>
            <p:cNvPicPr>
              <a:picLocks noChangeAspect="1"/>
            </p:cNvPicPr>
            <p:nvPr/>
          </p:nvPicPr>
          <p:blipFill>
            <a:blip xmlns:r="http://schemas.openxmlformats.org/officeDocument/2006/relationships" r:embed="rId1"/>
            <a:stretch>
              <a:fillRect/>
            </a:stretch>
          </p:blipFill>
          <p:spPr>
            <a:xfrm>
              <a:off x="0" y="0"/>
              <a:ext cx="9144000" cy="6858000"/>
            </a:xfrm>
            <a:prstGeom prst="rect"/>
          </p:spPr>
        </p:pic>
        <p:sp>
          <p:nvSpPr>
            <p:cNvPr id="1048620" name="Rectangle 10"/>
            <p:cNvSpPr/>
            <p:nvPr/>
          </p:nvSpPr>
          <p:spPr>
            <a:xfrm>
              <a:off x="1515532" y="1520422"/>
              <a:ext cx="6112935" cy="3818468"/>
            </a:xfrm>
            <a:prstGeom prst="rect"/>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71" name="Picture 11" descr="HDRibbonTitle-UniformTrim.png"/>
            <p:cNvPicPr>
              <a:picLocks noChangeAspect="1"/>
            </p:cNvPicPr>
            <p:nvPr/>
          </p:nvPicPr>
          <p:blipFill rotWithShape="1">
            <a:blip xmlns:r="http://schemas.openxmlformats.org/officeDocument/2006/relationships" r:embed="rId2"/>
            <a:srcRect l="-2" r="47959"/>
            <a:stretch>
              <a:fillRect/>
            </a:stretch>
          </p:blipFill>
          <p:spPr>
            <a:xfrm>
              <a:off x="0" y="3128434"/>
              <a:ext cx="1664208" cy="612648"/>
            </a:xfrm>
            <a:prstGeom prst="rect"/>
          </p:spPr>
        </p:pic>
        <p:pic>
          <p:nvPicPr>
            <p:cNvPr id="2097172" name="Picture 12" descr="HDRibbonTitle-UniformTrim.png"/>
            <p:cNvPicPr>
              <a:picLocks noChangeAspect="1"/>
            </p:cNvPicPr>
            <p:nvPr/>
          </p:nvPicPr>
          <p:blipFill rotWithShape="1">
            <a:blip xmlns:r="http://schemas.openxmlformats.org/officeDocument/2006/relationships" r:embed="rId2"/>
            <a:srcRect l="-2" r="47959"/>
            <a:stretch>
              <a:fillRect/>
            </a:stretch>
          </p:blipFill>
          <p:spPr>
            <a:xfrm>
              <a:off x="7480469" y="3128434"/>
              <a:ext cx="1664208" cy="612648"/>
            </a:xfrm>
            <a:prstGeom prst="rect"/>
          </p:spPr>
        </p:pic>
      </p:grpSp>
      <p:sp>
        <p:nvSpPr>
          <p:cNvPr id="1048621"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dirty="0" lang="en-US"/>
          </a:p>
        </p:txBody>
      </p:sp>
      <p:sp>
        <p:nvSpPr>
          <p:cNvPr id="1048622" name="Subtitle 2"/>
          <p:cNvSpPr>
            <a:spLocks noGrp="1"/>
          </p:cNvSpPr>
          <p:nvPr>
            <p:ph type="subTitle" idx="1"/>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623" name="Date Placeholder 3"/>
          <p:cNvSpPr>
            <a:spLocks noGrp="1"/>
          </p:cNvSpPr>
          <p:nvPr>
            <p:ph type="dt" sz="half" idx="10"/>
          </p:nvPr>
        </p:nvSpPr>
        <p:spPr>
          <a:xfrm>
            <a:off x="6065417" y="5054602"/>
            <a:ext cx="673276" cy="279400"/>
          </a:xfrm>
        </p:spPr>
        <p:txBody>
          <a:bodyPr/>
          <a:p>
            <a:fld id="{70BC1078-46ED-40F9-8930-935BAD7C2B02}" type="datetimeFigureOut">
              <a:rPr altLang="en-US" lang="zh-CN" smtClean="0"/>
              <a:t>2024/7/30</a:t>
            </a:fld>
            <a:endParaRPr altLang="en-US" lang="zh-CN"/>
          </a:p>
        </p:txBody>
      </p:sp>
      <p:sp>
        <p:nvSpPr>
          <p:cNvPr id="1048624" name="Footer Placeholder 4"/>
          <p:cNvSpPr>
            <a:spLocks noGrp="1"/>
          </p:cNvSpPr>
          <p:nvPr>
            <p:ph type="ftr" sz="quarter" idx="11"/>
          </p:nvPr>
        </p:nvSpPr>
        <p:spPr>
          <a:xfrm>
            <a:off x="1921934" y="5054602"/>
            <a:ext cx="4064860" cy="279400"/>
          </a:xfrm>
        </p:spPr>
        <p:txBody>
          <a:bodyPr/>
          <a:p>
            <a:endParaRPr altLang="en-US" lang="zh-CN"/>
          </a:p>
        </p:txBody>
      </p:sp>
      <p:sp>
        <p:nvSpPr>
          <p:cNvPr id="1048625" name="Slide Number Placeholder 5"/>
          <p:cNvSpPr>
            <a:spLocks noGrp="1"/>
          </p:cNvSpPr>
          <p:nvPr>
            <p:ph type="sldNum" sz="quarter" idx="12"/>
          </p:nvPr>
        </p:nvSpPr>
        <p:spPr>
          <a:xfrm>
            <a:off x="6817317" y="5054602"/>
            <a:ext cx="413483" cy="279400"/>
          </a:xfrm>
        </p:spPr>
        <p:txBody>
          <a:bodyPr/>
          <a:p>
            <a:fld id="{D5B52ADC-5BFA-4FBD-BEE2-16096B7F4166}" type="slidenum">
              <a:rPr altLang="en-US" lang="zh-CN" smtClean="0"/>
              <a:t>‹#›</a:t>
            </a:fld>
            <a:endParaRPr altLang="en-US" lang="zh-CN"/>
          </a:p>
        </p:txBody>
      </p:sp>
      <p:cxnSp>
        <p:nvCxnSpPr>
          <p:cNvPr id="3145730" name="Straight Connector 14"/>
          <p:cNvCxnSpPr>
            <a:cxnSpLocks/>
          </p:cNvCxnSpPr>
          <p:nvPr/>
        </p:nvCxnSpPr>
        <p:spPr>
          <a:xfrm>
            <a:off x="2019825" y="3471329"/>
            <a:ext cx="5113083"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03" name=""/>
        <p:cNvGrpSpPr/>
        <p:nvPr/>
      </p:nvGrpSpPr>
      <p:grpSpPr>
        <a:xfrm>
          <a:off x="0" y="0"/>
          <a:ext cx="0" cy="0"/>
          <a:chOff x="0" y="0"/>
          <a:chExt cx="0" cy="0"/>
        </a:xfrm>
      </p:grpSpPr>
      <p:sp>
        <p:nvSpPr>
          <p:cNvPr id="1048721" name="Title 1"/>
          <p:cNvSpPr>
            <a:spLocks noGrp="1"/>
          </p:cNvSpPr>
          <p:nvPr>
            <p:ph type="title"/>
          </p:nvPr>
        </p:nvSpPr>
        <p:spPr>
          <a:xfrm>
            <a:off x="1176866" y="4815415"/>
            <a:ext cx="6798734" cy="566738"/>
          </a:xfrm>
        </p:spPr>
        <p:txBody>
          <a:bodyPr anchor="b">
            <a:normAutofit/>
          </a:bodyPr>
          <a:lstStyle>
            <a:lvl1pPr algn="ctr">
              <a:defRPr b="0" sz="2400"/>
            </a:lvl1pPr>
          </a:lstStyle>
          <a:p>
            <a:r>
              <a:rPr lang="en-US"/>
              <a:t>Click to edit Master title style</a:t>
            </a:r>
            <a:endParaRPr dirty="0" lang="en-US"/>
          </a:p>
        </p:txBody>
      </p:sp>
      <p:sp>
        <p:nvSpPr>
          <p:cNvPr id="1048722" name="Picture Placeholder 2"/>
          <p:cNvSpPr>
            <a:spLocks noChangeAspect="1" noGrp="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723" name="Text Placeholder 3"/>
          <p:cNvSpPr>
            <a:spLocks noGrp="1"/>
          </p:cNvSpPr>
          <p:nvPr>
            <p:ph type="body" sz="half" idx="2"/>
          </p:nvPr>
        </p:nvSpPr>
        <p:spPr>
          <a:xfrm>
            <a:off x="1176866" y="5382153"/>
            <a:ext cx="6798734" cy="493712"/>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724" name="Date Placeholder 4"/>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25" name="Footer Placeholder 5"/>
          <p:cNvSpPr>
            <a:spLocks noGrp="1"/>
          </p:cNvSpPr>
          <p:nvPr>
            <p:ph type="ftr" sz="quarter" idx="11"/>
          </p:nvPr>
        </p:nvSpPr>
        <p:spPr/>
        <p:txBody>
          <a:bodyPr/>
          <a:p>
            <a:endParaRPr altLang="en-US" lang="zh-CN"/>
          </a:p>
        </p:txBody>
      </p:sp>
      <p:sp>
        <p:nvSpPr>
          <p:cNvPr id="1048726"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96" name=""/>
        <p:cNvGrpSpPr/>
        <p:nvPr/>
      </p:nvGrpSpPr>
      <p:grpSpPr>
        <a:xfrm>
          <a:off x="0" y="0"/>
          <a:ext cx="0" cy="0"/>
          <a:chOff x="0" y="0"/>
          <a:chExt cx="0" cy="0"/>
        </a:xfrm>
      </p:grpSpPr>
      <p:sp>
        <p:nvSpPr>
          <p:cNvPr id="1048680" name="Title 1"/>
          <p:cNvSpPr>
            <a:spLocks noGrp="1"/>
          </p:cNvSpPr>
          <p:nvPr>
            <p:ph type="title"/>
          </p:nvPr>
        </p:nvSpPr>
        <p:spPr>
          <a:xfrm>
            <a:off x="1176866" y="906873"/>
            <a:ext cx="6798734" cy="3097860"/>
          </a:xfrm>
        </p:spPr>
        <p:txBody>
          <a:bodyPr anchor="ctr">
            <a:normAutofit/>
          </a:bodyPr>
          <a:lstStyle>
            <a:lvl1pPr algn="ctr">
              <a:defRPr b="0" cap="none" sz="3200"/>
            </a:lvl1pPr>
          </a:lstStyle>
          <a:p>
            <a:r>
              <a:rPr lang="en-US"/>
              <a:t>Click to edit Master title style</a:t>
            </a:r>
            <a:endParaRPr dirty="0" lang="en-US"/>
          </a:p>
        </p:txBody>
      </p:sp>
      <p:sp>
        <p:nvSpPr>
          <p:cNvPr id="1048681" name="Text Placeholder 2"/>
          <p:cNvSpPr>
            <a:spLocks noGrp="1"/>
          </p:cNvSpPr>
          <p:nvPr>
            <p:ph type="body" idx="1"/>
          </p:nvPr>
        </p:nvSpPr>
        <p:spPr>
          <a:xfrm>
            <a:off x="1176865" y="4275666"/>
            <a:ext cx="6798736" cy="1600202"/>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82"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83" name="Footer Placeholder 4"/>
          <p:cNvSpPr>
            <a:spLocks noGrp="1"/>
          </p:cNvSpPr>
          <p:nvPr>
            <p:ph type="ftr" sz="quarter" idx="11"/>
          </p:nvPr>
        </p:nvSpPr>
        <p:spPr/>
        <p:txBody>
          <a:bodyPr/>
          <a:p>
            <a:endParaRPr altLang="en-US" lang="zh-CN"/>
          </a:p>
        </p:txBody>
      </p:sp>
      <p:sp>
        <p:nvSpPr>
          <p:cNvPr id="1048684"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3" name="Straight Connector 14"/>
          <p:cNvCxnSpPr>
            <a:cxnSpLocks/>
          </p:cNvCxnSpPr>
          <p:nvPr/>
        </p:nvCxnSpPr>
        <p:spPr>
          <a:xfrm>
            <a:off x="1278465" y="4140199"/>
            <a:ext cx="6606425"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02" name=""/>
        <p:cNvGrpSpPr/>
        <p:nvPr/>
      </p:nvGrpSpPr>
      <p:grpSpPr>
        <a:xfrm>
          <a:off x="0" y="0"/>
          <a:ext cx="0" cy="0"/>
          <a:chOff x="0" y="0"/>
          <a:chExt cx="0" cy="0"/>
        </a:xfrm>
      </p:grpSpPr>
      <p:sp>
        <p:nvSpPr>
          <p:cNvPr id="1048713" name="Title 1"/>
          <p:cNvSpPr>
            <a:spLocks noGrp="1"/>
          </p:cNvSpPr>
          <p:nvPr>
            <p:ph type="title"/>
          </p:nvPr>
        </p:nvSpPr>
        <p:spPr>
          <a:xfrm>
            <a:off x="1334333" y="982132"/>
            <a:ext cx="6400250" cy="2370668"/>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714" name="Text Placeholder 9"/>
          <p:cNvSpPr>
            <a:spLocks noGrp="1"/>
          </p:cNvSpPr>
          <p:nvPr>
            <p:ph type="body" sz="quarter" idx="13"/>
          </p:nvPr>
        </p:nvSpPr>
        <p:spPr>
          <a:xfrm>
            <a:off x="1600200" y="3352799"/>
            <a:ext cx="5892798" cy="651933"/>
          </a:xfrm>
        </p:spPr>
        <p:txBody>
          <a:bodyPr anchor="ctr">
            <a:normAutofit/>
          </a:bodyPr>
          <a:lstStyle>
            <a:lvl1pPr algn="r" indent="0" marL="0">
              <a:buFontTx/>
              <a:buNone/>
              <a:defRPr sz="1800"/>
            </a:lvl1pPr>
            <a:lvl2pPr indent="0" marL="457200">
              <a:buFontTx/>
              <a:buNone/>
            </a:lvl2pPr>
            <a:lvl3pPr indent="0" marL="914400">
              <a:buFontTx/>
              <a:buNone/>
            </a:lvl3pPr>
            <a:lvl4pPr indent="0" marL="1371600">
              <a:buFontTx/>
              <a:buNone/>
            </a:lvl4pPr>
            <a:lvl5pPr indent="0" marL="1828800">
              <a:buFontTx/>
              <a:buNone/>
            </a:lvl5pPr>
          </a:lstStyle>
          <a:p>
            <a:pPr lvl="0"/>
            <a:r>
              <a:rPr lang="en-US"/>
              <a:t>Edit Master text styles</a:t>
            </a:r>
          </a:p>
        </p:txBody>
      </p:sp>
      <p:sp>
        <p:nvSpPr>
          <p:cNvPr id="1048715" name="Text Placeholder 2"/>
          <p:cNvSpPr>
            <a:spLocks noGrp="1"/>
          </p:cNvSpPr>
          <p:nvPr>
            <p:ph type="body" idx="1"/>
          </p:nvPr>
        </p:nvSpPr>
        <p:spPr>
          <a:xfrm>
            <a:off x="1176863" y="4343400"/>
            <a:ext cx="6798738" cy="1532467"/>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716"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17" name="Footer Placeholder 4"/>
          <p:cNvSpPr>
            <a:spLocks noGrp="1"/>
          </p:cNvSpPr>
          <p:nvPr>
            <p:ph type="ftr" sz="quarter" idx="11"/>
          </p:nvPr>
        </p:nvSpPr>
        <p:spPr/>
        <p:txBody>
          <a:bodyPr/>
          <a:p>
            <a:endParaRPr altLang="en-US" lang="zh-CN"/>
          </a:p>
        </p:txBody>
      </p:sp>
      <p:sp>
        <p:nvSpPr>
          <p:cNvPr id="1048718"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
        <p:nvSpPr>
          <p:cNvPr id="1048719" name="TextBox 13"/>
          <p:cNvSpPr txBox="1"/>
          <p:nvPr/>
        </p:nvSpPr>
        <p:spPr>
          <a:xfrm>
            <a:off x="849969" y="905362"/>
            <a:ext cx="457319" cy="584776"/>
          </a:xfrm>
          <a:prstGeom prst="rect"/>
        </p:spPr>
        <p:txBody>
          <a:bodyPr anchor="ctr" bIns="45720" lIns="91440" rIns="91440" rtlCol="0" tIns="45720" vert="horz">
            <a:noAutofit/>
          </a:bodyPr>
          <a:p>
            <a:pPr lvl="0"/>
            <a:r>
              <a:rPr dirty="0" sz="7200" lang="en-US">
                <a:solidFill>
                  <a:schemeClr val="tx1"/>
                </a:solidFill>
                <a:effectLst/>
              </a:rPr>
              <a:t>“</a:t>
            </a:r>
          </a:p>
        </p:txBody>
      </p:sp>
      <p:sp>
        <p:nvSpPr>
          <p:cNvPr id="1048720" name="TextBox 14"/>
          <p:cNvSpPr txBox="1"/>
          <p:nvPr/>
        </p:nvSpPr>
        <p:spPr>
          <a:xfrm>
            <a:off x="7633503" y="2827870"/>
            <a:ext cx="457319" cy="584776"/>
          </a:xfrm>
          <a:prstGeom prst="rect"/>
        </p:spPr>
        <p:txBody>
          <a:bodyPr anchor="ctr" bIns="45720" lIns="91440" rIns="91440" rtlCol="0" tIns="45720" vert="horz">
            <a:noAutofit/>
          </a:bodyPr>
          <a:p>
            <a:pPr algn="r" lvl="0"/>
            <a:r>
              <a:rPr dirty="0" sz="7200" lang="en-US">
                <a:solidFill>
                  <a:schemeClr val="tx1"/>
                </a:solidFill>
                <a:effectLst/>
              </a:rPr>
              <a:t>”</a:t>
            </a:r>
          </a:p>
        </p:txBody>
      </p:sp>
      <p:cxnSp>
        <p:nvCxnSpPr>
          <p:cNvPr id="3145737" name="Straight Connector 18"/>
          <p:cNvCxnSpPr>
            <a:cxnSpLocks/>
          </p:cNvCxnSpPr>
          <p:nvPr/>
        </p:nvCxnSpPr>
        <p:spPr>
          <a:xfrm>
            <a:off x="1278466" y="4140199"/>
            <a:ext cx="659553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95" name=""/>
        <p:cNvGrpSpPr/>
        <p:nvPr/>
      </p:nvGrpSpPr>
      <p:grpSpPr>
        <a:xfrm>
          <a:off x="0" y="0"/>
          <a:ext cx="0" cy="0"/>
          <a:chOff x="0" y="0"/>
          <a:chExt cx="0" cy="0"/>
        </a:xfrm>
      </p:grpSpPr>
      <p:sp>
        <p:nvSpPr>
          <p:cNvPr id="1048675" name="Title 1"/>
          <p:cNvSpPr>
            <a:spLocks noGrp="1"/>
          </p:cNvSpPr>
          <p:nvPr>
            <p:ph type="title"/>
          </p:nvPr>
        </p:nvSpPr>
        <p:spPr>
          <a:xfrm>
            <a:off x="1176869" y="3308581"/>
            <a:ext cx="6798728" cy="1468800"/>
          </a:xfrm>
        </p:spPr>
        <p:txBody>
          <a:bodyPr anchor="b">
            <a:normAutofit/>
          </a:bodyPr>
          <a:lstStyle>
            <a:lvl1pPr algn="l">
              <a:defRPr b="0" cap="none" sz="3200"/>
            </a:lvl1pPr>
          </a:lstStyle>
          <a:p>
            <a:r>
              <a:rPr lang="en-US"/>
              <a:t>Click to edit Master title style</a:t>
            </a:r>
            <a:endParaRPr dirty="0" lang="en-US"/>
          </a:p>
        </p:txBody>
      </p:sp>
      <p:sp>
        <p:nvSpPr>
          <p:cNvPr id="1048676" name="Text Placeholder 2"/>
          <p:cNvSpPr>
            <a:spLocks noGrp="1"/>
          </p:cNvSpPr>
          <p:nvPr>
            <p:ph type="body" idx="1"/>
          </p:nvPr>
        </p:nvSpPr>
        <p:spPr>
          <a:xfrm>
            <a:off x="1176868" y="4777381"/>
            <a:ext cx="6798730" cy="8604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77"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78" name="Footer Placeholder 4"/>
          <p:cNvSpPr>
            <a:spLocks noGrp="1"/>
          </p:cNvSpPr>
          <p:nvPr>
            <p:ph type="ftr" sz="quarter" idx="11"/>
          </p:nvPr>
        </p:nvSpPr>
        <p:spPr/>
        <p:txBody>
          <a:bodyPr/>
          <a:p>
            <a:endParaRPr altLang="en-US" lang="zh-CN"/>
          </a:p>
        </p:txBody>
      </p:sp>
      <p:sp>
        <p:nvSpPr>
          <p:cNvPr id="1048679"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04" name=""/>
        <p:cNvGrpSpPr/>
        <p:nvPr/>
      </p:nvGrpSpPr>
      <p:grpSpPr>
        <a:xfrm>
          <a:off x="0" y="0"/>
          <a:ext cx="0" cy="0"/>
          <a:chOff x="0" y="0"/>
          <a:chExt cx="0" cy="0"/>
        </a:xfrm>
      </p:grpSpPr>
      <p:sp>
        <p:nvSpPr>
          <p:cNvPr id="1048727" name="Title 1"/>
          <p:cNvSpPr>
            <a:spLocks noGrp="1"/>
          </p:cNvSpPr>
          <p:nvPr>
            <p:ph type="title"/>
          </p:nvPr>
        </p:nvSpPr>
        <p:spPr>
          <a:xfrm>
            <a:off x="1409416" y="982132"/>
            <a:ext cx="6325168" cy="2243668"/>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728" name="Text Placeholder 2"/>
          <p:cNvSpPr>
            <a:spLocks noGrp="1"/>
          </p:cNvSpPr>
          <p:nvPr>
            <p:ph type="body" idx="13"/>
          </p:nvPr>
        </p:nvSpPr>
        <p:spPr>
          <a:xfrm>
            <a:off x="1176868" y="3639312"/>
            <a:ext cx="6798730" cy="886968"/>
          </a:xfrm>
        </p:spPr>
        <p:txBody>
          <a:bodyPr anchor="b">
            <a:normAutofit/>
          </a:bodyPr>
          <a:lstStyle>
            <a:lvl1pPr algn="l" indent="0" marL="0">
              <a:spcBef>
                <a:spcPts val="0"/>
              </a:spcBef>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729" name="Text Placeholder 2"/>
          <p:cNvSpPr>
            <a:spLocks noGrp="1"/>
          </p:cNvSpPr>
          <p:nvPr>
            <p:ph type="body" idx="1"/>
          </p:nvPr>
        </p:nvSpPr>
        <p:spPr>
          <a:xfrm>
            <a:off x="1176865" y="4529667"/>
            <a:ext cx="6798736" cy="1346200"/>
          </a:xfrm>
        </p:spPr>
        <p:txBody>
          <a:bodyPr anchor="t">
            <a:normAutofit/>
          </a:bodyPr>
          <a:lstStyle>
            <a:lvl1pPr algn="l" indent="0" marL="0">
              <a:buNone/>
              <a:defRPr sz="1600">
                <a:solidFill>
                  <a:schemeClr val="tx1"/>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730"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31" name="Footer Placeholder 4"/>
          <p:cNvSpPr>
            <a:spLocks noGrp="1"/>
          </p:cNvSpPr>
          <p:nvPr>
            <p:ph type="ftr" sz="quarter" idx="11"/>
          </p:nvPr>
        </p:nvSpPr>
        <p:spPr/>
        <p:txBody>
          <a:bodyPr/>
          <a:p>
            <a:endParaRPr altLang="en-US" lang="zh-CN"/>
          </a:p>
        </p:txBody>
      </p:sp>
      <p:sp>
        <p:nvSpPr>
          <p:cNvPr id="104873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
        <p:nvSpPr>
          <p:cNvPr id="1048733" name="TextBox 11"/>
          <p:cNvSpPr txBox="1"/>
          <p:nvPr/>
        </p:nvSpPr>
        <p:spPr>
          <a:xfrm>
            <a:off x="878060" y="896895"/>
            <a:ext cx="457319" cy="584776"/>
          </a:xfrm>
          <a:prstGeom prst="rect"/>
        </p:spPr>
        <p:txBody>
          <a:bodyPr anchor="ctr" bIns="45720" lIns="91440" rIns="91440" rtlCol="0" tIns="45720" vert="horz">
            <a:noAutofit/>
          </a:bodyPr>
          <a:p>
            <a:pPr lvl="0"/>
            <a:r>
              <a:rPr dirty="0" sz="8000" lang="en-US">
                <a:solidFill>
                  <a:schemeClr val="tx1"/>
                </a:solidFill>
                <a:effectLst/>
              </a:rPr>
              <a:t>“</a:t>
            </a:r>
          </a:p>
        </p:txBody>
      </p:sp>
      <p:sp>
        <p:nvSpPr>
          <p:cNvPr id="1048734" name="TextBox 12"/>
          <p:cNvSpPr txBox="1"/>
          <p:nvPr/>
        </p:nvSpPr>
        <p:spPr>
          <a:xfrm>
            <a:off x="7649796" y="2607728"/>
            <a:ext cx="457319" cy="584776"/>
          </a:xfrm>
          <a:prstGeom prst="rect"/>
        </p:spPr>
        <p:txBody>
          <a:bodyPr anchor="ctr" bIns="45720" lIns="91440" rIns="91440" rtlCol="0" tIns="45720" vert="horz">
            <a:noAutofit/>
          </a:bodyPr>
          <a:p>
            <a:pPr algn="r" lvl="0"/>
            <a:r>
              <a:rPr dirty="0" sz="8000" lang="en-US">
                <a:solidFill>
                  <a:schemeClr val="tx1"/>
                </a:solidFill>
                <a:effectLst/>
              </a:rPr>
              <a:t>”</a:t>
            </a:r>
          </a:p>
        </p:txBody>
      </p:sp>
      <p:cxnSp>
        <p:nvCxnSpPr>
          <p:cNvPr id="3145738" name="Straight Connector 25"/>
          <p:cNvCxnSpPr>
            <a:cxnSpLocks/>
          </p:cNvCxnSpPr>
          <p:nvPr/>
        </p:nvCxnSpPr>
        <p:spPr>
          <a:xfrm>
            <a:off x="1278466" y="3429000"/>
            <a:ext cx="659553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98" name=""/>
        <p:cNvGrpSpPr/>
        <p:nvPr/>
      </p:nvGrpSpPr>
      <p:grpSpPr>
        <a:xfrm>
          <a:off x="0" y="0"/>
          <a:ext cx="0" cy="0"/>
          <a:chOff x="0" y="0"/>
          <a:chExt cx="0" cy="0"/>
        </a:xfrm>
      </p:grpSpPr>
      <p:sp>
        <p:nvSpPr>
          <p:cNvPr id="1048691" name="Title 1"/>
          <p:cNvSpPr>
            <a:spLocks noGrp="1"/>
          </p:cNvSpPr>
          <p:nvPr>
            <p:ph type="title"/>
          </p:nvPr>
        </p:nvSpPr>
        <p:spPr>
          <a:xfrm>
            <a:off x="1176865" y="982131"/>
            <a:ext cx="6798734" cy="2294467"/>
          </a:xfrm>
        </p:spPr>
        <p:txBody>
          <a:bodyPr anchor="ctr" bIns="45720" lIns="91440" rIns="91440" rtlCol="0" tIns="45720" vert="horz">
            <a:normAutofit/>
          </a:bodyPr>
          <a:lstStyle>
            <a:lvl1pPr>
              <a:defRPr b="0" dirty="0" sz="3200" lang="en-US"/>
            </a:lvl1pPr>
          </a:lstStyle>
          <a:p>
            <a:pPr lvl="0" marL="0"/>
            <a:r>
              <a:rPr lang="en-US"/>
              <a:t>Click to edit Master title style</a:t>
            </a:r>
            <a:endParaRPr dirty="0" lang="en-US"/>
          </a:p>
        </p:txBody>
      </p:sp>
      <p:sp>
        <p:nvSpPr>
          <p:cNvPr id="1048692" name="Text Placeholder 2"/>
          <p:cNvSpPr>
            <a:spLocks noGrp="1"/>
          </p:cNvSpPr>
          <p:nvPr>
            <p:ph type="body" idx="13"/>
          </p:nvPr>
        </p:nvSpPr>
        <p:spPr>
          <a:xfrm>
            <a:off x="1176868" y="3566160"/>
            <a:ext cx="6798730" cy="905256"/>
          </a:xfrm>
        </p:spPr>
        <p:txBody>
          <a:bodyPr anchor="b">
            <a:normAutofit/>
          </a:bodyPr>
          <a:lstStyle>
            <a:lvl1pPr algn="l" indent="0" marL="0">
              <a:spcBef>
                <a:spcPts val="0"/>
              </a:spcBef>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93" name="Text Placeholder 2"/>
          <p:cNvSpPr>
            <a:spLocks noGrp="1"/>
          </p:cNvSpPr>
          <p:nvPr>
            <p:ph type="body" idx="1"/>
          </p:nvPr>
        </p:nvSpPr>
        <p:spPr>
          <a:xfrm>
            <a:off x="1176866" y="4470400"/>
            <a:ext cx="6798734" cy="1405467"/>
          </a:xfrm>
        </p:spPr>
        <p:txBody>
          <a:bodyPr anchor="t">
            <a:normAutofit/>
          </a:bodyPr>
          <a:lstStyle>
            <a:lvl1pPr algn="l" indent="0" marL="0">
              <a:buNone/>
              <a:defRPr sz="1600">
                <a:solidFill>
                  <a:schemeClr val="tx1"/>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95" name="Footer Placeholder 4"/>
          <p:cNvSpPr>
            <a:spLocks noGrp="1"/>
          </p:cNvSpPr>
          <p:nvPr>
            <p:ph type="ftr" sz="quarter" idx="11"/>
          </p:nvPr>
        </p:nvSpPr>
        <p:spPr/>
        <p:txBody>
          <a:bodyPr/>
          <a:p>
            <a:endParaRPr altLang="en-US" lang="zh-CN"/>
          </a:p>
        </p:txBody>
      </p:sp>
      <p:sp>
        <p:nvSpPr>
          <p:cNvPr id="104869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4" name="Straight Connector 14"/>
          <p:cNvCxnSpPr>
            <a:cxnSpLocks/>
          </p:cNvCxnSpPr>
          <p:nvPr/>
        </p:nvCxnSpPr>
        <p:spPr>
          <a:xfrm>
            <a:off x="1278469" y="3429000"/>
            <a:ext cx="6606421"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6" name=""/>
        <p:cNvGrpSpPr/>
        <p:nvPr/>
      </p:nvGrpSpPr>
      <p:grpSpPr>
        <a:xfrm>
          <a:off x="0" y="0"/>
          <a:ext cx="0" cy="0"/>
          <a:chOff x="0" y="0"/>
          <a:chExt cx="0" cy="0"/>
        </a:xfrm>
      </p:grpSpPr>
      <p:sp>
        <p:nvSpPr>
          <p:cNvPr id="1048741" name="Title 1"/>
          <p:cNvSpPr>
            <a:spLocks noGrp="1"/>
          </p:cNvSpPr>
          <p:nvPr>
            <p:ph type="title"/>
          </p:nvPr>
        </p:nvSpPr>
        <p:spPr/>
        <p:txBody>
          <a:bodyPr/>
          <a:lstStyle>
            <a:lvl1pPr algn="ctr"/>
          </a:lstStyle>
          <a:p>
            <a:r>
              <a:rPr lang="en-US"/>
              <a:t>Click to edit Master title style</a:t>
            </a:r>
            <a:endParaRPr dirty="0" lang="en-US"/>
          </a:p>
        </p:txBody>
      </p:sp>
      <p:sp>
        <p:nvSpPr>
          <p:cNvPr id="1048742" name="Vertical Text Placeholder 2"/>
          <p:cNvSpPr>
            <a:spLocks noGrp="1"/>
          </p:cNvSpPr>
          <p:nvPr>
            <p:ph type="body" orient="vert" idx="1"/>
          </p:nvPr>
        </p:nvSpPr>
        <p:spPr>
          <a:xfrm>
            <a:off x="1176865" y="2490135"/>
            <a:ext cx="6798736" cy="3385733"/>
          </a:xfrm>
        </p:spPr>
        <p:txBody>
          <a:bodyPr anchor="t"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43"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44" name="Footer Placeholder 4"/>
          <p:cNvSpPr>
            <a:spLocks noGrp="1"/>
          </p:cNvSpPr>
          <p:nvPr>
            <p:ph type="ftr" sz="quarter" idx="11"/>
          </p:nvPr>
        </p:nvSpPr>
        <p:spPr/>
        <p:txBody>
          <a:bodyPr/>
          <a:p>
            <a:endParaRPr altLang="en-US" lang="zh-CN"/>
          </a:p>
        </p:txBody>
      </p:sp>
      <p:sp>
        <p:nvSpPr>
          <p:cNvPr id="104874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40" name="Straight Connector 13"/>
          <p:cNvCxnSpPr>
            <a:cxnSpLocks/>
          </p:cNvCxnSpPr>
          <p:nvPr/>
        </p:nvCxnSpPr>
        <p:spPr>
          <a:xfrm>
            <a:off x="1278466" y="2354670"/>
            <a:ext cx="660642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01" name=""/>
        <p:cNvGrpSpPr/>
        <p:nvPr/>
      </p:nvGrpSpPr>
      <p:grpSpPr>
        <a:xfrm>
          <a:off x="0" y="0"/>
          <a:ext cx="0" cy="0"/>
          <a:chOff x="0" y="0"/>
          <a:chExt cx="0" cy="0"/>
        </a:xfrm>
      </p:grpSpPr>
      <p:sp>
        <p:nvSpPr>
          <p:cNvPr id="1048708" name="Vertical Title 1"/>
          <p:cNvSpPr>
            <a:spLocks noGrp="1"/>
          </p:cNvSpPr>
          <p:nvPr>
            <p:ph type="title" orient="vert"/>
          </p:nvPr>
        </p:nvSpPr>
        <p:spPr>
          <a:xfrm>
            <a:off x="6356667" y="906873"/>
            <a:ext cx="1618930" cy="4968995"/>
          </a:xfrm>
        </p:spPr>
        <p:txBody>
          <a:bodyPr vert="eaVert"/>
          <a:p>
            <a:r>
              <a:rPr lang="en-US"/>
              <a:t>Click to edit Master title style</a:t>
            </a:r>
            <a:endParaRPr dirty="0" lang="en-US"/>
          </a:p>
        </p:txBody>
      </p:sp>
      <p:sp>
        <p:nvSpPr>
          <p:cNvPr id="1048709" name="Vertical Text Placeholder 2"/>
          <p:cNvSpPr>
            <a:spLocks noGrp="1"/>
          </p:cNvSpPr>
          <p:nvPr>
            <p:ph type="body" orient="vert" idx="1"/>
          </p:nvPr>
        </p:nvSpPr>
        <p:spPr>
          <a:xfrm>
            <a:off x="1176867" y="906873"/>
            <a:ext cx="4915509" cy="4968993"/>
          </a:xfrm>
        </p:spPr>
        <p:txBody>
          <a:bodyPr anchor="t"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0"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11" name="Footer Placeholder 4"/>
          <p:cNvSpPr>
            <a:spLocks noGrp="1"/>
          </p:cNvSpPr>
          <p:nvPr>
            <p:ph type="ftr" sz="quarter" idx="11"/>
          </p:nvPr>
        </p:nvSpPr>
        <p:spPr/>
        <p:txBody>
          <a:bodyPr/>
          <a:p>
            <a:endParaRPr altLang="en-US" lang="zh-CN"/>
          </a:p>
        </p:txBody>
      </p:sp>
      <p:sp>
        <p:nvSpPr>
          <p:cNvPr id="104871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6" name="Straight Connector 13"/>
          <p:cNvCxnSpPr>
            <a:cxnSpLocks/>
          </p:cNvCxnSpPr>
          <p:nvPr/>
        </p:nvCxnSpPr>
        <p:spPr>
          <a:xfrm>
            <a:off x="6245512" y="906873"/>
            <a:ext cx="0" cy="4968993"/>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2" name=""/>
        <p:cNvGrpSpPr/>
        <p:nvPr/>
      </p:nvGrpSpPr>
      <p:grpSpPr>
        <a:xfrm>
          <a:off x="0" y="0"/>
          <a:ext cx="0" cy="0"/>
          <a:chOff x="0" y="0"/>
          <a:chExt cx="0" cy="0"/>
        </a:xfrm>
      </p:grpSpPr>
      <p:cxnSp>
        <p:nvCxnSpPr>
          <p:cNvPr id="3145729" name="Straight Connector 6"/>
          <p:cNvCxnSpPr>
            <a:cxnSpLocks/>
          </p:cNvCxnSpPr>
          <p:nvPr/>
        </p:nvCxnSpPr>
        <p:spPr>
          <a:xfrm>
            <a:off x="1278465" y="2356260"/>
            <a:ext cx="6595534" cy="0"/>
          </a:xfrm>
          <a:prstGeom prst="line"/>
          <a:ln w="15875"/>
        </p:spPr>
        <p:style>
          <a:lnRef idx="2">
            <a:schemeClr val="accent1"/>
          </a:lnRef>
          <a:fillRef idx="0">
            <a:schemeClr val="accent1"/>
          </a:fillRef>
          <a:effectRef idx="1">
            <a:schemeClr val="accent1"/>
          </a:effectRef>
          <a:fontRef idx="minor">
            <a:schemeClr val="tx1"/>
          </a:fontRef>
        </p:style>
      </p:cxnSp>
      <p:sp>
        <p:nvSpPr>
          <p:cNvPr id="1048589" name="Title 1"/>
          <p:cNvSpPr>
            <a:spLocks noGrp="1"/>
          </p:cNvSpPr>
          <p:nvPr>
            <p:ph type="title"/>
          </p:nvPr>
        </p:nvSpPr>
        <p:spPr/>
        <p:txBody>
          <a:bodyPr/>
          <a:p>
            <a:r>
              <a:rPr lang="en-US"/>
              <a:t>Click to edit Master title style</a:t>
            </a:r>
            <a:endParaRPr dirty="0" lang="en-US"/>
          </a:p>
        </p:txBody>
      </p:sp>
      <p:sp>
        <p:nvSpPr>
          <p:cNvPr id="1048590"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1"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592" name="Footer Placeholder 4"/>
          <p:cNvSpPr>
            <a:spLocks noGrp="1"/>
          </p:cNvSpPr>
          <p:nvPr>
            <p:ph type="ftr" sz="quarter" idx="11"/>
          </p:nvPr>
        </p:nvSpPr>
        <p:spPr/>
        <p:txBody>
          <a:bodyPr/>
          <a:p>
            <a:endParaRPr altLang="en-US" lang="zh-CN"/>
          </a:p>
        </p:txBody>
      </p:sp>
      <p:sp>
        <p:nvSpPr>
          <p:cNvPr id="1048593"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0" name=""/>
        <p:cNvGrpSpPr/>
        <p:nvPr/>
      </p:nvGrpSpPr>
      <p:grpSpPr>
        <a:xfrm>
          <a:off x="0" y="0"/>
          <a:ext cx="0" cy="0"/>
          <a:chOff x="0" y="0"/>
          <a:chExt cx="0" cy="0"/>
        </a:xfrm>
      </p:grpSpPr>
      <p:sp>
        <p:nvSpPr>
          <p:cNvPr id="1048582" name="Title 1"/>
          <p:cNvSpPr>
            <a:spLocks noGrp="1"/>
          </p:cNvSpPr>
          <p:nvPr>
            <p:ph type="title"/>
          </p:nvPr>
        </p:nvSpPr>
        <p:spPr>
          <a:xfrm>
            <a:off x="1278465" y="1641413"/>
            <a:ext cx="6595534" cy="1822514"/>
          </a:xfrm>
        </p:spPr>
        <p:txBody>
          <a:bodyPr anchor="b">
            <a:normAutofit/>
          </a:bodyPr>
          <a:lstStyle>
            <a:lvl1pPr algn="ctr">
              <a:defRPr b="0" cap="none" sz="4000"/>
            </a:lvl1pPr>
          </a:lstStyle>
          <a:p>
            <a:r>
              <a:rPr lang="en-US"/>
              <a:t>Click to edit Master title style</a:t>
            </a:r>
            <a:endParaRPr dirty="0" lang="en-US"/>
          </a:p>
        </p:txBody>
      </p:sp>
      <p:sp>
        <p:nvSpPr>
          <p:cNvPr id="1048583" name="Text Placeholder 2"/>
          <p:cNvSpPr>
            <a:spLocks noGrp="1"/>
          </p:cNvSpPr>
          <p:nvPr>
            <p:ph type="body" idx="1"/>
          </p:nvPr>
        </p:nvSpPr>
        <p:spPr>
          <a:xfrm>
            <a:off x="1278465" y="3734859"/>
            <a:ext cx="6595534" cy="1090015"/>
          </a:xfrm>
        </p:spPr>
        <p:txBody>
          <a:bodyPr anchor="t">
            <a:normAutofit/>
          </a:bodyPr>
          <a:lstStyle>
            <a:lvl1pPr algn="ctr" indent="0" marL="0">
              <a:buNone/>
              <a:defRPr sz="24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584" name="Date Placeholder 3"/>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585" name="Footer Placeholder 4"/>
          <p:cNvSpPr>
            <a:spLocks noGrp="1"/>
          </p:cNvSpPr>
          <p:nvPr>
            <p:ph type="ftr" sz="quarter" idx="11"/>
          </p:nvPr>
        </p:nvSpPr>
        <p:spPr/>
        <p:txBody>
          <a:bodyPr/>
          <a:p>
            <a:endParaRPr altLang="en-US" lang="zh-CN"/>
          </a:p>
        </p:txBody>
      </p:sp>
      <p:sp>
        <p:nvSpPr>
          <p:cNvPr id="104858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28" name="Straight Connector 30"/>
          <p:cNvCxnSpPr>
            <a:cxnSpLocks/>
          </p:cNvCxnSpPr>
          <p:nvPr/>
        </p:nvCxnSpPr>
        <p:spPr>
          <a:xfrm>
            <a:off x="1278466" y="3599392"/>
            <a:ext cx="6595533"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3" name=""/>
        <p:cNvGrpSpPr/>
        <p:nvPr/>
      </p:nvGrpSpPr>
      <p:grpSpPr>
        <a:xfrm>
          <a:off x="0" y="0"/>
          <a:ext cx="0" cy="0"/>
          <a:chOff x="0" y="0"/>
          <a:chExt cx="0" cy="0"/>
        </a:xfrm>
      </p:grpSpPr>
      <p:cxnSp>
        <p:nvCxnSpPr>
          <p:cNvPr id="3145731" name="Straight Connector 7"/>
          <p:cNvCxnSpPr>
            <a:cxnSpLocks/>
          </p:cNvCxnSpPr>
          <p:nvPr/>
        </p:nvCxnSpPr>
        <p:spPr>
          <a:xfrm>
            <a:off x="1278465" y="2356260"/>
            <a:ext cx="6595534" cy="0"/>
          </a:xfrm>
          <a:prstGeom prst="line"/>
          <a:ln w="15875"/>
        </p:spPr>
        <p:style>
          <a:lnRef idx="2">
            <a:schemeClr val="accent1"/>
          </a:lnRef>
          <a:fillRef idx="0">
            <a:schemeClr val="accent1"/>
          </a:fillRef>
          <a:effectRef idx="1">
            <a:schemeClr val="accent1"/>
          </a:effectRef>
          <a:fontRef idx="minor">
            <a:schemeClr val="tx1"/>
          </a:fontRef>
        </p:style>
      </p:cxnSp>
      <p:sp>
        <p:nvSpPr>
          <p:cNvPr id="1048643" name="Title 1"/>
          <p:cNvSpPr>
            <a:spLocks noGrp="1"/>
          </p:cNvSpPr>
          <p:nvPr>
            <p:ph type="title"/>
          </p:nvPr>
        </p:nvSpPr>
        <p:spPr>
          <a:xfrm>
            <a:off x="1176866" y="915337"/>
            <a:ext cx="6798734" cy="1303867"/>
          </a:xfrm>
        </p:spPr>
        <p:txBody>
          <a:bodyPr/>
          <a:p>
            <a:r>
              <a:rPr lang="en-US"/>
              <a:t>Click to edit Master title style</a:t>
            </a:r>
            <a:endParaRPr dirty="0" lang="en-US"/>
          </a:p>
        </p:txBody>
      </p:sp>
      <p:sp>
        <p:nvSpPr>
          <p:cNvPr id="1048644" name="Content Placeholder 2"/>
          <p:cNvSpPr>
            <a:spLocks noGrp="1"/>
          </p:cNvSpPr>
          <p:nvPr>
            <p:ph sz="half" idx="1"/>
          </p:nvPr>
        </p:nvSpPr>
        <p:spPr>
          <a:xfrm>
            <a:off x="1176866" y="2487168"/>
            <a:ext cx="3337560" cy="3447288"/>
          </a:xfrm>
        </p:spPr>
        <p:txBody>
          <a:bodyPr>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5" name="Content Placeholder 3"/>
          <p:cNvSpPr>
            <a:spLocks noGrp="1"/>
          </p:cNvSpPr>
          <p:nvPr>
            <p:ph sz="half" idx="2"/>
          </p:nvPr>
        </p:nvSpPr>
        <p:spPr>
          <a:xfrm>
            <a:off x="4645152" y="2487168"/>
            <a:ext cx="3337560" cy="3447288"/>
          </a:xfrm>
        </p:spPr>
        <p:txBody>
          <a:bodyPr>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6" name="Date Placeholder 4"/>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47" name="Footer Placeholder 5"/>
          <p:cNvSpPr>
            <a:spLocks noGrp="1"/>
          </p:cNvSpPr>
          <p:nvPr>
            <p:ph type="ftr" sz="quarter" idx="11"/>
          </p:nvPr>
        </p:nvSpPr>
        <p:spPr/>
        <p:txBody>
          <a:bodyPr/>
          <a:p>
            <a:endParaRPr altLang="en-US" lang="zh-CN"/>
          </a:p>
        </p:txBody>
      </p:sp>
      <p:sp>
        <p:nvSpPr>
          <p:cNvPr id="1048648"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9" name=""/>
        <p:cNvGrpSpPr/>
        <p:nvPr/>
      </p:nvGrpSpPr>
      <p:grpSpPr>
        <a:xfrm>
          <a:off x="0" y="0"/>
          <a:ext cx="0" cy="0"/>
          <a:chOff x="0" y="0"/>
          <a:chExt cx="0" cy="0"/>
        </a:xfrm>
      </p:grpSpPr>
      <p:sp>
        <p:nvSpPr>
          <p:cNvPr id="1048697" name="Title 1"/>
          <p:cNvSpPr>
            <a:spLocks noGrp="1"/>
          </p:cNvSpPr>
          <p:nvPr>
            <p:ph type="title"/>
          </p:nvPr>
        </p:nvSpPr>
        <p:spPr/>
        <p:txBody>
          <a:bodyPr/>
          <a:p>
            <a:r>
              <a:rPr lang="en-US"/>
              <a:t>Click to edit Master title style</a:t>
            </a:r>
            <a:endParaRPr dirty="0" lang="en-US"/>
          </a:p>
        </p:txBody>
      </p:sp>
      <p:sp>
        <p:nvSpPr>
          <p:cNvPr id="1048698" name="Text Placeholder 2"/>
          <p:cNvSpPr>
            <a:spLocks noGrp="1"/>
          </p:cNvSpPr>
          <p:nvPr>
            <p:ph type="body" idx="1"/>
          </p:nvPr>
        </p:nvSpPr>
        <p:spPr>
          <a:xfrm>
            <a:off x="1176868" y="2658533"/>
            <a:ext cx="3337560" cy="576262"/>
          </a:xfrm>
        </p:spPr>
        <p:txBody>
          <a:bodyPr anchor="b">
            <a:noAutofit/>
          </a:bodyPr>
          <a:lstStyle>
            <a:lvl1pPr indent="0" marL="0">
              <a:buNone/>
              <a:defRPr b="0" sz="24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9" name="Content Placeholder 3"/>
          <p:cNvSpPr>
            <a:spLocks noGrp="1"/>
          </p:cNvSpPr>
          <p:nvPr>
            <p:ph sz="half" idx="2"/>
          </p:nvPr>
        </p:nvSpPr>
        <p:spPr>
          <a:xfrm>
            <a:off x="1176868" y="3243263"/>
            <a:ext cx="3337560" cy="2706624"/>
          </a:xfrm>
        </p:spPr>
        <p:txBody>
          <a:bodyPr>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0" name="Text Placeholder 4"/>
          <p:cNvSpPr>
            <a:spLocks noGrp="1"/>
          </p:cNvSpPr>
          <p:nvPr>
            <p:ph type="body" sz="quarter" idx="3"/>
          </p:nvPr>
        </p:nvSpPr>
        <p:spPr>
          <a:xfrm>
            <a:off x="4641832" y="2658533"/>
            <a:ext cx="3337560" cy="576262"/>
          </a:xfrm>
        </p:spPr>
        <p:txBody>
          <a:bodyPr anchor="b">
            <a:noAutofit/>
          </a:bodyPr>
          <a:lstStyle>
            <a:lvl1pPr indent="0" marL="0">
              <a:buNone/>
              <a:defRPr b="0" sz="2400">
                <a:solidFill>
                  <a:schemeClr val="accent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701" name="Content Placeholder 5"/>
          <p:cNvSpPr>
            <a:spLocks noGrp="1"/>
          </p:cNvSpPr>
          <p:nvPr>
            <p:ph sz="quarter" idx="4"/>
          </p:nvPr>
        </p:nvSpPr>
        <p:spPr>
          <a:xfrm>
            <a:off x="4641832" y="3243263"/>
            <a:ext cx="3337560" cy="2706624"/>
          </a:xfrm>
        </p:spPr>
        <p:txBody>
          <a:bodyPr>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2" name="Date Placeholder 6"/>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03" name="Footer Placeholder 7"/>
          <p:cNvSpPr>
            <a:spLocks noGrp="1"/>
          </p:cNvSpPr>
          <p:nvPr>
            <p:ph type="ftr" sz="quarter" idx="11"/>
          </p:nvPr>
        </p:nvSpPr>
        <p:spPr/>
        <p:txBody>
          <a:bodyPr/>
          <a:p>
            <a:endParaRPr altLang="en-US" lang="zh-CN"/>
          </a:p>
        </p:txBody>
      </p:sp>
      <p:sp>
        <p:nvSpPr>
          <p:cNvPr id="1048704"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5" name="Straight Connector 40"/>
          <p:cNvCxnSpPr>
            <a:cxnSpLocks/>
          </p:cNvCxnSpPr>
          <p:nvPr/>
        </p:nvCxnSpPr>
        <p:spPr>
          <a:xfrm>
            <a:off x="1278466" y="2354670"/>
            <a:ext cx="659553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3" name=""/>
        <p:cNvGrpSpPr/>
        <p:nvPr/>
      </p:nvGrpSpPr>
      <p:grpSpPr>
        <a:xfrm>
          <a:off x="0" y="0"/>
          <a:ext cx="0" cy="0"/>
          <a:chOff x="0" y="0"/>
          <a:chExt cx="0" cy="0"/>
        </a:xfrm>
      </p:grpSpPr>
      <p:sp>
        <p:nvSpPr>
          <p:cNvPr id="1048670" name="Title 1"/>
          <p:cNvSpPr>
            <a:spLocks noGrp="1"/>
          </p:cNvSpPr>
          <p:nvPr>
            <p:ph type="title"/>
          </p:nvPr>
        </p:nvSpPr>
        <p:spPr>
          <a:xfrm>
            <a:off x="1176865" y="915337"/>
            <a:ext cx="6798735" cy="1303867"/>
          </a:xfrm>
        </p:spPr>
        <p:txBody>
          <a:bodyPr/>
          <a:p>
            <a:r>
              <a:rPr lang="en-US"/>
              <a:t>Click to edit Master title style</a:t>
            </a:r>
            <a:endParaRPr dirty="0" lang="en-US"/>
          </a:p>
        </p:txBody>
      </p:sp>
      <p:sp>
        <p:nvSpPr>
          <p:cNvPr id="1048671" name="Date Placeholder 2"/>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72" name="Footer Placeholder 3"/>
          <p:cNvSpPr>
            <a:spLocks noGrp="1"/>
          </p:cNvSpPr>
          <p:nvPr>
            <p:ph type="ftr" sz="quarter" idx="11"/>
          </p:nvPr>
        </p:nvSpPr>
        <p:spPr/>
        <p:txBody>
          <a:bodyPr/>
          <a:p>
            <a:endParaRPr altLang="en-US" lang="zh-CN"/>
          </a:p>
        </p:txBody>
      </p:sp>
      <p:sp>
        <p:nvSpPr>
          <p:cNvPr id="1048673"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2" name="Straight Connector 13"/>
          <p:cNvCxnSpPr>
            <a:cxnSpLocks/>
          </p:cNvCxnSpPr>
          <p:nvPr/>
        </p:nvCxnSpPr>
        <p:spPr>
          <a:xfrm>
            <a:off x="1278466" y="2354670"/>
            <a:ext cx="659553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0" name=""/>
        <p:cNvGrpSpPr/>
        <p:nvPr/>
      </p:nvGrpSpPr>
      <p:grpSpPr>
        <a:xfrm>
          <a:off x="0" y="0"/>
          <a:ext cx="0" cy="0"/>
          <a:chOff x="0" y="0"/>
          <a:chExt cx="0" cy="0"/>
        </a:xfrm>
      </p:grpSpPr>
      <p:sp>
        <p:nvSpPr>
          <p:cNvPr id="1048705" name="Date Placeholder 1"/>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06" name="Footer Placeholder 2"/>
          <p:cNvSpPr>
            <a:spLocks noGrp="1"/>
          </p:cNvSpPr>
          <p:nvPr>
            <p:ph type="ftr" sz="quarter" idx="11"/>
          </p:nvPr>
        </p:nvSpPr>
        <p:spPr/>
        <p:txBody>
          <a:bodyPr/>
          <a:p>
            <a:endParaRPr altLang="en-US" lang="zh-CN"/>
          </a:p>
        </p:txBody>
      </p:sp>
      <p:sp>
        <p:nvSpPr>
          <p:cNvPr id="1048707"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5" name=""/>
        <p:cNvGrpSpPr/>
        <p:nvPr/>
      </p:nvGrpSpPr>
      <p:grpSpPr>
        <a:xfrm>
          <a:off x="0" y="0"/>
          <a:ext cx="0" cy="0"/>
          <a:chOff x="0" y="0"/>
          <a:chExt cx="0" cy="0"/>
        </a:xfrm>
      </p:grpSpPr>
      <p:sp>
        <p:nvSpPr>
          <p:cNvPr id="1048735" name="Title 1"/>
          <p:cNvSpPr>
            <a:spLocks noGrp="1"/>
          </p:cNvSpPr>
          <p:nvPr>
            <p:ph type="title"/>
          </p:nvPr>
        </p:nvSpPr>
        <p:spPr>
          <a:xfrm>
            <a:off x="1176865" y="1388534"/>
            <a:ext cx="2536798" cy="1371600"/>
          </a:xfrm>
        </p:spPr>
        <p:txBody>
          <a:bodyPr anchor="b">
            <a:normAutofit/>
          </a:bodyPr>
          <a:lstStyle>
            <a:lvl1pPr algn="ctr">
              <a:defRPr b="0" sz="2400"/>
            </a:lvl1pPr>
          </a:lstStyle>
          <a:p>
            <a:r>
              <a:rPr lang="en-US"/>
              <a:t>Click to edit Master title style</a:t>
            </a:r>
            <a:endParaRPr dirty="0" lang="en-US"/>
          </a:p>
        </p:txBody>
      </p:sp>
      <p:sp>
        <p:nvSpPr>
          <p:cNvPr id="1048736" name="Content Placeholder 2"/>
          <p:cNvSpPr>
            <a:spLocks noGrp="1"/>
          </p:cNvSpPr>
          <p:nvPr>
            <p:ph idx="1"/>
          </p:nvPr>
        </p:nvSpPr>
        <p:spPr>
          <a:xfrm>
            <a:off x="4120062" y="982132"/>
            <a:ext cx="3855539" cy="4893735"/>
          </a:xfrm>
        </p:spPr>
        <p:txBody>
          <a:bodyPr anchor="ctr">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7" name="Text Placeholder 3"/>
          <p:cNvSpPr>
            <a:spLocks noGrp="1"/>
          </p:cNvSpPr>
          <p:nvPr>
            <p:ph type="body" sz="half" idx="2"/>
          </p:nvPr>
        </p:nvSpPr>
        <p:spPr>
          <a:xfrm>
            <a:off x="1176865" y="3031065"/>
            <a:ext cx="2536798" cy="2438404"/>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738" name="Date Placeholder 4"/>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739" name="Footer Placeholder 5"/>
          <p:cNvSpPr>
            <a:spLocks noGrp="1"/>
          </p:cNvSpPr>
          <p:nvPr>
            <p:ph type="ftr" sz="quarter" idx="11"/>
          </p:nvPr>
        </p:nvSpPr>
        <p:spPr/>
        <p:txBody>
          <a:bodyPr/>
          <a:p>
            <a:endParaRPr altLang="en-US" lang="zh-CN"/>
          </a:p>
        </p:txBody>
      </p:sp>
      <p:sp>
        <p:nvSpPr>
          <p:cNvPr id="1048740"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cxnSp>
        <p:nvCxnSpPr>
          <p:cNvPr id="3145739" name="Straight Connector 15"/>
          <p:cNvCxnSpPr>
            <a:cxnSpLocks/>
          </p:cNvCxnSpPr>
          <p:nvPr/>
        </p:nvCxnSpPr>
        <p:spPr>
          <a:xfrm>
            <a:off x="1278466" y="2912533"/>
            <a:ext cx="2333594" cy="0"/>
          </a:xfrm>
          <a:prstGeom prst="line"/>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7" name=""/>
        <p:cNvGrpSpPr/>
        <p:nvPr/>
      </p:nvGrpSpPr>
      <p:grpSpPr>
        <a:xfrm>
          <a:off x="0" y="0"/>
          <a:ext cx="0" cy="0"/>
          <a:chOff x="0" y="0"/>
          <a:chExt cx="0" cy="0"/>
        </a:xfrm>
      </p:grpSpPr>
      <p:sp>
        <p:nvSpPr>
          <p:cNvPr id="1048685" name="Title 1"/>
          <p:cNvSpPr>
            <a:spLocks noGrp="1"/>
          </p:cNvSpPr>
          <p:nvPr>
            <p:ph type="title"/>
          </p:nvPr>
        </p:nvSpPr>
        <p:spPr>
          <a:xfrm>
            <a:off x="1176865" y="1883832"/>
            <a:ext cx="3632202" cy="1371600"/>
          </a:xfrm>
        </p:spPr>
        <p:txBody>
          <a:bodyPr anchor="b">
            <a:normAutofit/>
          </a:bodyPr>
          <a:lstStyle>
            <a:lvl1pPr algn="ctr">
              <a:defRPr b="0" sz="2400"/>
            </a:lvl1pPr>
          </a:lstStyle>
          <a:p>
            <a:r>
              <a:rPr lang="en-US"/>
              <a:t>Click to edit Master title style</a:t>
            </a:r>
            <a:endParaRPr dirty="0" lang="en-US"/>
          </a:p>
        </p:txBody>
      </p:sp>
      <p:sp>
        <p:nvSpPr>
          <p:cNvPr id="1048686" name="Picture Placeholder 2"/>
          <p:cNvSpPr>
            <a:spLocks noChangeAspect="1" noGrp="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7" name="Text Placeholder 3"/>
          <p:cNvSpPr>
            <a:spLocks noGrp="1"/>
          </p:cNvSpPr>
          <p:nvPr>
            <p:ph type="body" sz="half" idx="2"/>
          </p:nvPr>
        </p:nvSpPr>
        <p:spPr>
          <a:xfrm>
            <a:off x="1176865" y="3255432"/>
            <a:ext cx="3632201" cy="1828800"/>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8" name="Date Placeholder 4"/>
          <p:cNvSpPr>
            <a:spLocks noGrp="1"/>
          </p:cNvSpPr>
          <p:nvPr>
            <p:ph type="dt" sz="half" idx="10"/>
          </p:nvPr>
        </p:nvSpPr>
        <p:spPr/>
        <p:txBody>
          <a:bodyPr/>
          <a:p>
            <a:fld id="{70BC1078-46ED-40F9-8930-935BAD7C2B02}" type="datetimeFigureOut">
              <a:rPr altLang="en-US" lang="zh-CN" smtClean="0"/>
              <a:t>2024/7/30</a:t>
            </a:fld>
            <a:endParaRPr altLang="en-US" lang="zh-CN"/>
          </a:p>
        </p:txBody>
      </p:sp>
      <p:sp>
        <p:nvSpPr>
          <p:cNvPr id="1048689" name="Footer Placeholder 5"/>
          <p:cNvSpPr>
            <a:spLocks noGrp="1"/>
          </p:cNvSpPr>
          <p:nvPr>
            <p:ph type="ftr" sz="quarter" idx="11"/>
          </p:nvPr>
        </p:nvSpPr>
        <p:spPr/>
        <p:txBody>
          <a:bodyPr/>
          <a:p>
            <a:endParaRPr altLang="en-US" lang="zh-CN"/>
          </a:p>
        </p:txBody>
      </p:sp>
      <p:sp>
        <p:nvSpPr>
          <p:cNvPr id="1048690"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3.png"/><Relationship Id="rId19" Type="http://schemas.openxmlformats.org/officeDocument/2006/relationships/image" Target="../media/image4.png"/><Relationship Id="rId2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21" name=""/>
        <p:cNvGrpSpPr/>
        <p:nvPr/>
      </p:nvGrpSpPr>
      <p:grpSpPr>
        <a:xfrm>
          <a:off x="0" y="0"/>
          <a:ext cx="0" cy="0"/>
          <a:chOff x="0" y="0"/>
          <a:chExt cx="0" cy="0"/>
        </a:xfrm>
      </p:grpSpPr>
      <p:grpSp>
        <p:nvGrpSpPr>
          <p:cNvPr id="22" name="Group 6"/>
          <p:cNvGrpSpPr/>
          <p:nvPr/>
        </p:nvGrpSpPr>
        <p:grpSpPr>
          <a:xfrm>
            <a:off x="0" y="0"/>
            <a:ext cx="9152467" cy="6858000"/>
            <a:chOff x="0" y="0"/>
            <a:chExt cx="9152467" cy="6858000"/>
          </a:xfrm>
        </p:grpSpPr>
        <p:pic>
          <p:nvPicPr>
            <p:cNvPr id="2097152" name="Picture 7" descr="SD-PanelContent.png"/>
            <p:cNvPicPr>
              <a:picLocks noChangeAspect="1"/>
            </p:cNvPicPr>
            <p:nvPr/>
          </p:nvPicPr>
          <p:blipFill>
            <a:blip xmlns:r="http://schemas.openxmlformats.org/officeDocument/2006/relationships" r:embed="rId18"/>
            <a:stretch>
              <a:fillRect/>
            </a:stretch>
          </p:blipFill>
          <p:spPr>
            <a:xfrm>
              <a:off x="0" y="0"/>
              <a:ext cx="9144000" cy="6858000"/>
            </a:xfrm>
            <a:prstGeom prst="rect"/>
          </p:spPr>
        </p:pic>
        <p:sp>
          <p:nvSpPr>
            <p:cNvPr id="1048576" name="Rectangle 8"/>
            <p:cNvSpPr/>
            <p:nvPr/>
          </p:nvSpPr>
          <p:spPr>
            <a:xfrm>
              <a:off x="553888" y="542807"/>
              <a:ext cx="8039776" cy="5756392"/>
            </a:xfrm>
            <a:prstGeom prst="rect"/>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3" name="Picture 9" descr="HDRibbonContent-UniformTrim.png"/>
            <p:cNvPicPr>
              <a:picLocks noChangeAspect="1"/>
            </p:cNvPicPr>
            <p:nvPr/>
          </p:nvPicPr>
          <p:blipFill rotWithShape="1">
            <a:blip xmlns:r="http://schemas.openxmlformats.org/officeDocument/2006/relationships" r:embed="rId19"/>
            <a:srcRect l="1" r="14240"/>
            <a:stretch>
              <a:fillRect/>
            </a:stretch>
          </p:blipFill>
          <p:spPr>
            <a:xfrm>
              <a:off x="0" y="3128434"/>
              <a:ext cx="685800" cy="606425"/>
            </a:xfrm>
            <a:prstGeom prst="rect"/>
          </p:spPr>
        </p:pic>
        <p:pic>
          <p:nvPicPr>
            <p:cNvPr id="2097154" name="Picture 10" descr="HDRibbonContent-UniformTrim.png"/>
            <p:cNvPicPr>
              <a:picLocks noChangeAspect="1"/>
            </p:cNvPicPr>
            <p:nvPr/>
          </p:nvPicPr>
          <p:blipFill rotWithShape="1">
            <a:blip xmlns:r="http://schemas.openxmlformats.org/officeDocument/2006/relationships" r:embed="rId19"/>
            <a:srcRect l="1" r="14240"/>
            <a:stretch>
              <a:fillRect/>
            </a:stretch>
          </p:blipFill>
          <p:spPr>
            <a:xfrm>
              <a:off x="8466667" y="3128434"/>
              <a:ext cx="685800" cy="606425"/>
            </a:xfrm>
            <a:prstGeom prst="rect"/>
          </p:spPr>
        </p:pic>
      </p:grpSp>
      <p:sp>
        <p:nvSpPr>
          <p:cNvPr id="1048577" name="Title Placeholder 1"/>
          <p:cNvSpPr>
            <a:spLocks noGrp="1"/>
          </p:cNvSpPr>
          <p:nvPr>
            <p:ph type="title"/>
          </p:nvPr>
        </p:nvSpPr>
        <p:spPr>
          <a:xfrm>
            <a:off x="1176866" y="915337"/>
            <a:ext cx="6798734" cy="1303867"/>
          </a:xfrm>
          <a:prstGeom prst="rect"/>
          <a:effectLst/>
        </p:spPr>
        <p:txBody>
          <a:bodyPr anchor="ctr" bIns="45720" lIns="91440" rIns="91440" rtlCol="0" tIns="45720" vert="horz">
            <a:normAutofit/>
          </a:bodyPr>
          <a:p>
            <a:r>
              <a:rPr lang="en-US"/>
              <a:t>Click to edit Master title style</a:t>
            </a:r>
            <a:endParaRPr dirty="0" lang="en-US"/>
          </a:p>
        </p:txBody>
      </p:sp>
      <p:sp>
        <p:nvSpPr>
          <p:cNvPr id="1048578" name="Text Placeholder 2"/>
          <p:cNvSpPr>
            <a:spLocks noGrp="1"/>
          </p:cNvSpPr>
          <p:nvPr>
            <p:ph type="body" idx="1"/>
          </p:nvPr>
        </p:nvSpPr>
        <p:spPr>
          <a:xfrm>
            <a:off x="1176865" y="2490135"/>
            <a:ext cx="6798736" cy="3444997"/>
          </a:xfrm>
          <a:prstGeom prst="rect"/>
        </p:spPr>
        <p:txBody>
          <a:bodyPr anchor="t"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9" name="Date Placeholder 3"/>
          <p:cNvSpPr>
            <a:spLocks noGrp="1"/>
          </p:cNvSpPr>
          <p:nvPr>
            <p:ph type="dt" sz="half" idx="2"/>
          </p:nvPr>
        </p:nvSpPr>
        <p:spPr>
          <a:xfrm>
            <a:off x="6356670" y="5960533"/>
            <a:ext cx="1148283" cy="279400"/>
          </a:xfrm>
          <a:prstGeom prst="rect"/>
        </p:spPr>
        <p:txBody>
          <a:bodyPr anchor="ctr" bIns="45720" lIns="91440" rIns="91440" rtlCol="0" tIns="45720" vert="horz"/>
          <a:lstStyle>
            <a:lvl1pPr algn="r">
              <a:defRPr b="0" sz="1000" i="0">
                <a:solidFill>
                  <a:schemeClr val="tx1"/>
                </a:solidFill>
                <a:effectLst/>
                <a:latin typeface="+mn-lt"/>
              </a:defRPr>
            </a:lvl1pPr>
          </a:lstStyle>
          <a:p>
            <a:fld id="{70BC1078-46ED-40F9-8930-935BAD7C2B02}" type="datetimeFigureOut">
              <a:rPr altLang="en-US" lang="zh-CN" smtClean="0"/>
              <a:t>2024/7/30</a:t>
            </a:fld>
            <a:endParaRPr altLang="en-US" lang="zh-CN"/>
          </a:p>
        </p:txBody>
      </p:sp>
      <p:sp>
        <p:nvSpPr>
          <p:cNvPr id="1048580" name="Footer Placeholder 4"/>
          <p:cNvSpPr>
            <a:spLocks noGrp="1"/>
          </p:cNvSpPr>
          <p:nvPr>
            <p:ph type="ftr" sz="quarter" idx="3"/>
          </p:nvPr>
        </p:nvSpPr>
        <p:spPr>
          <a:xfrm>
            <a:off x="1176865" y="5960533"/>
            <a:ext cx="5104667" cy="279400"/>
          </a:xfrm>
          <a:prstGeom prst="rect"/>
        </p:spPr>
        <p:txBody>
          <a:bodyPr anchor="ctr" bIns="45720" lIns="91440" rIns="91440" rtlCol="0" tIns="45720" vert="horz"/>
          <a:lstStyle>
            <a:lvl1pPr algn="l">
              <a:defRPr b="0" sz="1000" i="0">
                <a:solidFill>
                  <a:schemeClr val="tx1"/>
                </a:solidFill>
                <a:effectLst/>
                <a:latin typeface="+mn-lt"/>
              </a:defRPr>
            </a:lvl1pPr>
          </a:lstStyle>
          <a:p>
            <a:endParaRPr altLang="en-US" lang="zh-CN"/>
          </a:p>
        </p:txBody>
      </p:sp>
      <p:sp>
        <p:nvSpPr>
          <p:cNvPr id="1048581" name="Slide Number Placeholder 5"/>
          <p:cNvSpPr>
            <a:spLocks noGrp="1"/>
          </p:cNvSpPr>
          <p:nvPr>
            <p:ph type="sldNum" sz="quarter" idx="4"/>
          </p:nvPr>
        </p:nvSpPr>
        <p:spPr>
          <a:xfrm>
            <a:off x="7580091" y="5960533"/>
            <a:ext cx="395510" cy="279400"/>
          </a:xfrm>
          <a:prstGeom prst="rect"/>
        </p:spPr>
        <p:txBody>
          <a:bodyPr anchor="ctr" bIns="45720" lIns="91440" rIns="91440" rtlCol="0" tIns="45720" vert="horz"/>
          <a:lstStyle>
            <a:lvl1pPr algn="r">
              <a:defRPr b="0" sz="1000" i="0">
                <a:solidFill>
                  <a:schemeClr val="tx1"/>
                </a:solidFill>
                <a:effectLst/>
                <a:latin typeface="+mn-lt"/>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eaLnBrk="1" hangingPunct="1" latinLnBrk="0" rtl="0">
        <a:spcBef>
          <a:spcPct val="0"/>
        </a:spcBef>
        <a:buNone/>
        <a:defRPr cap="none" sz="4000" kern="1200">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sz="2400" kern="12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sz="2000" kern="12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sz="1800" kern="12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sz="1600" kern="12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sz="1400" kern="12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2.jpeg"/><Relationship Id="rId5" Type="http://schemas.openxmlformats.org/officeDocument/2006/relationships/slideLayout" Target="../slideLayouts/slideLayout2.xml"/><Relationship Id="rId6"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slideLayout" Target="../slideLayouts/slideLayout2.xml"/><Relationship Id="rId5"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slideLayout" Target="../slideLayouts/slideLayout4.xml"/><Relationship Id="rId5"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26" name="Title 1"/>
          <p:cNvSpPr>
            <a:spLocks noGrp="1"/>
          </p:cNvSpPr>
          <p:nvPr>
            <p:ph type="ctrTitle"/>
          </p:nvPr>
        </p:nvSpPr>
        <p:spPr>
          <a:xfrm>
            <a:off x="2019299" y="1840833"/>
            <a:ext cx="5111752" cy="899954"/>
          </a:xfrm>
        </p:spPr>
        <p:txBody>
          <a:bodyPr/>
          <a:p>
            <a:r>
              <a:rPr dirty="0" sz="1800" lang="en-US">
                <a:latin typeface="Arial Black" panose="020B0A04020102020204" pitchFamily="34" charset="0"/>
              </a:rPr>
              <a:t>Agriculture in Midlands Province: Opportunities, Challenges and Possible Solutions</a:t>
            </a:r>
          </a:p>
        </p:txBody>
      </p:sp>
      <p:sp>
        <p:nvSpPr>
          <p:cNvPr id="1048627" name="Subtitle 2"/>
          <p:cNvSpPr>
            <a:spLocks noGrp="1"/>
          </p:cNvSpPr>
          <p:nvPr>
            <p:ph type="subTitle" idx="1"/>
          </p:nvPr>
        </p:nvSpPr>
        <p:spPr>
          <a:xfrm>
            <a:off x="2115355" y="2885673"/>
            <a:ext cx="5015696" cy="1941491"/>
          </a:xfrm>
        </p:spPr>
        <p:txBody>
          <a:bodyPr>
            <a:normAutofit/>
          </a:bodyPr>
          <a:p>
            <a:pPr lvl="0">
              <a:buClr>
                <a:srgbClr val="83992A"/>
              </a:buClr>
            </a:pPr>
            <a:r>
              <a:rPr altLang="en-GB" dirty="0" sz="3800" lang="en-US">
                <a:solidFill>
                  <a:prstClr val="black"/>
                </a:solidFill>
              </a:rPr>
              <a:t> </a:t>
            </a:r>
            <a:r>
              <a:rPr altLang="en-GB" dirty="0" sz="3800" lang="en-US" err="1">
                <a:solidFill>
                  <a:prstClr val="black"/>
                </a:solidFill>
              </a:rPr>
              <a:t>Mavankeni</a:t>
            </a:r>
            <a:r>
              <a:rPr altLang="en-GB" dirty="0" sz="3800" lang="en-US">
                <a:solidFill>
                  <a:prstClr val="black"/>
                </a:solidFill>
              </a:rPr>
              <a:t> B</a:t>
            </a:r>
            <a:endParaRPr altLang="zh-CN" dirty="0" sz="3800" lang="en-US">
              <a:solidFill>
                <a:prstClr val="black"/>
              </a:solidFill>
            </a:endParaRPr>
          </a:p>
          <a:p>
            <a:pPr lvl="0">
              <a:buClr>
                <a:srgbClr val="83992A"/>
              </a:buClr>
            </a:pPr>
            <a:r>
              <a:rPr altLang="en-GB" dirty="0" sz="3800" lang="en-US">
                <a:solidFill>
                  <a:prstClr val="black"/>
                </a:solidFill>
              </a:rPr>
              <a:t>PD Midlands Province</a:t>
            </a:r>
          </a:p>
          <a:p>
            <a:endParaRPr dirty="0" sz="1800" lang="en-US">
              <a:solidFill>
                <a:prstClr val="black"/>
              </a:solidFill>
              <a:latin typeface="Arial Black" panose="020B0A04020102020204" pitchFamily="34" charset="0"/>
            </a:endParaRPr>
          </a:p>
          <a:p>
            <a:endParaRPr dirty="0" sz="1800" lang="en-US">
              <a:solidFill>
                <a:prstClr val="black"/>
              </a:solidFill>
              <a:latin typeface="Arial Black" panose="020B0A04020102020204" pitchFamily="34" charset="0"/>
            </a:endParaRPr>
          </a:p>
          <a:p>
            <a:pPr lvl="0">
              <a:buClr>
                <a:srgbClr val="83992A"/>
              </a:buClr>
            </a:pPr>
            <a:r>
              <a:rPr altLang="en-GB" dirty="0" sz="4800" lang="en-US">
                <a:solidFill>
                  <a:prstClr val="black"/>
                </a:solidFill>
              </a:rPr>
              <a:t>Ministry Of Lands, Agriculture, Fisheries, Water and Rural Development</a:t>
            </a:r>
            <a:endParaRPr altLang="zh-CN" dirty="0" sz="4800" lang="en-US">
              <a:solidFill>
                <a:prstClr val="black"/>
              </a:solidFill>
            </a:endParaRPr>
          </a:p>
        </p:txBody>
      </p:sp>
      <p:pic>
        <p:nvPicPr>
          <p:cNvPr id="2097173" name="Picture 3"/>
          <p:cNvPicPr>
            <a:picLocks/>
          </p:cNvPicPr>
          <p:nvPr/>
        </p:nvPicPr>
        <p:blipFill>
          <a:blip xmlns:r="http://schemas.openxmlformats.org/officeDocument/2006/relationships" r:embed="rId1"/>
          <a:srcRect/>
          <a:stretch>
            <a:fillRect/>
          </a:stretch>
        </p:blipFill>
        <p:spPr bwMode="auto">
          <a:xfrm>
            <a:off x="3890968" y="884321"/>
            <a:ext cx="1464469" cy="956511"/>
          </a:xfrm>
          <a:prstGeom prst="rect"/>
          <a:noFill/>
          <a:ln w="9525">
            <a:noFill/>
            <a:miter lim="800000"/>
            <a:headEnd/>
            <a:tailEnd/>
          </a:ln>
        </p:spPr>
      </p:pic>
      <p:pic>
        <p:nvPicPr>
          <p:cNvPr id="2097174" name="Picture 4"/>
          <p:cNvPicPr>
            <a:picLocks/>
          </p:cNvPicPr>
          <p:nvPr/>
        </p:nvPicPr>
        <p:blipFill>
          <a:blip xmlns:r="http://schemas.openxmlformats.org/officeDocument/2006/relationships" r:embed="rId1"/>
          <a:srcRect/>
          <a:stretch>
            <a:fillRect/>
          </a:stretch>
        </p:blipFill>
        <p:spPr bwMode="auto">
          <a:xfrm>
            <a:off x="3842940" y="5044239"/>
            <a:ext cx="1464469" cy="956511"/>
          </a:xfrm>
          <a:prstGeom prst="rect"/>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64" name="Title 1"/>
          <p:cNvSpPr>
            <a:spLocks noGrp="1"/>
          </p:cNvSpPr>
          <p:nvPr>
            <p:ph type="title"/>
          </p:nvPr>
        </p:nvSpPr>
        <p:spPr>
          <a:xfrm>
            <a:off x="628650" y="182246"/>
            <a:ext cx="7886700" cy="1325563"/>
          </a:xfrm>
        </p:spPr>
        <p:txBody>
          <a:bodyPr/>
          <a:p>
            <a:r>
              <a:rPr altLang="en-GB" b="1" dirty="0" lang="en-US"/>
              <a:t>1. Climate Change And Variability</a:t>
            </a:r>
            <a:endParaRPr dirty="0" lang="en-ZW"/>
          </a:p>
        </p:txBody>
      </p:sp>
      <p:pic>
        <p:nvPicPr>
          <p:cNvPr id="2097192" name="Content Placeholder 3"/>
          <p:cNvPicPr>
            <a:picLocks noChangeAspect="1" noGrp="1"/>
          </p:cNvPicPr>
          <p:nvPr>
            <p:ph idx="1"/>
          </p:nvPr>
        </p:nvPicPr>
        <p:blipFill>
          <a:blip xmlns:r="http://schemas.openxmlformats.org/officeDocument/2006/relationships" r:embed="rId1"/>
          <a:stretch>
            <a:fillRect/>
          </a:stretch>
        </p:blipFill>
        <p:spPr>
          <a:xfrm>
            <a:off x="628650" y="1489521"/>
            <a:ext cx="3916716" cy="3822874"/>
          </a:xfrm>
        </p:spPr>
      </p:pic>
      <p:pic>
        <p:nvPicPr>
          <p:cNvPr id="2097193" name="Picture 7"/>
          <p:cNvPicPr>
            <a:picLocks noChangeAspect="1" noChangeArrowheads="1"/>
          </p:cNvPicPr>
          <p:nvPr/>
        </p:nvPicPr>
        <p:blipFill>
          <a:blip xmlns:r="http://schemas.openxmlformats.org/officeDocument/2006/relationships" r:embed="rId2" cstate="print"/>
          <a:srcRect/>
          <a:stretch>
            <a:fillRect/>
          </a:stretch>
        </p:blipFill>
        <p:spPr bwMode="auto">
          <a:xfrm>
            <a:off x="8373666" y="856060"/>
            <a:ext cx="770334" cy="538163"/>
          </a:xfrm>
          <a:prstGeom prst="rect"/>
          <a:noFill/>
          <a:ln>
            <a:noFill/>
          </a:ln>
        </p:spPr>
      </p:pic>
      <p:pic>
        <p:nvPicPr>
          <p:cNvPr id="2097194" name="Picture 6"/>
          <p:cNvPicPr>
            <a:picLocks noChangeAspect="1" noChangeArrowheads="1"/>
          </p:cNvPicPr>
          <p:nvPr/>
        </p:nvPicPr>
        <p:blipFill>
          <a:blip xmlns:r="http://schemas.openxmlformats.org/officeDocument/2006/relationships" r:embed="rId3" cstate="print"/>
          <a:srcRect/>
          <a:stretch>
            <a:fillRect/>
          </a:stretch>
        </p:blipFill>
        <p:spPr bwMode="auto">
          <a:xfrm>
            <a:off x="8335" y="857251"/>
            <a:ext cx="727472" cy="536972"/>
          </a:xfrm>
          <a:prstGeom prst="rect"/>
          <a:noFill/>
          <a:ln>
            <a:noFill/>
          </a:ln>
        </p:spPr>
      </p:pic>
      <p:pic>
        <p:nvPicPr>
          <p:cNvPr id="2097195" name=""/>
          <p:cNvPicPr>
            <a:picLocks/>
          </p:cNvPicPr>
          <p:nvPr/>
        </p:nvPicPr>
        <p:blipFill>
          <a:blip xmlns:r="http://schemas.openxmlformats.org/officeDocument/2006/relationships" r:embed="rId4"/>
          <a:stretch>
            <a:fillRect/>
          </a:stretch>
        </p:blipFill>
        <p:spPr>
          <a:xfrm rot="0">
            <a:off x="4676711" y="1463600"/>
            <a:ext cx="3963834" cy="3840746"/>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17" name="Title 1048611"/>
          <p:cNvSpPr>
            <a:spLocks noGrp="1"/>
          </p:cNvSpPr>
          <p:nvPr>
            <p:ph type="title"/>
          </p:nvPr>
        </p:nvSpPr>
        <p:spPr>
          <a:xfrm>
            <a:off x="740945" y="229403"/>
            <a:ext cx="7886700" cy="852921"/>
          </a:xfrm>
        </p:spPr>
        <p:txBody>
          <a:bodyPr>
            <a:normAutofit fontScale="90000"/>
          </a:bodyPr>
          <a:p>
            <a:pPr algn="ctr"/>
            <a:r>
              <a:rPr altLang="en-GB" b="1" dirty="0" sz="3600" lang="en-US"/>
              <a:t>Climate Change And Variability (continue..)</a:t>
            </a:r>
            <a:endParaRPr b="1" dirty="0" sz="3600" lang="en-GB"/>
          </a:p>
        </p:txBody>
      </p:sp>
      <p:sp>
        <p:nvSpPr>
          <p:cNvPr id="1048618" name="Content Placeholder 1048612"/>
          <p:cNvSpPr>
            <a:spLocks noGrp="1"/>
          </p:cNvSpPr>
          <p:nvPr>
            <p:ph idx="1"/>
          </p:nvPr>
        </p:nvSpPr>
        <p:spPr>
          <a:xfrm>
            <a:off x="740945" y="1125737"/>
            <a:ext cx="7886700" cy="5075051"/>
          </a:xfrm>
        </p:spPr>
        <p:txBody>
          <a:bodyPr>
            <a:normAutofit fontScale="85000" lnSpcReduction="20000"/>
          </a:bodyPr>
          <a:p>
            <a:r>
              <a:rPr altLang="en-GB" dirty="0" sz="2400" lang="en-US"/>
              <a:t> Changes in climatic conditions and weather patterns results in:</a:t>
            </a:r>
            <a:endParaRPr altLang="en-US" dirty="0" sz="2400" lang="zh-CN"/>
          </a:p>
          <a:p>
            <a:pPr>
              <a:buFont typeface="Wingdings" charset="2"/>
              <a:buChar char="ü"/>
            </a:pPr>
            <a:r>
              <a:rPr altLang="en-GB" dirty="0" sz="2400" lang="en-US"/>
              <a:t>distortion in rainfall pattern and distribution</a:t>
            </a:r>
            <a:endParaRPr altLang="en-US" dirty="0" sz="2400" lang="zh-CN"/>
          </a:p>
          <a:p>
            <a:pPr>
              <a:buFont typeface="Wingdings" charset="2"/>
              <a:buChar char="ü"/>
            </a:pPr>
            <a:r>
              <a:rPr altLang="en-GB" dirty="0" sz="2400" lang="en-US"/>
              <a:t>Flactuations in temperatures</a:t>
            </a:r>
            <a:endParaRPr altLang="en-US" dirty="0" sz="2400" lang="zh-CN"/>
          </a:p>
          <a:p>
            <a:pPr>
              <a:buFont typeface="Wingdings" charset="2"/>
              <a:buChar char="ü"/>
            </a:pPr>
            <a:r>
              <a:rPr altLang="en-GB" dirty="0" sz="2400" lang="en-US"/>
              <a:t>Droughts and floods</a:t>
            </a:r>
            <a:endParaRPr altLang="en-US" dirty="0" sz="2400" lang="zh-CN"/>
          </a:p>
          <a:p>
            <a:pPr>
              <a:buFont typeface="Wingdings" charset="2"/>
              <a:buChar char="ü"/>
            </a:pPr>
            <a:endParaRPr altLang="en-US" dirty="0" sz="2400" lang="zh-CN"/>
          </a:p>
          <a:p>
            <a:r>
              <a:rPr altLang="en-GB" dirty="0" sz="2400" lang="en-US"/>
              <a:t>2023/2024 farming season was declared a failed season characterised by massive crop failure and livestock losses – poverty deaths</a:t>
            </a:r>
            <a:endParaRPr altLang="en-US" dirty="0" sz="2400" lang="zh-CN"/>
          </a:p>
          <a:p>
            <a:endParaRPr altLang="en-US" dirty="0" sz="2400" lang="zh-CN"/>
          </a:p>
          <a:p>
            <a:r>
              <a:rPr altLang="en-GB" dirty="0" sz="2400" lang="en-US"/>
              <a:t>About 908 004 ha of crops were declared right off countrywide.</a:t>
            </a:r>
            <a:endParaRPr dirty="0" sz="2400" lang="en-US"/>
          </a:p>
          <a:p>
            <a:endParaRPr dirty="0" sz="2400" lang="en-US"/>
          </a:p>
          <a:p>
            <a:r>
              <a:rPr altLang="en-GB" dirty="0" sz="2400" lang="en-US"/>
              <a:t>Of the 908 004 ha, Midlands Province contributed 273 122 ha (30,1%).</a:t>
            </a:r>
            <a:endParaRPr dirty="0" sz="2400" lang="en-US"/>
          </a:p>
          <a:p>
            <a:endParaRPr dirty="0" sz="2000" lang="en-US"/>
          </a:p>
          <a:p>
            <a:endParaRPr dirty="0" lang="en-GB"/>
          </a:p>
        </p:txBody>
      </p:sp>
      <p:pic>
        <p:nvPicPr>
          <p:cNvPr id="2097168"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69"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07" name="Title 1"/>
          <p:cNvSpPr>
            <a:spLocks noGrp="1"/>
          </p:cNvSpPr>
          <p:nvPr>
            <p:ph type="title"/>
          </p:nvPr>
        </p:nvSpPr>
        <p:spPr>
          <a:xfrm>
            <a:off x="1172633" y="386822"/>
            <a:ext cx="6798734" cy="1303867"/>
          </a:xfrm>
        </p:spPr>
        <p:txBody>
          <a:bodyPr/>
          <a:p>
            <a:pPr algn="ctr"/>
            <a:r>
              <a:rPr altLang="en-US" b="1" dirty="0" lang="zh-CN"/>
              <a:t>Adaptation actions</a:t>
            </a:r>
            <a:endParaRPr b="1" dirty="0" lang="en-ZW"/>
          </a:p>
        </p:txBody>
      </p:sp>
      <p:sp>
        <p:nvSpPr>
          <p:cNvPr id="1048608" name="Content Placeholder 2"/>
          <p:cNvSpPr>
            <a:spLocks noGrp="1"/>
          </p:cNvSpPr>
          <p:nvPr>
            <p:ph idx="1"/>
          </p:nvPr>
        </p:nvSpPr>
        <p:spPr>
          <a:xfrm>
            <a:off x="628650" y="1524000"/>
            <a:ext cx="7886700" cy="4518027"/>
          </a:xfrm>
        </p:spPr>
        <p:txBody>
          <a:bodyPr>
            <a:normAutofit/>
          </a:bodyPr>
          <a:p>
            <a:pPr indent="0" marL="0">
              <a:buNone/>
            </a:pPr>
            <a:r>
              <a:rPr dirty="0" lang="en-US"/>
              <a:t>A</a:t>
            </a:r>
            <a:r>
              <a:rPr altLang="en-GB" dirty="0" lang="en-US"/>
              <a:t>d</a:t>
            </a:r>
            <a:r>
              <a:rPr dirty="0" lang="en-US"/>
              <a:t>justment of farming practices in response to change in climate</a:t>
            </a:r>
            <a:r>
              <a:rPr altLang="en-GB" dirty="0" lang="en-US"/>
              <a:t> by the Privince include:</a:t>
            </a:r>
            <a:endParaRPr altLang="en-US" dirty="0" lang="zh-CN"/>
          </a:p>
          <a:p>
            <a:r>
              <a:rPr altLang="en-GB" b="0" dirty="0" lang="en-US"/>
              <a:t> Dam Construction programs </a:t>
            </a:r>
            <a:endParaRPr b="1" dirty="0" lang="en-US"/>
          </a:p>
          <a:p>
            <a:r>
              <a:rPr altLang="en-GB" b="0" dirty="0" lang="en-US"/>
              <a:t> Establishment of smallholder irrigation schemes</a:t>
            </a:r>
            <a:endParaRPr b="1" dirty="0" lang="en-US"/>
          </a:p>
          <a:p>
            <a:r>
              <a:rPr altLang="en-GB" b="0" dirty="0" lang="en-US"/>
              <a:t>Production of drought and heat tolerant livestock breeds and crop varieties. </a:t>
            </a:r>
            <a:endParaRPr b="1" dirty="0" lang="en-US"/>
          </a:p>
          <a:p>
            <a:r>
              <a:rPr altLang="en-GB" b="0" dirty="0" lang="en-US"/>
              <a:t>Use of biofortified small grains in drier areas (sorghum, cowpeas)</a:t>
            </a:r>
            <a:endParaRPr b="1" dirty="0" lang="en-US"/>
          </a:p>
          <a:p>
            <a:r>
              <a:rPr altLang="en-GB" b="0" dirty="0" lang="en-US"/>
              <a:t>Use of best agronomic practices (Pfumvudza/Intwasa)</a:t>
            </a:r>
            <a:endParaRPr b="1" dirty="0" lang="en-US"/>
          </a:p>
        </p:txBody>
      </p:sp>
      <p:pic>
        <p:nvPicPr>
          <p:cNvPr id="2097164"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65"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97" name="Title 1"/>
          <p:cNvSpPr>
            <a:spLocks noGrp="1"/>
          </p:cNvSpPr>
          <p:nvPr>
            <p:ph type="title"/>
          </p:nvPr>
        </p:nvSpPr>
        <p:spPr>
          <a:xfrm>
            <a:off x="628650" y="365126"/>
            <a:ext cx="7910184" cy="1017839"/>
          </a:xfrm>
        </p:spPr>
        <p:txBody>
          <a:bodyPr/>
          <a:p>
            <a:pPr algn="ctr"/>
            <a:r>
              <a:rPr b="1" dirty="0" lang="en-US"/>
              <a:t>Mitigation strategies</a:t>
            </a:r>
            <a:endParaRPr b="1" dirty="0" lang="en-ZW"/>
          </a:p>
        </p:txBody>
      </p:sp>
      <p:sp>
        <p:nvSpPr>
          <p:cNvPr id="1048598" name="Content Placeholder 2"/>
          <p:cNvSpPr>
            <a:spLocks noGrp="1"/>
          </p:cNvSpPr>
          <p:nvPr>
            <p:ph idx="1"/>
          </p:nvPr>
        </p:nvSpPr>
        <p:spPr>
          <a:xfrm rot="4154">
            <a:off x="629031" y="1390307"/>
            <a:ext cx="8074252" cy="4983439"/>
          </a:xfrm>
        </p:spPr>
        <p:txBody>
          <a:bodyPr/>
          <a:p>
            <a:pPr indent="0" marL="0">
              <a:buNone/>
            </a:pPr>
            <a:r>
              <a:rPr altLang="en-GB" dirty="0" lang="en-US"/>
              <a:t>To reduce impacts of </a:t>
            </a:r>
            <a:r>
              <a:rPr altLang="en-GB" dirty="0" lang="en-US"/>
              <a:t>c</a:t>
            </a:r>
            <a:r>
              <a:rPr altLang="en-GB" dirty="0" lang="en-US"/>
              <a:t>l</a:t>
            </a:r>
            <a:r>
              <a:rPr altLang="en-GB" dirty="0" lang="en-US"/>
              <a:t>i</a:t>
            </a:r>
            <a:r>
              <a:rPr altLang="en-GB" dirty="0" lang="en-US"/>
              <a:t>m</a:t>
            </a:r>
            <a:r>
              <a:rPr altLang="en-GB" dirty="0" lang="en-US"/>
              <a:t>a</a:t>
            </a:r>
            <a:r>
              <a:rPr altLang="en-GB" dirty="0" lang="en-US"/>
              <a:t>t</a:t>
            </a:r>
            <a:r>
              <a:rPr altLang="en-GB" dirty="0" lang="en-US"/>
              <a:t>e</a:t>
            </a:r>
            <a:r>
              <a:rPr altLang="en-GB" dirty="0" lang="en-US"/>
              <a:t> </a:t>
            </a:r>
            <a:r>
              <a:rPr altLang="en-GB" dirty="0" lang="en-US"/>
              <a:t>c</a:t>
            </a:r>
            <a:r>
              <a:rPr altLang="en-GB" dirty="0" lang="en-US"/>
              <a:t>h</a:t>
            </a:r>
            <a:r>
              <a:rPr altLang="en-GB" dirty="0" lang="en-US"/>
              <a:t>a</a:t>
            </a:r>
            <a:r>
              <a:rPr altLang="en-GB" dirty="0" lang="en-US"/>
              <a:t>n</a:t>
            </a:r>
            <a:r>
              <a:rPr altLang="en-GB" dirty="0" lang="en-US"/>
              <a:t>g</a:t>
            </a:r>
            <a:r>
              <a:rPr altLang="en-GB" dirty="0" lang="en-US"/>
              <a:t>e</a:t>
            </a:r>
            <a:r>
              <a:rPr altLang="en-GB" dirty="0" lang="en-US"/>
              <a:t> </a:t>
            </a:r>
            <a:r>
              <a:rPr altLang="en-GB" dirty="0" lang="en-US"/>
              <a:t>o</a:t>
            </a:r>
            <a:r>
              <a:rPr altLang="en-GB" dirty="0" lang="en-US"/>
              <a:t>n</a:t>
            </a:r>
            <a:r>
              <a:rPr altLang="en-GB" dirty="0" lang="en-US"/>
              <a:t> </a:t>
            </a:r>
            <a:r>
              <a:rPr altLang="en-GB" dirty="0" lang="en-US"/>
              <a:t>agric activities, the province is:</a:t>
            </a:r>
            <a:endParaRPr altLang="en-US" lang="zh-CN"/>
          </a:p>
          <a:p>
            <a:pPr indent="0" marL="0">
              <a:buNone/>
            </a:pPr>
            <a:endParaRPr altLang="en-GB" dirty="0" lang="en-US"/>
          </a:p>
          <a:p>
            <a:r>
              <a:rPr altLang="en-GB" dirty="0" lang="en-US"/>
              <a:t>Pr</a:t>
            </a:r>
            <a:r>
              <a:rPr dirty="0" lang="en-US"/>
              <a:t>omot</a:t>
            </a:r>
            <a:r>
              <a:rPr altLang="en-GB" dirty="0" lang="en-US"/>
              <a:t>ing</a:t>
            </a:r>
            <a:r>
              <a:rPr dirty="0" lang="en-US"/>
              <a:t> climate-smart and sustainable agricultural practices e.g. Good Agronomic Practices (GAPs).</a:t>
            </a:r>
          </a:p>
          <a:p>
            <a:r>
              <a:rPr dirty="0" lang="en-US"/>
              <a:t>Reducing the use of synthetic fertilizers and pesticides through IPM, INM.</a:t>
            </a:r>
          </a:p>
          <a:p>
            <a:r>
              <a:rPr dirty="0" lang="en-US"/>
              <a:t>Promoting and supporting research and development of climate-resilience agriculture </a:t>
            </a:r>
            <a:r>
              <a:rPr altLang="en-GB" dirty="0" lang="en-US"/>
              <a:t>spearheaded </a:t>
            </a:r>
            <a:r>
              <a:rPr dirty="0" lang="en-US"/>
              <a:t>by Institutions of Higher Learning and Research Directorate.</a:t>
            </a:r>
            <a:endParaRPr dirty="0" lang="en-ZW"/>
          </a:p>
          <a:p>
            <a:r>
              <a:rPr altLang="en-GB" dirty="0" lang="en-US"/>
              <a:t>F</a:t>
            </a:r>
            <a:r>
              <a:rPr altLang="en-GB" dirty="0" lang="en-US"/>
              <a:t>e</a:t>
            </a:r>
            <a:r>
              <a:rPr altLang="en-GB" dirty="0" lang="en-US"/>
              <a:t>e</a:t>
            </a:r>
            <a:r>
              <a:rPr altLang="en-GB" dirty="0" lang="en-US"/>
              <a:t>d</a:t>
            </a:r>
            <a:r>
              <a:rPr altLang="en-GB" dirty="0" lang="en-US"/>
              <a:t> </a:t>
            </a:r>
            <a:r>
              <a:rPr altLang="en-GB" dirty="0" lang="en-US"/>
              <a:t>v</a:t>
            </a:r>
            <a:r>
              <a:rPr altLang="en-GB" dirty="0" lang="en-US"/>
              <a:t>a</a:t>
            </a:r>
            <a:r>
              <a:rPr altLang="en-GB" dirty="0" lang="en-US"/>
              <a:t>l</a:t>
            </a:r>
            <a:r>
              <a:rPr altLang="en-GB" dirty="0" lang="en-US"/>
              <a:t>u</a:t>
            </a:r>
            <a:r>
              <a:rPr altLang="en-GB" dirty="0" lang="en-US"/>
              <a:t>e</a:t>
            </a:r>
            <a:r>
              <a:rPr altLang="en-GB" dirty="0" lang="en-US"/>
              <a:t> </a:t>
            </a:r>
            <a:r>
              <a:rPr altLang="en-GB" dirty="0" lang="en-US"/>
              <a:t>a</a:t>
            </a:r>
            <a:r>
              <a:rPr altLang="en-GB" dirty="0" lang="en-US"/>
              <a:t>d</a:t>
            </a:r>
            <a:r>
              <a:rPr altLang="en-GB" dirty="0" lang="en-US"/>
              <a:t>d</a:t>
            </a:r>
            <a:r>
              <a:rPr altLang="en-GB" dirty="0" lang="en-US"/>
              <a:t>i</a:t>
            </a:r>
            <a:r>
              <a:rPr altLang="en-GB" dirty="0" lang="en-US"/>
              <a:t>t</a:t>
            </a:r>
            <a:r>
              <a:rPr altLang="en-GB" dirty="0" lang="en-US"/>
              <a:t>i</a:t>
            </a:r>
            <a:r>
              <a:rPr altLang="en-GB" dirty="0" lang="en-US"/>
              <a:t>o</a:t>
            </a:r>
            <a:r>
              <a:rPr altLang="en-GB" dirty="0" lang="en-US"/>
              <a:t>n</a:t>
            </a:r>
            <a:r>
              <a:rPr altLang="en-GB" dirty="0" lang="en-US"/>
              <a:t> </a:t>
            </a:r>
            <a:r>
              <a:rPr altLang="en-GB" dirty="0" lang="en-US"/>
              <a:t>a</a:t>
            </a:r>
            <a:r>
              <a:rPr altLang="en-GB" dirty="0" lang="en-US"/>
              <a:t>n</a:t>
            </a:r>
            <a:r>
              <a:rPr altLang="en-GB" dirty="0" lang="en-US"/>
              <a:t>d</a:t>
            </a:r>
            <a:r>
              <a:rPr altLang="en-GB" dirty="0" lang="en-US"/>
              <a:t> </a:t>
            </a:r>
            <a:r>
              <a:rPr altLang="en-GB" dirty="0" lang="en-US"/>
              <a:t>m</a:t>
            </a:r>
            <a:r>
              <a:rPr altLang="en-GB" dirty="0" lang="en-US"/>
              <a:t>i</a:t>
            </a:r>
            <a:r>
              <a:rPr altLang="en-GB" dirty="0" lang="en-US"/>
              <a:t>t</a:t>
            </a:r>
            <a:r>
              <a:rPr altLang="en-GB" dirty="0" lang="en-US"/>
              <a:t>i</a:t>
            </a:r>
            <a:r>
              <a:rPr altLang="en-GB" dirty="0" lang="en-US"/>
              <a:t>g</a:t>
            </a:r>
            <a:r>
              <a:rPr altLang="en-GB" dirty="0" lang="en-US"/>
              <a:t>a</a:t>
            </a:r>
            <a:r>
              <a:rPr altLang="en-GB" dirty="0" lang="en-US"/>
              <a:t>t</a:t>
            </a:r>
            <a:r>
              <a:rPr altLang="en-GB" dirty="0" lang="en-US"/>
              <a:t>o</a:t>
            </a:r>
            <a:r>
              <a:rPr altLang="en-GB" dirty="0" lang="en-US"/>
              <a:t>r</a:t>
            </a:r>
            <a:r>
              <a:rPr altLang="en-GB" dirty="0" lang="en-US"/>
              <a:t>y</a:t>
            </a:r>
            <a:r>
              <a:rPr altLang="en-GB" dirty="0" lang="en-US"/>
              <a:t> </a:t>
            </a:r>
            <a:r>
              <a:rPr altLang="en-GB" dirty="0" lang="en-US"/>
              <a:t>f</a:t>
            </a:r>
            <a:r>
              <a:rPr altLang="en-GB" dirty="0" lang="en-US"/>
              <a:t>e</a:t>
            </a:r>
            <a:r>
              <a:rPr altLang="en-GB" dirty="0" lang="en-US"/>
              <a:t>e</a:t>
            </a:r>
            <a:r>
              <a:rPr altLang="en-GB" dirty="0" lang="en-US"/>
              <a:t>d</a:t>
            </a:r>
            <a:r>
              <a:rPr altLang="en-GB" dirty="0" lang="en-US"/>
              <a:t> </a:t>
            </a:r>
            <a:r>
              <a:rPr altLang="en-GB" dirty="0" lang="en-US"/>
              <a:t>d</a:t>
            </a:r>
            <a:r>
              <a:rPr altLang="en-GB" dirty="0" lang="en-US"/>
              <a:t>i</a:t>
            </a:r>
            <a:r>
              <a:rPr altLang="en-GB" dirty="0" lang="en-US"/>
              <a:t>s</a:t>
            </a:r>
            <a:r>
              <a:rPr altLang="en-GB" dirty="0" lang="en-US"/>
              <a:t>t</a:t>
            </a:r>
            <a:r>
              <a:rPr altLang="en-GB" dirty="0" lang="en-US"/>
              <a:t>r</a:t>
            </a:r>
            <a:r>
              <a:rPr altLang="en-GB" dirty="0" lang="en-US"/>
              <a:t>i</a:t>
            </a:r>
            <a:r>
              <a:rPr altLang="en-GB" dirty="0" lang="en-US"/>
              <a:t>b</a:t>
            </a:r>
            <a:r>
              <a:rPr altLang="en-GB" dirty="0" lang="en-US"/>
              <a:t>u</a:t>
            </a:r>
            <a:r>
              <a:rPr altLang="en-GB" dirty="0" lang="en-US"/>
              <a:t>t</a:t>
            </a:r>
            <a:r>
              <a:rPr altLang="en-GB" dirty="0" lang="en-US"/>
              <a:t>i</a:t>
            </a:r>
            <a:r>
              <a:rPr altLang="en-GB" dirty="0" lang="en-US"/>
              <a:t>o</a:t>
            </a:r>
            <a:r>
              <a:rPr altLang="en-GB" dirty="0" lang="en-US"/>
              <a:t>n</a:t>
            </a:r>
            <a:endParaRPr dirty="0" lang="en-ZW"/>
          </a:p>
        </p:txBody>
      </p:sp>
      <p:pic>
        <p:nvPicPr>
          <p:cNvPr id="2097160"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61"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587" name=""/>
          <p:cNvSpPr>
            <a:spLocks noGrp="1"/>
          </p:cNvSpPr>
          <p:nvPr>
            <p:ph type="title"/>
          </p:nvPr>
        </p:nvSpPr>
        <p:spPr>
          <a:xfrm>
            <a:off x="602556" y="677123"/>
            <a:ext cx="6595534" cy="769831"/>
          </a:xfrm>
        </p:spPr>
        <p:txBody>
          <a:bodyPr/>
          <a:p>
            <a:r>
              <a:rPr altLang="en-GB" b="1" sz="3600" lang="en-US"/>
              <a:t>L</a:t>
            </a:r>
            <a:r>
              <a:rPr altLang="en-GB" b="1" sz="3600" lang="en-US"/>
              <a:t>i</a:t>
            </a:r>
            <a:r>
              <a:rPr altLang="en-GB" b="1" sz="3600" lang="en-US"/>
              <a:t>v</a:t>
            </a:r>
            <a:r>
              <a:rPr altLang="en-GB" b="1" sz="3600" lang="en-US"/>
              <a:t>e</a:t>
            </a:r>
            <a:r>
              <a:rPr altLang="en-GB" b="1" sz="3600" lang="en-US"/>
              <a:t>s</a:t>
            </a:r>
            <a:r>
              <a:rPr altLang="en-GB" b="1" sz="3600" lang="en-US"/>
              <a:t>t</a:t>
            </a:r>
            <a:r>
              <a:rPr altLang="en-GB" b="1" sz="3600" lang="en-US"/>
              <a:t>o</a:t>
            </a:r>
            <a:r>
              <a:rPr altLang="en-GB" b="1" sz="3600" lang="en-US"/>
              <a:t>c</a:t>
            </a:r>
            <a:r>
              <a:rPr altLang="en-GB" b="1" sz="3600" lang="en-US"/>
              <a:t>k</a:t>
            </a:r>
            <a:r>
              <a:rPr altLang="en-GB" b="1" sz="3600" lang="en-US"/>
              <a:t> </a:t>
            </a:r>
            <a:r>
              <a:rPr altLang="en-GB" b="1" sz="3600" lang="en-US"/>
              <a:t>F</a:t>
            </a:r>
            <a:r>
              <a:rPr altLang="en-GB" b="1" sz="3600" lang="en-US"/>
              <a:t>e</a:t>
            </a:r>
            <a:r>
              <a:rPr altLang="en-GB" b="1" sz="3600" lang="en-US"/>
              <a:t>e</a:t>
            </a:r>
            <a:r>
              <a:rPr altLang="en-GB" b="1" sz="3600" lang="en-US"/>
              <a:t>d</a:t>
            </a:r>
            <a:r>
              <a:rPr altLang="en-GB" b="1" sz="3600" lang="en-US"/>
              <a:t> </a:t>
            </a:r>
            <a:r>
              <a:rPr altLang="en-GB" b="1" sz="3600" lang="en-US"/>
              <a:t>D</a:t>
            </a:r>
            <a:r>
              <a:rPr altLang="en-GB" b="1" sz="3600" lang="en-US"/>
              <a:t>i</a:t>
            </a:r>
            <a:r>
              <a:rPr altLang="en-GB" b="1" sz="3600" lang="en-US"/>
              <a:t>s</a:t>
            </a:r>
            <a:r>
              <a:rPr altLang="en-GB" b="1" sz="3600" lang="en-US"/>
              <a:t>t</a:t>
            </a:r>
            <a:r>
              <a:rPr altLang="en-GB" b="1" sz="3600" lang="en-US"/>
              <a:t>r</a:t>
            </a:r>
            <a:r>
              <a:rPr altLang="en-GB" b="1" sz="3600" lang="en-US"/>
              <a:t>i</a:t>
            </a:r>
            <a:r>
              <a:rPr altLang="en-GB" b="1" sz="3600" lang="en-US"/>
              <a:t>b</a:t>
            </a:r>
            <a:r>
              <a:rPr altLang="en-GB" b="1" sz="3600" lang="en-US"/>
              <a:t>u</a:t>
            </a:r>
            <a:r>
              <a:rPr altLang="en-GB" b="1" sz="3600" lang="en-US"/>
              <a:t>t</a:t>
            </a:r>
            <a:r>
              <a:rPr altLang="en-GB" b="1" sz="3600" lang="en-US"/>
              <a:t>i</a:t>
            </a:r>
            <a:r>
              <a:rPr altLang="en-GB" b="1" sz="3600" lang="en-US"/>
              <a:t>o</a:t>
            </a:r>
            <a:r>
              <a:rPr altLang="en-GB" b="1" sz="3600" lang="en-US"/>
              <a:t>n</a:t>
            </a:r>
            <a:endParaRPr b="1" sz="3600" lang="en-GB"/>
          </a:p>
        </p:txBody>
      </p:sp>
      <p:sp>
        <p:nvSpPr>
          <p:cNvPr id="1048588" name=""/>
          <p:cNvSpPr>
            <a:spLocks noGrp="1"/>
          </p:cNvSpPr>
          <p:nvPr>
            <p:ph type="body" idx="1"/>
          </p:nvPr>
        </p:nvSpPr>
        <p:spPr>
          <a:xfrm>
            <a:off x="695786" y="1581277"/>
            <a:ext cx="6595534" cy="4473069"/>
          </a:xfrm>
        </p:spPr>
        <p:txBody>
          <a:bodyPr/>
          <a:p>
            <a:endParaRPr lang="en-GB"/>
          </a:p>
        </p:txBody>
      </p:sp>
      <p:pic>
        <p:nvPicPr>
          <p:cNvPr id="2097155" name=""/>
          <p:cNvPicPr>
            <a:picLocks/>
          </p:cNvPicPr>
          <p:nvPr/>
        </p:nvPicPr>
        <p:blipFill>
          <a:blip xmlns:r="http://schemas.openxmlformats.org/officeDocument/2006/relationships" r:embed="rId1"/>
          <a:stretch>
            <a:fillRect/>
          </a:stretch>
        </p:blipFill>
        <p:spPr>
          <a:xfrm rot="0">
            <a:off x="602556" y="1618303"/>
            <a:ext cx="3866619" cy="4464871"/>
          </a:xfrm>
          <a:prstGeom prst="rect"/>
        </p:spPr>
      </p:pic>
      <p:pic>
        <p:nvPicPr>
          <p:cNvPr id="2097156" name=""/>
          <p:cNvPicPr>
            <a:picLocks/>
          </p:cNvPicPr>
          <p:nvPr/>
        </p:nvPicPr>
        <p:blipFill>
          <a:blip xmlns:r="http://schemas.openxmlformats.org/officeDocument/2006/relationships" r:embed="rId2"/>
          <a:stretch>
            <a:fillRect/>
          </a:stretch>
        </p:blipFill>
        <p:spPr>
          <a:xfrm rot="0">
            <a:off x="4346699" y="1618303"/>
            <a:ext cx="4396170" cy="4419679"/>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94" name="Title 1048614"/>
          <p:cNvSpPr>
            <a:spLocks noGrp="1"/>
          </p:cNvSpPr>
          <p:nvPr>
            <p:ph type="title"/>
          </p:nvPr>
        </p:nvSpPr>
        <p:spPr>
          <a:xfrm>
            <a:off x="628650" y="465394"/>
            <a:ext cx="7886700" cy="695578"/>
          </a:xfrm>
        </p:spPr>
        <p:txBody>
          <a:bodyPr>
            <a:normAutofit/>
          </a:bodyPr>
          <a:p>
            <a:r>
              <a:rPr b="1" dirty="0" lang="en-GB"/>
              <a:t>2. Land Degradation And Erosion</a:t>
            </a:r>
          </a:p>
        </p:txBody>
      </p:sp>
      <p:sp>
        <p:nvSpPr>
          <p:cNvPr id="1048595" name="Content Placeholder 1048615"/>
          <p:cNvSpPr>
            <a:spLocks noGrp="1"/>
          </p:cNvSpPr>
          <p:nvPr>
            <p:ph idx="1"/>
          </p:nvPr>
        </p:nvSpPr>
        <p:spPr>
          <a:xfrm>
            <a:off x="628650" y="1060705"/>
            <a:ext cx="7886700" cy="4732211"/>
          </a:xfrm>
        </p:spPr>
        <p:txBody>
          <a:bodyPr>
            <a:normAutofit/>
          </a:bodyPr>
          <a:p>
            <a:pPr indent="0" marL="0">
              <a:buNone/>
            </a:pPr>
            <a:r>
              <a:rPr altLang="en-GB" dirty="0" lang="en-US"/>
              <a:t>Product of small scale artisanal mining activities causing gullies and open pits. </a:t>
            </a:r>
            <a:endParaRPr dirty="0" lang="en-GB"/>
          </a:p>
          <a:p>
            <a:endParaRPr dirty="0" lang="en-GB"/>
          </a:p>
        </p:txBody>
      </p:sp>
      <p:pic>
        <p:nvPicPr>
          <p:cNvPr id="2097157" name="Picture 1"/>
          <p:cNvPicPr>
            <a:picLocks noChangeAspect="1"/>
          </p:cNvPicPr>
          <p:nvPr/>
        </p:nvPicPr>
        <p:blipFill>
          <a:blip xmlns:r="http://schemas.openxmlformats.org/officeDocument/2006/relationships" r:embed="rId1"/>
          <a:stretch>
            <a:fillRect/>
          </a:stretch>
        </p:blipFill>
        <p:spPr>
          <a:xfrm>
            <a:off x="1502528" y="1956816"/>
            <a:ext cx="5520064" cy="4352544"/>
          </a:xfrm>
          <a:prstGeom prst="rect"/>
        </p:spPr>
      </p:pic>
      <p:pic>
        <p:nvPicPr>
          <p:cNvPr id="2097158" name="Picture 7"/>
          <p:cNvPicPr>
            <a:picLocks noChangeAspect="1" noChangeArrowheads="1"/>
          </p:cNvPicPr>
          <p:nvPr/>
        </p:nvPicPr>
        <p:blipFill>
          <a:blip xmlns:r="http://schemas.openxmlformats.org/officeDocument/2006/relationships" r:embed="rId2" cstate="print"/>
          <a:srcRect/>
          <a:stretch>
            <a:fillRect/>
          </a:stretch>
        </p:blipFill>
        <p:spPr bwMode="auto">
          <a:xfrm>
            <a:off x="8373666" y="856060"/>
            <a:ext cx="770334" cy="538163"/>
          </a:xfrm>
          <a:prstGeom prst="rect"/>
          <a:noFill/>
          <a:ln>
            <a:noFill/>
          </a:ln>
        </p:spPr>
      </p:pic>
      <p:pic>
        <p:nvPicPr>
          <p:cNvPr id="2097159" name="Picture 6"/>
          <p:cNvPicPr>
            <a:picLocks noChangeAspect="1" noChangeArrowheads="1"/>
          </p:cNvPicPr>
          <p:nvPr/>
        </p:nvPicPr>
        <p:blipFill>
          <a:blip xmlns:r="http://schemas.openxmlformats.org/officeDocument/2006/relationships" r:embed="rId3" cstate="print"/>
          <a:srcRect/>
          <a:stretch>
            <a:fillRect/>
          </a:stretch>
        </p:blipFill>
        <p:spPr bwMode="auto">
          <a:xfrm>
            <a:off x="8335" y="857251"/>
            <a:ext cx="727472" cy="536972"/>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2" name="Title 1"/>
          <p:cNvSpPr>
            <a:spLocks noGrp="1"/>
          </p:cNvSpPr>
          <p:nvPr>
            <p:ph type="title"/>
          </p:nvPr>
        </p:nvSpPr>
        <p:spPr/>
        <p:txBody>
          <a:bodyPr>
            <a:normAutofit/>
          </a:bodyPr>
          <a:p>
            <a:r>
              <a:rPr b="1" dirty="0" sz="3600" lang="en-US"/>
              <a:t>Land degradation and erosion </a:t>
            </a:r>
            <a:r>
              <a:rPr dirty="0" sz="3600" lang="en-US"/>
              <a:t>(continued)</a:t>
            </a:r>
            <a:endParaRPr dirty="0" sz="3600" lang="en-ZW"/>
          </a:p>
        </p:txBody>
      </p:sp>
      <p:sp>
        <p:nvSpPr>
          <p:cNvPr id="1048603" name="Content Placeholder 2"/>
          <p:cNvSpPr>
            <a:spLocks noGrp="1"/>
          </p:cNvSpPr>
          <p:nvPr>
            <p:ph idx="1"/>
          </p:nvPr>
        </p:nvSpPr>
        <p:spPr/>
        <p:txBody>
          <a:bodyPr>
            <a:normAutofit/>
          </a:bodyPr>
          <a:p>
            <a:r>
              <a:rPr altLang="en-GB" dirty="0" lang="en-US"/>
              <a:t>Land degradation is mainly as a result of mining activities by artisanal miners</a:t>
            </a:r>
          </a:p>
          <a:p>
            <a:r>
              <a:rPr altLang="en-GB" dirty="0" lang="en-US"/>
              <a:t>Gullies, open pits, water pollution affects animal and crop production</a:t>
            </a:r>
          </a:p>
          <a:p>
            <a:r>
              <a:rPr altLang="en-GB" dirty="0" lang="en-US"/>
              <a:t>Strategies to address are:</a:t>
            </a:r>
          </a:p>
          <a:p>
            <a:pPr lvl="1"/>
            <a:r>
              <a:rPr altLang="en-GB" dirty="0" lang="en-US"/>
              <a:t>Policy Harmonization</a:t>
            </a:r>
            <a:endParaRPr dirty="0" lang="en-GB"/>
          </a:p>
          <a:p>
            <a:pPr lvl="1"/>
            <a:r>
              <a:rPr altLang="en-GB" dirty="0" lang="en-US"/>
              <a:t>Inter-Ministerial Collaboration</a:t>
            </a:r>
            <a:endParaRPr dirty="0" lang="en-GB"/>
          </a:p>
          <a:p>
            <a:pPr lvl="1"/>
            <a:r>
              <a:rPr altLang="en-GB" dirty="0" lang="en-US"/>
              <a:t>Sustainable Mining Practices</a:t>
            </a:r>
            <a:endParaRPr dirty="0" lang="en-GB"/>
          </a:p>
          <a:p>
            <a:pPr lvl="1"/>
            <a:r>
              <a:rPr altLang="en-GB" dirty="0" lang="en-US"/>
              <a:t>Monitoring and Evaluation</a:t>
            </a:r>
            <a:endParaRPr dirty="0" lang="en-GB"/>
          </a:p>
          <a:p>
            <a:endParaRPr dirty="0" lang="en-ZW"/>
          </a:p>
        </p:txBody>
      </p:sp>
      <p:pic>
        <p:nvPicPr>
          <p:cNvPr id="2097162"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63"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2" name="Title 1048590"/>
          <p:cNvSpPr>
            <a:spLocks noGrp="1"/>
          </p:cNvSpPr>
          <p:nvPr>
            <p:ph type="title"/>
          </p:nvPr>
        </p:nvSpPr>
        <p:spPr/>
        <p:txBody>
          <a:bodyPr>
            <a:normAutofit/>
          </a:bodyPr>
          <a:p>
            <a:r>
              <a:rPr altLang="en-GB" b="1" dirty="0" lang="en-US"/>
              <a:t>3. Limited Access to Financing and Credit</a:t>
            </a:r>
            <a:endParaRPr b="1" dirty="0" lang="en-GB"/>
          </a:p>
        </p:txBody>
      </p:sp>
      <p:sp>
        <p:nvSpPr>
          <p:cNvPr id="1048613" name="Content Placeholder 1048591"/>
          <p:cNvSpPr>
            <a:spLocks noGrp="1"/>
          </p:cNvSpPr>
          <p:nvPr>
            <p:ph idx="1"/>
          </p:nvPr>
        </p:nvSpPr>
        <p:spPr/>
        <p:txBody>
          <a:bodyPr>
            <a:normAutofit fontScale="80000" lnSpcReduction="20000"/>
          </a:bodyPr>
          <a:p>
            <a:pPr indent="0" lvl="1" marL="457200">
              <a:buNone/>
            </a:pPr>
            <a:r>
              <a:rPr altLang="en-GB" dirty="0" lang="en-US"/>
              <a:t>Due to:</a:t>
            </a:r>
          </a:p>
          <a:p>
            <a:pPr lvl="1"/>
            <a:r>
              <a:rPr altLang="en-GB" dirty="0" lang="en-US"/>
              <a:t>low banking penetration (few banks have branches in small towns hindering access to financial services)</a:t>
            </a:r>
          </a:p>
          <a:p>
            <a:pPr lvl="1"/>
            <a:r>
              <a:rPr altLang="en-GB" dirty="0" lang="en-US"/>
              <a:t>Collateral security and high interest rates by banks and building societies preventing smallholder farmers access to financing</a:t>
            </a:r>
          </a:p>
          <a:p>
            <a:pPr lvl="1"/>
            <a:endParaRPr altLang="en-US" lang="zh-CN"/>
          </a:p>
          <a:p>
            <a:pPr indent="0" lvl="1" marL="457200">
              <a:buNone/>
            </a:pPr>
            <a:r>
              <a:rPr altLang="en-GB" b="1" dirty="0" sz="3600" lang="en-US"/>
              <a:t>Possible solutions</a:t>
            </a:r>
            <a:endParaRPr altLang="en-US" lang="zh-CN"/>
          </a:p>
          <a:p>
            <a:r>
              <a:rPr altLang="en-GB" dirty="0" lang="en-US"/>
              <a:t>Government financing programs – AFC, CBZ </a:t>
            </a:r>
          </a:p>
          <a:p>
            <a:r>
              <a:rPr altLang="en-GB" dirty="0" lang="en-US"/>
              <a:t>V</a:t>
            </a:r>
            <a:r>
              <a:rPr altLang="en-GB" dirty="0" lang="en-US"/>
              <a:t>3</a:t>
            </a:r>
            <a:r>
              <a:rPr altLang="en-GB" dirty="0" lang="en-US"/>
              <a:t>0</a:t>
            </a:r>
            <a:r>
              <a:rPr altLang="en-GB" dirty="0" lang="en-US"/>
              <a:t> </a:t>
            </a:r>
            <a:r>
              <a:rPr altLang="en-GB" dirty="0" lang="en-US"/>
              <a:t>A</a:t>
            </a:r>
            <a:r>
              <a:rPr altLang="en-GB" dirty="0" lang="en-US"/>
              <a:t>ccelerator</a:t>
            </a:r>
            <a:r>
              <a:rPr altLang="en-GB" dirty="0" lang="en-US"/>
              <a:t> </a:t>
            </a:r>
            <a:r>
              <a:rPr altLang="en-GB" dirty="0" lang="en-US"/>
              <a:t>M</a:t>
            </a:r>
            <a:r>
              <a:rPr altLang="en-GB" dirty="0" lang="en-US"/>
              <a:t>o</a:t>
            </a:r>
            <a:r>
              <a:rPr altLang="en-GB" dirty="0" lang="en-US"/>
              <a:t>d</a:t>
            </a:r>
            <a:r>
              <a:rPr altLang="en-GB" dirty="0" lang="en-US"/>
              <a:t>e</a:t>
            </a:r>
            <a:r>
              <a:rPr altLang="en-GB" dirty="0" lang="en-US"/>
              <a:t>l</a:t>
            </a:r>
            <a:r>
              <a:rPr altLang="en-GB" dirty="0" lang="en-US"/>
              <a:t> </a:t>
            </a:r>
            <a:r>
              <a:rPr altLang="en-GB" dirty="0" lang="en-US"/>
              <a:t>[</a:t>
            </a:r>
            <a:r>
              <a:rPr altLang="en-GB" dirty="0" lang="en-US"/>
              <a:t>A</a:t>
            </a:r>
            <a:r>
              <a:rPr altLang="en-GB" dirty="0" lang="en-US"/>
              <a:t>R</a:t>
            </a:r>
            <a:r>
              <a:rPr altLang="en-GB" dirty="0" lang="en-US"/>
              <a:t>D</a:t>
            </a:r>
            <a:r>
              <a:rPr altLang="en-GB" dirty="0" lang="en-US"/>
              <a:t>A</a:t>
            </a:r>
            <a:r>
              <a:rPr altLang="en-GB" dirty="0" lang="en-US"/>
              <a:t> </a:t>
            </a:r>
            <a:r>
              <a:rPr altLang="en-GB" dirty="0" lang="en-US"/>
              <a:t>&amp;</a:t>
            </a:r>
            <a:r>
              <a:rPr altLang="en-GB" dirty="0" lang="en-US"/>
              <a:t> </a:t>
            </a:r>
            <a:r>
              <a:rPr altLang="en-GB" dirty="0" lang="en-US"/>
              <a:t>S</a:t>
            </a:r>
            <a:r>
              <a:rPr altLang="en-GB" dirty="0" lang="en-US"/>
              <a:t>m</a:t>
            </a:r>
            <a:r>
              <a:rPr altLang="en-GB" dirty="0" lang="en-US"/>
              <a:t>a</a:t>
            </a:r>
            <a:r>
              <a:rPr altLang="en-GB" dirty="0" lang="en-US"/>
              <a:t>l</a:t>
            </a:r>
            <a:r>
              <a:rPr altLang="en-GB" dirty="0" lang="en-US"/>
              <a:t>l</a:t>
            </a:r>
            <a:r>
              <a:rPr altLang="en-GB" dirty="0" lang="en-US"/>
              <a:t> </a:t>
            </a:r>
            <a:r>
              <a:rPr altLang="en-GB" dirty="0" lang="en-US"/>
              <a:t>H</a:t>
            </a:r>
            <a:r>
              <a:rPr altLang="en-GB" dirty="0" lang="en-US"/>
              <a:t>o</a:t>
            </a:r>
            <a:r>
              <a:rPr altLang="en-GB" dirty="0" lang="en-US"/>
              <a:t>l</a:t>
            </a:r>
            <a:r>
              <a:rPr altLang="en-GB" dirty="0" lang="en-US"/>
              <a:t>d</a:t>
            </a:r>
            <a:r>
              <a:rPr altLang="en-GB" dirty="0" lang="en-US"/>
              <a:t>e</a:t>
            </a:r>
            <a:r>
              <a:rPr altLang="en-GB" dirty="0" lang="en-US"/>
              <a:t>r</a:t>
            </a:r>
            <a:r>
              <a:rPr altLang="en-GB" dirty="0" lang="en-US"/>
              <a:t> </a:t>
            </a:r>
            <a:r>
              <a:rPr altLang="en-GB" dirty="0" lang="en-US"/>
              <a:t>I</a:t>
            </a:r>
            <a:r>
              <a:rPr altLang="en-GB" dirty="0" lang="en-US"/>
              <a:t>r</a:t>
            </a:r>
            <a:r>
              <a:rPr altLang="en-GB" dirty="0" lang="en-US"/>
              <a:t>r</a:t>
            </a:r>
            <a:r>
              <a:rPr altLang="en-GB" dirty="0" lang="en-US"/>
              <a:t>i</a:t>
            </a:r>
            <a:r>
              <a:rPr altLang="en-GB" dirty="0" lang="en-US"/>
              <a:t>g</a:t>
            </a:r>
            <a:r>
              <a:rPr altLang="en-GB" dirty="0" lang="en-US"/>
              <a:t>a</a:t>
            </a:r>
            <a:r>
              <a:rPr altLang="en-GB" dirty="0" lang="en-US"/>
              <a:t>t</a:t>
            </a:r>
            <a:r>
              <a:rPr altLang="en-GB" dirty="0" lang="en-US"/>
              <a:t>i</a:t>
            </a:r>
            <a:r>
              <a:rPr altLang="en-GB" dirty="0" lang="en-US"/>
              <a:t>o</a:t>
            </a:r>
            <a:r>
              <a:rPr altLang="en-GB" dirty="0" lang="en-US"/>
              <a:t>n</a:t>
            </a:r>
            <a:r>
              <a:rPr altLang="en-GB" dirty="0" lang="en-US"/>
              <a:t> </a:t>
            </a:r>
            <a:r>
              <a:rPr altLang="en-GB" dirty="0" lang="en-US"/>
              <a:t>S</a:t>
            </a:r>
            <a:r>
              <a:rPr altLang="en-GB" dirty="0" lang="en-US"/>
              <a:t>c</a:t>
            </a:r>
            <a:r>
              <a:rPr altLang="en-GB" dirty="0" lang="en-US"/>
              <a:t>h</a:t>
            </a:r>
            <a:r>
              <a:rPr altLang="en-GB" dirty="0" lang="en-US"/>
              <a:t>e</a:t>
            </a:r>
            <a:r>
              <a:rPr altLang="en-GB" dirty="0" lang="en-US"/>
              <a:t>m</a:t>
            </a:r>
            <a:r>
              <a:rPr altLang="en-GB" dirty="0" lang="en-US"/>
              <a:t>e</a:t>
            </a:r>
            <a:r>
              <a:rPr altLang="en-GB" dirty="0" lang="en-US"/>
              <a:t>]</a:t>
            </a:r>
            <a:endParaRPr altLang="en-US" lang="zh-CN"/>
          </a:p>
          <a:p>
            <a:r>
              <a:rPr altLang="en-GB" dirty="0" lang="en-US"/>
              <a:t>Private sector microfinance institution involvement </a:t>
            </a:r>
            <a:endParaRPr dirty="0" lang="en-GB"/>
          </a:p>
        </p:txBody>
      </p:sp>
      <p:pic>
        <p:nvPicPr>
          <p:cNvPr id="2097166"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67"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8" name="Title 1"/>
          <p:cNvSpPr>
            <a:spLocks noGrp="1"/>
          </p:cNvSpPr>
          <p:nvPr>
            <p:ph type="title"/>
          </p:nvPr>
        </p:nvSpPr>
        <p:spPr/>
        <p:txBody>
          <a:bodyPr/>
          <a:p>
            <a:r>
              <a:rPr b="1" dirty="0" lang="en-US"/>
              <a:t>Conclusion</a:t>
            </a:r>
            <a:r>
              <a:rPr dirty="0" lang="en-US"/>
              <a:t> </a:t>
            </a:r>
            <a:endParaRPr dirty="0" lang="en-ZW"/>
          </a:p>
        </p:txBody>
      </p:sp>
      <p:sp>
        <p:nvSpPr>
          <p:cNvPr id="1048669" name="Content Placeholder 2"/>
          <p:cNvSpPr>
            <a:spLocks noGrp="1"/>
          </p:cNvSpPr>
          <p:nvPr>
            <p:ph idx="1"/>
          </p:nvPr>
        </p:nvSpPr>
        <p:spPr/>
        <p:txBody>
          <a:bodyPr/>
          <a:p>
            <a:r>
              <a:rPr dirty="0" lang="en-US"/>
              <a:t>Midlands province has a significant agricultural potential.</a:t>
            </a:r>
          </a:p>
          <a:p>
            <a:r>
              <a:rPr dirty="0" lang="en-US"/>
              <a:t>Dealing with challenges and capitalizing on opportunities will help the province unlock and attain its potential.</a:t>
            </a:r>
          </a:p>
          <a:p>
            <a:r>
              <a:rPr dirty="0" lang="en-US"/>
              <a:t>Success is pinned on effective collaboration among stakeholders i.e. farmers, government, and the private sector.</a:t>
            </a:r>
            <a:endParaRPr dirty="0" lang="en-ZW"/>
          </a:p>
        </p:txBody>
      </p:sp>
      <p:pic>
        <p:nvPicPr>
          <p:cNvPr id="2097196"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97"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74" name="Title 1"/>
          <p:cNvSpPr>
            <a:spLocks noGrp="1"/>
          </p:cNvSpPr>
          <p:nvPr>
            <p:ph type="title"/>
          </p:nvPr>
        </p:nvSpPr>
        <p:spPr>
          <a:xfrm>
            <a:off x="628650" y="365126"/>
            <a:ext cx="7886700" cy="6139191"/>
          </a:xfrm>
        </p:spPr>
        <p:txBody>
          <a:bodyPr>
            <a:normAutofit/>
          </a:bodyPr>
          <a:p>
            <a:pPr algn="ctr"/>
            <a:r>
              <a:rPr b="1" dirty="0" sz="6000" lang="en-US"/>
              <a:t>THANK YOU</a:t>
            </a:r>
            <a:endParaRPr b="1" dirty="0" sz="6000" lang="en-ZW"/>
          </a:p>
        </p:txBody>
      </p:sp>
      <p:pic>
        <p:nvPicPr>
          <p:cNvPr id="2097198"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99"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8" name="Title 1"/>
          <p:cNvSpPr>
            <a:spLocks noGrp="1"/>
          </p:cNvSpPr>
          <p:nvPr>
            <p:ph type="title"/>
          </p:nvPr>
        </p:nvSpPr>
        <p:spPr>
          <a:xfrm>
            <a:off x="904589" y="622785"/>
            <a:ext cx="7480983" cy="457244"/>
          </a:xfrm>
          <a:noFill/>
          <a:scene3d>
            <a:camera prst="orthographicFront"/>
            <a:lightRig dir="t" rig="threePt"/>
          </a:scene3d>
          <a:sp3d>
            <a:bevelT prst="relaxedInset"/>
          </a:sp3d>
        </p:spPr>
        <p:txBody>
          <a:bodyPr rtlCol="0">
            <a:noAutofit/>
          </a:bodyPr>
          <a:p>
            <a:r>
              <a:rPr b="1" dirty="0" sz="3600" lang="en-ZW">
                <a:ea typeface="Tahoma" panose="020B0604030504040204" pitchFamily="34" charset="0"/>
                <a:cs typeface="Tahoma" panose="020B0604030504040204" pitchFamily="34" charset="0"/>
              </a:rPr>
              <a:t>INTRODUCTION</a:t>
            </a:r>
          </a:p>
        </p:txBody>
      </p:sp>
      <p:sp>
        <p:nvSpPr>
          <p:cNvPr id="1048629" name="Content Placeholder 2"/>
          <p:cNvSpPr>
            <a:spLocks noGrp="1"/>
          </p:cNvSpPr>
          <p:nvPr>
            <p:ph idx="1"/>
          </p:nvPr>
        </p:nvSpPr>
        <p:spPr>
          <a:xfrm>
            <a:off x="577516" y="1080029"/>
            <a:ext cx="8030009" cy="5288687"/>
          </a:xfrm>
        </p:spPr>
        <p:txBody>
          <a:bodyPr rtlCol="0">
            <a:noAutofit/>
          </a:bodyPr>
          <a:p>
            <a:pPr algn="just" indent="-257175" marL="0">
              <a:spcBef>
                <a:spcPts val="450"/>
              </a:spcBef>
              <a:spcAft>
                <a:spcPts val="0"/>
              </a:spcAft>
            </a:pPr>
            <a:endParaRPr dirty="0" sz="1800" lang="en-US">
              <a:latin typeface="Times New Roman" panose="02020603050405020304" pitchFamily="18" charset="0"/>
              <a:ea typeface="Tahoma" pitchFamily="34" charset="0"/>
              <a:cs typeface="Times New Roman" panose="02020603050405020304" pitchFamily="18" charset="0"/>
            </a:endParaRPr>
          </a:p>
          <a:p>
            <a:pPr algn="just" indent="-257175" marL="0">
              <a:spcBef>
                <a:spcPts val="0"/>
              </a:spcBef>
              <a:spcAft>
                <a:spcPts val="0"/>
              </a:spcAft>
            </a:pPr>
            <a:r>
              <a:rPr dirty="0" sz="2300" lang="en-US">
                <a:latin typeface="+mj-lt"/>
                <a:ea typeface="Tahoma" panose="020B0604030504040204" pitchFamily="34" charset="0"/>
                <a:cs typeface="Tahoma" panose="020B0604030504040204" pitchFamily="34" charset="0"/>
              </a:rPr>
              <a:t>Zimbabwe has a Vision </a:t>
            </a:r>
            <a:r>
              <a:rPr b="1" dirty="0" sz="2300" lang="en-US">
                <a:latin typeface="+mj-lt"/>
                <a:ea typeface="Tahoma" panose="020B0604030504040204" pitchFamily="34" charset="0"/>
                <a:cs typeface="Tahoma" panose="020B0604030504040204" pitchFamily="34" charset="0"/>
              </a:rPr>
              <a:t>“To become a Prosperous and an  Empowered Upper Middle Income Society by 2030”</a:t>
            </a:r>
          </a:p>
          <a:p>
            <a:pPr algn="just" indent="-257175" marL="0">
              <a:spcBef>
                <a:spcPts val="0"/>
              </a:spcBef>
              <a:spcAft>
                <a:spcPts val="0"/>
              </a:spcAft>
            </a:pPr>
            <a:endParaRPr dirty="0" sz="2300" lang="en-US">
              <a:latin typeface="+mj-lt"/>
              <a:ea typeface="Tahoma" panose="020B0604030504040204" pitchFamily="34" charset="0"/>
              <a:cs typeface="Tahoma" panose="020B0604030504040204" pitchFamily="34" charset="0"/>
            </a:endParaRPr>
          </a:p>
          <a:p>
            <a:pPr algn="just" indent="-257175" marL="0">
              <a:spcBef>
                <a:spcPts val="0"/>
              </a:spcBef>
              <a:spcAft>
                <a:spcPts val="0"/>
              </a:spcAft>
            </a:pPr>
            <a:r>
              <a:rPr dirty="0" sz="2300" lang="en-US">
                <a:latin typeface="+mj-lt"/>
                <a:ea typeface="Tahoma" panose="020B0604030504040204" pitchFamily="34" charset="0"/>
                <a:cs typeface="Tahoma" panose="020B0604030504040204" pitchFamily="34" charset="0"/>
              </a:rPr>
              <a:t>This will be achieved through the implementation of the National Development Strategy 1 (NDS1): 2021-2025 and NDS2: 2026-2030.</a:t>
            </a:r>
          </a:p>
          <a:p>
            <a:pPr algn="just" indent="-257175" marL="0">
              <a:spcBef>
                <a:spcPts val="0"/>
              </a:spcBef>
              <a:spcAft>
                <a:spcPts val="0"/>
              </a:spcAft>
            </a:pPr>
            <a:endParaRPr dirty="0" sz="2300" lang="en-US">
              <a:latin typeface="+mj-lt"/>
              <a:ea typeface="Tahoma" panose="020B0604030504040204" pitchFamily="34" charset="0"/>
              <a:cs typeface="Tahoma" panose="020B0604030504040204" pitchFamily="34" charset="0"/>
            </a:endParaRPr>
          </a:p>
          <a:p>
            <a:pPr algn="just" indent="-257175" marL="0">
              <a:spcBef>
                <a:spcPts val="0"/>
              </a:spcBef>
              <a:spcAft>
                <a:spcPts val="0"/>
              </a:spcAft>
            </a:pPr>
            <a:r>
              <a:rPr dirty="0" sz="2300" lang="en-US">
                <a:latin typeface="+mj-lt"/>
                <a:ea typeface="Tahoma" panose="020B0604030504040204" pitchFamily="34" charset="0"/>
                <a:cs typeface="Tahoma" panose="020B0604030504040204" pitchFamily="34" charset="0"/>
              </a:rPr>
              <a:t>The Ministry’s Vision is “</a:t>
            </a:r>
            <a:r>
              <a:rPr b="1" dirty="0" sz="2300" lang="en-US">
                <a:latin typeface="+mj-lt"/>
                <a:ea typeface="Tahoma" panose="020B0604030504040204" pitchFamily="34" charset="0"/>
                <a:cs typeface="Tahoma" panose="020B0604030504040204" pitchFamily="34" charset="0"/>
              </a:rPr>
              <a:t>A Prosperous, Inclusive, Diverse, Sustainable and Competitive Agriculture Sector by 2030</a:t>
            </a:r>
            <a:r>
              <a:rPr dirty="0" sz="2300" lang="en-US">
                <a:latin typeface="+mj-lt"/>
                <a:ea typeface="Tahoma" panose="020B0604030504040204" pitchFamily="34" charset="0"/>
                <a:cs typeface="Tahoma" panose="020B0604030504040204" pitchFamily="34" charset="0"/>
              </a:rPr>
              <a:t>” and </a:t>
            </a:r>
          </a:p>
          <a:p>
            <a:pPr algn="just" indent="-257175" marL="0">
              <a:spcBef>
                <a:spcPts val="0"/>
              </a:spcBef>
              <a:spcAft>
                <a:spcPts val="0"/>
              </a:spcAft>
            </a:pPr>
            <a:endParaRPr dirty="0" sz="2300" lang="en-US">
              <a:latin typeface="+mj-lt"/>
              <a:ea typeface="Tahoma" panose="020B0604030504040204" pitchFamily="34" charset="0"/>
              <a:cs typeface="Tahoma" panose="020B0604030504040204" pitchFamily="34" charset="0"/>
            </a:endParaRPr>
          </a:p>
          <a:p>
            <a:pPr algn="just" indent="-257175" marL="0">
              <a:spcBef>
                <a:spcPts val="0"/>
              </a:spcBef>
              <a:spcAft>
                <a:spcPts val="0"/>
              </a:spcAft>
            </a:pPr>
            <a:r>
              <a:rPr dirty="0" sz="2300" lang="en-US">
                <a:latin typeface="+mj-lt"/>
                <a:ea typeface="Tahoma" panose="020B0604030504040204" pitchFamily="34" charset="0"/>
                <a:cs typeface="Tahoma" panose="020B0604030504040204" pitchFamily="34" charset="0"/>
              </a:rPr>
              <a:t>Its Mission is “</a:t>
            </a:r>
            <a:r>
              <a:rPr b="1" dirty="0" sz="2300" lang="en-US">
                <a:latin typeface="+mj-lt"/>
                <a:ea typeface="Tahoma" panose="020B0604030504040204" pitchFamily="34" charset="0"/>
                <a:cs typeface="Tahoma" panose="020B0604030504040204" pitchFamily="34" charset="0"/>
              </a:rPr>
              <a:t>To facilitate the Growth of a Modern, Sustainable and Viable Climate-Smart Agriculture Sector by 2025</a:t>
            </a:r>
            <a:r>
              <a:rPr dirty="0" sz="2300" lang="en-US">
                <a:latin typeface="+mj-lt"/>
                <a:ea typeface="Tahoma" panose="020B0604030504040204" pitchFamily="34" charset="0"/>
                <a:cs typeface="Tahoma" panose="020B0604030504040204" pitchFamily="34" charset="0"/>
              </a:rPr>
              <a:t>”</a:t>
            </a:r>
            <a:endParaRPr dirty="0" sz="2300" lang="en-ZW">
              <a:latin typeface="+mj-lt"/>
              <a:ea typeface="Tahoma" panose="020B0604030504040204" pitchFamily="34" charset="0"/>
              <a:cs typeface="Tahoma" panose="020B0604030504040204" pitchFamily="34" charset="0"/>
            </a:endParaRPr>
          </a:p>
          <a:p>
            <a:pPr algn="just" indent="-257175" lvl="2" marL="257175">
              <a:lnSpc>
                <a:spcPct val="150000"/>
              </a:lnSpc>
              <a:spcBef>
                <a:spcPts val="450"/>
              </a:spcBef>
              <a:spcAft>
                <a:spcPts val="450"/>
              </a:spcAft>
            </a:pPr>
            <a:endParaRPr dirty="0" lang="en-US">
              <a:latin typeface="Times New Roman" panose="02020603050405020304" pitchFamily="18" charset="0"/>
              <a:ea typeface="Tahoma" pitchFamily="34" charset="0"/>
              <a:cs typeface="Times New Roman" panose="02020603050405020304" pitchFamily="18" charset="0"/>
            </a:endParaRPr>
          </a:p>
          <a:p>
            <a:pPr algn="just" indent="0" marL="0">
              <a:lnSpc>
                <a:spcPct val="150000"/>
              </a:lnSpc>
              <a:spcBef>
                <a:spcPts val="450"/>
              </a:spcBef>
              <a:spcAft>
                <a:spcPts val="450"/>
              </a:spcAft>
              <a:buNone/>
            </a:pPr>
            <a:endParaRPr dirty="0" sz="1350" lang="en-GB">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48630" name="Slide Number Placeholder 3"/>
          <p:cNvSpPr>
            <a:spLocks noGrp="1"/>
          </p:cNvSpPr>
          <p:nvPr>
            <p:ph type="sldNum" sz="quarter" idx="12"/>
          </p:nvPr>
        </p:nvSpPr>
        <p:spPr/>
        <p:txBody>
          <a:bodyPr/>
          <a:p>
            <a:pPr defTabSz="685800"/>
            <a:fld id="{AA6BD5A0-BE83-C242-B3A8-CE5238B647CD}" type="slidenum">
              <a:rPr sz="900" lang="en-US">
                <a:solidFill>
                  <a:prstClr val="black">
                    <a:tint val="75000"/>
                  </a:prstClr>
                </a:solidFill>
                <a:latin typeface="Calibri" panose="020F0502020204030204"/>
              </a:rPr>
              <a:pPr defTabSz="685800"/>
              <a:t>2</a:t>
            </a:fld>
            <a:endParaRPr dirty="0" sz="900" lang="en-US">
              <a:solidFill>
                <a:prstClr val="black">
                  <a:tint val="75000"/>
                </a:prstClr>
              </a:solidFill>
              <a:latin typeface="Calibri" panose="020F0502020204030204"/>
            </a:endParaRPr>
          </a:p>
        </p:txBody>
      </p:sp>
      <p:pic>
        <p:nvPicPr>
          <p:cNvPr id="2097175" name="Picture 6"/>
          <p:cNvPicPr>
            <a:picLocks noChangeAspect="1" noChangeArrowheads="1"/>
          </p:cNvPicPr>
          <p:nvPr/>
        </p:nvPicPr>
        <p:blipFill>
          <a:blip xmlns:r="http://schemas.openxmlformats.org/officeDocument/2006/relationships" r:embed="rId1" cstate="print"/>
          <a:srcRect/>
          <a:stretch>
            <a:fillRect/>
          </a:stretch>
        </p:blipFill>
        <p:spPr bwMode="auto">
          <a:xfrm>
            <a:off x="8335" y="857251"/>
            <a:ext cx="727472" cy="536972"/>
          </a:xfrm>
          <a:prstGeom prst="rect"/>
          <a:noFill/>
          <a:ln>
            <a:noFill/>
          </a:ln>
        </p:spPr>
      </p:pic>
      <p:pic>
        <p:nvPicPr>
          <p:cNvPr id="2097176" name="Picture 7"/>
          <p:cNvPicPr>
            <a:picLocks noChangeAspect="1" noChangeArrowheads="1"/>
          </p:cNvPicPr>
          <p:nvPr/>
        </p:nvPicPr>
        <p:blipFill>
          <a:blip xmlns:r="http://schemas.openxmlformats.org/officeDocument/2006/relationships" r:embed="rId2" cstate="print"/>
          <a:srcRect/>
          <a:stretch>
            <a:fillRect/>
          </a:stretch>
        </p:blipFill>
        <p:spPr bwMode="auto">
          <a:xfrm>
            <a:off x="8385572" y="856060"/>
            <a:ext cx="770334" cy="538163"/>
          </a:xfrm>
          <a:prstGeom prst="rect"/>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34" name="Title 1"/>
          <p:cNvSpPr>
            <a:spLocks noGrp="1"/>
          </p:cNvSpPr>
          <p:nvPr>
            <p:ph type="title"/>
          </p:nvPr>
        </p:nvSpPr>
        <p:spPr>
          <a:xfrm>
            <a:off x="667941" y="667897"/>
            <a:ext cx="7407294" cy="457244"/>
          </a:xfrm>
          <a:noFill/>
          <a:scene3d>
            <a:camera prst="orthographicFront"/>
            <a:lightRig dir="t" rig="threePt"/>
          </a:scene3d>
          <a:sp3d/>
        </p:spPr>
        <p:txBody>
          <a:bodyPr rtlCol="0">
            <a:noAutofit/>
          </a:bodyPr>
          <a:p>
            <a:r>
              <a:rPr b="1" dirty="0" sz="3600" lang="en-ZW">
                <a:ea typeface="Tahoma" panose="020B0604030504040204" pitchFamily="34" charset="0"/>
                <a:cs typeface="Tahoma" panose="020B0604030504040204" pitchFamily="34" charset="0"/>
              </a:rPr>
              <a:t>INTRODUCTION CONT’D</a:t>
            </a:r>
          </a:p>
        </p:txBody>
      </p:sp>
      <p:sp>
        <p:nvSpPr>
          <p:cNvPr id="1048635" name="Content Placeholder 2"/>
          <p:cNvSpPr>
            <a:spLocks noGrp="1"/>
          </p:cNvSpPr>
          <p:nvPr>
            <p:ph idx="1"/>
          </p:nvPr>
        </p:nvSpPr>
        <p:spPr>
          <a:xfrm>
            <a:off x="667941" y="1314495"/>
            <a:ext cx="7883639" cy="4925438"/>
          </a:xfrm>
        </p:spPr>
        <p:txBody>
          <a:bodyPr rtlCol="0">
            <a:noAutofit/>
          </a:bodyPr>
          <a:p>
            <a:pPr algn="just" indent="-257175" marL="0">
              <a:spcBef>
                <a:spcPts val="450"/>
              </a:spcBef>
              <a:spcAft>
                <a:spcPts val="0"/>
              </a:spcAft>
            </a:pPr>
            <a:endParaRPr dirty="0" lang="en-GB">
              <a:latin typeface="Times New Roman" panose="02020603050405020304" pitchFamily="18" charset="0"/>
              <a:ea typeface="Calibri" panose="020F0502020204030204" pitchFamily="34" charset="0"/>
              <a:cs typeface="Times New Roman" panose="02020603050405020304" pitchFamily="18" charset="0"/>
            </a:endParaRPr>
          </a:p>
          <a:p>
            <a:pPr algn="just" indent="0" marL="0">
              <a:spcBef>
                <a:spcPts val="450"/>
              </a:spcBef>
              <a:spcAft>
                <a:spcPts val="0"/>
              </a:spcAft>
              <a:buNone/>
            </a:pPr>
            <a:r>
              <a:rPr dirty="0" sz="1800" lang="en-GB">
                <a:latin typeface="+mj-lt"/>
                <a:ea typeface="Tahoma" panose="020B0604030504040204" pitchFamily="34" charset="0"/>
                <a:cs typeface="Tahoma" panose="020B0604030504040204" pitchFamily="34" charset="0"/>
              </a:rPr>
              <a:t>The Mission will be accomplished through “The Agriculture, Food Systems and Rural Transformation Strategy (</a:t>
            </a:r>
            <a:r>
              <a:rPr b="1" dirty="0" sz="1800" lang="en-GB">
                <a:latin typeface="+mj-lt"/>
                <a:ea typeface="Tahoma" panose="020B0604030504040204" pitchFamily="34" charset="0"/>
                <a:cs typeface="Tahoma" panose="020B0604030504040204" pitchFamily="34" charset="0"/>
              </a:rPr>
              <a:t>AFSRTS</a:t>
            </a:r>
            <a:r>
              <a:rPr dirty="0" sz="1800" lang="en-GB">
                <a:latin typeface="+mj-lt"/>
                <a:ea typeface="Tahoma" panose="020B0604030504040204" pitchFamily="34" charset="0"/>
                <a:cs typeface="Tahoma" panose="020B0604030504040204" pitchFamily="34" charset="0"/>
              </a:rPr>
              <a:t>) (2023-2025) which has six objectives:</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increase Crop, Livestock and Fisheries production and productivity for national food and nutrition security, and for food sovereignty and build a USD13.75 billion agricultural sector;</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improve livelihoods for accelerated rural agro-centred development;</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build a modern, technology-driven, diverse, resilient, inclusive and climate-smart agriculture sector;</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broaden and diversify agricultural markets and trade;</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enhance value addition and beneficiation of agricultural produce through aggregation and agro-industrialisation; and</a:t>
            </a:r>
          </a:p>
          <a:p>
            <a:pPr algn="just" indent="-385763" marL="385763">
              <a:spcBef>
                <a:spcPts val="450"/>
              </a:spcBef>
              <a:spcAft>
                <a:spcPts val="0"/>
              </a:spcAft>
              <a:buFont typeface="+mj-lt"/>
              <a:buAutoNum type="arabicPeriod"/>
            </a:pPr>
            <a:r>
              <a:rPr b="1" dirty="0" sz="1800" lang="en-GB">
                <a:latin typeface="+mj-lt"/>
                <a:ea typeface="Tahoma" panose="020B0604030504040204" pitchFamily="34" charset="0"/>
                <a:cs typeface="Tahoma" panose="020B0604030504040204" pitchFamily="34" charset="0"/>
              </a:rPr>
              <a:t>To catalyse public and private sector reform and mobilise investments for accelerated agricultural development.</a:t>
            </a:r>
          </a:p>
          <a:p>
            <a:pPr algn="just" indent="-385763" marL="385763">
              <a:spcBef>
                <a:spcPts val="450"/>
              </a:spcBef>
              <a:spcAft>
                <a:spcPts val="0"/>
              </a:spcAft>
              <a:buFont typeface="+mj-lt"/>
              <a:buAutoNum type="arabicPeriod"/>
            </a:pPr>
            <a:endParaRPr dirty="0" lang="en-GB">
              <a:latin typeface="Tahoma" panose="020B0604030504040204" pitchFamily="34" charset="0"/>
              <a:ea typeface="Tahoma" panose="020B0604030504040204" pitchFamily="34" charset="0"/>
              <a:cs typeface="Tahoma" panose="020B0604030504040204" pitchFamily="34" charset="0"/>
            </a:endParaRPr>
          </a:p>
          <a:p>
            <a:pPr algn="just" indent="-385763" marL="385763">
              <a:spcBef>
                <a:spcPts val="450"/>
              </a:spcBef>
              <a:spcAft>
                <a:spcPts val="0"/>
              </a:spcAft>
              <a:buFont typeface="+mj-lt"/>
              <a:buAutoNum type="arabicPeriod"/>
            </a:pPr>
            <a:endParaRPr b="1" dirty="0" sz="1800" lang="en-GB">
              <a:latin typeface="Tahoma" panose="020B0604030504040204" pitchFamily="34" charset="0"/>
              <a:ea typeface="Tahoma" panose="020B0604030504040204" pitchFamily="34" charset="0"/>
              <a:cs typeface="Tahoma" panose="020B0604030504040204" pitchFamily="34" charset="0"/>
            </a:endParaRPr>
          </a:p>
          <a:p>
            <a:pPr algn="just" indent="0" marL="0">
              <a:spcBef>
                <a:spcPts val="450"/>
              </a:spcBef>
              <a:spcAft>
                <a:spcPts val="0"/>
              </a:spcAft>
              <a:buNone/>
            </a:pPr>
            <a:endParaRPr dirty="0" lang="en-GB">
              <a:latin typeface="Tahoma" panose="020B0604030504040204" pitchFamily="34" charset="0"/>
              <a:ea typeface="Tahoma" panose="020B0604030504040204" pitchFamily="34" charset="0"/>
              <a:cs typeface="Tahoma" panose="020B0604030504040204" pitchFamily="34" charset="0"/>
            </a:endParaRPr>
          </a:p>
          <a:p>
            <a:pPr algn="just" indent="0" marL="0">
              <a:spcBef>
                <a:spcPts val="450"/>
              </a:spcBef>
              <a:spcAft>
                <a:spcPts val="0"/>
              </a:spcAft>
              <a:buNone/>
            </a:pPr>
            <a:endParaRPr dirty="0" lang="en-GB">
              <a:latin typeface="Tahoma" panose="020B0604030504040204" pitchFamily="34" charset="0"/>
              <a:ea typeface="Tahoma" panose="020B0604030504040204" pitchFamily="34" charset="0"/>
              <a:cs typeface="Tahoma" panose="020B0604030504040204" pitchFamily="34" charset="0"/>
            </a:endParaRPr>
          </a:p>
          <a:p>
            <a:pPr algn="just" indent="0" marL="0">
              <a:spcBef>
                <a:spcPts val="450"/>
              </a:spcBef>
              <a:spcAft>
                <a:spcPts val="0"/>
              </a:spcAft>
              <a:buNone/>
            </a:pPr>
            <a:endParaRPr dirty="0" lang="en-GB">
              <a:latin typeface="Tahoma" panose="020B0604030504040204" pitchFamily="34" charset="0"/>
              <a:ea typeface="Tahoma" panose="020B0604030504040204" pitchFamily="34" charset="0"/>
              <a:cs typeface="Tahoma" panose="020B0604030504040204" pitchFamily="34" charset="0"/>
            </a:endParaRPr>
          </a:p>
        </p:txBody>
      </p:sp>
      <p:sp>
        <p:nvSpPr>
          <p:cNvPr id="1048636" name="Slide Number Placeholder 3"/>
          <p:cNvSpPr>
            <a:spLocks noGrp="1"/>
          </p:cNvSpPr>
          <p:nvPr>
            <p:ph type="sldNum" sz="quarter" idx="12"/>
          </p:nvPr>
        </p:nvSpPr>
        <p:spPr/>
        <p:txBody>
          <a:bodyPr/>
          <a:p>
            <a:pPr defTabSz="685800"/>
            <a:fld id="{8DC3C17F-8857-DD4C-AAC0-509BD7A39817}" type="slidenum">
              <a:rPr sz="900" lang="en-US">
                <a:solidFill>
                  <a:prstClr val="black">
                    <a:tint val="75000"/>
                  </a:prstClr>
                </a:solidFill>
                <a:latin typeface="Calibri" panose="020F0502020204030204"/>
              </a:rPr>
              <a:pPr defTabSz="685800"/>
              <a:t>3</a:t>
            </a:fld>
            <a:endParaRPr dirty="0" sz="900" lang="en-US">
              <a:solidFill>
                <a:prstClr val="black">
                  <a:tint val="75000"/>
                </a:prstClr>
              </a:solidFill>
              <a:latin typeface="Calibri" panose="020F0502020204030204"/>
            </a:endParaRPr>
          </a:p>
        </p:txBody>
      </p:sp>
      <p:pic>
        <p:nvPicPr>
          <p:cNvPr id="2097177" name="Picture 6"/>
          <p:cNvPicPr>
            <a:picLocks noChangeAspect="1" noChangeArrowheads="1"/>
          </p:cNvPicPr>
          <p:nvPr/>
        </p:nvPicPr>
        <p:blipFill>
          <a:blip xmlns:r="http://schemas.openxmlformats.org/officeDocument/2006/relationships" r:embed="rId1" cstate="print"/>
          <a:srcRect/>
          <a:stretch>
            <a:fillRect/>
          </a:stretch>
        </p:blipFill>
        <p:spPr bwMode="auto">
          <a:xfrm>
            <a:off x="8335" y="857251"/>
            <a:ext cx="727472" cy="536972"/>
          </a:xfrm>
          <a:prstGeom prst="rect"/>
          <a:noFill/>
          <a:ln>
            <a:noFill/>
          </a:ln>
        </p:spPr>
      </p:pic>
      <p:pic>
        <p:nvPicPr>
          <p:cNvPr id="2097178" name="Picture 7"/>
          <p:cNvPicPr>
            <a:picLocks noChangeAspect="1" noChangeArrowheads="1"/>
          </p:cNvPicPr>
          <p:nvPr/>
        </p:nvPicPr>
        <p:blipFill>
          <a:blip xmlns:r="http://schemas.openxmlformats.org/officeDocument/2006/relationships" r:embed="rId2" cstate="print"/>
          <a:srcRect/>
          <a:stretch>
            <a:fillRect/>
          </a:stretch>
        </p:blipFill>
        <p:spPr bwMode="auto">
          <a:xfrm>
            <a:off x="8373666" y="856060"/>
            <a:ext cx="770334" cy="538163"/>
          </a:xfrm>
          <a:prstGeom prst="rect"/>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40" name="Title 1048602"/>
          <p:cNvSpPr>
            <a:spLocks noGrp="1"/>
          </p:cNvSpPr>
          <p:nvPr>
            <p:ph type="title"/>
          </p:nvPr>
        </p:nvSpPr>
        <p:spPr>
          <a:xfrm>
            <a:off x="1192908" y="321779"/>
            <a:ext cx="6798734" cy="1303867"/>
          </a:xfrm>
        </p:spPr>
        <p:txBody>
          <a:bodyPr/>
          <a:p>
            <a:r>
              <a:rPr b="1" dirty="0" lang="en-ZW">
                <a:ea typeface="Tahoma" panose="020B0604030504040204" pitchFamily="34" charset="0"/>
                <a:cs typeface="Tahoma" panose="020B0604030504040204" pitchFamily="34" charset="0"/>
              </a:rPr>
              <a:t>INTRODUCTION CONT’D</a:t>
            </a:r>
            <a:endParaRPr b="1" dirty="0" lang="en-GB"/>
          </a:p>
        </p:txBody>
      </p:sp>
      <p:sp>
        <p:nvSpPr>
          <p:cNvPr id="1048641" name="Content Placeholder 1048603"/>
          <p:cNvSpPr>
            <a:spLocks noGrp="1"/>
          </p:cNvSpPr>
          <p:nvPr>
            <p:ph idx="1"/>
          </p:nvPr>
        </p:nvSpPr>
        <p:spPr>
          <a:xfrm>
            <a:off x="965534" y="1625646"/>
            <a:ext cx="7886700" cy="4454859"/>
          </a:xfrm>
        </p:spPr>
        <p:txBody>
          <a:bodyPr>
            <a:normAutofit/>
          </a:bodyPr>
          <a:p>
            <a:r>
              <a:rPr dirty="0" lang="en-US"/>
              <a:t>Midlands Province is located at heart of the country with vast potential for growth due to </a:t>
            </a:r>
            <a:r>
              <a:rPr b="1" dirty="0" lang="en-US"/>
              <a:t>favorable elements</a:t>
            </a:r>
          </a:p>
          <a:p>
            <a:r>
              <a:rPr dirty="0" lang="en-US"/>
              <a:t>Agriculture and mining are the major economic activities</a:t>
            </a:r>
          </a:p>
          <a:p>
            <a:r>
              <a:rPr dirty="0" lang="en-US"/>
              <a:t>The province has lots of opportunities which can be explored</a:t>
            </a:r>
          </a:p>
          <a:p>
            <a:r>
              <a:rPr dirty="0" lang="en-US"/>
              <a:t>Despite its potential, the province is bedeviled by numerous challenges affecting agricultural production and productivity.</a:t>
            </a:r>
          </a:p>
          <a:p>
            <a:r>
              <a:rPr dirty="0" lang="en-US"/>
              <a:t>This presentation will explore potential and existing opportunities, challenges and discuss possible solutions to address the challenges.</a:t>
            </a:r>
          </a:p>
        </p:txBody>
      </p:sp>
      <p:pic>
        <p:nvPicPr>
          <p:cNvPr id="2097179" name="Picture 6"/>
          <p:cNvPicPr>
            <a:picLocks noChangeAspect="1" noChangeArrowheads="1"/>
          </p:cNvPicPr>
          <p:nvPr/>
        </p:nvPicPr>
        <p:blipFill>
          <a:blip xmlns:r="http://schemas.openxmlformats.org/officeDocument/2006/relationships" r:embed="rId1" cstate="print"/>
          <a:srcRect/>
          <a:stretch>
            <a:fillRect/>
          </a:stretch>
        </p:blipFill>
        <p:spPr bwMode="auto">
          <a:xfrm>
            <a:off x="8335" y="857251"/>
            <a:ext cx="727472" cy="536972"/>
          </a:xfrm>
          <a:prstGeom prst="rect"/>
          <a:noFill/>
          <a:ln>
            <a:noFill/>
          </a:ln>
        </p:spPr>
      </p:pic>
      <p:pic>
        <p:nvPicPr>
          <p:cNvPr id="2097180" name="Picture 7"/>
          <p:cNvPicPr>
            <a:picLocks noChangeAspect="1" noChangeArrowheads="1"/>
          </p:cNvPicPr>
          <p:nvPr/>
        </p:nvPicPr>
        <p:blipFill>
          <a:blip xmlns:r="http://schemas.openxmlformats.org/officeDocument/2006/relationships" r:embed="rId2" cstate="print"/>
          <a:srcRect/>
          <a:stretch>
            <a:fillRect/>
          </a:stretch>
        </p:blipFill>
        <p:spPr bwMode="auto">
          <a:xfrm>
            <a:off x="8373666" y="856060"/>
            <a:ext cx="770334" cy="538163"/>
          </a:xfrm>
          <a:prstGeom prst="rect"/>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49" name="Title 1"/>
          <p:cNvSpPr>
            <a:spLocks noGrp="1"/>
          </p:cNvSpPr>
          <p:nvPr>
            <p:ph type="title"/>
          </p:nvPr>
        </p:nvSpPr>
        <p:spPr>
          <a:xfrm>
            <a:off x="685800" y="313367"/>
            <a:ext cx="7886700" cy="980595"/>
          </a:xfrm>
        </p:spPr>
        <p:txBody>
          <a:bodyPr>
            <a:normAutofit/>
          </a:bodyPr>
          <a:p>
            <a:r>
              <a:rPr dirty="0" lang="en-US"/>
              <a:t>Overview of the Midlands Province</a:t>
            </a:r>
            <a:endParaRPr dirty="0" lang="en-ZW"/>
          </a:p>
        </p:txBody>
      </p:sp>
      <p:sp>
        <p:nvSpPr>
          <p:cNvPr id="1048650" name="Content Placeholder 2"/>
          <p:cNvSpPr>
            <a:spLocks noGrp="1"/>
          </p:cNvSpPr>
          <p:nvPr>
            <p:ph sz="half" idx="1"/>
          </p:nvPr>
        </p:nvSpPr>
        <p:spPr/>
        <p:txBody>
          <a:bodyPr>
            <a:normAutofit/>
          </a:bodyPr>
          <a:p>
            <a:r>
              <a:rPr altLang="en-GB" dirty="0" lang="en-US"/>
              <a:t>The Midlands Province has 8 districts with different economic activities defined by climatic conditions. </a:t>
            </a:r>
            <a:endParaRPr dirty="0" lang="en-ZW"/>
          </a:p>
          <a:p>
            <a:r>
              <a:rPr altLang="en-GB" dirty="0" lang="en-US"/>
              <a:t>Population size is around 1,811,908, 941,244  (51,2%) are females (ZimStat, 2022).</a:t>
            </a:r>
            <a:endParaRPr dirty="0" lang="en-ZW"/>
          </a:p>
        </p:txBody>
      </p:sp>
      <p:pic>
        <p:nvPicPr>
          <p:cNvPr id="2097181" name="Content Placeholder 4"/>
          <p:cNvPicPr>
            <a:picLocks noGrp="1"/>
          </p:cNvPicPr>
          <p:nvPr>
            <p:ph sz="half" idx="2"/>
          </p:nvPr>
        </p:nvPicPr>
        <p:blipFill>
          <a:blip xmlns:r="http://schemas.openxmlformats.org/officeDocument/2006/relationships" r:embed="rId1"/>
          <a:stretch>
            <a:fillRect/>
          </a:stretch>
        </p:blipFill>
        <p:spPr>
          <a:xfrm>
            <a:off x="4629150" y="1293961"/>
            <a:ext cx="3886200" cy="4883001"/>
          </a:xfrm>
          <a:prstGeom prst="rect"/>
        </p:spPr>
      </p:pic>
      <p:pic>
        <p:nvPicPr>
          <p:cNvPr id="2097182" name="Picture 7"/>
          <p:cNvPicPr>
            <a:picLocks noChangeAspect="1" noChangeArrowheads="1"/>
          </p:cNvPicPr>
          <p:nvPr/>
        </p:nvPicPr>
        <p:blipFill>
          <a:blip xmlns:r="http://schemas.openxmlformats.org/officeDocument/2006/relationships" r:embed="rId2" cstate="print"/>
          <a:srcRect/>
          <a:stretch>
            <a:fillRect/>
          </a:stretch>
        </p:blipFill>
        <p:spPr bwMode="auto">
          <a:xfrm>
            <a:off x="8373666" y="856060"/>
            <a:ext cx="770334" cy="538163"/>
          </a:xfrm>
          <a:prstGeom prst="rect"/>
          <a:noFill/>
          <a:ln>
            <a:noFill/>
          </a:ln>
        </p:spPr>
      </p:pic>
      <p:pic>
        <p:nvPicPr>
          <p:cNvPr id="2097183" name="Picture 6"/>
          <p:cNvPicPr>
            <a:picLocks noChangeAspect="1" noChangeArrowheads="1"/>
          </p:cNvPicPr>
          <p:nvPr/>
        </p:nvPicPr>
        <p:blipFill>
          <a:blip xmlns:r="http://schemas.openxmlformats.org/officeDocument/2006/relationships" r:embed="rId3" cstate="print"/>
          <a:srcRect/>
          <a:stretch>
            <a:fillRect/>
          </a:stretch>
        </p:blipFill>
        <p:spPr bwMode="auto">
          <a:xfrm>
            <a:off x="8335" y="857251"/>
            <a:ext cx="727472" cy="536972"/>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52" name="Title 1048590"/>
          <p:cNvSpPr>
            <a:spLocks noGrp="1"/>
          </p:cNvSpPr>
          <p:nvPr>
            <p:ph type="title"/>
          </p:nvPr>
        </p:nvSpPr>
        <p:spPr/>
        <p:txBody>
          <a:bodyPr>
            <a:normAutofit/>
          </a:bodyPr>
          <a:p>
            <a:r>
              <a:rPr altLang="en-GB" lang="en-US"/>
              <a:t>Crop production (targets and trends)</a:t>
            </a:r>
            <a:endParaRPr lang="en-GB"/>
          </a:p>
        </p:txBody>
      </p:sp>
      <p:sp>
        <p:nvSpPr>
          <p:cNvPr id="1048653" name="Content Placeholder 1048591"/>
          <p:cNvSpPr>
            <a:spLocks noGrp="1"/>
          </p:cNvSpPr>
          <p:nvPr>
            <p:ph idx="1"/>
          </p:nvPr>
        </p:nvSpPr>
        <p:spPr/>
        <p:txBody>
          <a:bodyPr>
            <a:normAutofit/>
          </a:bodyPr>
          <a:p>
            <a:pPr indent="0" marL="0">
              <a:buNone/>
            </a:pPr>
            <a:r>
              <a:rPr altLang="en-GB" dirty="0" lang="en-US"/>
              <a:t>The major crops grown include maize and wheat (cereals), soybeans and cotton.</a:t>
            </a:r>
            <a:endParaRPr dirty="0" lang="en-GB"/>
          </a:p>
          <a:p>
            <a:r>
              <a:rPr altLang="en-GB" dirty="0" lang="en-US"/>
              <a:t>Hectarage under maize for 2023/24 season was </a:t>
            </a:r>
            <a:r>
              <a:rPr dirty="0" lang="en-ZW"/>
              <a:t>392,685 a drop from 458,898ha 2022/23 season.</a:t>
            </a:r>
            <a:endParaRPr altLang="en-GB" dirty="0" lang="en-US"/>
          </a:p>
          <a:p>
            <a:r>
              <a:rPr dirty="0" lang="en-GB">
                <a:solidFill>
                  <a:schemeClr val="tx1"/>
                </a:solidFill>
              </a:rPr>
              <a:t>The average yield for 2023/24 was 0.14t a decline from 0.9t in the 2022/23 season.</a:t>
            </a:r>
          </a:p>
          <a:p>
            <a:r>
              <a:rPr altLang="en-GB" dirty="0" lang="en-US"/>
              <a:t>Wheat production has been showing stead increase with a record of 375,000 </a:t>
            </a:r>
            <a:r>
              <a:rPr altLang="en-GB" dirty="0" lang="en-US" err="1"/>
              <a:t>tonnes</a:t>
            </a:r>
            <a:r>
              <a:rPr altLang="en-GB" dirty="0" lang="en-US"/>
              <a:t> harvested 2022/23 season.</a:t>
            </a:r>
            <a:endParaRPr dirty="0" lang="en-GB"/>
          </a:p>
          <a:p>
            <a:r>
              <a:rPr altLang="en-GB" dirty="0" lang="en-US"/>
              <a:t>The province is doing well in small grains like sorghum, </a:t>
            </a:r>
            <a:r>
              <a:rPr altLang="en-GB" dirty="0" lang="en-US" err="1"/>
              <a:t>roundnuts</a:t>
            </a:r>
            <a:r>
              <a:rPr altLang="en-GB" dirty="0" lang="en-US"/>
              <a:t> and cowpeas production (3rd high </a:t>
            </a:r>
            <a:r>
              <a:rPr altLang="en-GB" dirty="0" lang="en-US" err="1"/>
              <a:t>roundnuts</a:t>
            </a:r>
            <a:r>
              <a:rPr altLang="en-GB" dirty="0" lang="en-US"/>
              <a:t> producer in the country)</a:t>
            </a:r>
            <a:endParaRPr dirty="0" lang="en-GB"/>
          </a:p>
        </p:txBody>
      </p:sp>
      <p:pic>
        <p:nvPicPr>
          <p:cNvPr id="2097184"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85"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55" name="Title 1048699"/>
          <p:cNvSpPr>
            <a:spLocks noGrp="1"/>
          </p:cNvSpPr>
          <p:nvPr>
            <p:ph type="title"/>
          </p:nvPr>
        </p:nvSpPr>
        <p:spPr/>
        <p:txBody>
          <a:bodyPr>
            <a:normAutofit/>
          </a:bodyPr>
          <a:p>
            <a:r>
              <a:rPr altLang="en-GB" lang="en-US"/>
              <a:t>Livestock production (targets and trends)</a:t>
            </a:r>
            <a:endParaRPr lang="en-GB"/>
          </a:p>
        </p:txBody>
      </p:sp>
      <p:sp>
        <p:nvSpPr>
          <p:cNvPr id="1048656" name="Content Placeholder 1048700"/>
          <p:cNvSpPr>
            <a:spLocks noGrp="1"/>
          </p:cNvSpPr>
          <p:nvPr>
            <p:ph idx="1"/>
          </p:nvPr>
        </p:nvSpPr>
        <p:spPr/>
        <p:txBody>
          <a:bodyPr>
            <a:normAutofit/>
          </a:bodyPr>
          <a:p>
            <a:r>
              <a:rPr altLang="en-GB" dirty="0" lang="en-US"/>
              <a:t>Drier parts of the province are dominated by livestock production ventures.</a:t>
            </a:r>
            <a:endParaRPr dirty="0" lang="en-GB"/>
          </a:p>
          <a:p>
            <a:r>
              <a:rPr altLang="en-GB" dirty="0" lang="en-US"/>
              <a:t>Cattle production has decreased from 1,2million in 2018 to 1million in 2020 (Theileriosis, FMD, Anthrax outbreaks)</a:t>
            </a:r>
            <a:endParaRPr dirty="0" lang="en-GB"/>
          </a:p>
          <a:p>
            <a:r>
              <a:rPr altLang="en-GB" dirty="0" lang="en-US"/>
              <a:t>Shoats (sheep and goats) has seen a positive trajectory from 800,000 to over 100,000 collectively.</a:t>
            </a:r>
            <a:endParaRPr dirty="0" lang="en-GB"/>
          </a:p>
          <a:p>
            <a:r>
              <a:rPr altLang="en-GB" dirty="0" lang="en-US"/>
              <a:t>The </a:t>
            </a:r>
            <a:r>
              <a:rPr altLang="en-GB" dirty="0" lang="en-US" err="1"/>
              <a:t>agric</a:t>
            </a:r>
            <a:r>
              <a:rPr altLang="en-GB" dirty="0" lang="en-US"/>
              <a:t> sector is expected to grow by a revised 9,7% in 2023 from 14,1% down turn in 2022</a:t>
            </a:r>
            <a:endParaRPr dirty="0" lang="en-GB"/>
          </a:p>
        </p:txBody>
      </p:sp>
      <p:pic>
        <p:nvPicPr>
          <p:cNvPr id="2097186"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87"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58" name="Title 1048605"/>
          <p:cNvSpPr>
            <a:spLocks noGrp="1"/>
          </p:cNvSpPr>
          <p:nvPr>
            <p:ph type="title"/>
          </p:nvPr>
        </p:nvSpPr>
        <p:spPr>
          <a:xfrm>
            <a:off x="1305203" y="225526"/>
            <a:ext cx="6798734" cy="1303867"/>
          </a:xfrm>
        </p:spPr>
        <p:txBody>
          <a:bodyPr>
            <a:normAutofit/>
          </a:bodyPr>
          <a:p>
            <a:pPr algn="ctr"/>
            <a:r>
              <a:rPr altLang="en-GB" b="1" dirty="0" lang="en-US"/>
              <a:t>OPPORTUNITIES AVAILABLE</a:t>
            </a:r>
            <a:endParaRPr b="1" dirty="0" lang="en-GB"/>
          </a:p>
        </p:txBody>
      </p:sp>
      <p:sp>
        <p:nvSpPr>
          <p:cNvPr id="1048659" name="Content Placeholder 1048606"/>
          <p:cNvSpPr>
            <a:spLocks noGrp="1"/>
          </p:cNvSpPr>
          <p:nvPr>
            <p:ph idx="1"/>
          </p:nvPr>
        </p:nvSpPr>
        <p:spPr>
          <a:xfrm>
            <a:off x="761220" y="1529393"/>
            <a:ext cx="7886700" cy="4351338"/>
          </a:xfrm>
        </p:spPr>
        <p:txBody>
          <a:bodyPr/>
          <a:p>
            <a:r>
              <a:rPr altLang="en-GB" dirty="0" lang="en-US"/>
              <a:t>Government Support initiatives and Public Private Partnerships (PPPs)</a:t>
            </a:r>
            <a:endParaRPr dirty="0" lang="en-GB"/>
          </a:p>
          <a:p>
            <a:r>
              <a:rPr altLang="en-GB" dirty="0" lang="en-US"/>
              <a:t>Good soils, water resources and potential/existing irrigation schemes</a:t>
            </a:r>
            <a:endParaRPr altLang="en-GB" dirty="0" lang="en-GB"/>
          </a:p>
          <a:p>
            <a:r>
              <a:rPr altLang="en-GB" dirty="0" lang="en-US"/>
              <a:t>Potential/existing value addition and processing hubs</a:t>
            </a:r>
            <a:endParaRPr dirty="0" lang="en-GB"/>
          </a:p>
          <a:p>
            <a:r>
              <a:rPr altLang="en-GB" dirty="0" lang="en-US"/>
              <a:t>Institutions of higher learning supporting agriculture</a:t>
            </a:r>
          </a:p>
          <a:p>
            <a:r>
              <a:rPr altLang="en-GB" dirty="0" lang="en-US"/>
              <a:t>Market opportunities</a:t>
            </a:r>
            <a:r>
              <a:rPr dirty="0" lang="en-US"/>
              <a:t> (Harare and Bulawayo)</a:t>
            </a:r>
            <a:endParaRPr altLang="en-US" dirty="0" lang="zh-CN"/>
          </a:p>
          <a:p>
            <a:endParaRPr dirty="0" lang="en-GB"/>
          </a:p>
          <a:p>
            <a:endParaRPr dirty="0" lang="en-GB"/>
          </a:p>
        </p:txBody>
      </p:sp>
      <p:pic>
        <p:nvPicPr>
          <p:cNvPr id="2097188"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89"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61" name="Title 1048608"/>
          <p:cNvSpPr>
            <a:spLocks noGrp="1"/>
          </p:cNvSpPr>
          <p:nvPr>
            <p:ph type="title"/>
          </p:nvPr>
        </p:nvSpPr>
        <p:spPr>
          <a:xfrm>
            <a:off x="628650" y="234497"/>
            <a:ext cx="7886700" cy="1325563"/>
          </a:xfrm>
        </p:spPr>
        <p:txBody>
          <a:bodyPr>
            <a:normAutofit/>
          </a:bodyPr>
          <a:p>
            <a:pPr algn="ctr"/>
            <a:r>
              <a:rPr altLang="en-GB" b="1" dirty="0" sz="3600" lang="en-US"/>
              <a:t>AGRICULTURAL CHALLENGES</a:t>
            </a:r>
            <a:endParaRPr b="1" dirty="0" sz="3600" lang="en-GB"/>
          </a:p>
        </p:txBody>
      </p:sp>
      <p:sp>
        <p:nvSpPr>
          <p:cNvPr id="1048662" name="Content Placeholder 1048609"/>
          <p:cNvSpPr>
            <a:spLocks noGrp="1"/>
          </p:cNvSpPr>
          <p:nvPr>
            <p:ph idx="1"/>
          </p:nvPr>
        </p:nvSpPr>
        <p:spPr>
          <a:xfrm>
            <a:off x="834189" y="1592144"/>
            <a:ext cx="7475621" cy="4684294"/>
          </a:xfrm>
        </p:spPr>
        <p:txBody>
          <a:bodyPr>
            <a:normAutofit fontScale="95000" lnSpcReduction="20000"/>
          </a:bodyPr>
          <a:p>
            <a:r>
              <a:rPr altLang="en-GB" dirty="0" lang="en-US"/>
              <a:t>There are quiet a number of challenges affecting agriculture in Midlands Province</a:t>
            </a:r>
            <a:endParaRPr altLang="en-US" dirty="0" lang="zh-CN"/>
          </a:p>
          <a:p>
            <a:endParaRPr altLang="en-US" dirty="0" lang="zh-CN"/>
          </a:p>
          <a:p>
            <a:r>
              <a:rPr altLang="en-GB" dirty="0" lang="en-US"/>
              <a:t>These challenges impacts on individual and household food security, income generation and productivity</a:t>
            </a:r>
            <a:endParaRPr altLang="en-US" dirty="0" lang="zh-CN"/>
          </a:p>
          <a:p>
            <a:endParaRPr altLang="en-US" dirty="0" lang="zh-CN"/>
          </a:p>
          <a:p>
            <a:pPr indent="0" marL="0">
              <a:buNone/>
            </a:pPr>
            <a:r>
              <a:rPr altLang="en-GB" dirty="0" lang="en-US"/>
              <a:t>Examples:</a:t>
            </a:r>
            <a:endParaRPr altLang="en-US" dirty="0" lang="zh-CN"/>
          </a:p>
          <a:p>
            <a:r>
              <a:rPr altLang="en-GB" dirty="0" sz="2000" lang="en-US"/>
              <a:t>Climate change and variability</a:t>
            </a:r>
            <a:endParaRPr altLang="en-US" dirty="0" sz="2000" lang="zh-CN"/>
          </a:p>
          <a:p>
            <a:r>
              <a:rPr dirty="0" sz="2000" lang="en-US"/>
              <a:t>Land degradation and soil erosion</a:t>
            </a:r>
            <a:endParaRPr dirty="0" sz="2000" lang="en-GB"/>
          </a:p>
          <a:p>
            <a:r>
              <a:rPr altLang="en-GB" dirty="0" sz="2000" lang="en-US"/>
              <a:t>Limited access to credit and financial services</a:t>
            </a:r>
            <a:endParaRPr dirty="0" sz="2000" lang="en-GB"/>
          </a:p>
          <a:p>
            <a:r>
              <a:rPr altLang="en-GB" dirty="0" sz="2000" lang="en-US"/>
              <a:t>Limited market information</a:t>
            </a:r>
            <a:endParaRPr dirty="0" sz="2000" lang="en-GB"/>
          </a:p>
          <a:p>
            <a:r>
              <a:rPr altLang="en-GB" dirty="0" sz="2000" lang="en-US"/>
              <a:t>Price and market volatility</a:t>
            </a:r>
            <a:endParaRPr dirty="0" lang="en-GB"/>
          </a:p>
          <a:p>
            <a:endParaRPr dirty="0" lang="en-GB"/>
          </a:p>
          <a:p>
            <a:pPr indent="0" marL="0">
              <a:buNone/>
            </a:pPr>
            <a:endParaRPr dirty="0" lang="en-GB"/>
          </a:p>
        </p:txBody>
      </p:sp>
      <p:pic>
        <p:nvPicPr>
          <p:cNvPr id="2097190" name="Picture 7"/>
          <p:cNvPicPr>
            <a:picLocks noChangeAspect="1" noChangeArrowheads="1"/>
          </p:cNvPicPr>
          <p:nvPr/>
        </p:nvPicPr>
        <p:blipFill>
          <a:blip xmlns:r="http://schemas.openxmlformats.org/officeDocument/2006/relationships" r:embed="rId1" cstate="print"/>
          <a:srcRect/>
          <a:stretch>
            <a:fillRect/>
          </a:stretch>
        </p:blipFill>
        <p:spPr bwMode="auto">
          <a:xfrm>
            <a:off x="8373666" y="856060"/>
            <a:ext cx="770334" cy="538163"/>
          </a:xfrm>
          <a:prstGeom prst="rect"/>
          <a:noFill/>
          <a:ln>
            <a:noFill/>
          </a:ln>
        </p:spPr>
      </p:pic>
      <p:pic>
        <p:nvPicPr>
          <p:cNvPr id="2097191" name="Picture 6"/>
          <p:cNvPicPr>
            <a:picLocks noChangeAspect="1" noChangeArrowheads="1"/>
          </p:cNvPicPr>
          <p:nvPr/>
        </p:nvPicPr>
        <p:blipFill>
          <a:blip xmlns:r="http://schemas.openxmlformats.org/officeDocument/2006/relationships" r:embed="rId2" cstate="print"/>
          <a:srcRect/>
          <a:stretch>
            <a:fillRect/>
          </a:stretch>
        </p:blipFill>
        <p:spPr bwMode="auto">
          <a:xfrm>
            <a:off x="8335" y="857251"/>
            <a:ext cx="727472" cy="536972"/>
          </a:xfrm>
          <a:prstGeom prst="rect"/>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theme1.xml><?xml version="1.0" encoding="utf-8"?>
<a:theme xmlns:a="http://schemas.openxmlformats.org/drawingml/2006/main" name="Organic">
  <a:themeElements>
    <a:clrScheme name="Organic">
      <a:dk1>
        <a:sysClr lastClr="000000" val="windowText"/>
      </a:dk1>
      <a:lt1>
        <a:sysClr lastClr="FFFFFF" val="window"/>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algn="tl" flip="none" sx="100000" sy="100000" tx="0" ty="0"/>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r="13500000" dist="12700">
              <a:srgbClr val="000000">
                <a:alpha val="45000"/>
              </a:srgbClr>
            </a:innerShdw>
          </a:effectLst>
        </a:effectStyle>
        <a:effectStyle>
          <a:effectLst>
            <a:outerShdw blurRad="38100" dir="5400000" dist="254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Agriculture in Midlands Province:Opportunities, Challenges and Possible Solutions</dc:title>
  <dc:creator>SM-X205</dc:creator>
  <cp:lastModifiedBy>ziviemangombe@gmail.com</cp:lastModifiedBy>
  <dcterms:created xsi:type="dcterms:W3CDTF">2015-05-10T05:30:45Z</dcterms:created>
  <dcterms:modified xsi:type="dcterms:W3CDTF">2024-09-26T11:43:00Z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8c0c80fa1a4a42cba5c3ee6f419f56a9</vt:lpwstr>
  </property>
</Properties>
</file>