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5015" r:id="rId2"/>
    <p:sldId id="5036" r:id="rId3"/>
    <p:sldId id="5018" r:id="rId4"/>
    <p:sldId id="5023" r:id="rId5"/>
    <p:sldId id="5038" r:id="rId6"/>
    <p:sldId id="5039" r:id="rId7"/>
    <p:sldId id="5034" r:id="rId8"/>
    <p:sldId id="469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12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F70D41-B74E-04D2-3699-CD3D60D6637E}" v="4" dt="2026-04-21T19:50:36.423"/>
    <p1510:client id="{1E1ABAFD-F82B-154F-84A1-C510C0D9D742}" v="2225" dt="2026-04-21T20:14:48.551"/>
    <p1510:client id="{372C70B9-894F-F073-AC4E-6CF22E9FEA35}" v="22" dt="2026-04-20T22:17:00.833"/>
    <p1510:client id="{501185F5-1364-1A40-BA68-E5C110E238AE}" v="5" dt="2026-04-21T19:33:19.014"/>
    <p1510:client id="{7D02883A-D3FD-2DA6-5809-4E092F4C64F1}" v="14" dt="2026-04-21T13:13:08.671"/>
    <p1510:client id="{7E8366CC-A6C7-7D41-847B-A2B65AE9EA94}" v="58" dt="2026-04-21T20:07:25.150"/>
    <p1510:client id="{871D7558-AB7B-B77C-5327-20B47478F92F}" v="27" dt="2026-04-21T13:18:51.921"/>
    <p1510:client id="{9F7C0810-6BE2-4671-AB3E-FCA1B8B45585}" v="30" dt="2026-04-20T22:11:22.7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431" autoAdjust="0"/>
    <p:restoredTop sz="94397" autoAdjust="0"/>
  </p:normalViewPr>
  <p:slideViewPr>
    <p:cSldViewPr snapToGrid="0">
      <p:cViewPr varScale="1">
        <p:scale>
          <a:sx n="110" d="100"/>
          <a:sy n="110" d="100"/>
        </p:scale>
        <p:origin x="184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image" Target="../media/image4.jpeg"/><Relationship Id="rId4" Type="http://schemas.openxmlformats.org/officeDocument/2006/relationships/image" Target="../media/image7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image" Target="../media/image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7954C06-1764-0042-829C-6BDD505F879F}" type="doc">
      <dgm:prSet loTypeId="urn:microsoft.com/office/officeart/2005/8/layout/matrix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6A6C55B0-672B-A344-AF6D-21D4A4E6FCB5}">
      <dgm:prSet phldrT="[Text]"/>
      <dgm:spPr>
        <a:solidFill>
          <a:schemeClr val="bg1"/>
        </a:solidFill>
      </dgm:spPr>
      <dgm:t>
        <a:bodyPr/>
        <a:lstStyle/>
        <a:p>
          <a:pPr algn="ctr">
            <a:lnSpc>
              <a:spcPct val="100000"/>
            </a:lnSpc>
          </a:pPr>
          <a:r>
            <a:rPr lang="en-US" dirty="0">
              <a:solidFill>
                <a:srgbClr val="00127A"/>
              </a:solidFill>
              <a:latin typeface="Arial Rounded MT Bold" panose="020F0704030504030204" pitchFamily="34" charset="77"/>
            </a:rPr>
            <a:t>Foundational sectors for successful transformation</a:t>
          </a:r>
          <a:endParaRPr lang="en-GB" dirty="0">
            <a:solidFill>
              <a:srgbClr val="00127A"/>
            </a:solidFill>
          </a:endParaRPr>
        </a:p>
      </dgm:t>
    </dgm:pt>
    <dgm:pt modelId="{5504DBFB-4511-5A4A-AFEE-51E11D957503}" type="parTrans" cxnId="{056D2CDC-C94B-1C43-A1EE-E9A5710B7CBB}">
      <dgm:prSet/>
      <dgm:spPr/>
      <dgm:t>
        <a:bodyPr/>
        <a:lstStyle/>
        <a:p>
          <a:pPr algn="r">
            <a:lnSpc>
              <a:spcPct val="100000"/>
            </a:lnSpc>
          </a:pPr>
          <a:endParaRPr lang="en-GB"/>
        </a:p>
      </dgm:t>
    </dgm:pt>
    <dgm:pt modelId="{2CDB0263-9502-3441-8895-B42858C0CDE8}" type="sibTrans" cxnId="{056D2CDC-C94B-1C43-A1EE-E9A5710B7CBB}">
      <dgm:prSet/>
      <dgm:spPr/>
      <dgm:t>
        <a:bodyPr/>
        <a:lstStyle/>
        <a:p>
          <a:pPr algn="r">
            <a:lnSpc>
              <a:spcPct val="100000"/>
            </a:lnSpc>
          </a:pPr>
          <a:endParaRPr lang="en-GB"/>
        </a:p>
      </dgm:t>
    </dgm:pt>
    <dgm:pt modelId="{4B245443-E3DB-0C44-9360-18BA2A146C16}">
      <dgm:prSet phldrT="[Text]"/>
      <dgm:spPr>
        <a:blipFill rotWithShape="0">
          <a:blip xmlns:r="http://schemas.openxmlformats.org/officeDocument/2006/relationships" r:embed="rId1"/>
          <a:srcRect/>
          <a:stretch>
            <a:fillRect t="-17000" b="-17000"/>
          </a:stretch>
        </a:blipFill>
      </dgm:spPr>
      <dgm:t>
        <a:bodyPr/>
        <a:lstStyle/>
        <a:p>
          <a:pPr algn="r">
            <a:lnSpc>
              <a:spcPct val="100000"/>
            </a:lnSpc>
          </a:pPr>
          <a:r>
            <a:rPr lang="en-GB" dirty="0">
              <a:highlight>
                <a:srgbClr val="0000FF"/>
              </a:highlight>
            </a:rPr>
            <a:t>Agriculture</a:t>
          </a:r>
        </a:p>
      </dgm:t>
    </dgm:pt>
    <dgm:pt modelId="{EF49CB45-DB0E-304C-9261-5A072A36E06F}" type="parTrans" cxnId="{5A0B0D3E-8D71-8848-9227-1B22720D9C83}">
      <dgm:prSet/>
      <dgm:spPr/>
      <dgm:t>
        <a:bodyPr/>
        <a:lstStyle/>
        <a:p>
          <a:pPr algn="r">
            <a:lnSpc>
              <a:spcPct val="100000"/>
            </a:lnSpc>
          </a:pPr>
          <a:endParaRPr lang="en-GB"/>
        </a:p>
      </dgm:t>
    </dgm:pt>
    <dgm:pt modelId="{7784455B-7D40-5F4D-957E-314D75DD592F}" type="sibTrans" cxnId="{5A0B0D3E-8D71-8848-9227-1B22720D9C83}">
      <dgm:prSet/>
      <dgm:spPr/>
      <dgm:t>
        <a:bodyPr/>
        <a:lstStyle/>
        <a:p>
          <a:pPr algn="r">
            <a:lnSpc>
              <a:spcPct val="100000"/>
            </a:lnSpc>
          </a:pPr>
          <a:endParaRPr lang="en-GB"/>
        </a:p>
      </dgm:t>
    </dgm:pt>
    <dgm:pt modelId="{483EF99A-CFB3-D94E-B6A9-4448465B5BF5}">
      <dgm:prSet phldrT="[Text]"/>
      <dgm:spPr>
        <a:blipFill dpi="0" rotWithShape="0">
          <a:blip xmlns:r="http://schemas.openxmlformats.org/officeDocument/2006/relationships" r:embed="rId2"/>
          <a:srcRect/>
          <a:stretch>
            <a:fillRect l="-1352" t="389" r="1352" b="-44497"/>
          </a:stretch>
        </a:blipFill>
      </dgm:spPr>
      <dgm:t>
        <a:bodyPr/>
        <a:lstStyle/>
        <a:p>
          <a:pPr algn="r">
            <a:lnSpc>
              <a:spcPct val="100000"/>
            </a:lnSpc>
          </a:pPr>
          <a:r>
            <a:rPr lang="en-GB" dirty="0">
              <a:highlight>
                <a:srgbClr val="0000FF"/>
              </a:highlight>
            </a:rPr>
            <a:t>Tourism</a:t>
          </a:r>
        </a:p>
      </dgm:t>
    </dgm:pt>
    <dgm:pt modelId="{5F51E491-6CF3-324A-85E1-9EAC30E4BC3D}" type="parTrans" cxnId="{113E5762-1CEA-9349-89F4-2D7A53463920}">
      <dgm:prSet/>
      <dgm:spPr/>
      <dgm:t>
        <a:bodyPr/>
        <a:lstStyle/>
        <a:p>
          <a:pPr algn="r">
            <a:lnSpc>
              <a:spcPct val="100000"/>
            </a:lnSpc>
          </a:pPr>
          <a:endParaRPr lang="en-GB"/>
        </a:p>
      </dgm:t>
    </dgm:pt>
    <dgm:pt modelId="{1298AAF6-3E48-DC40-8E7E-95E9EC277037}" type="sibTrans" cxnId="{113E5762-1CEA-9349-89F4-2D7A53463920}">
      <dgm:prSet/>
      <dgm:spPr/>
      <dgm:t>
        <a:bodyPr/>
        <a:lstStyle/>
        <a:p>
          <a:pPr algn="r">
            <a:lnSpc>
              <a:spcPct val="100000"/>
            </a:lnSpc>
          </a:pPr>
          <a:endParaRPr lang="en-GB"/>
        </a:p>
      </dgm:t>
    </dgm:pt>
    <dgm:pt modelId="{06F75A4D-D7E3-D643-9C39-B962DE443C0E}">
      <dgm:prSet phldrT="[Text]"/>
      <dgm:spPr>
        <a:blipFill dpi="0" rotWithShape="0">
          <a:blip xmlns:r="http://schemas.openxmlformats.org/officeDocument/2006/relationships" r:embed="rId3"/>
          <a:srcRect/>
          <a:stretch>
            <a:fillRect l="-16000" t="-5471" r="-32000" b="-5471"/>
          </a:stretch>
        </a:blipFill>
      </dgm:spPr>
      <dgm:t>
        <a:bodyPr/>
        <a:lstStyle/>
        <a:p>
          <a:pPr algn="r">
            <a:lnSpc>
              <a:spcPct val="100000"/>
            </a:lnSpc>
          </a:pPr>
          <a:r>
            <a:rPr lang="en-GB" dirty="0">
              <a:highlight>
                <a:srgbClr val="0000FF"/>
              </a:highlight>
            </a:rPr>
            <a:t>Health</a:t>
          </a:r>
        </a:p>
      </dgm:t>
    </dgm:pt>
    <dgm:pt modelId="{9C2FC478-ABE5-E943-AD8F-5103FCE4D7C5}" type="parTrans" cxnId="{DB0C7E5C-8954-F549-9407-59968449CBDB}">
      <dgm:prSet/>
      <dgm:spPr/>
      <dgm:t>
        <a:bodyPr/>
        <a:lstStyle/>
        <a:p>
          <a:pPr algn="r">
            <a:lnSpc>
              <a:spcPct val="100000"/>
            </a:lnSpc>
          </a:pPr>
          <a:endParaRPr lang="en-GB"/>
        </a:p>
      </dgm:t>
    </dgm:pt>
    <dgm:pt modelId="{1B16F592-62D7-BB41-9C81-A38AF0027CFE}" type="sibTrans" cxnId="{DB0C7E5C-8954-F549-9407-59968449CBDB}">
      <dgm:prSet/>
      <dgm:spPr/>
      <dgm:t>
        <a:bodyPr/>
        <a:lstStyle/>
        <a:p>
          <a:pPr algn="r">
            <a:lnSpc>
              <a:spcPct val="100000"/>
            </a:lnSpc>
          </a:pPr>
          <a:endParaRPr lang="en-GB"/>
        </a:p>
      </dgm:t>
    </dgm:pt>
    <dgm:pt modelId="{8A6B1E88-1157-E340-8406-F63A8DD034B3}">
      <dgm:prSet phldrT="[Text]"/>
      <dgm:spPr>
        <a:noFill/>
      </dgm:spPr>
      <dgm:t>
        <a:bodyPr/>
        <a:lstStyle/>
        <a:p>
          <a:pPr algn="r">
            <a:lnSpc>
              <a:spcPct val="100000"/>
            </a:lnSpc>
            <a:spcAft>
              <a:spcPts val="4608"/>
            </a:spcAft>
          </a:pPr>
          <a:r>
            <a:rPr lang="en-GB" dirty="0">
              <a:highlight>
                <a:srgbClr val="0000FF"/>
              </a:highlight>
            </a:rPr>
            <a:t>Education</a:t>
          </a:r>
        </a:p>
      </dgm:t>
    </dgm:pt>
    <dgm:pt modelId="{570EAA8B-5942-A84B-A362-8BCE36415727}" type="sibTrans" cxnId="{430271F1-9664-B145-AAE7-0671F46585B8}">
      <dgm:prSet/>
      <dgm:spPr/>
      <dgm:t>
        <a:bodyPr/>
        <a:lstStyle/>
        <a:p>
          <a:pPr algn="r">
            <a:lnSpc>
              <a:spcPct val="100000"/>
            </a:lnSpc>
          </a:pPr>
          <a:endParaRPr lang="en-GB"/>
        </a:p>
      </dgm:t>
    </dgm:pt>
    <dgm:pt modelId="{8CD1DEA0-3145-524D-81CB-163FE442FBAE}" type="parTrans" cxnId="{430271F1-9664-B145-AAE7-0671F46585B8}">
      <dgm:prSet/>
      <dgm:spPr/>
      <dgm:t>
        <a:bodyPr/>
        <a:lstStyle/>
        <a:p>
          <a:pPr algn="r">
            <a:lnSpc>
              <a:spcPct val="100000"/>
            </a:lnSpc>
          </a:pPr>
          <a:endParaRPr lang="en-GB"/>
        </a:p>
      </dgm:t>
    </dgm:pt>
    <dgm:pt modelId="{E279FBD7-A62D-E344-8A3B-2151AC7E0663}" type="pres">
      <dgm:prSet presAssocID="{37954C06-1764-0042-829C-6BDD505F879F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4BDBDC9D-2F80-BD4F-B318-04611C095695}" type="pres">
      <dgm:prSet presAssocID="{37954C06-1764-0042-829C-6BDD505F879F}" presName="matrix" presStyleCnt="0"/>
      <dgm:spPr/>
    </dgm:pt>
    <dgm:pt modelId="{8A152DFA-641F-604B-86FE-65038D9CE0D7}" type="pres">
      <dgm:prSet presAssocID="{37954C06-1764-0042-829C-6BDD505F879F}" presName="tile1" presStyleLbl="node1" presStyleIdx="0" presStyleCnt="4"/>
      <dgm:spPr/>
    </dgm:pt>
    <dgm:pt modelId="{0AF92BF8-AB95-8F4B-BB8D-25EDF19179B1}" type="pres">
      <dgm:prSet presAssocID="{37954C06-1764-0042-829C-6BDD505F879F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01DB308D-AB44-CF4A-9C38-8D5B61D5B7BA}" type="pres">
      <dgm:prSet presAssocID="{37954C06-1764-0042-829C-6BDD505F879F}" presName="tile2" presStyleLbl="node1" presStyleIdx="1" presStyleCnt="4" custLinFactNeighborX="0" custLinFactNeighborY="376"/>
      <dgm:spPr/>
    </dgm:pt>
    <dgm:pt modelId="{BB10A7DC-F5B5-AA4B-ADD9-E94532393C7E}" type="pres">
      <dgm:prSet presAssocID="{37954C06-1764-0042-829C-6BDD505F879F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713FE9DF-1054-EE42-8719-46D95C71D120}" type="pres">
      <dgm:prSet presAssocID="{37954C06-1764-0042-829C-6BDD505F879F}" presName="tile3" presStyleLbl="node1" presStyleIdx="2" presStyleCnt="4" custLinFactNeighborY="48"/>
      <dgm:spPr/>
    </dgm:pt>
    <dgm:pt modelId="{0388B866-FEF9-D548-ADB6-940AE3097B1B}" type="pres">
      <dgm:prSet presAssocID="{37954C06-1764-0042-829C-6BDD505F879F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C6808892-8F2C-204A-8BB8-E0591BB7E1DB}" type="pres">
      <dgm:prSet presAssocID="{37954C06-1764-0042-829C-6BDD505F879F}" presName="tile4" presStyleLbl="node1" presStyleIdx="3" presStyleCnt="4"/>
      <dgm:spPr/>
    </dgm:pt>
    <dgm:pt modelId="{75E68D6E-777E-9A49-A60A-869959A96158}" type="pres">
      <dgm:prSet presAssocID="{37954C06-1764-0042-829C-6BDD505F879F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D0AEF8CB-C576-3C40-8B32-F02AE270B961}" type="pres">
      <dgm:prSet presAssocID="{37954C06-1764-0042-829C-6BDD505F879F}" presName="centerTile" presStyleLbl="fgShp" presStyleIdx="0" presStyleCnt="1">
        <dgm:presLayoutVars>
          <dgm:chMax val="0"/>
          <dgm:chPref val="0"/>
        </dgm:presLayoutVars>
      </dgm:prSet>
      <dgm:spPr/>
    </dgm:pt>
  </dgm:ptLst>
  <dgm:cxnLst>
    <dgm:cxn modelId="{F0CA4619-BE18-9D42-9761-DDB0BCBADDC3}" type="presOf" srcId="{483EF99A-CFB3-D94E-B6A9-4448465B5BF5}" destId="{0388B866-FEF9-D548-ADB6-940AE3097B1B}" srcOrd="1" destOrd="0" presId="urn:microsoft.com/office/officeart/2005/8/layout/matrix1"/>
    <dgm:cxn modelId="{3347FF20-88A6-B24B-95C0-FBC932092B00}" type="presOf" srcId="{6A6C55B0-672B-A344-AF6D-21D4A4E6FCB5}" destId="{D0AEF8CB-C576-3C40-8B32-F02AE270B961}" srcOrd="0" destOrd="0" presId="urn:microsoft.com/office/officeart/2005/8/layout/matrix1"/>
    <dgm:cxn modelId="{FA0CB22A-35C1-994F-925D-07612F1AAB4C}" type="presOf" srcId="{8A6B1E88-1157-E340-8406-F63A8DD034B3}" destId="{0AF92BF8-AB95-8F4B-BB8D-25EDF19179B1}" srcOrd="1" destOrd="0" presId="urn:microsoft.com/office/officeart/2005/8/layout/matrix1"/>
    <dgm:cxn modelId="{5A0B0D3E-8D71-8848-9227-1B22720D9C83}" srcId="{6A6C55B0-672B-A344-AF6D-21D4A4E6FCB5}" destId="{4B245443-E3DB-0C44-9360-18BA2A146C16}" srcOrd="1" destOrd="0" parTransId="{EF49CB45-DB0E-304C-9261-5A072A36E06F}" sibTransId="{7784455B-7D40-5F4D-957E-314D75DD592F}"/>
    <dgm:cxn modelId="{577D2E48-1E2F-7D4F-87D9-9BFFF9DC8C8A}" type="presOf" srcId="{8A6B1E88-1157-E340-8406-F63A8DD034B3}" destId="{8A152DFA-641F-604B-86FE-65038D9CE0D7}" srcOrd="0" destOrd="0" presId="urn:microsoft.com/office/officeart/2005/8/layout/matrix1"/>
    <dgm:cxn modelId="{88965754-DB86-7345-A4B1-4C9B5677243C}" type="presOf" srcId="{06F75A4D-D7E3-D643-9C39-B962DE443C0E}" destId="{C6808892-8F2C-204A-8BB8-E0591BB7E1DB}" srcOrd="0" destOrd="0" presId="urn:microsoft.com/office/officeart/2005/8/layout/matrix1"/>
    <dgm:cxn modelId="{DB0C7E5C-8954-F549-9407-59968449CBDB}" srcId="{6A6C55B0-672B-A344-AF6D-21D4A4E6FCB5}" destId="{06F75A4D-D7E3-D643-9C39-B962DE443C0E}" srcOrd="3" destOrd="0" parTransId="{9C2FC478-ABE5-E943-AD8F-5103FCE4D7C5}" sibTransId="{1B16F592-62D7-BB41-9C81-A38AF0027CFE}"/>
    <dgm:cxn modelId="{113E5762-1CEA-9349-89F4-2D7A53463920}" srcId="{6A6C55B0-672B-A344-AF6D-21D4A4E6FCB5}" destId="{483EF99A-CFB3-D94E-B6A9-4448465B5BF5}" srcOrd="2" destOrd="0" parTransId="{5F51E491-6CF3-324A-85E1-9EAC30E4BC3D}" sibTransId="{1298AAF6-3E48-DC40-8E7E-95E9EC277037}"/>
    <dgm:cxn modelId="{5240BD8B-B5FA-6146-B1B5-0CF59578C8FB}" type="presOf" srcId="{06F75A4D-D7E3-D643-9C39-B962DE443C0E}" destId="{75E68D6E-777E-9A49-A60A-869959A96158}" srcOrd="1" destOrd="0" presId="urn:microsoft.com/office/officeart/2005/8/layout/matrix1"/>
    <dgm:cxn modelId="{B413BC94-F82B-7840-8C1F-73053F69125B}" type="presOf" srcId="{4B245443-E3DB-0C44-9360-18BA2A146C16}" destId="{BB10A7DC-F5B5-AA4B-ADD9-E94532393C7E}" srcOrd="1" destOrd="0" presId="urn:microsoft.com/office/officeart/2005/8/layout/matrix1"/>
    <dgm:cxn modelId="{265A31B0-13CA-2B4D-B542-BB0ED552555B}" type="presOf" srcId="{37954C06-1764-0042-829C-6BDD505F879F}" destId="{E279FBD7-A62D-E344-8A3B-2151AC7E0663}" srcOrd="0" destOrd="0" presId="urn:microsoft.com/office/officeart/2005/8/layout/matrix1"/>
    <dgm:cxn modelId="{1ADA3AC6-F47A-7D4B-B410-B060BF91C17E}" type="presOf" srcId="{483EF99A-CFB3-D94E-B6A9-4448465B5BF5}" destId="{713FE9DF-1054-EE42-8719-46D95C71D120}" srcOrd="0" destOrd="0" presId="urn:microsoft.com/office/officeart/2005/8/layout/matrix1"/>
    <dgm:cxn modelId="{ACF868C8-5A60-574A-B9D0-51ECA01594D5}" type="presOf" srcId="{4B245443-E3DB-0C44-9360-18BA2A146C16}" destId="{01DB308D-AB44-CF4A-9C38-8D5B61D5B7BA}" srcOrd="0" destOrd="0" presId="urn:microsoft.com/office/officeart/2005/8/layout/matrix1"/>
    <dgm:cxn modelId="{056D2CDC-C94B-1C43-A1EE-E9A5710B7CBB}" srcId="{37954C06-1764-0042-829C-6BDD505F879F}" destId="{6A6C55B0-672B-A344-AF6D-21D4A4E6FCB5}" srcOrd="0" destOrd="0" parTransId="{5504DBFB-4511-5A4A-AFEE-51E11D957503}" sibTransId="{2CDB0263-9502-3441-8895-B42858C0CDE8}"/>
    <dgm:cxn modelId="{430271F1-9664-B145-AAE7-0671F46585B8}" srcId="{6A6C55B0-672B-A344-AF6D-21D4A4E6FCB5}" destId="{8A6B1E88-1157-E340-8406-F63A8DD034B3}" srcOrd="0" destOrd="0" parTransId="{8CD1DEA0-3145-524D-81CB-163FE442FBAE}" sibTransId="{570EAA8B-5942-A84B-A362-8BCE36415727}"/>
    <dgm:cxn modelId="{C94798F4-E4AC-F640-9709-AC074D143EDD}" type="presParOf" srcId="{E279FBD7-A62D-E344-8A3B-2151AC7E0663}" destId="{4BDBDC9D-2F80-BD4F-B318-04611C095695}" srcOrd="0" destOrd="0" presId="urn:microsoft.com/office/officeart/2005/8/layout/matrix1"/>
    <dgm:cxn modelId="{7B25398E-3102-C844-93E3-2DD2D6BF1250}" type="presParOf" srcId="{4BDBDC9D-2F80-BD4F-B318-04611C095695}" destId="{8A152DFA-641F-604B-86FE-65038D9CE0D7}" srcOrd="0" destOrd="0" presId="urn:microsoft.com/office/officeart/2005/8/layout/matrix1"/>
    <dgm:cxn modelId="{A5DF6836-07C3-2D46-8DAD-CC4B8DC45B67}" type="presParOf" srcId="{4BDBDC9D-2F80-BD4F-B318-04611C095695}" destId="{0AF92BF8-AB95-8F4B-BB8D-25EDF19179B1}" srcOrd="1" destOrd="0" presId="urn:microsoft.com/office/officeart/2005/8/layout/matrix1"/>
    <dgm:cxn modelId="{EF23D2EA-4FD5-B949-BE81-6BA8D6FB75EE}" type="presParOf" srcId="{4BDBDC9D-2F80-BD4F-B318-04611C095695}" destId="{01DB308D-AB44-CF4A-9C38-8D5B61D5B7BA}" srcOrd="2" destOrd="0" presId="urn:microsoft.com/office/officeart/2005/8/layout/matrix1"/>
    <dgm:cxn modelId="{EF882E78-0534-7444-B509-27BCA1B7846B}" type="presParOf" srcId="{4BDBDC9D-2F80-BD4F-B318-04611C095695}" destId="{BB10A7DC-F5B5-AA4B-ADD9-E94532393C7E}" srcOrd="3" destOrd="0" presId="urn:microsoft.com/office/officeart/2005/8/layout/matrix1"/>
    <dgm:cxn modelId="{6A655769-F228-DC45-A6D2-C60FB4CF8A64}" type="presParOf" srcId="{4BDBDC9D-2F80-BD4F-B318-04611C095695}" destId="{713FE9DF-1054-EE42-8719-46D95C71D120}" srcOrd="4" destOrd="0" presId="urn:microsoft.com/office/officeart/2005/8/layout/matrix1"/>
    <dgm:cxn modelId="{DE224C20-6668-C042-B731-BAEDAE122875}" type="presParOf" srcId="{4BDBDC9D-2F80-BD4F-B318-04611C095695}" destId="{0388B866-FEF9-D548-ADB6-940AE3097B1B}" srcOrd="5" destOrd="0" presId="urn:microsoft.com/office/officeart/2005/8/layout/matrix1"/>
    <dgm:cxn modelId="{AB1B6766-7976-A949-A898-2D1F203C1DD2}" type="presParOf" srcId="{4BDBDC9D-2F80-BD4F-B318-04611C095695}" destId="{C6808892-8F2C-204A-8BB8-E0591BB7E1DB}" srcOrd="6" destOrd="0" presId="urn:microsoft.com/office/officeart/2005/8/layout/matrix1"/>
    <dgm:cxn modelId="{E3706364-3156-CC4B-8E31-853B3279D298}" type="presParOf" srcId="{4BDBDC9D-2F80-BD4F-B318-04611C095695}" destId="{75E68D6E-777E-9A49-A60A-869959A96158}" srcOrd="7" destOrd="0" presId="urn:microsoft.com/office/officeart/2005/8/layout/matrix1"/>
    <dgm:cxn modelId="{D6FD6174-DC2F-F54E-BB86-1909B2BD25D1}" type="presParOf" srcId="{E279FBD7-A62D-E344-8A3B-2151AC7E0663}" destId="{D0AEF8CB-C576-3C40-8B32-F02AE270B961}" srcOrd="1" destOrd="0" presId="urn:microsoft.com/office/officeart/2005/8/layout/matrix1"/>
  </dgm:cxnLst>
  <dgm:bg>
    <a:blipFill dpi="0" rotWithShape="1">
      <a:blip xmlns:r="http://schemas.openxmlformats.org/officeDocument/2006/relationships" r:embed="rId4"/>
      <a:srcRect/>
      <a:stretch>
        <a:fillRect l="-4000" t="-1000" r="51000" b="47000"/>
      </a:stretch>
    </a:blipFill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F50D525-4270-7441-AE58-47FCFD22EC41}" type="doc">
      <dgm:prSet loTypeId="urn:microsoft.com/office/officeart/2005/8/layout/hList1" loCatId="" qsTypeId="urn:microsoft.com/office/officeart/2005/8/quickstyle/simple5" qsCatId="simple" csTypeId="urn:microsoft.com/office/officeart/2005/8/colors/accent1_4" csCatId="accent1" phldr="1"/>
      <dgm:spPr/>
      <dgm:t>
        <a:bodyPr/>
        <a:lstStyle/>
        <a:p>
          <a:endParaRPr lang="en-GB"/>
        </a:p>
      </dgm:t>
    </dgm:pt>
    <dgm:pt modelId="{D16414E2-9F46-6541-8A2B-3D820F0E1E80}">
      <dgm:prSet phldrT="[Text]" custT="1"/>
      <dgm:spPr/>
      <dgm:t>
        <a:bodyPr/>
        <a:lstStyle/>
        <a:p>
          <a:r>
            <a:rPr lang="en-GB" sz="2800" dirty="0">
              <a:latin typeface="Arial" panose="020B0604020202020204" pitchFamily="34" charset="0"/>
              <a:cs typeface="Arial" panose="020B0604020202020204" pitchFamily="34" charset="0"/>
            </a:rPr>
            <a:t>Access and Coverage</a:t>
          </a:r>
        </a:p>
      </dgm:t>
    </dgm:pt>
    <dgm:pt modelId="{0C3551A0-A454-774B-AA9D-EC45AE99480A}" type="parTrans" cxnId="{F7B08614-FDA5-C74D-9C40-E44ACD3B4D02}">
      <dgm:prSet/>
      <dgm:spPr/>
      <dgm:t>
        <a:bodyPr/>
        <a:lstStyle/>
        <a:p>
          <a:endParaRPr lang="en-GB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78FB25-5316-904C-8F06-C8C7F41F7A8B}" type="sibTrans" cxnId="{F7B08614-FDA5-C74D-9C40-E44ACD3B4D02}">
      <dgm:prSet/>
      <dgm:spPr/>
      <dgm:t>
        <a:bodyPr/>
        <a:lstStyle/>
        <a:p>
          <a:endParaRPr lang="en-GB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C402F0E-4962-174B-9911-A0516057F8ED}">
      <dgm:prSet phldrT="[Text]" custT="1"/>
      <dgm:spPr/>
      <dgm:t>
        <a:bodyPr/>
        <a:lstStyle/>
        <a:p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90%+ uninsured</a:t>
          </a:r>
        </a:p>
      </dgm:t>
    </dgm:pt>
    <dgm:pt modelId="{E7DE6A67-E8BF-D442-95D2-27602EDE2D47}" type="parTrans" cxnId="{6036FC4C-3890-1041-8C7E-E34F6627BB32}">
      <dgm:prSet/>
      <dgm:spPr/>
      <dgm:t>
        <a:bodyPr/>
        <a:lstStyle/>
        <a:p>
          <a:endParaRPr lang="en-GB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29F428-2575-1A4A-A2D8-9FB4227EB743}" type="sibTrans" cxnId="{6036FC4C-3890-1041-8C7E-E34F6627BB32}">
      <dgm:prSet/>
      <dgm:spPr/>
      <dgm:t>
        <a:bodyPr/>
        <a:lstStyle/>
        <a:p>
          <a:endParaRPr lang="en-GB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2088DF-6782-9642-AC11-CABD0632C387}">
      <dgm:prSet phldrT="[Text]" custT="1"/>
      <dgm:spPr/>
      <dgm:t>
        <a:bodyPr/>
        <a:lstStyle/>
        <a:p>
          <a:r>
            <a:rPr lang="en-GB" sz="2800" dirty="0">
              <a:latin typeface="Arial" panose="020B0604020202020204" pitchFamily="34" charset="0"/>
              <a:cs typeface="Arial" panose="020B0604020202020204" pitchFamily="34" charset="0"/>
            </a:rPr>
            <a:t>Out of pocket health Spending vs Demand</a:t>
          </a:r>
        </a:p>
      </dgm:t>
    </dgm:pt>
    <dgm:pt modelId="{2C8D74B0-EE83-5B4E-9267-376DFF257F33}" type="parTrans" cxnId="{F8ECB07E-052D-454C-AC9D-F3DAA79D964C}">
      <dgm:prSet/>
      <dgm:spPr/>
      <dgm:t>
        <a:bodyPr/>
        <a:lstStyle/>
        <a:p>
          <a:endParaRPr lang="en-GB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FD473EC-D5F5-0E46-B83A-1CD990104BB3}" type="sibTrans" cxnId="{F8ECB07E-052D-454C-AC9D-F3DAA79D964C}">
      <dgm:prSet/>
      <dgm:spPr/>
      <dgm:t>
        <a:bodyPr/>
        <a:lstStyle/>
        <a:p>
          <a:endParaRPr lang="en-GB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554D2E0-EE1E-8C4D-BC20-76F9B236281A}">
      <dgm:prSet phldrT="[Text]" custT="1"/>
      <dgm:spPr/>
      <dgm:t>
        <a:bodyPr/>
        <a:lstStyle/>
        <a:p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Government foresight: Sugar tax, NHI</a:t>
          </a:r>
        </a:p>
      </dgm:t>
    </dgm:pt>
    <dgm:pt modelId="{A93DFD8D-9A4E-404E-AEC3-C47DA9A91CCF}" type="parTrans" cxnId="{B26F45F3-D0A4-E84A-9871-960A7A0E2630}">
      <dgm:prSet/>
      <dgm:spPr/>
      <dgm:t>
        <a:bodyPr/>
        <a:lstStyle/>
        <a:p>
          <a:endParaRPr lang="en-GB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D23857-E325-5047-B657-863A824219E8}" type="sibTrans" cxnId="{B26F45F3-D0A4-E84A-9871-960A7A0E2630}">
      <dgm:prSet/>
      <dgm:spPr/>
      <dgm:t>
        <a:bodyPr/>
        <a:lstStyle/>
        <a:p>
          <a:endParaRPr lang="en-GB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1916CF-D6A0-6D44-AA9A-FD4084C15D45}">
      <dgm:prSet phldrT="[Text]" custT="1"/>
      <dgm:spPr/>
      <dgm:t>
        <a:bodyPr/>
        <a:lstStyle/>
        <a:p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Universal Health Coverage</a:t>
          </a:r>
        </a:p>
      </dgm:t>
    </dgm:pt>
    <dgm:pt modelId="{0FFE0B8D-1347-7944-A896-586FAC4DAB6F}" type="parTrans" cxnId="{BBADF4C7-5450-F04D-8214-86C5C1F32416}">
      <dgm:prSet/>
      <dgm:spPr/>
      <dgm:t>
        <a:bodyPr/>
        <a:lstStyle/>
        <a:p>
          <a:endParaRPr lang="en-GB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2498916-C0D1-C34A-B580-9E76A2EE6B3C}" type="sibTrans" cxnId="{BBADF4C7-5450-F04D-8214-86C5C1F32416}">
      <dgm:prSet/>
      <dgm:spPr/>
      <dgm:t>
        <a:bodyPr/>
        <a:lstStyle/>
        <a:p>
          <a:endParaRPr lang="en-GB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1B0FF5D-470D-E44F-9253-A1A8CFC7CE61}">
      <dgm:prSet phldrT="[Text]" custT="1"/>
      <dgm:spPr/>
      <dgm:t>
        <a:bodyPr/>
        <a:lstStyle/>
        <a:p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Grow the insured public</a:t>
          </a:r>
        </a:p>
      </dgm:t>
    </dgm:pt>
    <dgm:pt modelId="{84567D52-A7DF-DF44-B437-FFD99D9389F5}" type="parTrans" cxnId="{5BB825ED-8DE1-2944-ABF9-BE210C6AEF76}">
      <dgm:prSet/>
      <dgm:spPr/>
      <dgm:t>
        <a:bodyPr/>
        <a:lstStyle/>
        <a:p>
          <a:endParaRPr lang="en-GB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99448B-245C-EF45-B793-AA21C0CF8ABE}" type="sibTrans" cxnId="{5BB825ED-8DE1-2944-ABF9-BE210C6AEF76}">
      <dgm:prSet/>
      <dgm:spPr/>
      <dgm:t>
        <a:bodyPr/>
        <a:lstStyle/>
        <a:p>
          <a:endParaRPr lang="en-GB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A17458-003F-5D45-8C73-4E363160A840}">
      <dgm:prSet phldrT="[Text]" custT="1"/>
      <dgm:spPr/>
      <dgm:t>
        <a:bodyPr/>
        <a:lstStyle/>
        <a:p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Improve access</a:t>
          </a:r>
        </a:p>
      </dgm:t>
    </dgm:pt>
    <dgm:pt modelId="{511AA936-C983-1D42-A169-916DF4EB96B5}" type="parTrans" cxnId="{36849070-FEAF-DE49-997B-2DB463B46489}">
      <dgm:prSet/>
      <dgm:spPr/>
      <dgm:t>
        <a:bodyPr/>
        <a:lstStyle/>
        <a:p>
          <a:endParaRPr lang="en-GB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E6BB92-34BB-2149-9545-7662812B2E0A}" type="sibTrans" cxnId="{36849070-FEAF-DE49-997B-2DB463B46489}">
      <dgm:prSet/>
      <dgm:spPr/>
      <dgm:t>
        <a:bodyPr/>
        <a:lstStyle/>
        <a:p>
          <a:endParaRPr lang="en-GB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93B74-D92F-C444-B92F-027AE1432ED4}">
      <dgm:prSet phldrT="[Text]" custT="1"/>
      <dgm:spPr/>
      <dgm:t>
        <a:bodyPr/>
        <a:lstStyle/>
        <a:p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Prevention and primary care</a:t>
          </a:r>
        </a:p>
      </dgm:t>
    </dgm:pt>
    <dgm:pt modelId="{8F78D56E-097E-2B42-AC90-2FF95E952432}" type="parTrans" cxnId="{43BA6E0A-6261-6A43-AC6D-0CCDF47E524C}">
      <dgm:prSet/>
      <dgm:spPr/>
      <dgm:t>
        <a:bodyPr/>
        <a:lstStyle/>
        <a:p>
          <a:endParaRPr lang="en-GB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770CEB-E09C-2B45-9B67-C57854B51142}" type="sibTrans" cxnId="{43BA6E0A-6261-6A43-AC6D-0CCDF47E524C}">
      <dgm:prSet/>
      <dgm:spPr/>
      <dgm:t>
        <a:bodyPr/>
        <a:lstStyle/>
        <a:p>
          <a:endParaRPr lang="en-GB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5469A1-1B66-8541-ADA2-6ED4C986C7BE}">
      <dgm:prSet phldrT="[Text]" custT="1"/>
      <dgm:spPr/>
      <dgm:t>
        <a:bodyPr/>
        <a:lstStyle/>
        <a:p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Patient centred policy</a:t>
          </a:r>
        </a:p>
      </dgm:t>
    </dgm:pt>
    <dgm:pt modelId="{34197051-63C7-D647-B31A-0F06C699E66E}" type="parTrans" cxnId="{46ADD3D2-217C-5E43-B074-AED9C51AC15E}">
      <dgm:prSet/>
      <dgm:spPr/>
      <dgm:t>
        <a:bodyPr/>
        <a:lstStyle/>
        <a:p>
          <a:endParaRPr lang="en-GB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CA7E78-8C0C-5746-9C85-9E1FE6661B44}" type="sibTrans" cxnId="{46ADD3D2-217C-5E43-B074-AED9C51AC15E}">
      <dgm:prSet/>
      <dgm:spPr/>
      <dgm:t>
        <a:bodyPr/>
        <a:lstStyle/>
        <a:p>
          <a:endParaRPr lang="en-GB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0D18FB6-865C-234E-81D5-17288FBD6A1E}" type="pres">
      <dgm:prSet presAssocID="{2F50D525-4270-7441-AE58-47FCFD22EC41}" presName="Name0" presStyleCnt="0">
        <dgm:presLayoutVars>
          <dgm:dir/>
          <dgm:animLvl val="lvl"/>
          <dgm:resizeHandles val="exact"/>
        </dgm:presLayoutVars>
      </dgm:prSet>
      <dgm:spPr/>
    </dgm:pt>
    <dgm:pt modelId="{4F06357D-086E-3540-A6D2-B911124749A2}" type="pres">
      <dgm:prSet presAssocID="{D16414E2-9F46-6541-8A2B-3D820F0E1E80}" presName="composite" presStyleCnt="0"/>
      <dgm:spPr/>
    </dgm:pt>
    <dgm:pt modelId="{A7D9B265-7D51-8D45-A58E-02E5207BF928}" type="pres">
      <dgm:prSet presAssocID="{D16414E2-9F46-6541-8A2B-3D820F0E1E80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1E487277-19D5-5E46-A272-FB52AD69A7A8}" type="pres">
      <dgm:prSet presAssocID="{D16414E2-9F46-6541-8A2B-3D820F0E1E80}" presName="desTx" presStyleLbl="alignAccFollowNode1" presStyleIdx="0" presStyleCnt="2">
        <dgm:presLayoutVars>
          <dgm:bulletEnabled val="1"/>
        </dgm:presLayoutVars>
      </dgm:prSet>
      <dgm:spPr/>
    </dgm:pt>
    <dgm:pt modelId="{622372F0-DBC2-114D-A59D-B2CC0A87219F}" type="pres">
      <dgm:prSet presAssocID="{C178FB25-5316-904C-8F06-C8C7F41F7A8B}" presName="space" presStyleCnt="0"/>
      <dgm:spPr/>
    </dgm:pt>
    <dgm:pt modelId="{35A5CB24-EC40-A648-AD72-B76663524D26}" type="pres">
      <dgm:prSet presAssocID="{532088DF-6782-9642-AC11-CABD0632C387}" presName="composite" presStyleCnt="0"/>
      <dgm:spPr/>
    </dgm:pt>
    <dgm:pt modelId="{60D36F79-49B1-9A4C-879D-EBF2D782FF57}" type="pres">
      <dgm:prSet presAssocID="{532088DF-6782-9642-AC11-CABD0632C387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12FEB560-0E63-EF4B-B5E4-F91799A778DE}" type="pres">
      <dgm:prSet presAssocID="{532088DF-6782-9642-AC11-CABD0632C387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43BA6E0A-6261-6A43-AC6D-0CCDF47E524C}" srcId="{FB1916CF-D6A0-6D44-AA9A-FD4084C15D45}" destId="{5F193B74-D92F-C444-B92F-027AE1432ED4}" srcOrd="2" destOrd="0" parTransId="{8F78D56E-097E-2B42-AC90-2FF95E952432}" sibTransId="{27770CEB-E09C-2B45-9B67-C57854B51142}"/>
    <dgm:cxn modelId="{F7B08614-FDA5-C74D-9C40-E44ACD3B4D02}" srcId="{2F50D525-4270-7441-AE58-47FCFD22EC41}" destId="{D16414E2-9F46-6541-8A2B-3D820F0E1E80}" srcOrd="0" destOrd="0" parTransId="{0C3551A0-A454-774B-AA9D-EC45AE99480A}" sibTransId="{C178FB25-5316-904C-8F06-C8C7F41F7A8B}"/>
    <dgm:cxn modelId="{EC795F17-8E97-7A45-8D6A-F422D1B24754}" type="presOf" srcId="{2F50D525-4270-7441-AE58-47FCFD22EC41}" destId="{10D18FB6-865C-234E-81D5-17288FBD6A1E}" srcOrd="0" destOrd="0" presId="urn:microsoft.com/office/officeart/2005/8/layout/hList1"/>
    <dgm:cxn modelId="{4BB0DB39-AC66-324D-9258-27FFDC88EF4E}" type="presOf" srcId="{1C402F0E-4962-174B-9911-A0516057F8ED}" destId="{1E487277-19D5-5E46-A272-FB52AD69A7A8}" srcOrd="0" destOrd="0" presId="urn:microsoft.com/office/officeart/2005/8/layout/hList1"/>
    <dgm:cxn modelId="{6036FC4C-3890-1041-8C7E-E34F6627BB32}" srcId="{D16414E2-9F46-6541-8A2B-3D820F0E1E80}" destId="{1C402F0E-4962-174B-9911-A0516057F8ED}" srcOrd="0" destOrd="0" parTransId="{E7DE6A67-E8BF-D442-95D2-27602EDE2D47}" sibTransId="{AA29F428-2575-1A4A-A2D8-9FB4227EB743}"/>
    <dgm:cxn modelId="{36849070-FEAF-DE49-997B-2DB463B46489}" srcId="{FB1916CF-D6A0-6D44-AA9A-FD4084C15D45}" destId="{92A17458-003F-5D45-8C73-4E363160A840}" srcOrd="1" destOrd="0" parTransId="{511AA936-C983-1D42-A169-916DF4EB96B5}" sibTransId="{0FE6BB92-34BB-2149-9545-7662812B2E0A}"/>
    <dgm:cxn modelId="{F8ECB07E-052D-454C-AC9D-F3DAA79D964C}" srcId="{2F50D525-4270-7441-AE58-47FCFD22EC41}" destId="{532088DF-6782-9642-AC11-CABD0632C387}" srcOrd="1" destOrd="0" parTransId="{2C8D74B0-EE83-5B4E-9267-376DFF257F33}" sibTransId="{9FD473EC-D5F5-0E46-B83A-1CD990104BB3}"/>
    <dgm:cxn modelId="{2E667B84-E029-1F4A-B8D2-06E6602153CE}" type="presOf" srcId="{DC5469A1-1B66-8541-ADA2-6ED4C986C7BE}" destId="{12FEB560-0E63-EF4B-B5E4-F91799A778DE}" srcOrd="0" destOrd="5" presId="urn:microsoft.com/office/officeart/2005/8/layout/hList1"/>
    <dgm:cxn modelId="{7730AF93-C4E1-2542-BEF7-320895BB33EA}" type="presOf" srcId="{FB1916CF-D6A0-6D44-AA9A-FD4084C15D45}" destId="{12FEB560-0E63-EF4B-B5E4-F91799A778DE}" srcOrd="0" destOrd="1" presId="urn:microsoft.com/office/officeart/2005/8/layout/hList1"/>
    <dgm:cxn modelId="{A5979EA3-28A4-E747-9949-C15D7D441C11}" type="presOf" srcId="{D16414E2-9F46-6541-8A2B-3D820F0E1E80}" destId="{A7D9B265-7D51-8D45-A58E-02E5207BF928}" srcOrd="0" destOrd="0" presId="urn:microsoft.com/office/officeart/2005/8/layout/hList1"/>
    <dgm:cxn modelId="{9B54E4A4-D044-6D4B-852D-D5D22BFE358C}" type="presOf" srcId="{5F193B74-D92F-C444-B92F-027AE1432ED4}" destId="{12FEB560-0E63-EF4B-B5E4-F91799A778DE}" srcOrd="0" destOrd="4" presId="urn:microsoft.com/office/officeart/2005/8/layout/hList1"/>
    <dgm:cxn modelId="{DEBF47C5-D41D-CA41-8B3F-EA9B84843CF6}" type="presOf" srcId="{532088DF-6782-9642-AC11-CABD0632C387}" destId="{60D36F79-49B1-9A4C-879D-EBF2D782FF57}" srcOrd="0" destOrd="0" presId="urn:microsoft.com/office/officeart/2005/8/layout/hList1"/>
    <dgm:cxn modelId="{BBADF4C7-5450-F04D-8214-86C5C1F32416}" srcId="{532088DF-6782-9642-AC11-CABD0632C387}" destId="{FB1916CF-D6A0-6D44-AA9A-FD4084C15D45}" srcOrd="1" destOrd="0" parTransId="{0FFE0B8D-1347-7944-A896-586FAC4DAB6F}" sibTransId="{B2498916-C0D1-C34A-B580-9E76A2EE6B3C}"/>
    <dgm:cxn modelId="{1248F5CB-A472-6E4B-92B6-9E2CD34EC7B9}" type="presOf" srcId="{0554D2E0-EE1E-8C4D-BC20-76F9B236281A}" destId="{12FEB560-0E63-EF4B-B5E4-F91799A778DE}" srcOrd="0" destOrd="0" presId="urn:microsoft.com/office/officeart/2005/8/layout/hList1"/>
    <dgm:cxn modelId="{46ADD3D2-217C-5E43-B074-AED9C51AC15E}" srcId="{FB1916CF-D6A0-6D44-AA9A-FD4084C15D45}" destId="{DC5469A1-1B66-8541-ADA2-6ED4C986C7BE}" srcOrd="3" destOrd="0" parTransId="{34197051-63C7-D647-B31A-0F06C699E66E}" sibTransId="{43CA7E78-8C0C-5746-9C85-9E1FE6661B44}"/>
    <dgm:cxn modelId="{5BB825ED-8DE1-2944-ABF9-BE210C6AEF76}" srcId="{FB1916CF-D6A0-6D44-AA9A-FD4084C15D45}" destId="{51B0FF5D-470D-E44F-9253-A1A8CFC7CE61}" srcOrd="0" destOrd="0" parTransId="{84567D52-A7DF-DF44-B437-FFD99D9389F5}" sibTransId="{C199448B-245C-EF45-B793-AA21C0CF8ABE}"/>
    <dgm:cxn modelId="{B26F45F3-D0A4-E84A-9871-960A7A0E2630}" srcId="{532088DF-6782-9642-AC11-CABD0632C387}" destId="{0554D2E0-EE1E-8C4D-BC20-76F9B236281A}" srcOrd="0" destOrd="0" parTransId="{A93DFD8D-9A4E-404E-AEC3-C47DA9A91CCF}" sibTransId="{1AD23857-E325-5047-B657-863A824219E8}"/>
    <dgm:cxn modelId="{26FF40F5-945D-8440-AC90-76659F39015F}" type="presOf" srcId="{92A17458-003F-5D45-8C73-4E363160A840}" destId="{12FEB560-0E63-EF4B-B5E4-F91799A778DE}" srcOrd="0" destOrd="3" presId="urn:microsoft.com/office/officeart/2005/8/layout/hList1"/>
    <dgm:cxn modelId="{94F54EFE-9E75-2B4A-9664-4F212B1500C3}" type="presOf" srcId="{51B0FF5D-470D-E44F-9253-A1A8CFC7CE61}" destId="{12FEB560-0E63-EF4B-B5E4-F91799A778DE}" srcOrd="0" destOrd="2" presId="urn:microsoft.com/office/officeart/2005/8/layout/hList1"/>
    <dgm:cxn modelId="{B0CE6C12-397D-F44B-844A-AFDE2B9A6F5A}" type="presParOf" srcId="{10D18FB6-865C-234E-81D5-17288FBD6A1E}" destId="{4F06357D-086E-3540-A6D2-B911124749A2}" srcOrd="0" destOrd="0" presId="urn:microsoft.com/office/officeart/2005/8/layout/hList1"/>
    <dgm:cxn modelId="{46BA11A9-CE9A-1E4D-B1DA-1BECE1D03121}" type="presParOf" srcId="{4F06357D-086E-3540-A6D2-B911124749A2}" destId="{A7D9B265-7D51-8D45-A58E-02E5207BF928}" srcOrd="0" destOrd="0" presId="urn:microsoft.com/office/officeart/2005/8/layout/hList1"/>
    <dgm:cxn modelId="{BE53DC7A-C69A-0644-8774-E63CB7A49B14}" type="presParOf" srcId="{4F06357D-086E-3540-A6D2-B911124749A2}" destId="{1E487277-19D5-5E46-A272-FB52AD69A7A8}" srcOrd="1" destOrd="0" presId="urn:microsoft.com/office/officeart/2005/8/layout/hList1"/>
    <dgm:cxn modelId="{A3D16928-C636-A946-AB51-34D533A52E09}" type="presParOf" srcId="{10D18FB6-865C-234E-81D5-17288FBD6A1E}" destId="{622372F0-DBC2-114D-A59D-B2CC0A87219F}" srcOrd="1" destOrd="0" presId="urn:microsoft.com/office/officeart/2005/8/layout/hList1"/>
    <dgm:cxn modelId="{BEA4684D-FDD7-D04B-9628-55559A6FBCA7}" type="presParOf" srcId="{10D18FB6-865C-234E-81D5-17288FBD6A1E}" destId="{35A5CB24-EC40-A648-AD72-B76663524D26}" srcOrd="2" destOrd="0" presId="urn:microsoft.com/office/officeart/2005/8/layout/hList1"/>
    <dgm:cxn modelId="{502A6DEE-D0B3-5C4E-B16D-E518405A95C8}" type="presParOf" srcId="{35A5CB24-EC40-A648-AD72-B76663524D26}" destId="{60D36F79-49B1-9A4C-879D-EBF2D782FF57}" srcOrd="0" destOrd="0" presId="urn:microsoft.com/office/officeart/2005/8/layout/hList1"/>
    <dgm:cxn modelId="{55C6B54F-DB3B-AC4F-82CD-43E77FC01F36}" type="presParOf" srcId="{35A5CB24-EC40-A648-AD72-B76663524D26}" destId="{12FEB560-0E63-EF4B-B5E4-F91799A778DE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96D8F98-6AF8-6B48-8661-1EF63E4AC668}" type="doc">
      <dgm:prSet loTypeId="urn:microsoft.com/office/officeart/2005/8/layout/chevron1" loCatId="" qsTypeId="urn:microsoft.com/office/officeart/2005/8/quickstyle/simple5" qsCatId="simple" csTypeId="urn:microsoft.com/office/officeart/2005/8/colors/accent1_4" csCatId="accent1" phldr="1"/>
      <dgm:spPr/>
    </dgm:pt>
    <dgm:pt modelId="{4471D626-3F63-B04E-89D2-37D8D0E46E75}">
      <dgm:prSet phldrT="[Text]"/>
      <dgm:spPr/>
      <dgm:t>
        <a:bodyPr/>
        <a:lstStyle/>
        <a:p>
          <a:r>
            <a:rPr lang="en-GB" dirty="0"/>
            <a:t>Skills </a:t>
          </a:r>
        </a:p>
      </dgm:t>
    </dgm:pt>
    <dgm:pt modelId="{7BBDFD34-B625-C94F-826C-02395AD48CD3}" type="parTrans" cxnId="{FF910FE0-2985-5748-95B0-EB3051154E8C}">
      <dgm:prSet/>
      <dgm:spPr/>
      <dgm:t>
        <a:bodyPr/>
        <a:lstStyle/>
        <a:p>
          <a:endParaRPr lang="en-GB"/>
        </a:p>
      </dgm:t>
    </dgm:pt>
    <dgm:pt modelId="{2CAE4DB1-25C6-1744-873F-C00F5ADC5266}" type="sibTrans" cxnId="{FF910FE0-2985-5748-95B0-EB3051154E8C}">
      <dgm:prSet/>
      <dgm:spPr/>
      <dgm:t>
        <a:bodyPr/>
        <a:lstStyle/>
        <a:p>
          <a:endParaRPr lang="en-GB"/>
        </a:p>
      </dgm:t>
    </dgm:pt>
    <dgm:pt modelId="{E6D12CFC-9889-9A43-8F19-D2402A4A2C17}">
      <dgm:prSet phldrT="[Text]"/>
      <dgm:spPr/>
      <dgm:t>
        <a:bodyPr/>
        <a:lstStyle/>
        <a:p>
          <a:r>
            <a:rPr lang="en-GB" dirty="0"/>
            <a:t>Infrastructure</a:t>
          </a:r>
        </a:p>
      </dgm:t>
    </dgm:pt>
    <dgm:pt modelId="{6B42EE10-F6BB-974D-94A5-0F981CEFB070}" type="parTrans" cxnId="{6128FF4D-2AAD-CA45-A92B-7A401700C31B}">
      <dgm:prSet/>
      <dgm:spPr/>
      <dgm:t>
        <a:bodyPr/>
        <a:lstStyle/>
        <a:p>
          <a:endParaRPr lang="en-GB"/>
        </a:p>
      </dgm:t>
    </dgm:pt>
    <dgm:pt modelId="{4EACCFEC-FF4C-5D4B-9894-896CC5551ECA}" type="sibTrans" cxnId="{6128FF4D-2AAD-CA45-A92B-7A401700C31B}">
      <dgm:prSet/>
      <dgm:spPr/>
      <dgm:t>
        <a:bodyPr/>
        <a:lstStyle/>
        <a:p>
          <a:endParaRPr lang="en-GB"/>
        </a:p>
      </dgm:t>
    </dgm:pt>
    <dgm:pt modelId="{A377B9D1-1FD9-904E-8441-89313C7622FF}">
      <dgm:prSet phldrT="[Text]"/>
      <dgm:spPr/>
      <dgm:t>
        <a:bodyPr/>
        <a:lstStyle/>
        <a:p>
          <a:r>
            <a:rPr lang="en-GB" dirty="0"/>
            <a:t>Partnership and technology</a:t>
          </a:r>
        </a:p>
      </dgm:t>
    </dgm:pt>
    <dgm:pt modelId="{8C75B0CA-33D0-BD4C-AABA-6DE6ECC4E9A4}" type="parTrans" cxnId="{FF508BB4-6392-C146-BBA6-B6EFB13428C1}">
      <dgm:prSet/>
      <dgm:spPr/>
      <dgm:t>
        <a:bodyPr/>
        <a:lstStyle/>
        <a:p>
          <a:endParaRPr lang="en-GB"/>
        </a:p>
      </dgm:t>
    </dgm:pt>
    <dgm:pt modelId="{95BD10E2-E549-2749-A1A6-D593DE9A8D39}" type="sibTrans" cxnId="{FF508BB4-6392-C146-BBA6-B6EFB13428C1}">
      <dgm:prSet/>
      <dgm:spPr/>
      <dgm:t>
        <a:bodyPr/>
        <a:lstStyle/>
        <a:p>
          <a:endParaRPr lang="en-GB"/>
        </a:p>
      </dgm:t>
    </dgm:pt>
    <dgm:pt modelId="{308BF0FA-08A8-5B46-BF80-A762D650963D}" type="pres">
      <dgm:prSet presAssocID="{196D8F98-6AF8-6B48-8661-1EF63E4AC668}" presName="Name0" presStyleCnt="0">
        <dgm:presLayoutVars>
          <dgm:dir/>
          <dgm:animLvl val="lvl"/>
          <dgm:resizeHandles val="exact"/>
        </dgm:presLayoutVars>
      </dgm:prSet>
      <dgm:spPr/>
    </dgm:pt>
    <dgm:pt modelId="{0CC9B5B3-91FC-0B40-9710-3B86A0F3C19C}" type="pres">
      <dgm:prSet presAssocID="{4471D626-3F63-B04E-89D2-37D8D0E46E75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17A4E42D-D0AD-9842-A8B8-C5F11A7E2AB1}" type="pres">
      <dgm:prSet presAssocID="{2CAE4DB1-25C6-1744-873F-C00F5ADC5266}" presName="parTxOnlySpace" presStyleCnt="0"/>
      <dgm:spPr/>
    </dgm:pt>
    <dgm:pt modelId="{61A45EB2-817A-3145-8ABB-AF9299BF47A1}" type="pres">
      <dgm:prSet presAssocID="{E6D12CFC-9889-9A43-8F19-D2402A4A2C1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C9574C09-DD66-7B49-8FA1-37156F2A0882}" type="pres">
      <dgm:prSet presAssocID="{4EACCFEC-FF4C-5D4B-9894-896CC5551ECA}" presName="parTxOnlySpace" presStyleCnt="0"/>
      <dgm:spPr/>
    </dgm:pt>
    <dgm:pt modelId="{3A00D581-F757-E344-B8A2-988CDB68D28E}" type="pres">
      <dgm:prSet presAssocID="{A377B9D1-1FD9-904E-8441-89313C7622FF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38B1DF1D-D7A9-0F40-8CC0-254B164AFA1A}" type="presOf" srcId="{196D8F98-6AF8-6B48-8661-1EF63E4AC668}" destId="{308BF0FA-08A8-5B46-BF80-A762D650963D}" srcOrd="0" destOrd="0" presId="urn:microsoft.com/office/officeart/2005/8/layout/chevron1"/>
    <dgm:cxn modelId="{E1BCC430-1708-5F46-AD0D-D899BF54E1C3}" type="presOf" srcId="{A377B9D1-1FD9-904E-8441-89313C7622FF}" destId="{3A00D581-F757-E344-B8A2-988CDB68D28E}" srcOrd="0" destOrd="0" presId="urn:microsoft.com/office/officeart/2005/8/layout/chevron1"/>
    <dgm:cxn modelId="{79D4FC46-BE61-774C-AE7C-95D223133375}" type="presOf" srcId="{E6D12CFC-9889-9A43-8F19-D2402A4A2C17}" destId="{61A45EB2-817A-3145-8ABB-AF9299BF47A1}" srcOrd="0" destOrd="0" presId="urn:microsoft.com/office/officeart/2005/8/layout/chevron1"/>
    <dgm:cxn modelId="{6128FF4D-2AAD-CA45-A92B-7A401700C31B}" srcId="{196D8F98-6AF8-6B48-8661-1EF63E4AC668}" destId="{E6D12CFC-9889-9A43-8F19-D2402A4A2C17}" srcOrd="1" destOrd="0" parTransId="{6B42EE10-F6BB-974D-94A5-0F981CEFB070}" sibTransId="{4EACCFEC-FF4C-5D4B-9894-896CC5551ECA}"/>
    <dgm:cxn modelId="{FF508BB4-6392-C146-BBA6-B6EFB13428C1}" srcId="{196D8F98-6AF8-6B48-8661-1EF63E4AC668}" destId="{A377B9D1-1FD9-904E-8441-89313C7622FF}" srcOrd="2" destOrd="0" parTransId="{8C75B0CA-33D0-BD4C-AABA-6DE6ECC4E9A4}" sibTransId="{95BD10E2-E549-2749-A1A6-D593DE9A8D39}"/>
    <dgm:cxn modelId="{1D3365C9-6838-234C-AA5A-88892A81442C}" type="presOf" srcId="{4471D626-3F63-B04E-89D2-37D8D0E46E75}" destId="{0CC9B5B3-91FC-0B40-9710-3B86A0F3C19C}" srcOrd="0" destOrd="0" presId="urn:microsoft.com/office/officeart/2005/8/layout/chevron1"/>
    <dgm:cxn modelId="{FF910FE0-2985-5748-95B0-EB3051154E8C}" srcId="{196D8F98-6AF8-6B48-8661-1EF63E4AC668}" destId="{4471D626-3F63-B04E-89D2-37D8D0E46E75}" srcOrd="0" destOrd="0" parTransId="{7BBDFD34-B625-C94F-826C-02395AD48CD3}" sibTransId="{2CAE4DB1-25C6-1744-873F-C00F5ADC5266}"/>
    <dgm:cxn modelId="{B7F8604A-8E75-284F-8DAA-6F148436D506}" type="presParOf" srcId="{308BF0FA-08A8-5B46-BF80-A762D650963D}" destId="{0CC9B5B3-91FC-0B40-9710-3B86A0F3C19C}" srcOrd="0" destOrd="0" presId="urn:microsoft.com/office/officeart/2005/8/layout/chevron1"/>
    <dgm:cxn modelId="{8386A3A3-B488-C14F-A47A-16A2B2FC549B}" type="presParOf" srcId="{308BF0FA-08A8-5B46-BF80-A762D650963D}" destId="{17A4E42D-D0AD-9842-A8B8-C5F11A7E2AB1}" srcOrd="1" destOrd="0" presId="urn:microsoft.com/office/officeart/2005/8/layout/chevron1"/>
    <dgm:cxn modelId="{A045C31E-E48B-464F-B416-D6E7A324CFC1}" type="presParOf" srcId="{308BF0FA-08A8-5B46-BF80-A762D650963D}" destId="{61A45EB2-817A-3145-8ABB-AF9299BF47A1}" srcOrd="2" destOrd="0" presId="urn:microsoft.com/office/officeart/2005/8/layout/chevron1"/>
    <dgm:cxn modelId="{D7628670-03AE-4445-BE77-DEEB3CC2A0AC}" type="presParOf" srcId="{308BF0FA-08A8-5B46-BF80-A762D650963D}" destId="{C9574C09-DD66-7B49-8FA1-37156F2A0882}" srcOrd="3" destOrd="0" presId="urn:microsoft.com/office/officeart/2005/8/layout/chevron1"/>
    <dgm:cxn modelId="{0964AF18-5BCE-654A-A88B-270E9EA24675}" type="presParOf" srcId="{308BF0FA-08A8-5B46-BF80-A762D650963D}" destId="{3A00D581-F757-E344-B8A2-988CDB68D28E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152DFA-641F-604B-86FE-65038D9CE0D7}">
      <dsp:nvSpPr>
        <dsp:cNvPr id="0" name=""/>
        <dsp:cNvSpPr/>
      </dsp:nvSpPr>
      <dsp:spPr>
        <a:xfrm rot="16200000">
          <a:off x="1034075" y="-1034075"/>
          <a:ext cx="3374771" cy="5442921"/>
        </a:xfrm>
        <a:prstGeom prst="round1Rect">
          <a:avLst/>
        </a:prstGeom>
        <a:noFill/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r" defTabSz="977900">
            <a:lnSpc>
              <a:spcPct val="100000"/>
            </a:lnSpc>
            <a:spcBef>
              <a:spcPct val="0"/>
            </a:spcBef>
            <a:spcAft>
              <a:spcPts val="4608"/>
            </a:spcAft>
            <a:buNone/>
          </a:pPr>
          <a:r>
            <a:rPr lang="en-GB" sz="2200" kern="1200" dirty="0">
              <a:highlight>
                <a:srgbClr val="0000FF"/>
              </a:highlight>
            </a:rPr>
            <a:t>Education</a:t>
          </a:r>
        </a:p>
      </dsp:txBody>
      <dsp:txXfrm rot="5400000">
        <a:off x="0" y="0"/>
        <a:ext cx="5442921" cy="2531078"/>
      </dsp:txXfrm>
    </dsp:sp>
    <dsp:sp modelId="{01DB308D-AB44-CF4A-9C38-8D5B61D5B7BA}">
      <dsp:nvSpPr>
        <dsp:cNvPr id="0" name=""/>
        <dsp:cNvSpPr/>
      </dsp:nvSpPr>
      <dsp:spPr>
        <a:xfrm>
          <a:off x="5442921" y="12689"/>
          <a:ext cx="5442921" cy="3374771"/>
        </a:xfrm>
        <a:prstGeom prst="round1Rect">
          <a:avLst/>
        </a:prstGeom>
        <a:blipFill rotWithShape="0">
          <a:blip xmlns:r="http://schemas.openxmlformats.org/officeDocument/2006/relationships" r:embed="rId1"/>
          <a:srcRect/>
          <a:stretch>
            <a:fillRect t="-17000" b="-17000"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r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highlight>
                <a:srgbClr val="0000FF"/>
              </a:highlight>
            </a:rPr>
            <a:t>Agriculture</a:t>
          </a:r>
        </a:p>
      </dsp:txBody>
      <dsp:txXfrm>
        <a:off x="5442921" y="12689"/>
        <a:ext cx="5442921" cy="2531078"/>
      </dsp:txXfrm>
    </dsp:sp>
    <dsp:sp modelId="{713FE9DF-1054-EE42-8719-46D95C71D120}">
      <dsp:nvSpPr>
        <dsp:cNvPr id="0" name=""/>
        <dsp:cNvSpPr/>
      </dsp:nvSpPr>
      <dsp:spPr>
        <a:xfrm rot="10800000">
          <a:off x="0" y="3374771"/>
          <a:ext cx="5442921" cy="3374771"/>
        </a:xfrm>
        <a:prstGeom prst="round1Rect">
          <a:avLst/>
        </a:prstGeom>
        <a:blipFill dpi="0" rotWithShape="0">
          <a:blip xmlns:r="http://schemas.openxmlformats.org/officeDocument/2006/relationships" r:embed="rId2"/>
          <a:srcRect/>
          <a:stretch>
            <a:fillRect l="-1352" t="389" r="1352" b="-44497"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r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highlight>
                <a:srgbClr val="0000FF"/>
              </a:highlight>
            </a:rPr>
            <a:t>Tourism</a:t>
          </a:r>
        </a:p>
      </dsp:txBody>
      <dsp:txXfrm rot="10800000">
        <a:off x="0" y="4218463"/>
        <a:ext cx="5442921" cy="2531078"/>
      </dsp:txXfrm>
    </dsp:sp>
    <dsp:sp modelId="{C6808892-8F2C-204A-8BB8-E0591BB7E1DB}">
      <dsp:nvSpPr>
        <dsp:cNvPr id="0" name=""/>
        <dsp:cNvSpPr/>
      </dsp:nvSpPr>
      <dsp:spPr>
        <a:xfrm rot="5400000">
          <a:off x="6476996" y="2340695"/>
          <a:ext cx="3374771" cy="5442921"/>
        </a:xfrm>
        <a:prstGeom prst="round1Rect">
          <a:avLst/>
        </a:prstGeom>
        <a:blipFill dpi="0" rotWithShape="0">
          <a:blip xmlns:r="http://schemas.openxmlformats.org/officeDocument/2006/relationships" r:embed="rId3"/>
          <a:srcRect/>
          <a:stretch>
            <a:fillRect l="-16000" t="-5471" r="-32000" b="-5471"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r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highlight>
                <a:srgbClr val="0000FF"/>
              </a:highlight>
            </a:rPr>
            <a:t>Health</a:t>
          </a:r>
        </a:p>
      </dsp:txBody>
      <dsp:txXfrm rot="-5400000">
        <a:off x="5442922" y="4218463"/>
        <a:ext cx="5442921" cy="2531078"/>
      </dsp:txXfrm>
    </dsp:sp>
    <dsp:sp modelId="{D0AEF8CB-C576-3C40-8B32-F02AE270B961}">
      <dsp:nvSpPr>
        <dsp:cNvPr id="0" name=""/>
        <dsp:cNvSpPr/>
      </dsp:nvSpPr>
      <dsp:spPr>
        <a:xfrm>
          <a:off x="3810045" y="2531078"/>
          <a:ext cx="3265752" cy="1687385"/>
        </a:xfrm>
        <a:prstGeom prst="roundRect">
          <a:avLst/>
        </a:prstGeom>
        <a:solidFill>
          <a:schemeClr val="bg1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solidFill>
                <a:srgbClr val="00127A"/>
              </a:solidFill>
              <a:latin typeface="Arial Rounded MT Bold" panose="020F0704030504030204" pitchFamily="34" charset="77"/>
            </a:rPr>
            <a:t>Foundational sectors for successful transformation</a:t>
          </a:r>
          <a:endParaRPr lang="en-GB" sz="2200" kern="1200" dirty="0">
            <a:solidFill>
              <a:srgbClr val="00127A"/>
            </a:solidFill>
          </a:endParaRPr>
        </a:p>
      </dsp:txBody>
      <dsp:txXfrm>
        <a:off x="3892416" y="2613449"/>
        <a:ext cx="3101010" cy="152264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D9B265-7D51-8D45-A58E-02E5207BF928}">
      <dsp:nvSpPr>
        <dsp:cNvPr id="0" name=""/>
        <dsp:cNvSpPr/>
      </dsp:nvSpPr>
      <dsp:spPr>
        <a:xfrm>
          <a:off x="49" y="458380"/>
          <a:ext cx="4704888" cy="1872000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Access and Coverage</a:t>
          </a:r>
        </a:p>
      </dsp:txBody>
      <dsp:txXfrm>
        <a:off x="49" y="458380"/>
        <a:ext cx="4704888" cy="1872000"/>
      </dsp:txXfrm>
    </dsp:sp>
    <dsp:sp modelId="{1E487277-19D5-5E46-A272-FB52AD69A7A8}">
      <dsp:nvSpPr>
        <dsp:cNvPr id="0" name=""/>
        <dsp:cNvSpPr/>
      </dsp:nvSpPr>
      <dsp:spPr>
        <a:xfrm>
          <a:off x="49" y="2330380"/>
          <a:ext cx="4704888" cy="2854800"/>
        </a:xfrm>
        <a:prstGeom prst="rect">
          <a:avLst/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90%+ uninsured</a:t>
          </a:r>
        </a:p>
      </dsp:txBody>
      <dsp:txXfrm>
        <a:off x="49" y="2330380"/>
        <a:ext cx="4704888" cy="2854800"/>
      </dsp:txXfrm>
    </dsp:sp>
    <dsp:sp modelId="{60D36F79-49B1-9A4C-879D-EBF2D782FF57}">
      <dsp:nvSpPr>
        <dsp:cNvPr id="0" name=""/>
        <dsp:cNvSpPr/>
      </dsp:nvSpPr>
      <dsp:spPr>
        <a:xfrm>
          <a:off x="5363622" y="458380"/>
          <a:ext cx="4704888" cy="1872000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589647"/>
                <a:satOff val="-61978"/>
                <a:lumOff val="5348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589647"/>
                <a:satOff val="-61978"/>
                <a:lumOff val="5348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589647"/>
                <a:satOff val="-61978"/>
                <a:lumOff val="5348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1">
              <a:shade val="50000"/>
              <a:hueOff val="589647"/>
              <a:satOff val="-61978"/>
              <a:lumOff val="53482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Out of pocket health Spending vs Demand</a:t>
          </a:r>
        </a:p>
      </dsp:txBody>
      <dsp:txXfrm>
        <a:off x="5363622" y="458380"/>
        <a:ext cx="4704888" cy="1872000"/>
      </dsp:txXfrm>
    </dsp:sp>
    <dsp:sp modelId="{12FEB560-0E63-EF4B-B5E4-F91799A778DE}">
      <dsp:nvSpPr>
        <dsp:cNvPr id="0" name=""/>
        <dsp:cNvSpPr/>
      </dsp:nvSpPr>
      <dsp:spPr>
        <a:xfrm>
          <a:off x="5363622" y="2330380"/>
          <a:ext cx="4704888" cy="2854800"/>
        </a:xfrm>
        <a:prstGeom prst="rect">
          <a:avLst/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Government foresight: Sugar tax, NHI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Universal Health Coverage</a:t>
          </a:r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Grow the insured public</a:t>
          </a:r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Improve access</a:t>
          </a:r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Prevention and primary care</a:t>
          </a:r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Patient centred policy</a:t>
          </a:r>
        </a:p>
      </dsp:txBody>
      <dsp:txXfrm>
        <a:off x="5363622" y="2330380"/>
        <a:ext cx="4704888" cy="28548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C9B5B3-91FC-0B40-9710-3B86A0F3C19C}">
      <dsp:nvSpPr>
        <dsp:cNvPr id="0" name=""/>
        <dsp:cNvSpPr/>
      </dsp:nvSpPr>
      <dsp:spPr>
        <a:xfrm>
          <a:off x="3122" y="393872"/>
          <a:ext cx="3804766" cy="1521906"/>
        </a:xfrm>
        <a:prstGeom prst="chevron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Skills </a:t>
          </a:r>
        </a:p>
      </dsp:txBody>
      <dsp:txXfrm>
        <a:off x="764075" y="393872"/>
        <a:ext cx="2282860" cy="1521906"/>
      </dsp:txXfrm>
    </dsp:sp>
    <dsp:sp modelId="{61A45EB2-817A-3145-8ABB-AF9299BF47A1}">
      <dsp:nvSpPr>
        <dsp:cNvPr id="0" name=""/>
        <dsp:cNvSpPr/>
      </dsp:nvSpPr>
      <dsp:spPr>
        <a:xfrm>
          <a:off x="3427412" y="393872"/>
          <a:ext cx="3804766" cy="1521906"/>
        </a:xfrm>
        <a:prstGeom prst="chevron">
          <a:avLst/>
        </a:prstGeom>
        <a:gradFill rotWithShape="0">
          <a:gsLst>
            <a:gs pos="0">
              <a:schemeClr val="accent1">
                <a:shade val="50000"/>
                <a:hueOff val="393098"/>
                <a:satOff val="-41319"/>
                <a:lumOff val="3565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393098"/>
                <a:satOff val="-41319"/>
                <a:lumOff val="3565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393098"/>
                <a:satOff val="-41319"/>
                <a:lumOff val="3565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Infrastructure</a:t>
          </a:r>
        </a:p>
      </dsp:txBody>
      <dsp:txXfrm>
        <a:off x="4188365" y="393872"/>
        <a:ext cx="2282860" cy="1521906"/>
      </dsp:txXfrm>
    </dsp:sp>
    <dsp:sp modelId="{3A00D581-F757-E344-B8A2-988CDB68D28E}">
      <dsp:nvSpPr>
        <dsp:cNvPr id="0" name=""/>
        <dsp:cNvSpPr/>
      </dsp:nvSpPr>
      <dsp:spPr>
        <a:xfrm>
          <a:off x="6851701" y="393872"/>
          <a:ext cx="3804766" cy="1521906"/>
        </a:xfrm>
        <a:prstGeom prst="chevron">
          <a:avLst/>
        </a:prstGeom>
        <a:gradFill rotWithShape="0">
          <a:gsLst>
            <a:gs pos="0">
              <a:schemeClr val="accent1">
                <a:shade val="50000"/>
                <a:hueOff val="393098"/>
                <a:satOff val="-41319"/>
                <a:lumOff val="3565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393098"/>
                <a:satOff val="-41319"/>
                <a:lumOff val="3565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393098"/>
                <a:satOff val="-41319"/>
                <a:lumOff val="3565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Partnership and technology</a:t>
          </a:r>
        </a:p>
      </dsp:txBody>
      <dsp:txXfrm>
        <a:off x="7612654" y="393872"/>
        <a:ext cx="2282860" cy="15219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5087AD-E3F2-4A7A-BE37-FF8C1FF1A42D}" type="datetimeFigureOut">
              <a:rPr lang="en-US" smtClean="0"/>
              <a:t>4/21/26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89CB2A-D59C-4D33-915F-C0BAB25968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2831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8B4D8D-4066-1D8B-5EAD-EE173297BF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48A68B-56C6-864E-813C-82B9C36BD3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10CE3B-C5FA-E5A4-29C8-33FB1C2242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Invest in colleges??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B0571E-671A-02AB-8F71-F4A2E8A546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D67820-D1CC-1346-B386-D5CEDB2D846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9209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Invest in colleges??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D67820-D1CC-1346-B386-D5CEDB2D846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68038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89CB2A-D59C-4D33-915F-C0BAB259684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1178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A61D8E-1F89-6AB0-5E71-A639F2BCC8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156B37-7C3B-6354-869B-0721F08042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66369F-76B1-E7F0-EE3D-E7099A2669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Invest in colleges??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1870D8-A9B6-084D-DA29-A0FD63A762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D67820-D1CC-1346-B386-D5CEDB2D846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65669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36F2DF-889F-01EB-524D-3A43B61F6F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D2BFD6A-0D19-B3FF-9BCF-FEB4AC9EAA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F02459-A1D0-64DF-DBEC-00A24519DD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Invest in colleges??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D03551-F3B7-D91D-96E9-A2D48B9601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D67820-D1CC-1346-B386-D5CEDB2D846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404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6BFA7E-C8A5-274E-8C06-F80308DFC1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E4545F-2575-F593-76F9-81DE5ADE65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0E8EB2A-B418-F39F-54DA-0314BE3063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7158A4-ACCD-9D59-CAFD-23F9A7473B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89CB2A-D59C-4D33-915F-C0BAB259684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350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D8BBCF-2B2A-3A27-4F33-0882188C2B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E1FD74-9735-D256-1A18-C8B8182624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83ADC9-B2EE-2AEF-E04A-28578677F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44FA2-B195-FC48-8BDA-0F7A298D4D2C}" type="datetimeFigureOut">
              <a:rPr lang="en-US" smtClean="0"/>
              <a:t>4/21/26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F89FB5-80CC-FFEA-B3D0-A9B1868CA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620CF7-12E1-B47E-93B0-3DFB4F528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9B0D7-E793-774B-A07A-362A42D08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66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59FAF9-F816-7BE0-F9E3-EDD630117A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5373C-7CB8-28F0-4839-9786B476EF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490333-DDBD-3290-E964-8D102C70A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44FA2-B195-FC48-8BDA-0F7A298D4D2C}" type="datetimeFigureOut">
              <a:rPr lang="en-US" smtClean="0"/>
              <a:t>4/21/26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D7C070-DAD1-BAF2-309B-B3E1A4E85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8CE5AE-E4DC-2619-CC09-2CD984B3C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9B0D7-E793-774B-A07A-362A42D08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152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53FE3A-F72B-3B71-E525-E82F55D57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BE575F-9C31-6C56-597F-574D7B61AB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FEFA4C-7869-222E-7B6A-285F22714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44FA2-B195-FC48-8BDA-0F7A298D4D2C}" type="datetimeFigureOut">
              <a:rPr lang="en-US" smtClean="0"/>
              <a:t>4/21/26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097FF6-85D2-9F50-C88D-07A2EFB96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184831-8F08-0C58-55AD-2DB9564BDE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9B0D7-E793-774B-A07A-362A42D08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889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70E64E-507E-7C2D-59EC-B22E5F3447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59D62-1EDA-60BF-2935-50DD1F0878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0AD05A-7DD2-0C85-DBA9-146710EC68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3D535C-9165-FA9A-C987-F57219925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44FA2-B195-FC48-8BDA-0F7A298D4D2C}" type="datetimeFigureOut">
              <a:rPr lang="en-US" smtClean="0"/>
              <a:t>4/21/26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5F8FD4-FB26-7031-D040-7CB914D6F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743FE6-77D8-7288-4100-9D381A9AF0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9B0D7-E793-774B-A07A-362A42D08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8323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A06FE-9983-FDE1-6412-5484B1377F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1B2D8F-0470-E4F4-6A2B-5AC3074438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6306E7-1AB7-1652-2AA2-877186CD4E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7AB029-D821-7533-179B-1C322D09BC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D4E53C-B0FB-E29F-5262-63D5E6AFEE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516209F-A5B4-7AAE-B0EF-CD67F38607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44FA2-B195-FC48-8BDA-0F7A298D4D2C}" type="datetimeFigureOut">
              <a:rPr lang="en-US" smtClean="0"/>
              <a:t>4/21/26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CCF006-7927-6672-FF1F-A2755FA53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598131-F5C0-07F4-78A2-3345B160D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9B0D7-E793-774B-A07A-362A42D08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43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E0665-90B1-E7E5-F026-4F9853452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BE040D-576D-B018-0246-B8C1F3A65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44FA2-B195-FC48-8BDA-0F7A298D4D2C}" type="datetimeFigureOut">
              <a:rPr lang="en-US" smtClean="0"/>
              <a:t>4/21/26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175B16-0142-D54A-B9C5-D427BAE90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307AC2-2B9A-3F62-AF20-2E526AE17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9B0D7-E793-774B-A07A-362A42D08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863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C9CE648-9247-DAA2-75FF-ADD338D6A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44FA2-B195-FC48-8BDA-0F7A298D4D2C}" type="datetimeFigureOut">
              <a:rPr lang="en-US" smtClean="0"/>
              <a:t>4/21/26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D71BD39-E1C4-FEED-9D47-89A71DE15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C1D5A1-66C8-D77B-97D2-CBA6664B9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9B0D7-E793-774B-A07A-362A42D08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331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AF30D-5D93-8FD9-74E4-BF5C50B2D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3A1BD5-AC9E-3E57-28FC-C0C014F164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E0E1F0-2618-117F-6DE3-FF3F065618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EFA2E8-C6BC-F35F-D234-796279127F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44FA2-B195-FC48-8BDA-0F7A298D4D2C}" type="datetimeFigureOut">
              <a:rPr lang="en-US" smtClean="0"/>
              <a:t>4/21/26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1BDA88-2182-426E-9728-2419E741B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CD141B-D60B-F12E-3877-4C147AE1A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9B0D7-E793-774B-A07A-362A42D08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233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7884B1-D77A-E598-418A-55C48D05E5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1F334B9-023A-2781-13C1-E1A5C7FCFB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7B025D-BAAF-7393-0A1E-33FFECC1B6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A092F6-1A69-AE4B-A2FA-05D5AC9B85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44FA2-B195-FC48-8BDA-0F7A298D4D2C}" type="datetimeFigureOut">
              <a:rPr lang="en-US" smtClean="0"/>
              <a:t>4/21/26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C3A773-D15D-75C2-A403-8F9E1ED8F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CF97D6-D876-719A-3824-1ABD75424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9B0D7-E793-774B-A07A-362A42D08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129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8DA569-04D4-D502-37C2-7DD912EBD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CEE485-869D-D251-1EBE-CE4356343C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C3BD48-225A-AB63-8010-0269E7CA1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44FA2-B195-FC48-8BDA-0F7A298D4D2C}" type="datetimeFigureOut">
              <a:rPr lang="en-US" smtClean="0"/>
              <a:t>4/21/26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C81EFE-1C6E-62BC-EC94-647917B67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234E92-6A5A-3652-A3E8-3650534433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9B0D7-E793-774B-A07A-362A42D08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976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5E8A7BD-E790-2EC3-5EA4-203599D33C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601A3E-96CE-4EFD-7F60-51F1A22B0C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D48230-47E8-A351-D94E-60A70CA14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44FA2-B195-FC48-8BDA-0F7A298D4D2C}" type="datetimeFigureOut">
              <a:rPr lang="en-US" smtClean="0"/>
              <a:t>4/21/26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2348B1-B830-D039-C8BE-2929C582B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4E1F58-48C8-CBF2-8B69-72FC6A3D9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9B0D7-E793-774B-A07A-362A42D08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149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A189E19-D69A-87BB-4AAC-965EAA184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3C0416-7F11-758A-5E85-F7E58CE314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27B26C-00A3-D178-66DF-7251A50A55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C44FA2-B195-FC48-8BDA-0F7A298D4D2C}" type="datetimeFigureOut">
              <a:rPr lang="en-US" smtClean="0"/>
              <a:t>4/21/26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B8D3D0-6883-4994-2835-F273DFFAA1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40C9D3-00C8-C926-452B-349EF4D14F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09B0D7-E793-774B-A07A-362A42D08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273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3.png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8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e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svg"/><Relationship Id="rId5" Type="http://schemas.openxmlformats.org/officeDocument/2006/relationships/image" Target="../media/image11.sv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1.jpeg"/><Relationship Id="rId7" Type="http://schemas.openxmlformats.org/officeDocument/2006/relationships/diagramQuickStyle" Target="../diagrams/quickStyle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3.png"/><Relationship Id="rId9" Type="http://schemas.microsoft.com/office/2007/relationships/diagramDrawing" Target="../diagrams/drawing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1.jpeg"/><Relationship Id="rId7" Type="http://schemas.openxmlformats.org/officeDocument/2006/relationships/diagramQuickStyle" Target="../diagrams/quickStyle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3.xml"/><Relationship Id="rId11" Type="http://schemas.openxmlformats.org/officeDocument/2006/relationships/image" Target="../media/image14.jpeg"/><Relationship Id="rId5" Type="http://schemas.openxmlformats.org/officeDocument/2006/relationships/diagramData" Target="../diagrams/data3.xml"/><Relationship Id="rId10" Type="http://schemas.openxmlformats.org/officeDocument/2006/relationships/image" Target="../media/image13.jpeg"/><Relationship Id="rId4" Type="http://schemas.openxmlformats.org/officeDocument/2006/relationships/image" Target="../media/image3.png"/><Relationship Id="rId9" Type="http://schemas.microsoft.com/office/2007/relationships/diagramDrawing" Target="../diagrams/drawing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96F0C-12DC-0F2D-1612-5550CBF08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Space view of earth sunrise">
            <a:extLst>
              <a:ext uri="{FF2B5EF4-FFF2-40B4-BE49-F238E27FC236}">
                <a16:creationId xmlns:a16="http://schemas.microsoft.com/office/drawing/2014/main" id="{4020917D-119C-4CE7-F992-AC47FDB6E7C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" t="15856"/>
          <a:stretch/>
        </p:blipFill>
        <p:spPr>
          <a:xfrm>
            <a:off x="0" y="0"/>
            <a:ext cx="12473647" cy="8165132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8EA3EA5F-877D-B9A2-C4B1-155009B38B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234" y="1027906"/>
            <a:ext cx="5399531" cy="3605225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189A5A13-D5F5-A112-9C00-439AEBD79192}"/>
              </a:ext>
            </a:extLst>
          </p:cNvPr>
          <p:cNvSpPr txBox="1">
            <a:spLocks/>
          </p:cNvSpPr>
          <p:nvPr/>
        </p:nvSpPr>
        <p:spPr>
          <a:xfrm>
            <a:off x="569689" y="5322599"/>
            <a:ext cx="10770974" cy="170872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/>
            <a:r>
              <a:rPr lang="en-US" sz="3600" dirty="0">
                <a:solidFill>
                  <a:prstClr val="white"/>
                </a:solidFill>
                <a:latin typeface="Arial Rounded MT Bold"/>
              </a:rPr>
              <a:t>Healthcare Imperatives in Zimbabwe’s Structural Transformation Agenda </a:t>
            </a:r>
          </a:p>
          <a:p>
            <a:pPr lvl="0" algn="ctr"/>
            <a:r>
              <a:rPr lang="en-US" sz="1600" dirty="0">
                <a:solidFill>
                  <a:prstClr val="white"/>
                </a:solidFill>
                <a:latin typeface="Arial Rounded MT Bold"/>
              </a:rPr>
              <a:t>22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/>
                <a:ea typeface="+mj-ea"/>
                <a:cs typeface="+mj-cs"/>
              </a:rPr>
              <a:t> April 2026 I </a:t>
            </a:r>
            <a:r>
              <a:rPr lang="en-US" sz="1600" dirty="0" err="1">
                <a:solidFill>
                  <a:prstClr val="white"/>
                </a:solidFill>
                <a:latin typeface="Arial Rounded MT Bold"/>
              </a:rPr>
              <a:t>Vuli</a:t>
            </a:r>
            <a:r>
              <a:rPr lang="en-US" sz="1600" dirty="0">
                <a:solidFill>
                  <a:prstClr val="white"/>
                </a:solidFill>
                <a:latin typeface="Arial Rounded MT Bold"/>
              </a:rPr>
              <a:t> Ndlovu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Rounded MT Bold" panose="020F0704030504030204" pitchFamily="34" charset="77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Rounded MT Bold" panose="020F0704030504030204" pitchFamily="34" charset="77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2392399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18BFF5-A761-9CB9-8B87-C72CDC1307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>
            <a:extLst>
              <a:ext uri="{FF2B5EF4-FFF2-40B4-BE49-F238E27FC236}">
                <a16:creationId xmlns:a16="http://schemas.microsoft.com/office/drawing/2014/main" id="{40283C08-D3A5-A394-C7F5-D9DF049D955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583350" y="3170902"/>
            <a:ext cx="6024450" cy="3033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" name="Text 8">
            <a:extLst>
              <a:ext uri="{FF2B5EF4-FFF2-40B4-BE49-F238E27FC236}">
                <a16:creationId xmlns:a16="http://schemas.microsoft.com/office/drawing/2014/main" id="{B9758826-96DD-C1E9-8F76-41320C5F04A2}"/>
              </a:ext>
            </a:extLst>
          </p:cNvPr>
          <p:cNvSpPr/>
          <p:nvPr/>
        </p:nvSpPr>
        <p:spPr>
          <a:xfrm>
            <a:off x="1539240" y="108458"/>
            <a:ext cx="88168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 lang="en-US" sz="2800" dirty="0">
              <a:solidFill>
                <a:srgbClr val="002060"/>
              </a:solidFill>
              <a:latin typeface="Arial Rounded MT Bold" panose="020F0704030504030204" pitchFamily="34" charset="77"/>
            </a:endParaRPr>
          </a:p>
        </p:txBody>
      </p:sp>
      <p:pic>
        <p:nvPicPr>
          <p:cNvPr id="14" name="Picture 13" descr="Space view of earth sunrise">
            <a:extLst>
              <a:ext uri="{FF2B5EF4-FFF2-40B4-BE49-F238E27FC236}">
                <a16:creationId xmlns:a16="http://schemas.microsoft.com/office/drawing/2014/main" id="{F14E9238-8368-B490-4A0C-08845D48452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" t="15856"/>
          <a:stretch/>
        </p:blipFill>
        <p:spPr>
          <a:xfrm>
            <a:off x="-34759" y="0"/>
            <a:ext cx="1323717" cy="6858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2B97FFA-C139-E7BC-1761-FB05BF2EE4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958" y="365125"/>
            <a:ext cx="1278652" cy="904875"/>
          </a:xfrm>
          <a:prstGeom prst="rect">
            <a:avLst/>
          </a:prstGeom>
        </p:spPr>
      </p:pic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09C64A07-1F70-EAC2-7D20-6132D149408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84008893"/>
              </p:ext>
            </p:extLst>
          </p:nvPr>
        </p:nvGraphicFramePr>
        <p:xfrm>
          <a:off x="1306157" y="1"/>
          <a:ext cx="10885843" cy="67495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5375948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8F2DB0-C555-2915-7ADC-45190BAFC3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>
            <a:extLst>
              <a:ext uri="{FF2B5EF4-FFF2-40B4-BE49-F238E27FC236}">
                <a16:creationId xmlns:a16="http://schemas.microsoft.com/office/drawing/2014/main" id="{3D2D1CAF-45CE-C142-6B00-FC2F412B605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583350" y="3170902"/>
            <a:ext cx="6024450" cy="3033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11" name="Picture 2" descr="Growth of Population Aged 60 and Older by World Region: 2020 and Projected 2050">
            <a:extLst>
              <a:ext uri="{FF2B5EF4-FFF2-40B4-BE49-F238E27FC236}">
                <a16:creationId xmlns:a16="http://schemas.microsoft.com/office/drawing/2014/main" id="{ABF0FE74-406F-7356-38EE-CFCF57502B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6" t="5452" r="46759" b="3109"/>
          <a:stretch/>
        </p:blipFill>
        <p:spPr bwMode="auto">
          <a:xfrm>
            <a:off x="1538977" y="1037867"/>
            <a:ext cx="3669825" cy="3649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>
            <a:extLst>
              <a:ext uri="{FF2B5EF4-FFF2-40B4-BE49-F238E27FC236}">
                <a16:creationId xmlns:a16="http://schemas.microsoft.com/office/drawing/2014/main" id="{A7CDAD09-4A7E-A31C-D872-0DDC74F932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3181" y="206432"/>
            <a:ext cx="5022550" cy="6651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8">
            <a:extLst>
              <a:ext uri="{FF2B5EF4-FFF2-40B4-BE49-F238E27FC236}">
                <a16:creationId xmlns:a16="http://schemas.microsoft.com/office/drawing/2014/main" id="{2DA99521-748A-2240-ACDF-CEAFF4FFD699}"/>
              </a:ext>
            </a:extLst>
          </p:cNvPr>
          <p:cNvSpPr/>
          <p:nvPr/>
        </p:nvSpPr>
        <p:spPr>
          <a:xfrm>
            <a:off x="1539240" y="108458"/>
            <a:ext cx="88168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dirty="0">
                <a:solidFill>
                  <a:srgbClr val="002060"/>
                </a:solidFill>
                <a:latin typeface="Arial Rounded MT Bold" panose="020F0704030504030204" pitchFamily="34" charset="77"/>
              </a:rPr>
              <a:t>The future of Africa</a:t>
            </a:r>
          </a:p>
        </p:txBody>
      </p:sp>
      <p:pic>
        <p:nvPicPr>
          <p:cNvPr id="14" name="Picture 13" descr="Space view of earth sunrise">
            <a:extLst>
              <a:ext uri="{FF2B5EF4-FFF2-40B4-BE49-F238E27FC236}">
                <a16:creationId xmlns:a16="http://schemas.microsoft.com/office/drawing/2014/main" id="{FBA050C0-96E0-B983-3918-4F346CB6D39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" t="15856"/>
          <a:stretch/>
        </p:blipFill>
        <p:spPr>
          <a:xfrm>
            <a:off x="-34759" y="0"/>
            <a:ext cx="1323717" cy="6858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BF882F1-AA15-1ABA-4EBB-C878206715F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958" y="365125"/>
            <a:ext cx="1278652" cy="90487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67C8C57-C0B1-F836-3A88-7E249991AB61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b="8422"/>
          <a:stretch>
            <a:fillRect/>
          </a:stretch>
        </p:blipFill>
        <p:spPr>
          <a:xfrm>
            <a:off x="1226694" y="4687425"/>
            <a:ext cx="5753986" cy="1756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2561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00856F-593D-B10F-4374-A64261CE62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pace view of earth sunrise">
            <a:extLst>
              <a:ext uri="{FF2B5EF4-FFF2-40B4-BE49-F238E27FC236}">
                <a16:creationId xmlns:a16="http://schemas.microsoft.com/office/drawing/2014/main" id="{CBC3517F-0CF2-4EBB-85D8-0D00A19E69C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" t="15856"/>
          <a:stretch/>
        </p:blipFill>
        <p:spPr>
          <a:xfrm>
            <a:off x="-34759" y="0"/>
            <a:ext cx="1323717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E5F5B90-F3BA-0D49-E05F-69844BA5B0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958" y="365125"/>
            <a:ext cx="1278652" cy="9048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1DBFE4F-19D3-93E0-3782-29BC05DBC526}"/>
              </a:ext>
            </a:extLst>
          </p:cNvPr>
          <p:cNvSpPr txBox="1"/>
          <p:nvPr/>
        </p:nvSpPr>
        <p:spPr>
          <a:xfrm>
            <a:off x="1947839" y="295795"/>
            <a:ext cx="7504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Rounded MT Bold" panose="020F0704030504030204" pitchFamily="34" charset="77"/>
                <a:ea typeface="+mn-ea"/>
                <a:cs typeface="+mn-cs"/>
              </a:rPr>
              <a:t>Zimbabwe’s Health Gains Are Real</a:t>
            </a:r>
          </a:p>
        </p:txBody>
      </p:sp>
      <p:sp>
        <p:nvSpPr>
          <p:cNvPr id="8" name="Text 32">
            <a:extLst>
              <a:ext uri="{FF2B5EF4-FFF2-40B4-BE49-F238E27FC236}">
                <a16:creationId xmlns:a16="http://schemas.microsoft.com/office/drawing/2014/main" id="{E5DBEA74-BD3F-34A7-45E3-69BF5C8445A8}"/>
              </a:ext>
            </a:extLst>
          </p:cNvPr>
          <p:cNvSpPr/>
          <p:nvPr/>
        </p:nvSpPr>
        <p:spPr>
          <a:xfrm>
            <a:off x="9067800" y="6510528"/>
            <a:ext cx="3931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Source: Zimbabwe Demographic and Health Survey 2023–24</a:t>
            </a:r>
          </a:p>
        </p:txBody>
      </p:sp>
      <p:sp>
        <p:nvSpPr>
          <p:cNvPr id="23" name="Shape 12">
            <a:extLst>
              <a:ext uri="{FF2B5EF4-FFF2-40B4-BE49-F238E27FC236}">
                <a16:creationId xmlns:a16="http://schemas.microsoft.com/office/drawing/2014/main" id="{37528D14-3135-6499-01D7-BD6FF6EF19B3}"/>
              </a:ext>
            </a:extLst>
          </p:cNvPr>
          <p:cNvSpPr/>
          <p:nvPr/>
        </p:nvSpPr>
        <p:spPr>
          <a:xfrm>
            <a:off x="1563278" y="1747701"/>
            <a:ext cx="5074920" cy="3063240"/>
          </a:xfrm>
          <a:prstGeom prst="roundRect">
            <a:avLst>
              <a:gd name="adj" fmla="val 2388"/>
            </a:avLst>
          </a:prstGeom>
          <a:solidFill>
            <a:srgbClr val="FFFFFF"/>
          </a:solidFill>
          <a:ln w="28575">
            <a:solidFill>
              <a:srgbClr val="DCE4EC"/>
            </a:solidFill>
            <a:prstDash val="solid"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4" name="Text 13">
            <a:extLst>
              <a:ext uri="{FF2B5EF4-FFF2-40B4-BE49-F238E27FC236}">
                <a16:creationId xmlns:a16="http://schemas.microsoft.com/office/drawing/2014/main" id="{C33852AE-BA99-F513-3952-3FA7BA4F9AB5}"/>
              </a:ext>
            </a:extLst>
          </p:cNvPr>
          <p:cNvSpPr/>
          <p:nvPr/>
        </p:nvSpPr>
        <p:spPr>
          <a:xfrm>
            <a:off x="1883317" y="1811709"/>
            <a:ext cx="3974557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244A73"/>
                </a:solidFill>
                <a:effectLst/>
                <a:uLnTx/>
                <a:uFillTx/>
              </a:rPr>
              <a:t>Maternal mortality down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25" name="Image 0" descr="preencoded.png">
            <a:extLst>
              <a:ext uri="{FF2B5EF4-FFF2-40B4-BE49-F238E27FC236}">
                <a16:creationId xmlns:a16="http://schemas.microsoft.com/office/drawing/2014/main" id="{EE53AE8D-9930-473E-C541-CEBCC40A654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723798" y="1948869"/>
            <a:ext cx="548640" cy="548640"/>
          </a:xfrm>
          <a:prstGeom prst="rect">
            <a:avLst/>
          </a:prstGeom>
        </p:spPr>
      </p:pic>
      <p:sp>
        <p:nvSpPr>
          <p:cNvPr id="26" name="Text 14">
            <a:extLst>
              <a:ext uri="{FF2B5EF4-FFF2-40B4-BE49-F238E27FC236}">
                <a16:creationId xmlns:a16="http://schemas.microsoft.com/office/drawing/2014/main" id="{EBE8AF6F-49C2-29F1-B633-15FD9284BC3B}"/>
              </a:ext>
            </a:extLst>
          </p:cNvPr>
          <p:cNvSpPr/>
          <p:nvPr/>
        </p:nvSpPr>
        <p:spPr>
          <a:xfrm>
            <a:off x="1947326" y="2433501"/>
            <a:ext cx="1298448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651</a:t>
            </a:r>
            <a:endParaRPr kumimoji="0" lang="en-US" sz="4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7" name="Text 15">
            <a:extLst>
              <a:ext uri="{FF2B5EF4-FFF2-40B4-BE49-F238E27FC236}">
                <a16:creationId xmlns:a16="http://schemas.microsoft.com/office/drawing/2014/main" id="{0AD4B0FC-8167-0894-81F0-584B118DE9C3}"/>
              </a:ext>
            </a:extLst>
          </p:cNvPr>
          <p:cNvSpPr/>
          <p:nvPr/>
        </p:nvSpPr>
        <p:spPr>
          <a:xfrm>
            <a:off x="2921719" y="2396925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1CA9E1"/>
                </a:solidFill>
                <a:effectLst/>
                <a:uLnTx/>
                <a:uFillTx/>
              </a:rPr>
              <a:t>→</a:t>
            </a:r>
            <a:endParaRPr kumimoji="0" lang="en-US" sz="4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8" name="Text 16">
            <a:extLst>
              <a:ext uri="{FF2B5EF4-FFF2-40B4-BE49-F238E27FC236}">
                <a16:creationId xmlns:a16="http://schemas.microsoft.com/office/drawing/2014/main" id="{1FCE238C-6F0A-B817-8BA4-CB186986210C}"/>
              </a:ext>
            </a:extLst>
          </p:cNvPr>
          <p:cNvSpPr/>
          <p:nvPr/>
        </p:nvSpPr>
        <p:spPr>
          <a:xfrm>
            <a:off x="3721262" y="2433501"/>
            <a:ext cx="1298448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1CA9E1"/>
                </a:solidFill>
                <a:effectLst/>
                <a:uLnTx/>
                <a:uFillTx/>
              </a:rPr>
              <a:t>212</a:t>
            </a:r>
            <a:endParaRPr kumimoji="0" lang="en-US" sz="4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9" name="Text 17">
            <a:extLst>
              <a:ext uri="{FF2B5EF4-FFF2-40B4-BE49-F238E27FC236}">
                <a16:creationId xmlns:a16="http://schemas.microsoft.com/office/drawing/2014/main" id="{0B0ADD98-1286-B3BA-6E8E-510C50D8469C}"/>
              </a:ext>
            </a:extLst>
          </p:cNvPr>
          <p:cNvSpPr/>
          <p:nvPr/>
        </p:nvSpPr>
        <p:spPr>
          <a:xfrm>
            <a:off x="1947326" y="3009573"/>
            <a:ext cx="41605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6B6B6B"/>
                </a:solidFill>
                <a:effectLst/>
                <a:uLnTx/>
                <a:uFillTx/>
              </a:rPr>
              <a:t>deaths per 100,000 live births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0" name="Shape 18">
            <a:extLst>
              <a:ext uri="{FF2B5EF4-FFF2-40B4-BE49-F238E27FC236}">
                <a16:creationId xmlns:a16="http://schemas.microsoft.com/office/drawing/2014/main" id="{B711429D-83E5-B896-C13A-AFA1160980F1}"/>
              </a:ext>
            </a:extLst>
          </p:cNvPr>
          <p:cNvSpPr/>
          <p:nvPr/>
        </p:nvSpPr>
        <p:spPr>
          <a:xfrm>
            <a:off x="1947326" y="3759381"/>
            <a:ext cx="4160520" cy="0"/>
          </a:xfrm>
          <a:prstGeom prst="line">
            <a:avLst/>
          </a:prstGeom>
          <a:noFill/>
          <a:ln w="12700">
            <a:solidFill>
              <a:srgbClr val="DCE4EC"/>
            </a:solidFill>
            <a:prstDash val="solid"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1" name="Text 19">
            <a:extLst>
              <a:ext uri="{FF2B5EF4-FFF2-40B4-BE49-F238E27FC236}">
                <a16:creationId xmlns:a16="http://schemas.microsoft.com/office/drawing/2014/main" id="{FDAC0094-75F5-D6EA-BF1D-896A80590A4C}"/>
              </a:ext>
            </a:extLst>
          </p:cNvPr>
          <p:cNvSpPr/>
          <p:nvPr/>
        </p:nvSpPr>
        <p:spPr>
          <a:xfrm>
            <a:off x="1947326" y="3923973"/>
            <a:ext cx="20116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srgbClr val="7B8B9A"/>
                </a:solidFill>
                <a:effectLst/>
                <a:uLnTx/>
                <a:uFillTx/>
              </a:rPr>
              <a:t>2015  to  2023–24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2" name="Text 20">
            <a:extLst>
              <a:ext uri="{FF2B5EF4-FFF2-40B4-BE49-F238E27FC236}">
                <a16:creationId xmlns:a16="http://schemas.microsoft.com/office/drawing/2014/main" id="{88407CD9-3E69-A01F-6323-0849D08B0E59}"/>
              </a:ext>
            </a:extLst>
          </p:cNvPr>
          <p:cNvSpPr/>
          <p:nvPr/>
        </p:nvSpPr>
        <p:spPr>
          <a:xfrm>
            <a:off x="1947326" y="4143429"/>
            <a:ext cx="4297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50" b="0" i="0" u="none" strike="noStrike" kern="0" cap="none" spc="0" normalizeH="0" baseline="0" noProof="0" dirty="0">
                <a:ln>
                  <a:noFill/>
                </a:ln>
                <a:solidFill>
                  <a:srgbClr val="98A1AA"/>
                </a:solidFill>
                <a:effectLst/>
                <a:uLnTx/>
                <a:uFillTx/>
              </a:rPr>
              <a:t>Zimbabwe Demographic and Health Survey</a:t>
            </a:r>
            <a:endParaRPr kumimoji="0" lang="en-US" sz="9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3" name="Shape 21">
            <a:extLst>
              <a:ext uri="{FF2B5EF4-FFF2-40B4-BE49-F238E27FC236}">
                <a16:creationId xmlns:a16="http://schemas.microsoft.com/office/drawing/2014/main" id="{BA327790-CAE5-4100-44DC-62D5C12D8BF3}"/>
              </a:ext>
            </a:extLst>
          </p:cNvPr>
          <p:cNvSpPr/>
          <p:nvPr/>
        </p:nvSpPr>
        <p:spPr>
          <a:xfrm>
            <a:off x="6866798" y="1747701"/>
            <a:ext cx="5074920" cy="3063240"/>
          </a:xfrm>
          <a:prstGeom prst="roundRect">
            <a:avLst>
              <a:gd name="adj" fmla="val 2388"/>
            </a:avLst>
          </a:prstGeom>
          <a:solidFill>
            <a:srgbClr val="FFFFFF"/>
          </a:solidFill>
          <a:ln w="28575">
            <a:solidFill>
              <a:srgbClr val="DCE4EC"/>
            </a:solidFill>
            <a:prstDash val="solid"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4" name="Text 22">
            <a:extLst>
              <a:ext uri="{FF2B5EF4-FFF2-40B4-BE49-F238E27FC236}">
                <a16:creationId xmlns:a16="http://schemas.microsoft.com/office/drawing/2014/main" id="{FCD046D5-EC8D-32E9-24A3-0C7D803DC9A8}"/>
              </a:ext>
            </a:extLst>
          </p:cNvPr>
          <p:cNvSpPr/>
          <p:nvPr/>
        </p:nvSpPr>
        <p:spPr>
          <a:xfrm>
            <a:off x="7186838" y="1948869"/>
            <a:ext cx="361188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244A73"/>
                </a:solidFill>
                <a:effectLst/>
                <a:uLnTx/>
                <a:uFillTx/>
              </a:rPr>
              <a:t>Under-5 mortality down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35" name="Image 1" descr="preencoded.png">
            <a:extLst>
              <a:ext uri="{FF2B5EF4-FFF2-40B4-BE49-F238E27FC236}">
                <a16:creationId xmlns:a16="http://schemas.microsoft.com/office/drawing/2014/main" id="{0FF584EA-7F8F-25B8-BF42-CA6FD9242DA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027318" y="1948869"/>
            <a:ext cx="548640" cy="548640"/>
          </a:xfrm>
          <a:prstGeom prst="rect">
            <a:avLst/>
          </a:prstGeom>
        </p:spPr>
      </p:pic>
      <p:sp>
        <p:nvSpPr>
          <p:cNvPr id="36" name="Text 23">
            <a:extLst>
              <a:ext uri="{FF2B5EF4-FFF2-40B4-BE49-F238E27FC236}">
                <a16:creationId xmlns:a16="http://schemas.microsoft.com/office/drawing/2014/main" id="{76618C0F-A865-0055-D8A2-00DFCC77D308}"/>
              </a:ext>
            </a:extLst>
          </p:cNvPr>
          <p:cNvSpPr/>
          <p:nvPr/>
        </p:nvSpPr>
        <p:spPr>
          <a:xfrm>
            <a:off x="7250846" y="2433501"/>
            <a:ext cx="1298448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</a:rPr>
              <a:t>102</a:t>
            </a:r>
            <a:endParaRPr kumimoji="0" lang="en-US" sz="4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7" name="Text 24">
            <a:extLst>
              <a:ext uri="{FF2B5EF4-FFF2-40B4-BE49-F238E27FC236}">
                <a16:creationId xmlns:a16="http://schemas.microsoft.com/office/drawing/2014/main" id="{9C7BAD5C-1CFB-928E-5AEA-D1E68BE41D13}"/>
              </a:ext>
            </a:extLst>
          </p:cNvPr>
          <p:cNvSpPr/>
          <p:nvPr/>
        </p:nvSpPr>
        <p:spPr>
          <a:xfrm>
            <a:off x="8261258" y="2396925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1CA9E1"/>
                </a:solidFill>
                <a:effectLst/>
                <a:uLnTx/>
                <a:uFillTx/>
              </a:rPr>
              <a:t>→</a:t>
            </a:r>
            <a:endParaRPr kumimoji="0" lang="en-US" sz="4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8" name="Text 25">
            <a:extLst>
              <a:ext uri="{FF2B5EF4-FFF2-40B4-BE49-F238E27FC236}">
                <a16:creationId xmlns:a16="http://schemas.microsoft.com/office/drawing/2014/main" id="{1C6367CF-F959-5784-5B42-5E016EFD540E}"/>
              </a:ext>
            </a:extLst>
          </p:cNvPr>
          <p:cNvSpPr/>
          <p:nvPr/>
        </p:nvSpPr>
        <p:spPr>
          <a:xfrm>
            <a:off x="9024782" y="2433501"/>
            <a:ext cx="1298448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1CA9E1"/>
                </a:solidFill>
                <a:effectLst/>
                <a:uLnTx/>
                <a:uFillTx/>
              </a:rPr>
              <a:t>69</a:t>
            </a:r>
            <a:endParaRPr kumimoji="0" lang="en-US" sz="4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9" name="Text 26">
            <a:extLst>
              <a:ext uri="{FF2B5EF4-FFF2-40B4-BE49-F238E27FC236}">
                <a16:creationId xmlns:a16="http://schemas.microsoft.com/office/drawing/2014/main" id="{BF119504-46CD-512C-F891-956C8397EFB9}"/>
              </a:ext>
            </a:extLst>
          </p:cNvPr>
          <p:cNvSpPr/>
          <p:nvPr/>
        </p:nvSpPr>
        <p:spPr>
          <a:xfrm>
            <a:off x="7250846" y="3009573"/>
            <a:ext cx="41605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6B6B6B"/>
                </a:solidFill>
                <a:effectLst/>
                <a:uLnTx/>
                <a:uFillTx/>
              </a:rPr>
              <a:t>deaths per 1,000 live births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0" name="Shape 27">
            <a:extLst>
              <a:ext uri="{FF2B5EF4-FFF2-40B4-BE49-F238E27FC236}">
                <a16:creationId xmlns:a16="http://schemas.microsoft.com/office/drawing/2014/main" id="{33CD63FD-7A62-CEFD-E0EB-124B39EF5F41}"/>
              </a:ext>
            </a:extLst>
          </p:cNvPr>
          <p:cNvSpPr/>
          <p:nvPr/>
        </p:nvSpPr>
        <p:spPr>
          <a:xfrm>
            <a:off x="7250846" y="3759381"/>
            <a:ext cx="4160520" cy="0"/>
          </a:xfrm>
          <a:prstGeom prst="line">
            <a:avLst/>
          </a:prstGeom>
          <a:noFill/>
          <a:ln w="12700">
            <a:solidFill>
              <a:srgbClr val="DCE4EC"/>
            </a:solidFill>
            <a:prstDash val="solid"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1" name="Text 28">
            <a:extLst>
              <a:ext uri="{FF2B5EF4-FFF2-40B4-BE49-F238E27FC236}">
                <a16:creationId xmlns:a16="http://schemas.microsoft.com/office/drawing/2014/main" id="{D285A37F-2BAF-8C4B-BE2A-C31A6F1386EC}"/>
              </a:ext>
            </a:extLst>
          </p:cNvPr>
          <p:cNvSpPr/>
          <p:nvPr/>
        </p:nvSpPr>
        <p:spPr>
          <a:xfrm>
            <a:off x="7250846" y="3923973"/>
            <a:ext cx="20116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srgbClr val="7B8B9A"/>
                </a:solidFill>
                <a:effectLst/>
                <a:uLnTx/>
                <a:uFillTx/>
              </a:rPr>
              <a:t>1999  to  2023–24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2" name="Text 29">
            <a:extLst>
              <a:ext uri="{FF2B5EF4-FFF2-40B4-BE49-F238E27FC236}">
                <a16:creationId xmlns:a16="http://schemas.microsoft.com/office/drawing/2014/main" id="{9E36D4A6-6F0C-37D9-194D-AA97FFD1FDA3}"/>
              </a:ext>
            </a:extLst>
          </p:cNvPr>
          <p:cNvSpPr/>
          <p:nvPr/>
        </p:nvSpPr>
        <p:spPr>
          <a:xfrm>
            <a:off x="7250846" y="4143429"/>
            <a:ext cx="4297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50" b="0" i="0" u="none" strike="noStrike" kern="0" cap="none" spc="0" normalizeH="0" baseline="0" noProof="0" dirty="0">
                <a:ln>
                  <a:noFill/>
                </a:ln>
                <a:solidFill>
                  <a:srgbClr val="98A1AA"/>
                </a:solidFill>
                <a:effectLst/>
                <a:uLnTx/>
                <a:uFillTx/>
              </a:rPr>
              <a:t>Zimbabwe Demographic and Health Survey</a:t>
            </a:r>
            <a:endParaRPr kumimoji="0" lang="en-US" sz="9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327358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DAAE3A-99E8-E957-4E60-379B1FFD68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>
            <a:extLst>
              <a:ext uri="{FF2B5EF4-FFF2-40B4-BE49-F238E27FC236}">
                <a16:creationId xmlns:a16="http://schemas.microsoft.com/office/drawing/2014/main" id="{D2516D25-7BC1-F1E4-CDF9-61D3057724D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583350" y="3170902"/>
            <a:ext cx="6024450" cy="3033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Text 8">
            <a:extLst>
              <a:ext uri="{FF2B5EF4-FFF2-40B4-BE49-F238E27FC236}">
                <a16:creationId xmlns:a16="http://schemas.microsoft.com/office/drawing/2014/main" id="{E2633860-1215-119E-6EF9-B8529C85FC3B}"/>
              </a:ext>
            </a:extLst>
          </p:cNvPr>
          <p:cNvSpPr/>
          <p:nvPr/>
        </p:nvSpPr>
        <p:spPr>
          <a:xfrm>
            <a:off x="1539240" y="108458"/>
            <a:ext cx="983361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dirty="0">
                <a:solidFill>
                  <a:srgbClr val="002060"/>
                </a:solidFill>
                <a:latin typeface="Arial Rounded MT Bold" panose="020F0704030504030204" pitchFamily="34" charset="77"/>
              </a:rPr>
              <a:t>Structural realities making healthcare urgent</a:t>
            </a:r>
          </a:p>
        </p:txBody>
      </p:sp>
      <p:pic>
        <p:nvPicPr>
          <p:cNvPr id="15" name="Picture 14" descr="Space view of earth sunrise">
            <a:extLst>
              <a:ext uri="{FF2B5EF4-FFF2-40B4-BE49-F238E27FC236}">
                <a16:creationId xmlns:a16="http://schemas.microsoft.com/office/drawing/2014/main" id="{5242B7B1-0A8E-E567-E1B5-576D5A9013F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" t="15856"/>
          <a:stretch/>
        </p:blipFill>
        <p:spPr>
          <a:xfrm>
            <a:off x="-34759" y="0"/>
            <a:ext cx="1323717" cy="6858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29B8CC9-D68E-AC62-C4F5-E347AF49CF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958" y="365125"/>
            <a:ext cx="1278652" cy="904875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652DF204-3F0E-7B80-50B2-CC132BCB0EF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25817329"/>
              </p:ext>
            </p:extLst>
          </p:nvPr>
        </p:nvGraphicFramePr>
        <p:xfrm>
          <a:off x="1539240" y="757238"/>
          <a:ext cx="10068560" cy="56435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6253796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BFA586-64B0-2DA6-7D93-ABA73BD2F8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>
            <a:extLst>
              <a:ext uri="{FF2B5EF4-FFF2-40B4-BE49-F238E27FC236}">
                <a16:creationId xmlns:a16="http://schemas.microsoft.com/office/drawing/2014/main" id="{6682A780-C49A-FC73-AFC1-F1969D5E28F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583350" y="3170902"/>
            <a:ext cx="6024450" cy="3033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Text 8">
            <a:extLst>
              <a:ext uri="{FF2B5EF4-FFF2-40B4-BE49-F238E27FC236}">
                <a16:creationId xmlns:a16="http://schemas.microsoft.com/office/drawing/2014/main" id="{177132E4-1E27-8848-E295-0E3C9BEC0C19}"/>
              </a:ext>
            </a:extLst>
          </p:cNvPr>
          <p:cNvSpPr/>
          <p:nvPr/>
        </p:nvSpPr>
        <p:spPr>
          <a:xfrm>
            <a:off x="1413347" y="148828"/>
            <a:ext cx="88168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dirty="0">
                <a:solidFill>
                  <a:srgbClr val="002060"/>
                </a:solidFill>
                <a:latin typeface="Arial Rounded MT Bold" panose="020F0704030504030204" pitchFamily="34" charset="77"/>
              </a:rPr>
              <a:t>Scaling up primary care</a:t>
            </a:r>
            <a:r>
              <a:rPr lang="en-US" sz="2800">
                <a:solidFill>
                  <a:srgbClr val="002060"/>
                </a:solidFill>
                <a:latin typeface="Arial Rounded MT Bold" panose="020F0704030504030204" pitchFamily="34" charset="77"/>
              </a:rPr>
              <a:t>: Enablers</a:t>
            </a:r>
            <a:endParaRPr lang="en-US" sz="2800" dirty="0">
              <a:solidFill>
                <a:srgbClr val="002060"/>
              </a:solidFill>
              <a:latin typeface="Arial Rounded MT Bold" panose="020F0704030504030204" pitchFamily="34" charset="77"/>
            </a:endParaRPr>
          </a:p>
        </p:txBody>
      </p:sp>
      <p:pic>
        <p:nvPicPr>
          <p:cNvPr id="15" name="Picture 14" descr="Space view of earth sunrise">
            <a:extLst>
              <a:ext uri="{FF2B5EF4-FFF2-40B4-BE49-F238E27FC236}">
                <a16:creationId xmlns:a16="http://schemas.microsoft.com/office/drawing/2014/main" id="{CA83B331-DBE7-621D-A4AC-C355DAC9C7E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" t="15856"/>
          <a:stretch/>
        </p:blipFill>
        <p:spPr>
          <a:xfrm>
            <a:off x="-34759" y="0"/>
            <a:ext cx="1323717" cy="6858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FC546F3-36E3-8CF1-B624-7D97EECCD1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958" y="365125"/>
            <a:ext cx="1278652" cy="904875"/>
          </a:xfrm>
          <a:prstGeom prst="rect">
            <a:avLst/>
          </a:prstGeom>
        </p:spPr>
      </p:pic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8F2F9F78-2393-A86E-8C52-012F1410EEF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81768614"/>
              </p:ext>
            </p:extLst>
          </p:nvPr>
        </p:nvGraphicFramePr>
        <p:xfrm>
          <a:off x="1385439" y="360743"/>
          <a:ext cx="10659591" cy="23096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27" name="Picture 26" descr="A group of people in scrubs and masks&#10;&#10;AI-generated content may be incorrect.">
            <a:extLst>
              <a:ext uri="{FF2B5EF4-FFF2-40B4-BE49-F238E27FC236}">
                <a16:creationId xmlns:a16="http://schemas.microsoft.com/office/drawing/2014/main" id="{229C40A3-CFFC-7640-784F-DFC041ACC94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13347" y="2458479"/>
            <a:ext cx="5809088" cy="386963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Picture 6" descr="A hospital room with a bed and a table&#10;&#10;Description automatically generated">
            <a:extLst>
              <a:ext uri="{FF2B5EF4-FFF2-40B4-BE49-F238E27FC236}">
                <a16:creationId xmlns:a16="http://schemas.microsoft.com/office/drawing/2014/main" id="{14A09957-BAE6-EDD7-0838-26489571335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1979" y="2425108"/>
            <a:ext cx="4921671" cy="39363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40022383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3B5A09-23F2-DC38-4D34-FA978F26A0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pace view of earth sunrise">
            <a:extLst>
              <a:ext uri="{FF2B5EF4-FFF2-40B4-BE49-F238E27FC236}">
                <a16:creationId xmlns:a16="http://schemas.microsoft.com/office/drawing/2014/main" id="{6E302F8D-8509-A783-29B2-CF54508C39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" t="15856"/>
          <a:stretch/>
        </p:blipFill>
        <p:spPr>
          <a:xfrm>
            <a:off x="-34759" y="0"/>
            <a:ext cx="1323717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8D629EE-B7C8-E03A-35D5-511E778314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958" y="365125"/>
            <a:ext cx="1278652" cy="9048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58EB654-1FF2-4A6A-92CE-687ADB154D9F}"/>
              </a:ext>
            </a:extLst>
          </p:cNvPr>
          <p:cNvSpPr txBox="1"/>
          <p:nvPr/>
        </p:nvSpPr>
        <p:spPr>
          <a:xfrm>
            <a:off x="1306157" y="103514"/>
            <a:ext cx="9295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Rounded MT Bold" panose="020F0704030504030204" pitchFamily="34" charset="77"/>
                <a:ea typeface="+mn-ea"/>
                <a:cs typeface="+mn-cs"/>
              </a:rPr>
              <a:t>Possibilities for Zimbabwe</a:t>
            </a:r>
          </a:p>
        </p:txBody>
      </p:sp>
      <p:pic>
        <p:nvPicPr>
          <p:cNvPr id="9" name="Picture 8" descr="A person standing in front of plants&#10;&#10;AI-generated content may be incorrect.">
            <a:extLst>
              <a:ext uri="{FF2B5EF4-FFF2-40B4-BE49-F238E27FC236}">
                <a16:creationId xmlns:a16="http://schemas.microsoft.com/office/drawing/2014/main" id="{E8E3C1AD-0965-0533-2DD0-1A051BFC0C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5096464" cy="679528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B19F465-935B-DE3D-AF1F-387A4F3E286D}"/>
              </a:ext>
            </a:extLst>
          </p:cNvPr>
          <p:cNvSpPr txBox="1"/>
          <p:nvPr/>
        </p:nvSpPr>
        <p:spPr>
          <a:xfrm>
            <a:off x="1596893" y="2633792"/>
            <a:ext cx="4356848" cy="10772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3200" b="1" dirty="0">
                <a:latin typeface="Arial Rounded MT Bold" panose="020F0704030504030204" pitchFamily="34" charset="77"/>
                <a:cs typeface="Arial" panose="020B0604020202020204" pitchFamily="34" charset="0"/>
              </a:rPr>
              <a:t>Agriculture : meet Tariro </a:t>
            </a:r>
            <a:r>
              <a:rPr lang="en-US" sz="3200" b="1" dirty="0" err="1">
                <a:latin typeface="Arial Rounded MT Bold" panose="020F0704030504030204" pitchFamily="34" charset="77"/>
                <a:cs typeface="Arial" panose="020B0604020202020204" pitchFamily="34" charset="0"/>
              </a:rPr>
              <a:t>Magase</a:t>
            </a:r>
            <a:endParaRPr lang="en-US" sz="3200" b="1" dirty="0">
              <a:latin typeface="Arial Rounded MT Bold" panose="020F0704030504030204" pitchFamily="34" charset="7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390944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 descr="Africa's population growth will triple by 2050 | World Economic Forum">
            <a:extLst>
              <a:ext uri="{FF2B5EF4-FFF2-40B4-BE49-F238E27FC236}">
                <a16:creationId xmlns:a16="http://schemas.microsoft.com/office/drawing/2014/main" id="{62894992-4A11-7D85-193A-BD05305CC5A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"/>
          <a:stretch/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Freeform 16">
            <a:extLst>
              <a:ext uri="{FF2B5EF4-FFF2-40B4-BE49-F238E27FC236}">
                <a16:creationId xmlns:a16="http://schemas.microsoft.com/office/drawing/2014/main" id="{6C4A84D3-84E9-061A-FCCC-D3A4A0FFB866}"/>
              </a:ext>
            </a:extLst>
          </p:cNvPr>
          <p:cNvSpPr/>
          <p:nvPr/>
        </p:nvSpPr>
        <p:spPr>
          <a:xfrm>
            <a:off x="-24630" y="-2227996"/>
            <a:ext cx="7951307" cy="9084714"/>
          </a:xfrm>
          <a:custGeom>
            <a:avLst/>
            <a:gdLst>
              <a:gd name="connsiteX0" fmla="*/ 143304 w 7951307"/>
              <a:gd name="connsiteY0" fmla="*/ 2226714 h 9084714"/>
              <a:gd name="connsiteX1" fmla="*/ 716505 w 7951307"/>
              <a:gd name="connsiteY1" fmla="*/ 2226714 h 9084714"/>
              <a:gd name="connsiteX2" fmla="*/ 859809 w 7951307"/>
              <a:gd name="connsiteY2" fmla="*/ 2370018 h 9084714"/>
              <a:gd name="connsiteX3" fmla="*/ 859809 w 7951307"/>
              <a:gd name="connsiteY3" fmla="*/ 8941410 h 9084714"/>
              <a:gd name="connsiteX4" fmla="*/ 716505 w 7951307"/>
              <a:gd name="connsiteY4" fmla="*/ 9084714 h 9084714"/>
              <a:gd name="connsiteX5" fmla="*/ 143304 w 7951307"/>
              <a:gd name="connsiteY5" fmla="*/ 9084714 h 9084714"/>
              <a:gd name="connsiteX6" fmla="*/ 0 w 7951307"/>
              <a:gd name="connsiteY6" fmla="*/ 8941410 h 9084714"/>
              <a:gd name="connsiteX7" fmla="*/ 0 w 7951307"/>
              <a:gd name="connsiteY7" fmla="*/ 2370018 h 9084714"/>
              <a:gd name="connsiteX8" fmla="*/ 143304 w 7951307"/>
              <a:gd name="connsiteY8" fmla="*/ 2226714 h 9084714"/>
              <a:gd name="connsiteX9" fmla="*/ 5290008 w 7951307"/>
              <a:gd name="connsiteY9" fmla="*/ 1748051 h 9084714"/>
              <a:gd name="connsiteX10" fmla="*/ 5863209 w 7951307"/>
              <a:gd name="connsiteY10" fmla="*/ 1748051 h 9084714"/>
              <a:gd name="connsiteX11" fmla="*/ 6006513 w 7951307"/>
              <a:gd name="connsiteY11" fmla="*/ 1891355 h 9084714"/>
              <a:gd name="connsiteX12" fmla="*/ 6006513 w 7951307"/>
              <a:gd name="connsiteY12" fmla="*/ 8462746 h 9084714"/>
              <a:gd name="connsiteX13" fmla="*/ 5863209 w 7951307"/>
              <a:gd name="connsiteY13" fmla="*/ 8606050 h 9084714"/>
              <a:gd name="connsiteX14" fmla="*/ 5290008 w 7951307"/>
              <a:gd name="connsiteY14" fmla="*/ 8606050 h 9084714"/>
              <a:gd name="connsiteX15" fmla="*/ 5146704 w 7951307"/>
              <a:gd name="connsiteY15" fmla="*/ 8462746 h 9084714"/>
              <a:gd name="connsiteX16" fmla="*/ 5146704 w 7951307"/>
              <a:gd name="connsiteY16" fmla="*/ 1891355 h 9084714"/>
              <a:gd name="connsiteX17" fmla="*/ 5290008 w 7951307"/>
              <a:gd name="connsiteY17" fmla="*/ 1748051 h 9084714"/>
              <a:gd name="connsiteX18" fmla="*/ 1111152 w 7951307"/>
              <a:gd name="connsiteY18" fmla="*/ 1315302 h 9084714"/>
              <a:gd name="connsiteX19" fmla="*/ 1684353 w 7951307"/>
              <a:gd name="connsiteY19" fmla="*/ 1315302 h 9084714"/>
              <a:gd name="connsiteX20" fmla="*/ 1827657 w 7951307"/>
              <a:gd name="connsiteY20" fmla="*/ 1458606 h 9084714"/>
              <a:gd name="connsiteX21" fmla="*/ 1827657 w 7951307"/>
              <a:gd name="connsiteY21" fmla="*/ 8029998 h 9084714"/>
              <a:gd name="connsiteX22" fmla="*/ 1684353 w 7951307"/>
              <a:gd name="connsiteY22" fmla="*/ 8173302 h 9084714"/>
              <a:gd name="connsiteX23" fmla="*/ 1111152 w 7951307"/>
              <a:gd name="connsiteY23" fmla="*/ 8173302 h 9084714"/>
              <a:gd name="connsiteX24" fmla="*/ 967848 w 7951307"/>
              <a:gd name="connsiteY24" fmla="*/ 8029998 h 9084714"/>
              <a:gd name="connsiteX25" fmla="*/ 967848 w 7951307"/>
              <a:gd name="connsiteY25" fmla="*/ 1458606 h 9084714"/>
              <a:gd name="connsiteX26" fmla="*/ 1111152 w 7951307"/>
              <a:gd name="connsiteY26" fmla="*/ 1315302 h 9084714"/>
              <a:gd name="connsiteX27" fmla="*/ 4258125 w 7951307"/>
              <a:gd name="connsiteY27" fmla="*/ 845023 h 9084714"/>
              <a:gd name="connsiteX28" fmla="*/ 4831326 w 7951307"/>
              <a:gd name="connsiteY28" fmla="*/ 845023 h 9084714"/>
              <a:gd name="connsiteX29" fmla="*/ 4974630 w 7951307"/>
              <a:gd name="connsiteY29" fmla="*/ 988327 h 9084714"/>
              <a:gd name="connsiteX30" fmla="*/ 4974630 w 7951307"/>
              <a:gd name="connsiteY30" fmla="*/ 7559718 h 9084714"/>
              <a:gd name="connsiteX31" fmla="*/ 4831326 w 7951307"/>
              <a:gd name="connsiteY31" fmla="*/ 7703022 h 9084714"/>
              <a:gd name="connsiteX32" fmla="*/ 4258125 w 7951307"/>
              <a:gd name="connsiteY32" fmla="*/ 7703022 h 9084714"/>
              <a:gd name="connsiteX33" fmla="*/ 4114821 w 7951307"/>
              <a:gd name="connsiteY33" fmla="*/ 7559718 h 9084714"/>
              <a:gd name="connsiteX34" fmla="*/ 4114821 w 7951307"/>
              <a:gd name="connsiteY34" fmla="*/ 988327 h 9084714"/>
              <a:gd name="connsiteX35" fmla="*/ 4258125 w 7951307"/>
              <a:gd name="connsiteY35" fmla="*/ 845023 h 9084714"/>
              <a:gd name="connsiteX36" fmla="*/ 6257856 w 7951307"/>
              <a:gd name="connsiteY36" fmla="*/ 780197 h 9084714"/>
              <a:gd name="connsiteX37" fmla="*/ 6831057 w 7951307"/>
              <a:gd name="connsiteY37" fmla="*/ 780197 h 9084714"/>
              <a:gd name="connsiteX38" fmla="*/ 6974361 w 7951307"/>
              <a:gd name="connsiteY38" fmla="*/ 923501 h 9084714"/>
              <a:gd name="connsiteX39" fmla="*/ 6974361 w 7951307"/>
              <a:gd name="connsiteY39" fmla="*/ 7494892 h 9084714"/>
              <a:gd name="connsiteX40" fmla="*/ 6831057 w 7951307"/>
              <a:gd name="connsiteY40" fmla="*/ 7638196 h 9084714"/>
              <a:gd name="connsiteX41" fmla="*/ 6257856 w 7951307"/>
              <a:gd name="connsiteY41" fmla="*/ 7638196 h 9084714"/>
              <a:gd name="connsiteX42" fmla="*/ 6114552 w 7951307"/>
              <a:gd name="connsiteY42" fmla="*/ 7494892 h 9084714"/>
              <a:gd name="connsiteX43" fmla="*/ 6114552 w 7951307"/>
              <a:gd name="connsiteY43" fmla="*/ 923501 h 9084714"/>
              <a:gd name="connsiteX44" fmla="*/ 6257856 w 7951307"/>
              <a:gd name="connsiteY44" fmla="*/ 780197 h 9084714"/>
              <a:gd name="connsiteX45" fmla="*/ 7234802 w 7951307"/>
              <a:gd name="connsiteY45" fmla="*/ 338920 h 9084714"/>
              <a:gd name="connsiteX46" fmla="*/ 7808003 w 7951307"/>
              <a:gd name="connsiteY46" fmla="*/ 338920 h 9084714"/>
              <a:gd name="connsiteX47" fmla="*/ 7951307 w 7951307"/>
              <a:gd name="connsiteY47" fmla="*/ 482224 h 9084714"/>
              <a:gd name="connsiteX48" fmla="*/ 7951307 w 7951307"/>
              <a:gd name="connsiteY48" fmla="*/ 7053615 h 9084714"/>
              <a:gd name="connsiteX49" fmla="*/ 7808003 w 7951307"/>
              <a:gd name="connsiteY49" fmla="*/ 7196919 h 9084714"/>
              <a:gd name="connsiteX50" fmla="*/ 7234802 w 7951307"/>
              <a:gd name="connsiteY50" fmla="*/ 7196919 h 9084714"/>
              <a:gd name="connsiteX51" fmla="*/ 7091498 w 7951307"/>
              <a:gd name="connsiteY51" fmla="*/ 7053615 h 9084714"/>
              <a:gd name="connsiteX52" fmla="*/ 7091498 w 7951307"/>
              <a:gd name="connsiteY52" fmla="*/ 482224 h 9084714"/>
              <a:gd name="connsiteX53" fmla="*/ 7234802 w 7951307"/>
              <a:gd name="connsiteY53" fmla="*/ 338920 h 9084714"/>
              <a:gd name="connsiteX54" fmla="*/ 2190843 w 7951307"/>
              <a:gd name="connsiteY54" fmla="*/ 171734 h 9084714"/>
              <a:gd name="connsiteX55" fmla="*/ 2764044 w 7951307"/>
              <a:gd name="connsiteY55" fmla="*/ 171734 h 9084714"/>
              <a:gd name="connsiteX56" fmla="*/ 2907348 w 7951307"/>
              <a:gd name="connsiteY56" fmla="*/ 315038 h 9084714"/>
              <a:gd name="connsiteX57" fmla="*/ 2907348 w 7951307"/>
              <a:gd name="connsiteY57" fmla="*/ 6886430 h 9084714"/>
              <a:gd name="connsiteX58" fmla="*/ 2764044 w 7951307"/>
              <a:gd name="connsiteY58" fmla="*/ 7029734 h 9084714"/>
              <a:gd name="connsiteX59" fmla="*/ 2190843 w 7951307"/>
              <a:gd name="connsiteY59" fmla="*/ 7029734 h 9084714"/>
              <a:gd name="connsiteX60" fmla="*/ 2047539 w 7951307"/>
              <a:gd name="connsiteY60" fmla="*/ 6886430 h 9084714"/>
              <a:gd name="connsiteX61" fmla="*/ 2047539 w 7951307"/>
              <a:gd name="connsiteY61" fmla="*/ 315038 h 9084714"/>
              <a:gd name="connsiteX62" fmla="*/ 2190843 w 7951307"/>
              <a:gd name="connsiteY62" fmla="*/ 171734 h 9084714"/>
              <a:gd name="connsiteX63" fmla="*/ 3219372 w 7951307"/>
              <a:gd name="connsiteY63" fmla="*/ 0 h 9084714"/>
              <a:gd name="connsiteX64" fmla="*/ 3792573 w 7951307"/>
              <a:gd name="connsiteY64" fmla="*/ 0 h 9084714"/>
              <a:gd name="connsiteX65" fmla="*/ 3935877 w 7951307"/>
              <a:gd name="connsiteY65" fmla="*/ 143304 h 9084714"/>
              <a:gd name="connsiteX66" fmla="*/ 3935877 w 7951307"/>
              <a:gd name="connsiteY66" fmla="*/ 6714696 h 9084714"/>
              <a:gd name="connsiteX67" fmla="*/ 3792573 w 7951307"/>
              <a:gd name="connsiteY67" fmla="*/ 6858000 h 9084714"/>
              <a:gd name="connsiteX68" fmla="*/ 3219372 w 7951307"/>
              <a:gd name="connsiteY68" fmla="*/ 6858000 h 9084714"/>
              <a:gd name="connsiteX69" fmla="*/ 3076068 w 7951307"/>
              <a:gd name="connsiteY69" fmla="*/ 6714696 h 9084714"/>
              <a:gd name="connsiteX70" fmla="*/ 3076068 w 7951307"/>
              <a:gd name="connsiteY70" fmla="*/ 143304 h 9084714"/>
              <a:gd name="connsiteX71" fmla="*/ 3219372 w 7951307"/>
              <a:gd name="connsiteY71" fmla="*/ 0 h 9084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7951307" h="9084714">
                <a:moveTo>
                  <a:pt x="143304" y="2226714"/>
                </a:moveTo>
                <a:lnTo>
                  <a:pt x="716505" y="2226714"/>
                </a:lnTo>
                <a:cubicBezTo>
                  <a:pt x="795650" y="2226714"/>
                  <a:pt x="859809" y="2290873"/>
                  <a:pt x="859809" y="2370018"/>
                </a:cubicBezTo>
                <a:lnTo>
                  <a:pt x="859809" y="8941410"/>
                </a:lnTo>
                <a:cubicBezTo>
                  <a:pt x="859809" y="9020555"/>
                  <a:pt x="795650" y="9084714"/>
                  <a:pt x="716505" y="9084714"/>
                </a:cubicBezTo>
                <a:lnTo>
                  <a:pt x="143304" y="9084714"/>
                </a:lnTo>
                <a:cubicBezTo>
                  <a:pt x="64159" y="9084714"/>
                  <a:pt x="0" y="9020555"/>
                  <a:pt x="0" y="8941410"/>
                </a:cubicBezTo>
                <a:lnTo>
                  <a:pt x="0" y="2370018"/>
                </a:lnTo>
                <a:cubicBezTo>
                  <a:pt x="0" y="2290873"/>
                  <a:pt x="64159" y="2226714"/>
                  <a:pt x="143304" y="2226714"/>
                </a:cubicBezTo>
                <a:close/>
                <a:moveTo>
                  <a:pt x="5290008" y="1748051"/>
                </a:moveTo>
                <a:lnTo>
                  <a:pt x="5863209" y="1748051"/>
                </a:lnTo>
                <a:cubicBezTo>
                  <a:pt x="5942354" y="1748051"/>
                  <a:pt x="6006513" y="1812210"/>
                  <a:pt x="6006513" y="1891355"/>
                </a:cubicBezTo>
                <a:lnTo>
                  <a:pt x="6006513" y="8462746"/>
                </a:lnTo>
                <a:cubicBezTo>
                  <a:pt x="6006513" y="8541891"/>
                  <a:pt x="5942354" y="8606050"/>
                  <a:pt x="5863209" y="8606050"/>
                </a:cubicBezTo>
                <a:lnTo>
                  <a:pt x="5290008" y="8606050"/>
                </a:lnTo>
                <a:cubicBezTo>
                  <a:pt x="5210863" y="8606050"/>
                  <a:pt x="5146704" y="8541891"/>
                  <a:pt x="5146704" y="8462746"/>
                </a:cubicBezTo>
                <a:lnTo>
                  <a:pt x="5146704" y="1891355"/>
                </a:lnTo>
                <a:cubicBezTo>
                  <a:pt x="5146704" y="1812210"/>
                  <a:pt x="5210863" y="1748051"/>
                  <a:pt x="5290008" y="1748051"/>
                </a:cubicBezTo>
                <a:close/>
                <a:moveTo>
                  <a:pt x="1111152" y="1315302"/>
                </a:moveTo>
                <a:lnTo>
                  <a:pt x="1684353" y="1315302"/>
                </a:lnTo>
                <a:cubicBezTo>
                  <a:pt x="1763498" y="1315302"/>
                  <a:pt x="1827657" y="1379461"/>
                  <a:pt x="1827657" y="1458606"/>
                </a:cubicBezTo>
                <a:lnTo>
                  <a:pt x="1827657" y="8029998"/>
                </a:lnTo>
                <a:cubicBezTo>
                  <a:pt x="1827657" y="8109143"/>
                  <a:pt x="1763498" y="8173302"/>
                  <a:pt x="1684353" y="8173302"/>
                </a:cubicBezTo>
                <a:lnTo>
                  <a:pt x="1111152" y="8173302"/>
                </a:lnTo>
                <a:cubicBezTo>
                  <a:pt x="1032007" y="8173302"/>
                  <a:pt x="967848" y="8109143"/>
                  <a:pt x="967848" y="8029998"/>
                </a:cubicBezTo>
                <a:lnTo>
                  <a:pt x="967848" y="1458606"/>
                </a:lnTo>
                <a:cubicBezTo>
                  <a:pt x="967848" y="1379461"/>
                  <a:pt x="1032007" y="1315302"/>
                  <a:pt x="1111152" y="1315302"/>
                </a:cubicBezTo>
                <a:close/>
                <a:moveTo>
                  <a:pt x="4258125" y="845023"/>
                </a:moveTo>
                <a:lnTo>
                  <a:pt x="4831326" y="845023"/>
                </a:lnTo>
                <a:cubicBezTo>
                  <a:pt x="4910471" y="845023"/>
                  <a:pt x="4974630" y="909182"/>
                  <a:pt x="4974630" y="988327"/>
                </a:cubicBezTo>
                <a:lnTo>
                  <a:pt x="4974630" y="7559718"/>
                </a:lnTo>
                <a:cubicBezTo>
                  <a:pt x="4974630" y="7638863"/>
                  <a:pt x="4910471" y="7703022"/>
                  <a:pt x="4831326" y="7703022"/>
                </a:cubicBezTo>
                <a:lnTo>
                  <a:pt x="4258125" y="7703022"/>
                </a:lnTo>
                <a:cubicBezTo>
                  <a:pt x="4178980" y="7703022"/>
                  <a:pt x="4114821" y="7638863"/>
                  <a:pt x="4114821" y="7559718"/>
                </a:cubicBezTo>
                <a:lnTo>
                  <a:pt x="4114821" y="988327"/>
                </a:lnTo>
                <a:cubicBezTo>
                  <a:pt x="4114821" y="909182"/>
                  <a:pt x="4178980" y="845023"/>
                  <a:pt x="4258125" y="845023"/>
                </a:cubicBezTo>
                <a:close/>
                <a:moveTo>
                  <a:pt x="6257856" y="780197"/>
                </a:moveTo>
                <a:lnTo>
                  <a:pt x="6831057" y="780197"/>
                </a:lnTo>
                <a:cubicBezTo>
                  <a:pt x="6910202" y="780197"/>
                  <a:pt x="6974361" y="844356"/>
                  <a:pt x="6974361" y="923501"/>
                </a:cubicBezTo>
                <a:lnTo>
                  <a:pt x="6974361" y="7494892"/>
                </a:lnTo>
                <a:cubicBezTo>
                  <a:pt x="6974361" y="7574037"/>
                  <a:pt x="6910202" y="7638196"/>
                  <a:pt x="6831057" y="7638196"/>
                </a:cubicBezTo>
                <a:lnTo>
                  <a:pt x="6257856" y="7638196"/>
                </a:lnTo>
                <a:cubicBezTo>
                  <a:pt x="6178711" y="7638196"/>
                  <a:pt x="6114552" y="7574037"/>
                  <a:pt x="6114552" y="7494892"/>
                </a:cubicBezTo>
                <a:lnTo>
                  <a:pt x="6114552" y="923501"/>
                </a:lnTo>
                <a:cubicBezTo>
                  <a:pt x="6114552" y="844356"/>
                  <a:pt x="6178711" y="780197"/>
                  <a:pt x="6257856" y="780197"/>
                </a:cubicBezTo>
                <a:close/>
                <a:moveTo>
                  <a:pt x="7234802" y="338920"/>
                </a:moveTo>
                <a:lnTo>
                  <a:pt x="7808003" y="338920"/>
                </a:lnTo>
                <a:cubicBezTo>
                  <a:pt x="7887148" y="338920"/>
                  <a:pt x="7951307" y="403079"/>
                  <a:pt x="7951307" y="482224"/>
                </a:cubicBezTo>
                <a:lnTo>
                  <a:pt x="7951307" y="7053615"/>
                </a:lnTo>
                <a:cubicBezTo>
                  <a:pt x="7951307" y="7132760"/>
                  <a:pt x="7887148" y="7196919"/>
                  <a:pt x="7808003" y="7196919"/>
                </a:cubicBezTo>
                <a:lnTo>
                  <a:pt x="7234802" y="7196919"/>
                </a:lnTo>
                <a:cubicBezTo>
                  <a:pt x="7155657" y="7196919"/>
                  <a:pt x="7091498" y="7132760"/>
                  <a:pt x="7091498" y="7053615"/>
                </a:cubicBezTo>
                <a:lnTo>
                  <a:pt x="7091498" y="482224"/>
                </a:lnTo>
                <a:cubicBezTo>
                  <a:pt x="7091498" y="403079"/>
                  <a:pt x="7155657" y="338920"/>
                  <a:pt x="7234802" y="338920"/>
                </a:cubicBezTo>
                <a:close/>
                <a:moveTo>
                  <a:pt x="2190843" y="171734"/>
                </a:moveTo>
                <a:lnTo>
                  <a:pt x="2764044" y="171734"/>
                </a:lnTo>
                <a:cubicBezTo>
                  <a:pt x="2843189" y="171734"/>
                  <a:pt x="2907348" y="235893"/>
                  <a:pt x="2907348" y="315038"/>
                </a:cubicBezTo>
                <a:lnTo>
                  <a:pt x="2907348" y="6886430"/>
                </a:lnTo>
                <a:cubicBezTo>
                  <a:pt x="2907348" y="6965575"/>
                  <a:pt x="2843189" y="7029734"/>
                  <a:pt x="2764044" y="7029734"/>
                </a:cubicBezTo>
                <a:lnTo>
                  <a:pt x="2190843" y="7029734"/>
                </a:lnTo>
                <a:cubicBezTo>
                  <a:pt x="2111698" y="7029734"/>
                  <a:pt x="2047539" y="6965575"/>
                  <a:pt x="2047539" y="6886430"/>
                </a:cubicBezTo>
                <a:lnTo>
                  <a:pt x="2047539" y="315038"/>
                </a:lnTo>
                <a:cubicBezTo>
                  <a:pt x="2047539" y="235893"/>
                  <a:pt x="2111698" y="171734"/>
                  <a:pt x="2190843" y="171734"/>
                </a:cubicBezTo>
                <a:close/>
                <a:moveTo>
                  <a:pt x="3219372" y="0"/>
                </a:moveTo>
                <a:lnTo>
                  <a:pt x="3792573" y="0"/>
                </a:lnTo>
                <a:cubicBezTo>
                  <a:pt x="3871718" y="0"/>
                  <a:pt x="3935877" y="64159"/>
                  <a:pt x="3935877" y="143304"/>
                </a:cubicBezTo>
                <a:lnTo>
                  <a:pt x="3935877" y="6714696"/>
                </a:lnTo>
                <a:cubicBezTo>
                  <a:pt x="3935877" y="6793841"/>
                  <a:pt x="3871718" y="6858000"/>
                  <a:pt x="3792573" y="6858000"/>
                </a:cubicBezTo>
                <a:lnTo>
                  <a:pt x="3219372" y="6858000"/>
                </a:lnTo>
                <a:cubicBezTo>
                  <a:pt x="3140227" y="6858000"/>
                  <a:pt x="3076068" y="6793841"/>
                  <a:pt x="3076068" y="6714696"/>
                </a:cubicBezTo>
                <a:lnTo>
                  <a:pt x="3076068" y="143304"/>
                </a:lnTo>
                <a:cubicBezTo>
                  <a:pt x="3076068" y="64159"/>
                  <a:pt x="3140227" y="0"/>
                  <a:pt x="3219372" y="0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776849F2-4358-B6F6-AC5E-44B0D8D484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023" y="1714020"/>
            <a:ext cx="4845267" cy="3428893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E6A0BF5-3400-B660-3A32-B13BD14567A7}"/>
              </a:ext>
            </a:extLst>
          </p:cNvPr>
          <p:cNvSpPr txBox="1"/>
          <p:nvPr/>
        </p:nvSpPr>
        <p:spPr>
          <a:xfrm>
            <a:off x="3616657" y="5322627"/>
            <a:ext cx="5718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 panose="020F0704030504030204" pitchFamily="34" charset="77"/>
                <a:ea typeface="+mn-ea"/>
                <a:cs typeface="+mn-cs"/>
              </a:rPr>
              <a:t>Together we make a difference</a:t>
            </a:r>
          </a:p>
        </p:txBody>
      </p:sp>
    </p:spTree>
    <p:extLst>
      <p:ext uri="{BB962C8B-B14F-4D97-AF65-F5344CB8AC3E}">
        <p14:creationId xmlns:p14="http://schemas.microsoft.com/office/powerpoint/2010/main" val="364754044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164</Words>
  <Application>Microsoft Macintosh PowerPoint</Application>
  <PresentationFormat>Widescreen</PresentationFormat>
  <Paragraphs>51</Paragraphs>
  <Slides>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Aptos</vt:lpstr>
      <vt:lpstr>Aptos Display</vt:lpstr>
      <vt:lpstr>Arial</vt:lpstr>
      <vt:lpstr>Arial Rounded MT Bold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Manatsa F. Gaka</dc:creator>
  <cp:lastModifiedBy>Tapfuma Mugari</cp:lastModifiedBy>
  <cp:revision>8</cp:revision>
  <dcterms:created xsi:type="dcterms:W3CDTF">2026-04-20T21:24:49Z</dcterms:created>
  <dcterms:modified xsi:type="dcterms:W3CDTF">2026-04-21T21:24:56Z</dcterms:modified>
</cp:coreProperties>
</file>