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0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55EF3A-9F22-4CFF-BE1F-746F712970A3}" type="datetimeFigureOut">
              <a:rPr lang="en-US" smtClean="0"/>
              <a:t>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622C93-BE8E-4E67-A80D-6AFD61514FA7}" type="slidenum">
              <a:rPr lang="en-US" smtClean="0"/>
              <a:t>‹#›</a:t>
            </a:fld>
            <a:endParaRPr lang="en-US"/>
          </a:p>
        </p:txBody>
      </p:sp>
    </p:spTree>
    <p:extLst>
      <p:ext uri="{BB962C8B-B14F-4D97-AF65-F5344CB8AC3E}">
        <p14:creationId xmlns:p14="http://schemas.microsoft.com/office/powerpoint/2010/main" val="4049144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55EF3A-9F22-4CFF-BE1F-746F712970A3}" type="datetimeFigureOut">
              <a:rPr lang="en-US" smtClean="0"/>
              <a:t>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622C93-BE8E-4E67-A80D-6AFD61514FA7}" type="slidenum">
              <a:rPr lang="en-US" smtClean="0"/>
              <a:t>‹#›</a:t>
            </a:fld>
            <a:endParaRPr lang="en-US"/>
          </a:p>
        </p:txBody>
      </p:sp>
    </p:spTree>
    <p:extLst>
      <p:ext uri="{BB962C8B-B14F-4D97-AF65-F5344CB8AC3E}">
        <p14:creationId xmlns:p14="http://schemas.microsoft.com/office/powerpoint/2010/main" val="3608225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55EF3A-9F22-4CFF-BE1F-746F712970A3}" type="datetimeFigureOut">
              <a:rPr lang="en-US" smtClean="0"/>
              <a:t>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622C93-BE8E-4E67-A80D-6AFD61514FA7}" type="slidenum">
              <a:rPr lang="en-US" smtClean="0"/>
              <a:t>‹#›</a:t>
            </a:fld>
            <a:endParaRPr lang="en-US"/>
          </a:p>
        </p:txBody>
      </p:sp>
    </p:spTree>
    <p:extLst>
      <p:ext uri="{BB962C8B-B14F-4D97-AF65-F5344CB8AC3E}">
        <p14:creationId xmlns:p14="http://schemas.microsoft.com/office/powerpoint/2010/main" val="2112099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55EF3A-9F22-4CFF-BE1F-746F712970A3}" type="datetimeFigureOut">
              <a:rPr lang="en-US" smtClean="0"/>
              <a:t>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622C93-BE8E-4E67-A80D-6AFD61514FA7}" type="slidenum">
              <a:rPr lang="en-US" smtClean="0"/>
              <a:t>‹#›</a:t>
            </a:fld>
            <a:endParaRPr lang="en-US"/>
          </a:p>
        </p:txBody>
      </p:sp>
    </p:spTree>
    <p:extLst>
      <p:ext uri="{BB962C8B-B14F-4D97-AF65-F5344CB8AC3E}">
        <p14:creationId xmlns:p14="http://schemas.microsoft.com/office/powerpoint/2010/main" val="715075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55EF3A-9F22-4CFF-BE1F-746F712970A3}" type="datetimeFigureOut">
              <a:rPr lang="en-US" smtClean="0"/>
              <a:t>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622C93-BE8E-4E67-A80D-6AFD61514FA7}" type="slidenum">
              <a:rPr lang="en-US" smtClean="0"/>
              <a:t>‹#›</a:t>
            </a:fld>
            <a:endParaRPr lang="en-US"/>
          </a:p>
        </p:txBody>
      </p:sp>
    </p:spTree>
    <p:extLst>
      <p:ext uri="{BB962C8B-B14F-4D97-AF65-F5344CB8AC3E}">
        <p14:creationId xmlns:p14="http://schemas.microsoft.com/office/powerpoint/2010/main" val="2941666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55EF3A-9F22-4CFF-BE1F-746F712970A3}" type="datetimeFigureOut">
              <a:rPr lang="en-US" smtClean="0"/>
              <a:t>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622C93-BE8E-4E67-A80D-6AFD61514FA7}" type="slidenum">
              <a:rPr lang="en-US" smtClean="0"/>
              <a:t>‹#›</a:t>
            </a:fld>
            <a:endParaRPr lang="en-US"/>
          </a:p>
        </p:txBody>
      </p:sp>
    </p:spTree>
    <p:extLst>
      <p:ext uri="{BB962C8B-B14F-4D97-AF65-F5344CB8AC3E}">
        <p14:creationId xmlns:p14="http://schemas.microsoft.com/office/powerpoint/2010/main" val="3861092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55EF3A-9F22-4CFF-BE1F-746F712970A3}" type="datetimeFigureOut">
              <a:rPr lang="en-US" smtClean="0"/>
              <a:t>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622C93-BE8E-4E67-A80D-6AFD61514FA7}" type="slidenum">
              <a:rPr lang="en-US" smtClean="0"/>
              <a:t>‹#›</a:t>
            </a:fld>
            <a:endParaRPr lang="en-US"/>
          </a:p>
        </p:txBody>
      </p:sp>
    </p:spTree>
    <p:extLst>
      <p:ext uri="{BB962C8B-B14F-4D97-AF65-F5344CB8AC3E}">
        <p14:creationId xmlns:p14="http://schemas.microsoft.com/office/powerpoint/2010/main" val="1655648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55EF3A-9F22-4CFF-BE1F-746F712970A3}" type="datetimeFigureOut">
              <a:rPr lang="en-US" smtClean="0"/>
              <a:t>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622C93-BE8E-4E67-A80D-6AFD61514FA7}" type="slidenum">
              <a:rPr lang="en-US" smtClean="0"/>
              <a:t>‹#›</a:t>
            </a:fld>
            <a:endParaRPr lang="en-US"/>
          </a:p>
        </p:txBody>
      </p:sp>
    </p:spTree>
    <p:extLst>
      <p:ext uri="{BB962C8B-B14F-4D97-AF65-F5344CB8AC3E}">
        <p14:creationId xmlns:p14="http://schemas.microsoft.com/office/powerpoint/2010/main" val="803381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55EF3A-9F22-4CFF-BE1F-746F712970A3}" type="datetimeFigureOut">
              <a:rPr lang="en-US" smtClean="0"/>
              <a:t>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622C93-BE8E-4E67-A80D-6AFD61514FA7}" type="slidenum">
              <a:rPr lang="en-US" smtClean="0"/>
              <a:t>‹#›</a:t>
            </a:fld>
            <a:endParaRPr lang="en-US"/>
          </a:p>
        </p:txBody>
      </p:sp>
    </p:spTree>
    <p:extLst>
      <p:ext uri="{BB962C8B-B14F-4D97-AF65-F5344CB8AC3E}">
        <p14:creationId xmlns:p14="http://schemas.microsoft.com/office/powerpoint/2010/main" val="1326223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55EF3A-9F22-4CFF-BE1F-746F712970A3}" type="datetimeFigureOut">
              <a:rPr lang="en-US" smtClean="0"/>
              <a:t>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622C93-BE8E-4E67-A80D-6AFD61514FA7}" type="slidenum">
              <a:rPr lang="en-US" smtClean="0"/>
              <a:t>‹#›</a:t>
            </a:fld>
            <a:endParaRPr lang="en-US"/>
          </a:p>
        </p:txBody>
      </p:sp>
    </p:spTree>
    <p:extLst>
      <p:ext uri="{BB962C8B-B14F-4D97-AF65-F5344CB8AC3E}">
        <p14:creationId xmlns:p14="http://schemas.microsoft.com/office/powerpoint/2010/main" val="41155674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55EF3A-9F22-4CFF-BE1F-746F712970A3}" type="datetimeFigureOut">
              <a:rPr lang="en-US" smtClean="0"/>
              <a:t>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622C93-BE8E-4E67-A80D-6AFD61514FA7}" type="slidenum">
              <a:rPr lang="en-US" smtClean="0"/>
              <a:t>‹#›</a:t>
            </a:fld>
            <a:endParaRPr lang="en-US"/>
          </a:p>
        </p:txBody>
      </p:sp>
    </p:spTree>
    <p:extLst>
      <p:ext uri="{BB962C8B-B14F-4D97-AF65-F5344CB8AC3E}">
        <p14:creationId xmlns:p14="http://schemas.microsoft.com/office/powerpoint/2010/main" val="28498368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55EF3A-9F22-4CFF-BE1F-746F712970A3}" type="datetimeFigureOut">
              <a:rPr lang="en-US" smtClean="0"/>
              <a:t>1/5/2021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622C93-BE8E-4E67-A80D-6AFD61514FA7}" type="slidenum">
              <a:rPr lang="en-US" smtClean="0"/>
              <a:t>‹#›</a:t>
            </a:fld>
            <a:endParaRPr lang="en-US"/>
          </a:p>
        </p:txBody>
      </p:sp>
    </p:spTree>
    <p:extLst>
      <p:ext uri="{BB962C8B-B14F-4D97-AF65-F5344CB8AC3E}">
        <p14:creationId xmlns:p14="http://schemas.microsoft.com/office/powerpoint/2010/main" val="32509517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reportsanddata.com/report-detail/bathroom-vanities-market"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mailto:sales@reportsanddata.com" TargetMode="External"/><Relationship Id="rId2" Type="http://schemas.openxmlformats.org/officeDocument/2006/relationships/hyperlink" Target="http://www.reportsanddata.com/" TargetMode="External"/><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84146" y="0"/>
            <a:ext cx="3807854" cy="6872068"/>
          </a:xfrm>
          <a:prstGeom prst="rect">
            <a:avLst/>
          </a:prstGeom>
          <a:blipFill dpi="0" rotWithShape="1">
            <a:blip r:embed="rId2">
              <a:extLst>
                <a:ext uri="{BEBA8EAE-BF5A-486C-A8C5-ECC9F3942E4B}">
                  <a14:imgProps xmlns:a14="http://schemas.microsoft.com/office/drawing/2010/main">
                    <a14:imgLayer r:embed="rId3">
                      <a14:imgEffect>
                        <a14:brightnessContrast bright="-25000"/>
                      </a14:imgEffect>
                    </a14:imgLayer>
                  </a14:imgProps>
                </a:ext>
                <a:ext uri="{28A0092B-C50C-407E-A947-70E740481C1C}">
                  <a14:useLocalDpi xmlns:a14="http://schemas.microsoft.com/office/drawing/2010/main" val="0"/>
                </a:ext>
              </a:extLst>
            </a:blip>
            <a:srcRect/>
            <a:stretch>
              <a:fillRect l="-91680" r="-91680"/>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36843" y="4605953"/>
            <a:ext cx="2922251" cy="1165077"/>
          </a:xfrm>
          <a:prstGeom prst="rect">
            <a:avLst/>
          </a:prstGeom>
        </p:spPr>
      </p:pic>
      <p:sp>
        <p:nvSpPr>
          <p:cNvPr id="6" name="Rectangle 5"/>
          <p:cNvSpPr/>
          <p:nvPr/>
        </p:nvSpPr>
        <p:spPr>
          <a:xfrm>
            <a:off x="4759463" y="4440212"/>
            <a:ext cx="5431496" cy="138401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2060"/>
              </a:solidFill>
            </a:endParaRPr>
          </a:p>
        </p:txBody>
      </p:sp>
      <p:sp>
        <p:nvSpPr>
          <p:cNvPr id="7" name="TextBox 6"/>
          <p:cNvSpPr txBox="1"/>
          <p:nvPr/>
        </p:nvSpPr>
        <p:spPr>
          <a:xfrm>
            <a:off x="4919565" y="4655166"/>
            <a:ext cx="5271394" cy="954107"/>
          </a:xfrm>
          <a:prstGeom prst="rect">
            <a:avLst/>
          </a:prstGeom>
          <a:noFill/>
        </p:spPr>
        <p:txBody>
          <a:bodyPr wrap="square" rtlCol="0">
            <a:spAutoFit/>
          </a:bodyPr>
          <a:lstStyle/>
          <a:p>
            <a:r>
              <a:rPr lang="en-US" sz="2800" b="1" dirty="0">
                <a:solidFill>
                  <a:schemeClr val="bg1"/>
                </a:solidFill>
                <a:latin typeface="Adobe Fangsong Std R" panose="02020400000000000000" pitchFamily="18" charset="-128"/>
                <a:ea typeface="Adobe Fangsong Std R" panose="02020400000000000000" pitchFamily="18" charset="-128"/>
                <a:cs typeface="Adobe Arabic" panose="02040503050201020203" pitchFamily="18" charset="-78"/>
              </a:rPr>
              <a:t>Bathroom Vanities Market To Reach USD 12.48 Billion By 2027</a:t>
            </a:r>
          </a:p>
        </p:txBody>
      </p:sp>
      <p:sp>
        <p:nvSpPr>
          <p:cNvPr id="8" name="TextBox 7"/>
          <p:cNvSpPr txBox="1"/>
          <p:nvPr/>
        </p:nvSpPr>
        <p:spPr>
          <a:xfrm>
            <a:off x="4748369" y="5886483"/>
            <a:ext cx="3449919" cy="461665"/>
          </a:xfrm>
          <a:prstGeom prst="rect">
            <a:avLst/>
          </a:prstGeom>
          <a:noFill/>
        </p:spPr>
        <p:txBody>
          <a:bodyPr wrap="none" rtlCol="0">
            <a:spAutoFit/>
          </a:bodyPr>
          <a:lstStyle/>
          <a:p>
            <a:r>
              <a:rPr lang="en-US" sz="2400" dirty="0" smtClean="0">
                <a:solidFill>
                  <a:schemeClr val="tx1">
                    <a:lumMod val="50000"/>
                    <a:lumOff val="50000"/>
                  </a:schemeClr>
                </a:solidFill>
              </a:rPr>
              <a:t>www.reportsanddata.com</a:t>
            </a:r>
          </a:p>
        </p:txBody>
      </p:sp>
    </p:spTree>
    <p:extLst>
      <p:ext uri="{BB962C8B-B14F-4D97-AF65-F5344CB8AC3E}">
        <p14:creationId xmlns:p14="http://schemas.microsoft.com/office/powerpoint/2010/main" val="1251539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365760" cy="68580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654148" y="97581"/>
            <a:ext cx="4192172" cy="707886"/>
          </a:xfrm>
          <a:prstGeom prst="rect">
            <a:avLst/>
          </a:prstGeom>
          <a:noFill/>
        </p:spPr>
        <p:txBody>
          <a:bodyPr wrap="square" rtlCol="0">
            <a:spAutoFit/>
          </a:bodyPr>
          <a:lstStyle/>
          <a:p>
            <a:r>
              <a:rPr lang="en-IN" sz="4000" b="1" dirty="0" smtClean="0">
                <a:solidFill>
                  <a:srgbClr val="002060"/>
                </a:solidFill>
                <a:latin typeface="Adobe Gothic Std B" panose="020B0800000000000000" pitchFamily="34" charset="-128"/>
                <a:ea typeface="Adobe Gothic Std B" panose="020B0800000000000000" pitchFamily="34" charset="-128"/>
              </a:rPr>
              <a:t>Market</a:t>
            </a:r>
            <a:r>
              <a:rPr lang="en-IN" sz="3600" b="1" dirty="0" smtClean="0">
                <a:solidFill>
                  <a:srgbClr val="002060"/>
                </a:solidFill>
                <a:latin typeface="Adobe Gothic Std B" panose="020B0800000000000000" pitchFamily="34" charset="-128"/>
                <a:ea typeface="Adobe Gothic Std B" panose="020B0800000000000000" pitchFamily="34" charset="-128"/>
              </a:rPr>
              <a:t> Summary</a:t>
            </a:r>
            <a:endParaRPr lang="en-US" sz="3600" dirty="0" smtClean="0">
              <a:solidFill>
                <a:srgbClr val="002060"/>
              </a:solidFill>
              <a:latin typeface="Adobe Gothic Std B" panose="020B0800000000000000" pitchFamily="34" charset="-128"/>
              <a:ea typeface="Adobe Gothic Std B" panose="020B0800000000000000" pitchFamily="34" charset="-128"/>
            </a:endParaRPr>
          </a:p>
        </p:txBody>
      </p:sp>
      <p:sp>
        <p:nvSpPr>
          <p:cNvPr id="4" name="TextBox 3"/>
          <p:cNvSpPr txBox="1"/>
          <p:nvPr/>
        </p:nvSpPr>
        <p:spPr>
          <a:xfrm>
            <a:off x="563996" y="805467"/>
            <a:ext cx="11340900" cy="5840060"/>
          </a:xfrm>
          <a:prstGeom prst="rect">
            <a:avLst/>
          </a:prstGeom>
          <a:noFill/>
        </p:spPr>
        <p:txBody>
          <a:bodyPr wrap="square" rtlCol="0">
            <a:spAutoFit/>
          </a:bodyPr>
          <a:lstStyle/>
          <a:p>
            <a:pPr algn="just">
              <a:lnSpc>
                <a:spcPct val="150000"/>
              </a:lnSpc>
            </a:pPr>
            <a:r>
              <a:rPr lang="en-US" dirty="0">
                <a:solidFill>
                  <a:schemeClr val="tx1">
                    <a:lumMod val="65000"/>
                    <a:lumOff val="35000"/>
                  </a:schemeClr>
                </a:solidFill>
                <a:latin typeface="Cambria" panose="02040503050406030204" pitchFamily="18" charset="0"/>
                <a:ea typeface="Cambria" panose="02040503050406030204" pitchFamily="18" charset="0"/>
              </a:rPr>
              <a:t>The global Bathroom Vanities market is forecast to reach USD 12.48 Billion by 2027, according to a new report by Reports and Data. The market is witnessing a surge in demand due to the growing trend of bath utilities and multi-utility home décor units. Rising demand for more functional bathrooms is expected to increase the number of installations of specialized countertops that contain sinks</a:t>
            </a:r>
            <a:r>
              <a:rPr lang="en-US" dirty="0" smtClean="0">
                <a:solidFill>
                  <a:schemeClr val="tx1">
                    <a:lumMod val="65000"/>
                    <a:lumOff val="35000"/>
                  </a:schemeClr>
                </a:solidFill>
                <a:latin typeface="Cambria" panose="02040503050406030204" pitchFamily="18" charset="0"/>
                <a:ea typeface="Cambria" panose="02040503050406030204" pitchFamily="18" charset="0"/>
              </a:rPr>
              <a:t>.</a:t>
            </a:r>
          </a:p>
          <a:p>
            <a:pPr algn="just">
              <a:lnSpc>
                <a:spcPct val="150000"/>
              </a:lnSpc>
            </a:pPr>
            <a:endParaRPr lang="en-US" sz="800" dirty="0">
              <a:solidFill>
                <a:schemeClr val="tx1">
                  <a:lumMod val="65000"/>
                  <a:lumOff val="35000"/>
                </a:schemeClr>
              </a:solidFill>
              <a:latin typeface="Cambria" panose="02040503050406030204" pitchFamily="18" charset="0"/>
              <a:ea typeface="Cambria" panose="02040503050406030204" pitchFamily="18" charset="0"/>
            </a:endParaRPr>
          </a:p>
          <a:p>
            <a:pPr algn="just">
              <a:lnSpc>
                <a:spcPct val="150000"/>
              </a:lnSpc>
            </a:pPr>
            <a:r>
              <a:rPr lang="en-US" dirty="0" smtClean="0">
                <a:solidFill>
                  <a:schemeClr val="tx1">
                    <a:lumMod val="65000"/>
                    <a:lumOff val="35000"/>
                  </a:schemeClr>
                </a:solidFill>
                <a:latin typeface="Cambria" panose="02040503050406030204" pitchFamily="18" charset="0"/>
                <a:ea typeface="Cambria" panose="02040503050406030204" pitchFamily="18" charset="0"/>
              </a:rPr>
              <a:t>Increasing </a:t>
            </a:r>
            <a:r>
              <a:rPr lang="en-US" dirty="0">
                <a:solidFill>
                  <a:schemeClr val="tx1">
                    <a:lumMod val="65000"/>
                    <a:lumOff val="35000"/>
                  </a:schemeClr>
                </a:solidFill>
                <a:latin typeface="Cambria" panose="02040503050406030204" pitchFamily="18" charset="0"/>
                <a:ea typeface="Cambria" panose="02040503050406030204" pitchFamily="18" charset="0"/>
              </a:rPr>
              <a:t>house completion rates in the developed countries is expected to drive the demand for the market. Growing investments in the retrofitting and remodeling of existing bathrooms in the developed and developing countries will boost the demand for the market. An increase in disposable incomes, especially in the developing countries, and various promotional activities undertaken by the real-estate sector, are also expected to lead to a surge in the demand of the market. Migration from rural to urban areas and the booming global population have led to smaller bathroom spaces in major countries. It is expected that this will hamper the growth of the bathroom vanities market.</a:t>
            </a:r>
          </a:p>
          <a:p>
            <a:pPr algn="just">
              <a:lnSpc>
                <a:spcPct val="150000"/>
              </a:lnSpc>
            </a:pPr>
            <a:endParaRPr lang="en-US" sz="700" dirty="0" smtClean="0">
              <a:solidFill>
                <a:schemeClr val="tx1">
                  <a:lumMod val="65000"/>
                  <a:lumOff val="35000"/>
                </a:schemeClr>
              </a:solidFill>
              <a:latin typeface="Cambria" panose="02040503050406030204" pitchFamily="18" charset="0"/>
              <a:ea typeface="Cambria" panose="02040503050406030204" pitchFamily="18" charset="0"/>
            </a:endParaRPr>
          </a:p>
          <a:p>
            <a:pPr>
              <a:lnSpc>
                <a:spcPct val="150000"/>
              </a:lnSpc>
            </a:pPr>
            <a:r>
              <a:rPr lang="en-US" b="1" dirty="0" smtClean="0"/>
              <a:t>Read </a:t>
            </a:r>
            <a:r>
              <a:rPr lang="en-US" b="1" dirty="0" smtClean="0"/>
              <a:t>More</a:t>
            </a:r>
            <a:r>
              <a:rPr lang="en-US" b="1" dirty="0"/>
              <a:t>: </a:t>
            </a:r>
            <a:r>
              <a:rPr lang="en-US" b="1" dirty="0">
                <a:hlinkClick r:id="rId2"/>
              </a:rPr>
              <a:t>https://</a:t>
            </a:r>
            <a:r>
              <a:rPr lang="en-US" b="1" dirty="0" smtClean="0">
                <a:hlinkClick r:id="rId2"/>
              </a:rPr>
              <a:t>www.reportsanddata.com/report-detail/bathroom-vanities-market</a:t>
            </a:r>
            <a:endParaRPr lang="en-US" b="1" dirty="0" smtClean="0"/>
          </a:p>
          <a:p>
            <a:pPr>
              <a:lnSpc>
                <a:spcPct val="150000"/>
              </a:lnSpc>
            </a:pPr>
            <a:endParaRPr lang="en-US" b="1" dirty="0" smtClean="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80633" y="42206"/>
            <a:ext cx="1914415" cy="763261"/>
          </a:xfrm>
          <a:prstGeom prst="rect">
            <a:avLst/>
          </a:prstGeom>
        </p:spPr>
      </p:pic>
      <p:sp>
        <p:nvSpPr>
          <p:cNvPr id="7" name="TextBox 6"/>
          <p:cNvSpPr txBox="1"/>
          <p:nvPr/>
        </p:nvSpPr>
        <p:spPr>
          <a:xfrm>
            <a:off x="9558451" y="6477898"/>
            <a:ext cx="2726644" cy="369332"/>
          </a:xfrm>
          <a:prstGeom prst="rect">
            <a:avLst/>
          </a:prstGeom>
          <a:noFill/>
        </p:spPr>
        <p:txBody>
          <a:bodyPr wrap="none" rtlCol="0">
            <a:spAutoFit/>
          </a:bodyPr>
          <a:lstStyle/>
          <a:p>
            <a:r>
              <a:rPr lang="en-US" dirty="0" smtClean="0">
                <a:solidFill>
                  <a:schemeClr val="tx1">
                    <a:lumMod val="50000"/>
                    <a:lumOff val="50000"/>
                  </a:schemeClr>
                </a:solidFill>
              </a:rPr>
              <a:t>www.reportsanddata.com</a:t>
            </a:r>
            <a:endParaRPr lang="en-US" dirty="0">
              <a:solidFill>
                <a:schemeClr val="tx1">
                  <a:lumMod val="50000"/>
                  <a:lumOff val="50000"/>
                </a:schemeClr>
              </a:solidFill>
            </a:endParaRPr>
          </a:p>
        </p:txBody>
      </p:sp>
    </p:spTree>
    <p:extLst>
      <p:ext uri="{BB962C8B-B14F-4D97-AF65-F5344CB8AC3E}">
        <p14:creationId xmlns:p14="http://schemas.microsoft.com/office/powerpoint/2010/main" val="437461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365760" cy="68580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710419" y="253218"/>
            <a:ext cx="4192172" cy="707886"/>
          </a:xfrm>
          <a:prstGeom prst="rect">
            <a:avLst/>
          </a:prstGeom>
          <a:noFill/>
        </p:spPr>
        <p:txBody>
          <a:bodyPr wrap="square" rtlCol="0">
            <a:spAutoFit/>
          </a:bodyPr>
          <a:lstStyle/>
          <a:p>
            <a:r>
              <a:rPr lang="en-IN" sz="4000" b="1" dirty="0" smtClean="0">
                <a:solidFill>
                  <a:srgbClr val="002060"/>
                </a:solidFill>
                <a:latin typeface="Adobe Gothic Std B" panose="020B0800000000000000" pitchFamily="34" charset="-128"/>
                <a:ea typeface="Adobe Gothic Std B" panose="020B0800000000000000" pitchFamily="34" charset="-128"/>
              </a:rPr>
              <a:t>Market</a:t>
            </a:r>
            <a:r>
              <a:rPr lang="en-IN" sz="3600" b="1" dirty="0" smtClean="0">
                <a:solidFill>
                  <a:srgbClr val="002060"/>
                </a:solidFill>
                <a:latin typeface="Adobe Gothic Std B" panose="020B0800000000000000" pitchFamily="34" charset="-128"/>
                <a:ea typeface="Adobe Gothic Std B" panose="020B0800000000000000" pitchFamily="34" charset="-128"/>
              </a:rPr>
              <a:t> Summary</a:t>
            </a:r>
            <a:endParaRPr lang="en-US" sz="3600" dirty="0" smtClean="0">
              <a:solidFill>
                <a:srgbClr val="002060"/>
              </a:solidFill>
              <a:latin typeface="Adobe Gothic Std B" panose="020B0800000000000000" pitchFamily="34" charset="-128"/>
              <a:ea typeface="Adobe Gothic Std B" panose="020B0800000000000000" pitchFamily="34" charset="-128"/>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80633" y="42206"/>
            <a:ext cx="1914415" cy="763261"/>
          </a:xfrm>
          <a:prstGeom prst="rect">
            <a:avLst/>
          </a:prstGeom>
        </p:spPr>
      </p:pic>
      <p:sp>
        <p:nvSpPr>
          <p:cNvPr id="7" name="TextBox 6"/>
          <p:cNvSpPr txBox="1"/>
          <p:nvPr/>
        </p:nvSpPr>
        <p:spPr>
          <a:xfrm>
            <a:off x="9558451" y="6477898"/>
            <a:ext cx="2726644" cy="369332"/>
          </a:xfrm>
          <a:prstGeom prst="rect">
            <a:avLst/>
          </a:prstGeom>
          <a:noFill/>
        </p:spPr>
        <p:txBody>
          <a:bodyPr wrap="none" rtlCol="0">
            <a:spAutoFit/>
          </a:bodyPr>
          <a:lstStyle/>
          <a:p>
            <a:r>
              <a:rPr lang="en-US" dirty="0" smtClean="0">
                <a:solidFill>
                  <a:schemeClr val="tx1">
                    <a:lumMod val="50000"/>
                    <a:lumOff val="50000"/>
                  </a:schemeClr>
                </a:solidFill>
              </a:rPr>
              <a:t>www.reportsanddata.com</a:t>
            </a:r>
            <a:endParaRPr lang="en-US" dirty="0">
              <a:solidFill>
                <a:schemeClr val="tx1">
                  <a:lumMod val="50000"/>
                  <a:lumOff val="50000"/>
                </a:schemeClr>
              </a:solidFill>
            </a:endParaRPr>
          </a:p>
        </p:txBody>
      </p:sp>
      <p:sp>
        <p:nvSpPr>
          <p:cNvPr id="8" name="Rectangle 7"/>
          <p:cNvSpPr/>
          <p:nvPr/>
        </p:nvSpPr>
        <p:spPr>
          <a:xfrm>
            <a:off x="710419" y="937920"/>
            <a:ext cx="10622989" cy="5693866"/>
          </a:xfrm>
          <a:prstGeom prst="rect">
            <a:avLst/>
          </a:prstGeom>
        </p:spPr>
        <p:txBody>
          <a:bodyPr wrap="square">
            <a:spAutoFit/>
          </a:bodyPr>
          <a:lstStyle/>
          <a:p>
            <a:pPr>
              <a:lnSpc>
                <a:spcPct val="200000"/>
              </a:lnSpc>
            </a:pPr>
            <a:r>
              <a:rPr lang="en-US" b="1" dirty="0">
                <a:solidFill>
                  <a:schemeClr val="tx1">
                    <a:lumMod val="65000"/>
                    <a:lumOff val="35000"/>
                  </a:schemeClr>
                </a:solidFill>
                <a:latin typeface="Cambria" panose="02040503050406030204" pitchFamily="18" charset="0"/>
                <a:ea typeface="Cambria" panose="02040503050406030204" pitchFamily="18" charset="0"/>
              </a:rPr>
              <a:t>Key participants include </a:t>
            </a:r>
            <a:r>
              <a:rPr lang="en-US" dirty="0">
                <a:solidFill>
                  <a:schemeClr val="tx1">
                    <a:lumMod val="65000"/>
                    <a:lumOff val="35000"/>
                  </a:schemeClr>
                </a:solidFill>
                <a:latin typeface="Cambria" panose="02040503050406030204" pitchFamily="18" charset="0"/>
                <a:ea typeface="Cambria" panose="02040503050406030204" pitchFamily="18" charset="0"/>
              </a:rPr>
              <a:t>RSI Home Products, Inc., Kohler Company, JSG Oceana, Foremost Groups, Empire Industries, Inc., Design House (DHI Corp.), Design Element Group, Inc., </a:t>
            </a:r>
            <a:r>
              <a:rPr lang="en-US" dirty="0" err="1">
                <a:solidFill>
                  <a:schemeClr val="tx1">
                    <a:lumMod val="65000"/>
                    <a:lumOff val="35000"/>
                  </a:schemeClr>
                </a:solidFill>
                <a:latin typeface="Cambria" panose="02040503050406030204" pitchFamily="18" charset="0"/>
                <a:ea typeface="Cambria" panose="02040503050406030204" pitchFamily="18" charset="0"/>
              </a:rPr>
              <a:t>Bellaterra</a:t>
            </a:r>
            <a:r>
              <a:rPr lang="en-US" dirty="0">
                <a:solidFill>
                  <a:schemeClr val="tx1">
                    <a:lumMod val="65000"/>
                    <a:lumOff val="35000"/>
                  </a:schemeClr>
                </a:solidFill>
                <a:latin typeface="Cambria" panose="02040503050406030204" pitchFamily="18" charset="0"/>
                <a:ea typeface="Cambria" panose="02040503050406030204" pitchFamily="18" charset="0"/>
              </a:rPr>
              <a:t> Home, LLC, </a:t>
            </a:r>
            <a:r>
              <a:rPr lang="en-US" dirty="0" err="1">
                <a:solidFill>
                  <a:schemeClr val="tx1">
                    <a:lumMod val="65000"/>
                    <a:lumOff val="35000"/>
                  </a:schemeClr>
                </a:solidFill>
                <a:latin typeface="Cambria" panose="02040503050406030204" pitchFamily="18" charset="0"/>
                <a:ea typeface="Cambria" panose="02040503050406030204" pitchFamily="18" charset="0"/>
              </a:rPr>
              <a:t>Avanity</a:t>
            </a:r>
            <a:r>
              <a:rPr lang="en-US" dirty="0">
                <a:solidFill>
                  <a:schemeClr val="tx1">
                    <a:lumMod val="65000"/>
                    <a:lumOff val="35000"/>
                  </a:schemeClr>
                </a:solidFill>
                <a:latin typeface="Cambria" panose="02040503050406030204" pitchFamily="18" charset="0"/>
                <a:ea typeface="Cambria" panose="02040503050406030204" pitchFamily="18" charset="0"/>
              </a:rPr>
              <a:t> Corporation, and American </a:t>
            </a:r>
            <a:r>
              <a:rPr lang="en-US" dirty="0" err="1">
                <a:solidFill>
                  <a:schemeClr val="tx1">
                    <a:lumMod val="65000"/>
                    <a:lumOff val="35000"/>
                  </a:schemeClr>
                </a:solidFill>
                <a:latin typeface="Cambria" panose="02040503050406030204" pitchFamily="18" charset="0"/>
                <a:ea typeface="Cambria" panose="02040503050406030204" pitchFamily="18" charset="0"/>
              </a:rPr>
              <a:t>Woodmark</a:t>
            </a:r>
            <a:r>
              <a:rPr lang="en-US" dirty="0">
                <a:solidFill>
                  <a:schemeClr val="tx1">
                    <a:lumMod val="65000"/>
                    <a:lumOff val="35000"/>
                  </a:schemeClr>
                </a:solidFill>
                <a:latin typeface="Cambria" panose="02040503050406030204" pitchFamily="18" charset="0"/>
                <a:ea typeface="Cambria" panose="02040503050406030204" pitchFamily="18" charset="0"/>
              </a:rPr>
              <a:t> Corporation, among others</a:t>
            </a:r>
            <a:r>
              <a:rPr lang="en-US" dirty="0" smtClean="0">
                <a:solidFill>
                  <a:schemeClr val="tx1">
                    <a:lumMod val="65000"/>
                    <a:lumOff val="35000"/>
                  </a:schemeClr>
                </a:solidFill>
                <a:latin typeface="Cambria" panose="02040503050406030204" pitchFamily="18" charset="0"/>
                <a:ea typeface="Cambria" panose="02040503050406030204" pitchFamily="18" charset="0"/>
              </a:rPr>
              <a:t>.</a:t>
            </a:r>
          </a:p>
          <a:p>
            <a:pPr>
              <a:lnSpc>
                <a:spcPct val="200000"/>
              </a:lnSpc>
            </a:pPr>
            <a:endParaRPr lang="en-US" sz="600" dirty="0">
              <a:solidFill>
                <a:schemeClr val="tx1">
                  <a:lumMod val="65000"/>
                  <a:lumOff val="35000"/>
                </a:schemeClr>
              </a:solidFill>
              <a:latin typeface="Cambria" panose="02040503050406030204" pitchFamily="18" charset="0"/>
              <a:ea typeface="Cambria" panose="02040503050406030204" pitchFamily="18" charset="0"/>
            </a:endParaRPr>
          </a:p>
          <a:p>
            <a:pPr>
              <a:lnSpc>
                <a:spcPct val="200000"/>
              </a:lnSpc>
            </a:pPr>
            <a:r>
              <a:rPr lang="en-US" b="1" dirty="0">
                <a:solidFill>
                  <a:schemeClr val="tx1">
                    <a:lumMod val="65000"/>
                    <a:lumOff val="35000"/>
                  </a:schemeClr>
                </a:solidFill>
                <a:latin typeface="Cambria" panose="02040503050406030204" pitchFamily="18" charset="0"/>
                <a:ea typeface="Cambria" panose="02040503050406030204" pitchFamily="18" charset="0"/>
              </a:rPr>
              <a:t>Material Outlook (Revenue, USD Billion; 2017-2027)</a:t>
            </a:r>
          </a:p>
          <a:p>
            <a:pPr>
              <a:lnSpc>
                <a:spcPct val="200000"/>
              </a:lnSpc>
            </a:pPr>
            <a:r>
              <a:rPr lang="en-US" dirty="0" smtClean="0">
                <a:solidFill>
                  <a:schemeClr val="tx1">
                    <a:lumMod val="65000"/>
                    <a:lumOff val="35000"/>
                  </a:schemeClr>
                </a:solidFill>
                <a:latin typeface="Cambria" panose="02040503050406030204" pitchFamily="18" charset="0"/>
                <a:ea typeface="Cambria" panose="02040503050406030204" pitchFamily="18" charset="0"/>
              </a:rPr>
              <a:t>Metal, Wood, Glass, Ceramic, Stone</a:t>
            </a:r>
          </a:p>
          <a:p>
            <a:pPr>
              <a:lnSpc>
                <a:spcPct val="200000"/>
              </a:lnSpc>
            </a:pPr>
            <a:endParaRPr lang="en-US" sz="600" dirty="0">
              <a:solidFill>
                <a:schemeClr val="tx1">
                  <a:lumMod val="65000"/>
                  <a:lumOff val="35000"/>
                </a:schemeClr>
              </a:solidFill>
              <a:latin typeface="Cambria" panose="02040503050406030204" pitchFamily="18" charset="0"/>
              <a:ea typeface="Cambria" panose="02040503050406030204" pitchFamily="18" charset="0"/>
            </a:endParaRPr>
          </a:p>
          <a:p>
            <a:pPr>
              <a:lnSpc>
                <a:spcPct val="200000"/>
              </a:lnSpc>
            </a:pPr>
            <a:r>
              <a:rPr lang="en-US" b="1" dirty="0">
                <a:solidFill>
                  <a:schemeClr val="tx1">
                    <a:lumMod val="65000"/>
                    <a:lumOff val="35000"/>
                  </a:schemeClr>
                </a:solidFill>
                <a:latin typeface="Cambria" panose="02040503050406030204" pitchFamily="18" charset="0"/>
                <a:ea typeface="Cambria" panose="02040503050406030204" pitchFamily="18" charset="0"/>
              </a:rPr>
              <a:t>Application Outlook (Revenue, USD Billion; 2017-2027)</a:t>
            </a:r>
          </a:p>
          <a:p>
            <a:pPr>
              <a:lnSpc>
                <a:spcPct val="200000"/>
              </a:lnSpc>
            </a:pPr>
            <a:r>
              <a:rPr lang="en-US" dirty="0" smtClean="0">
                <a:solidFill>
                  <a:schemeClr val="tx1">
                    <a:lumMod val="65000"/>
                    <a:lumOff val="35000"/>
                  </a:schemeClr>
                </a:solidFill>
                <a:latin typeface="Cambria" panose="02040503050406030204" pitchFamily="18" charset="0"/>
                <a:ea typeface="Cambria" panose="02040503050406030204" pitchFamily="18" charset="0"/>
              </a:rPr>
              <a:t>Residential, Non-Residential</a:t>
            </a:r>
          </a:p>
          <a:p>
            <a:pPr>
              <a:lnSpc>
                <a:spcPct val="200000"/>
              </a:lnSpc>
            </a:pPr>
            <a:endParaRPr lang="en-US" sz="600" dirty="0">
              <a:solidFill>
                <a:schemeClr val="tx1">
                  <a:lumMod val="65000"/>
                  <a:lumOff val="35000"/>
                </a:schemeClr>
              </a:solidFill>
              <a:latin typeface="Cambria" panose="02040503050406030204" pitchFamily="18" charset="0"/>
              <a:ea typeface="Cambria" panose="02040503050406030204" pitchFamily="18" charset="0"/>
            </a:endParaRPr>
          </a:p>
          <a:p>
            <a:pPr>
              <a:lnSpc>
                <a:spcPct val="200000"/>
              </a:lnSpc>
            </a:pPr>
            <a:r>
              <a:rPr lang="en-US" b="1" dirty="0">
                <a:solidFill>
                  <a:schemeClr val="tx1">
                    <a:lumMod val="65000"/>
                    <a:lumOff val="35000"/>
                  </a:schemeClr>
                </a:solidFill>
                <a:latin typeface="Cambria" panose="02040503050406030204" pitchFamily="18" charset="0"/>
                <a:ea typeface="Cambria" panose="02040503050406030204" pitchFamily="18" charset="0"/>
              </a:rPr>
              <a:t>Size Outlook (Revenue, USD Billion; 2017-2027)</a:t>
            </a:r>
          </a:p>
          <a:p>
            <a:pPr>
              <a:lnSpc>
                <a:spcPct val="200000"/>
              </a:lnSpc>
            </a:pPr>
            <a:r>
              <a:rPr lang="en-US" dirty="0" smtClean="0">
                <a:solidFill>
                  <a:schemeClr val="tx1">
                    <a:lumMod val="65000"/>
                    <a:lumOff val="35000"/>
                  </a:schemeClr>
                </a:solidFill>
                <a:latin typeface="Cambria" panose="02040503050406030204" pitchFamily="18" charset="0"/>
                <a:ea typeface="Cambria" panose="02040503050406030204" pitchFamily="18" charset="0"/>
              </a:rPr>
              <a:t>24-35 inch, 38-47 inch, 48-60 inch</a:t>
            </a:r>
            <a:endParaRPr lang="en-IN" dirty="0" smtClean="0">
              <a:solidFill>
                <a:schemeClr val="tx1">
                  <a:lumMod val="65000"/>
                  <a:lumOff val="35000"/>
                </a:schemeClr>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4819011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696221" y="1800661"/>
            <a:ext cx="4670474" cy="3854548"/>
          </a:xfrm>
          <a:prstGeom prst="rect">
            <a:avLst/>
          </a:prstGeom>
          <a:solidFill>
            <a:schemeClr val="bg1"/>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angle 1"/>
          <p:cNvSpPr/>
          <p:nvPr/>
        </p:nvSpPr>
        <p:spPr>
          <a:xfrm>
            <a:off x="0" y="0"/>
            <a:ext cx="6696222" cy="68580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450165" y="393896"/>
            <a:ext cx="1915909" cy="584775"/>
          </a:xfrm>
          <a:prstGeom prst="rect">
            <a:avLst/>
          </a:prstGeom>
          <a:noFill/>
        </p:spPr>
        <p:txBody>
          <a:bodyPr wrap="none" rtlCol="0">
            <a:spAutoFit/>
          </a:bodyPr>
          <a:lstStyle/>
          <a:p>
            <a:r>
              <a:rPr lang="en-IN" sz="3200" b="1" dirty="0" smtClean="0">
                <a:solidFill>
                  <a:schemeClr val="bg1"/>
                </a:solidFill>
                <a:latin typeface="Adobe Gothic Std B" panose="020B0800000000000000" pitchFamily="34" charset="-128"/>
                <a:ea typeface="Adobe Gothic Std B" panose="020B0800000000000000" pitchFamily="34" charset="-128"/>
              </a:rPr>
              <a:t>About Us</a:t>
            </a:r>
            <a:endParaRPr lang="en-US" sz="2800" dirty="0" smtClean="0">
              <a:solidFill>
                <a:schemeClr val="bg1"/>
              </a:solidFill>
              <a:latin typeface="Adobe Gothic Std B" panose="020B0800000000000000" pitchFamily="34" charset="-128"/>
              <a:ea typeface="Adobe Gothic Std B" panose="020B0800000000000000" pitchFamily="34" charset="-128"/>
            </a:endParaRPr>
          </a:p>
        </p:txBody>
      </p:sp>
      <p:sp>
        <p:nvSpPr>
          <p:cNvPr id="5" name="TextBox 4"/>
          <p:cNvSpPr txBox="1"/>
          <p:nvPr/>
        </p:nvSpPr>
        <p:spPr>
          <a:xfrm>
            <a:off x="450165" y="1146517"/>
            <a:ext cx="5655213" cy="4955203"/>
          </a:xfrm>
          <a:prstGeom prst="rect">
            <a:avLst/>
          </a:prstGeom>
          <a:noFill/>
        </p:spPr>
        <p:txBody>
          <a:bodyPr wrap="square" rtlCol="0">
            <a:spAutoFit/>
          </a:bodyPr>
          <a:lstStyle/>
          <a:p>
            <a:r>
              <a:rPr lang="en-US" sz="2800" dirty="0" smtClean="0">
                <a:solidFill>
                  <a:srgbClr val="FC6533"/>
                </a:solidFill>
                <a:latin typeface="Cambria" panose="02040503050406030204" pitchFamily="18" charset="0"/>
                <a:ea typeface="Cambria" panose="02040503050406030204" pitchFamily="18" charset="0"/>
                <a:cs typeface="Calibri" panose="020F0502020204030204" pitchFamily="34" charset="0"/>
              </a:rPr>
              <a:t>Reports and Data </a:t>
            </a:r>
            <a:r>
              <a:rPr lang="en-US" dirty="0" smtClean="0">
                <a:solidFill>
                  <a:schemeClr val="bg1"/>
                </a:solidFill>
                <a:latin typeface="Cambria" panose="02040503050406030204" pitchFamily="18" charset="0"/>
                <a:ea typeface="Cambria" panose="02040503050406030204" pitchFamily="18" charset="0"/>
                <a:cs typeface="Calibri" panose="020F0502020204030204" pitchFamily="34" charset="0"/>
              </a:rPr>
              <a:t>is a market research and consulting company that provides syndicated research reports, customized research reports, and consulting services. Our solutions purely focus on your purpose to locate, target and analyze consumer behavior shifts across demographics, across industries and help client’s make a smarter business decision. </a:t>
            </a:r>
          </a:p>
          <a:p>
            <a:endParaRPr lang="en-US" dirty="0" smtClean="0">
              <a:solidFill>
                <a:schemeClr val="bg1"/>
              </a:solidFill>
              <a:latin typeface="Cambria" panose="02040503050406030204" pitchFamily="18" charset="0"/>
              <a:ea typeface="Cambria" panose="02040503050406030204" pitchFamily="18" charset="0"/>
              <a:cs typeface="Calibri" panose="020F0502020204030204" pitchFamily="34" charset="0"/>
            </a:endParaRPr>
          </a:p>
          <a:p>
            <a:r>
              <a:rPr lang="en-US" dirty="0" smtClean="0">
                <a:solidFill>
                  <a:schemeClr val="bg1"/>
                </a:solidFill>
                <a:latin typeface="Cambria" panose="02040503050406030204" pitchFamily="18" charset="0"/>
                <a:ea typeface="Cambria" panose="02040503050406030204" pitchFamily="18" charset="0"/>
                <a:cs typeface="Calibri" panose="020F0502020204030204" pitchFamily="34" charset="0"/>
              </a:rPr>
              <a:t>We offer market intelligence studies ensuring relevant and fact-based research across a multiple industries including Healthcare, Technology, Chemicals, Power, and Energy. We consistently update our research offerings to ensure our clients are aware about the latest trends existent in the market. Reports and Data has a strong base of experienced analysts from varied areas of expertise.</a:t>
            </a:r>
            <a:endParaRPr lang="en-US" dirty="0" smtClean="0">
              <a:solidFill>
                <a:schemeClr val="bg1"/>
              </a:solidFill>
              <a:latin typeface="Cambria" panose="02040503050406030204" pitchFamily="18" charset="0"/>
              <a:ea typeface="Cambria" panose="02040503050406030204" pitchFamily="18" charset="0"/>
            </a:endParaRPr>
          </a:p>
          <a:p>
            <a:endParaRPr lang="en-US" dirty="0">
              <a:solidFill>
                <a:schemeClr val="bg1"/>
              </a:solidFill>
            </a:endParaRPr>
          </a:p>
        </p:txBody>
      </p:sp>
      <p:sp>
        <p:nvSpPr>
          <p:cNvPr id="6" name="TextBox 5"/>
          <p:cNvSpPr txBox="1"/>
          <p:nvPr/>
        </p:nvSpPr>
        <p:spPr>
          <a:xfrm>
            <a:off x="7026809" y="3108959"/>
            <a:ext cx="4037429" cy="2277547"/>
          </a:xfrm>
          <a:prstGeom prst="rect">
            <a:avLst/>
          </a:prstGeom>
          <a:noFill/>
        </p:spPr>
        <p:txBody>
          <a:bodyPr wrap="square" rtlCol="0">
            <a:spAutoFit/>
          </a:bodyPr>
          <a:lstStyle/>
          <a:p>
            <a:r>
              <a:rPr lang="en-US" sz="2400" b="1" dirty="0" smtClean="0">
                <a:solidFill>
                  <a:srgbClr val="002060"/>
                </a:solidFill>
                <a:latin typeface="Cambria" panose="02040503050406030204" pitchFamily="18" charset="0"/>
                <a:ea typeface="Cambria" panose="02040503050406030204" pitchFamily="18" charset="0"/>
                <a:cs typeface="Calibri" panose="020F0502020204030204" pitchFamily="34" charset="0"/>
              </a:rPr>
              <a:t>John Watson</a:t>
            </a:r>
          </a:p>
          <a:p>
            <a:r>
              <a:rPr lang="en-US" sz="2000" dirty="0" smtClean="0">
                <a:solidFill>
                  <a:srgbClr val="002060"/>
                </a:solidFill>
                <a:latin typeface="Cambria" panose="02040503050406030204" pitchFamily="18" charset="0"/>
                <a:ea typeface="Cambria" panose="02040503050406030204" pitchFamily="18" charset="0"/>
                <a:cs typeface="Calibri" panose="020F0502020204030204" pitchFamily="34" charset="0"/>
              </a:rPr>
              <a:t>Head of Business Development</a:t>
            </a:r>
          </a:p>
          <a:p>
            <a:r>
              <a:rPr lang="en-US" sz="2000" dirty="0" smtClean="0">
                <a:solidFill>
                  <a:srgbClr val="002060"/>
                </a:solidFill>
                <a:latin typeface="Cambria" panose="02040503050406030204" pitchFamily="18" charset="0"/>
                <a:ea typeface="Cambria" panose="02040503050406030204" pitchFamily="18" charset="0"/>
                <a:cs typeface="Calibri" panose="020F0502020204030204" pitchFamily="34" charset="0"/>
              </a:rPr>
              <a:t>Reports And Data | Web: </a:t>
            </a:r>
            <a:r>
              <a:rPr lang="en-US" sz="2000" dirty="0" smtClean="0">
                <a:solidFill>
                  <a:srgbClr val="002060"/>
                </a:solidFill>
                <a:latin typeface="Cambria" panose="02040503050406030204" pitchFamily="18" charset="0"/>
                <a:ea typeface="Cambria" panose="02040503050406030204" pitchFamily="18" charset="0"/>
                <a:cs typeface="Calibri" panose="020F0502020204030204" pitchFamily="34" charset="0"/>
                <a:hlinkClick r:id="rId2"/>
              </a:rPr>
              <a:t>www.reportsanddata.com</a:t>
            </a:r>
            <a:endParaRPr lang="en-US" sz="2000" dirty="0" smtClean="0">
              <a:solidFill>
                <a:srgbClr val="002060"/>
              </a:solidFill>
              <a:latin typeface="Cambria" panose="02040503050406030204" pitchFamily="18" charset="0"/>
              <a:ea typeface="Cambria" panose="02040503050406030204" pitchFamily="18" charset="0"/>
              <a:cs typeface="Calibri" panose="020F0502020204030204" pitchFamily="34" charset="0"/>
            </a:endParaRPr>
          </a:p>
          <a:p>
            <a:r>
              <a:rPr lang="en-US" sz="2000" dirty="0" smtClean="0">
                <a:solidFill>
                  <a:srgbClr val="002060"/>
                </a:solidFill>
                <a:latin typeface="Cambria" panose="02040503050406030204" pitchFamily="18" charset="0"/>
                <a:ea typeface="Cambria" panose="02040503050406030204" pitchFamily="18" charset="0"/>
                <a:cs typeface="Calibri" panose="020F0502020204030204" pitchFamily="34" charset="0"/>
              </a:rPr>
              <a:t>Direct Line: </a:t>
            </a:r>
            <a:r>
              <a:rPr lang="en-US" sz="2000" b="1" dirty="0" smtClean="0">
                <a:solidFill>
                  <a:srgbClr val="002060"/>
                </a:solidFill>
                <a:latin typeface="Cambria" panose="02040503050406030204" pitchFamily="18" charset="0"/>
                <a:ea typeface="Cambria" panose="02040503050406030204" pitchFamily="18" charset="0"/>
                <a:cs typeface="Calibri" panose="020F0502020204030204" pitchFamily="34" charset="0"/>
              </a:rPr>
              <a:t>+1-212-710-1370</a:t>
            </a:r>
          </a:p>
          <a:p>
            <a:r>
              <a:rPr lang="en-US" sz="2000" dirty="0" smtClean="0">
                <a:solidFill>
                  <a:srgbClr val="002060"/>
                </a:solidFill>
                <a:latin typeface="Cambria" panose="02040503050406030204" pitchFamily="18" charset="0"/>
                <a:ea typeface="Cambria" panose="02040503050406030204" pitchFamily="18" charset="0"/>
                <a:cs typeface="Calibri" panose="020F0502020204030204" pitchFamily="34" charset="0"/>
              </a:rPr>
              <a:t>E-mail: </a:t>
            </a:r>
            <a:r>
              <a:rPr lang="en-US" sz="2000" dirty="0" smtClean="0">
                <a:solidFill>
                  <a:srgbClr val="002060"/>
                </a:solidFill>
                <a:latin typeface="Cambria" panose="02040503050406030204" pitchFamily="18" charset="0"/>
                <a:ea typeface="Cambria" panose="02040503050406030204" pitchFamily="18" charset="0"/>
                <a:cs typeface="Calibri" panose="020F0502020204030204" pitchFamily="34" charset="0"/>
                <a:hlinkClick r:id="rId3"/>
              </a:rPr>
              <a:t>sales@reportsanddata.com</a:t>
            </a:r>
            <a:endParaRPr lang="en-US" sz="2000" dirty="0" smtClean="0">
              <a:solidFill>
                <a:srgbClr val="002060"/>
              </a:solidFill>
              <a:latin typeface="Cambria" panose="02040503050406030204" pitchFamily="18" charset="0"/>
              <a:ea typeface="Cambria" panose="02040503050406030204" pitchFamily="18" charset="0"/>
              <a:cs typeface="Calibri" panose="020F0502020204030204" pitchFamily="34" charset="0"/>
            </a:endParaRPr>
          </a:p>
          <a:p>
            <a:endParaRPr lang="en-US" dirty="0"/>
          </a:p>
        </p:txBody>
      </p:sp>
      <p:sp>
        <p:nvSpPr>
          <p:cNvPr id="7" name="TextBox 6"/>
          <p:cNvSpPr txBox="1"/>
          <p:nvPr/>
        </p:nvSpPr>
        <p:spPr>
          <a:xfrm>
            <a:off x="6981345" y="2247185"/>
            <a:ext cx="2257349" cy="861774"/>
          </a:xfrm>
          <a:prstGeom prst="rect">
            <a:avLst/>
          </a:prstGeom>
          <a:noFill/>
        </p:spPr>
        <p:txBody>
          <a:bodyPr wrap="none" rtlCol="0">
            <a:spAutoFit/>
          </a:bodyPr>
          <a:lstStyle/>
          <a:p>
            <a:r>
              <a:rPr lang="en-US" sz="3200" b="1" dirty="0" smtClean="0">
                <a:solidFill>
                  <a:srgbClr val="FF0000"/>
                </a:solidFill>
                <a:latin typeface="Adobe Gothic Std B" panose="020B0800000000000000" pitchFamily="34" charset="-128"/>
                <a:ea typeface="Adobe Gothic Std B" panose="020B0800000000000000" pitchFamily="34" charset="-128"/>
              </a:rPr>
              <a:t>Contact US</a:t>
            </a:r>
          </a:p>
          <a:p>
            <a:endParaRPr lang="en-US" dirty="0"/>
          </a:p>
        </p:txBody>
      </p: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07030" y="12265"/>
            <a:ext cx="1914415" cy="763261"/>
          </a:xfrm>
          <a:prstGeom prst="rect">
            <a:avLst/>
          </a:prstGeom>
        </p:spPr>
      </p:pic>
      <p:sp>
        <p:nvSpPr>
          <p:cNvPr id="9" name="TextBox 8"/>
          <p:cNvSpPr txBox="1"/>
          <p:nvPr/>
        </p:nvSpPr>
        <p:spPr>
          <a:xfrm>
            <a:off x="9558451" y="6477898"/>
            <a:ext cx="2726644" cy="369332"/>
          </a:xfrm>
          <a:prstGeom prst="rect">
            <a:avLst/>
          </a:prstGeom>
          <a:noFill/>
        </p:spPr>
        <p:txBody>
          <a:bodyPr wrap="none" rtlCol="0">
            <a:spAutoFit/>
          </a:bodyPr>
          <a:lstStyle/>
          <a:p>
            <a:r>
              <a:rPr lang="en-US" dirty="0" smtClean="0">
                <a:solidFill>
                  <a:schemeClr val="tx1">
                    <a:lumMod val="50000"/>
                    <a:lumOff val="50000"/>
                  </a:schemeClr>
                </a:solidFill>
              </a:rPr>
              <a:t>www.reportsanddata.com</a:t>
            </a:r>
            <a:endParaRPr lang="en-US" dirty="0">
              <a:solidFill>
                <a:schemeClr val="tx1">
                  <a:lumMod val="50000"/>
                  <a:lumOff val="50000"/>
                </a:schemeClr>
              </a:solidFill>
            </a:endParaRPr>
          </a:p>
        </p:txBody>
      </p:sp>
    </p:spTree>
    <p:extLst>
      <p:ext uri="{BB962C8B-B14F-4D97-AF65-F5344CB8AC3E}">
        <p14:creationId xmlns:p14="http://schemas.microsoft.com/office/powerpoint/2010/main" val="1181987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TotalTime>
  <Words>450</Words>
  <Application>Microsoft Office PowerPoint</Application>
  <PresentationFormat>Widescreen</PresentationFormat>
  <Paragraphs>32</Paragraphs>
  <Slides>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vt:i4>
      </vt:variant>
    </vt:vector>
  </HeadingPairs>
  <TitlesOfParts>
    <vt:vector size="12" baseType="lpstr">
      <vt:lpstr>Adobe Arabic</vt:lpstr>
      <vt:lpstr>Adobe Fangsong Std R</vt:lpstr>
      <vt:lpstr>Adobe Gothic Std B</vt:lpstr>
      <vt:lpstr>Arial</vt:lpstr>
      <vt:lpstr>Calibri</vt:lpstr>
      <vt:lpstr>Calibri Light</vt:lpstr>
      <vt:lpstr>Cambria</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Rushiraj</cp:lastModifiedBy>
  <cp:revision>23</cp:revision>
  <dcterms:created xsi:type="dcterms:W3CDTF">2020-08-12T16:28:58Z</dcterms:created>
  <dcterms:modified xsi:type="dcterms:W3CDTF">2021-01-05T12:17:21Z</dcterms:modified>
</cp:coreProperties>
</file>