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59" r:id="rId6"/>
    <p:sldId id="260" r:id="rId7"/>
    <p:sldId id="261" r:id="rId8"/>
    <p:sldId id="262" r:id="rId9"/>
    <p:sldId id="263" r:id="rId10"/>
    <p:sldId id="264" r:id="rId11"/>
    <p:sldId id="265" r:id="rId12"/>
    <p:sldId id="278" r:id="rId13"/>
    <p:sldId id="279" r:id="rId14"/>
    <p:sldId id="280" r:id="rId15"/>
    <p:sldId id="266" r:id="rId16"/>
    <p:sldId id="267" r:id="rId17"/>
    <p:sldId id="268" r:id="rId18"/>
    <p:sldId id="269" r:id="rId19"/>
    <p:sldId id="283" r:id="rId20"/>
    <p:sldId id="286" r:id="rId21"/>
    <p:sldId id="284" r:id="rId22"/>
    <p:sldId id="285" r:id="rId23"/>
    <p:sldId id="27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1E2FD-7C14-4A01-80D3-09D07AC7D7E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98267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1E2FD-7C14-4A01-80D3-09D07AC7D7E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282984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1E2FD-7C14-4A01-80D3-09D07AC7D7E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61742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1E2FD-7C14-4A01-80D3-09D07AC7D7E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372176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1E2FD-7C14-4A01-80D3-09D07AC7D7EB}"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333884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1E2FD-7C14-4A01-80D3-09D07AC7D7E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257470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1E2FD-7C14-4A01-80D3-09D07AC7D7EB}"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449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1E2FD-7C14-4A01-80D3-09D07AC7D7EB}"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339383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1E2FD-7C14-4A01-80D3-09D07AC7D7EB}"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393392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E2FD-7C14-4A01-80D3-09D07AC7D7E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386976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1E2FD-7C14-4A01-80D3-09D07AC7D7EB}"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A3C5E-FFA4-45EF-8D83-4BE74321E243}" type="slidenum">
              <a:rPr lang="en-US" smtClean="0"/>
              <a:t>‹#›</a:t>
            </a:fld>
            <a:endParaRPr lang="en-US"/>
          </a:p>
        </p:txBody>
      </p:sp>
    </p:spTree>
    <p:extLst>
      <p:ext uri="{BB962C8B-B14F-4D97-AF65-F5344CB8AC3E}">
        <p14:creationId xmlns:p14="http://schemas.microsoft.com/office/powerpoint/2010/main" val="25665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1E2FD-7C14-4A01-80D3-09D07AC7D7EB}" type="datetimeFigureOut">
              <a:rPr lang="en-US" smtClean="0"/>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A3C5E-FFA4-45EF-8D83-4BE74321E243}" type="slidenum">
              <a:rPr lang="en-US" smtClean="0"/>
              <a:t>‹#›</a:t>
            </a:fld>
            <a:endParaRPr lang="en-US"/>
          </a:p>
        </p:txBody>
      </p:sp>
    </p:spTree>
    <p:extLst>
      <p:ext uri="{BB962C8B-B14F-4D97-AF65-F5344CB8AC3E}">
        <p14:creationId xmlns:p14="http://schemas.microsoft.com/office/powerpoint/2010/main" val="353705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lstStyle/>
          <a:p>
            <a:endParaRPr lang="en-US" dirty="0"/>
          </a:p>
        </p:txBody>
      </p:sp>
      <p:sp>
        <p:nvSpPr>
          <p:cNvPr id="3" name="Subtitle 2"/>
          <p:cNvSpPr>
            <a:spLocks noGrp="1"/>
          </p:cNvSpPr>
          <p:nvPr>
            <p:ph type="subTitle" idx="1"/>
          </p:nvPr>
        </p:nvSpPr>
        <p:spPr>
          <a:xfrm>
            <a:off x="762000" y="457200"/>
            <a:ext cx="7696200" cy="58674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77338211"/>
              </p:ext>
            </p:extLst>
          </p:nvPr>
        </p:nvGraphicFramePr>
        <p:xfrm>
          <a:off x="685800" y="609600"/>
          <a:ext cx="7696200" cy="5715000"/>
        </p:xfrm>
        <a:graphic>
          <a:graphicData uri="http://schemas.openxmlformats.org/presentationml/2006/ole">
            <mc:AlternateContent xmlns:mc="http://schemas.openxmlformats.org/markup-compatibility/2006">
              <mc:Choice xmlns:v="urn:schemas-microsoft-com:vml" Requires="v">
                <p:oleObj spid="_x0000_s1042" name="Presentation" r:id="rId3" imgW="4570603" imgH="3427427" progId="PowerPoint.Show.12">
                  <p:embed/>
                </p:oleObj>
              </mc:Choice>
              <mc:Fallback>
                <p:oleObj name="Presentation" r:id="rId3" imgW="4570603" imgH="3427427" progId="PowerPoint.Show.12">
                  <p:embed/>
                  <p:pic>
                    <p:nvPicPr>
                      <p:cNvPr id="0" name=""/>
                      <p:cNvPicPr/>
                      <p:nvPr/>
                    </p:nvPicPr>
                    <p:blipFill>
                      <a:blip r:embed="rId4"/>
                      <a:stretch>
                        <a:fillRect/>
                      </a:stretch>
                    </p:blipFill>
                    <p:spPr>
                      <a:xfrm>
                        <a:off x="685800" y="609600"/>
                        <a:ext cx="7696200" cy="5715000"/>
                      </a:xfrm>
                      <a:prstGeom prst="rect">
                        <a:avLst/>
                      </a:prstGeom>
                    </p:spPr>
                  </p:pic>
                </p:oleObj>
              </mc:Fallback>
            </mc:AlternateContent>
          </a:graphicData>
        </a:graphic>
      </p:graphicFrame>
    </p:spTree>
    <p:extLst>
      <p:ext uri="{BB962C8B-B14F-4D97-AF65-F5344CB8AC3E}">
        <p14:creationId xmlns:p14="http://schemas.microsoft.com/office/powerpoint/2010/main" val="409906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Synodal Journey Continues in Our Parishes</a:t>
            </a:r>
            <a:endParaRPr lang="en-US" dirty="0"/>
          </a:p>
        </p:txBody>
      </p:sp>
      <p:sp>
        <p:nvSpPr>
          <p:cNvPr id="3" name="Content Placeholder 2"/>
          <p:cNvSpPr>
            <a:spLocks noGrp="1"/>
          </p:cNvSpPr>
          <p:nvPr>
            <p:ph idx="1"/>
          </p:nvPr>
        </p:nvSpPr>
        <p:spPr/>
        <p:txBody>
          <a:bodyPr>
            <a:normAutofit lnSpcReduction="10000"/>
          </a:bodyPr>
          <a:lstStyle/>
          <a:p>
            <a:r>
              <a:rPr lang="en-US" sz="4400" dirty="0"/>
              <a:t>A S</a:t>
            </a:r>
            <a:r>
              <a:rPr lang="en-US" sz="4400" dirty="0" smtClean="0"/>
              <a:t>ynodal </a:t>
            </a:r>
            <a:r>
              <a:rPr lang="en-US" sz="4400" dirty="0"/>
              <a:t>C</a:t>
            </a:r>
            <a:r>
              <a:rPr lang="en-US" sz="4400" dirty="0" smtClean="0"/>
              <a:t>hurch </a:t>
            </a:r>
            <a:r>
              <a:rPr lang="en-US" sz="4400" dirty="0"/>
              <a:t>is a </a:t>
            </a:r>
            <a:r>
              <a:rPr lang="en-US" sz="4400" dirty="0" smtClean="0"/>
              <a:t>Missionary Church </a:t>
            </a:r>
            <a:r>
              <a:rPr lang="en-US" sz="4400" dirty="0"/>
              <a:t>where every single baptized person feels co-responsible for the mission of the Church</a:t>
            </a:r>
            <a:r>
              <a:rPr lang="en-US" sz="4400" dirty="0" smtClean="0"/>
              <a:t>; yet the </a:t>
            </a:r>
            <a:r>
              <a:rPr lang="en-US" sz="4400" dirty="0"/>
              <a:t>participation of young </a:t>
            </a:r>
            <a:r>
              <a:rPr lang="en-US" sz="4400" dirty="0" smtClean="0"/>
              <a:t>people</a:t>
            </a:r>
            <a:r>
              <a:rPr lang="en-US" sz="4400" dirty="0"/>
              <a:t> </a:t>
            </a:r>
            <a:r>
              <a:rPr lang="en-US" sz="4400" dirty="0" smtClean="0"/>
              <a:t>needs special attention.</a:t>
            </a:r>
            <a:endParaRPr lang="en-US" dirty="0"/>
          </a:p>
          <a:p>
            <a:endParaRPr lang="en-US" dirty="0"/>
          </a:p>
        </p:txBody>
      </p:sp>
    </p:spTree>
    <p:extLst>
      <p:ext uri="{BB962C8B-B14F-4D97-AF65-F5344CB8AC3E}">
        <p14:creationId xmlns:p14="http://schemas.microsoft.com/office/powerpoint/2010/main" val="146871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Autofit/>
          </a:bodyPr>
          <a:lstStyle/>
          <a:p>
            <a:r>
              <a:rPr lang="en-IN" sz="3200" b="1" dirty="0"/>
              <a:t>Parish Phase of the </a:t>
            </a:r>
            <a:r>
              <a:rPr lang="en-IN" sz="3200" b="1" dirty="0" smtClean="0"/>
              <a:t>Synod (Parish Pre-Synod)</a:t>
            </a:r>
            <a:endParaRPr lang="en-US" sz="3200" dirty="0"/>
          </a:p>
        </p:txBody>
      </p:sp>
      <p:sp>
        <p:nvSpPr>
          <p:cNvPr id="3" name="Content Placeholder 2"/>
          <p:cNvSpPr>
            <a:spLocks noGrp="1"/>
          </p:cNvSpPr>
          <p:nvPr>
            <p:ph idx="1"/>
          </p:nvPr>
        </p:nvSpPr>
        <p:spPr>
          <a:xfrm>
            <a:off x="457200" y="1295400"/>
            <a:ext cx="8229600" cy="4830763"/>
          </a:xfrm>
        </p:spPr>
        <p:txBody>
          <a:bodyPr>
            <a:normAutofit fontScale="25000" lnSpcReduction="20000"/>
          </a:bodyPr>
          <a:lstStyle/>
          <a:p>
            <a:r>
              <a:rPr lang="en-IN" sz="11200" b="1" dirty="0"/>
              <a:t>Process for the Parish </a:t>
            </a:r>
            <a:r>
              <a:rPr lang="en-IN" sz="11200" b="1" dirty="0" smtClean="0"/>
              <a:t>“Working </a:t>
            </a:r>
            <a:r>
              <a:rPr lang="en-IN" sz="11200" b="1" dirty="0"/>
              <a:t>D</a:t>
            </a:r>
            <a:r>
              <a:rPr lang="en-IN" sz="11200" b="1" dirty="0" smtClean="0"/>
              <a:t>ocument</a:t>
            </a:r>
            <a:r>
              <a:rPr lang="en-IN" sz="11200" b="1" dirty="0"/>
              <a:t>” and Parish </a:t>
            </a:r>
            <a:r>
              <a:rPr lang="en-IN" sz="11200" b="1" dirty="0" smtClean="0"/>
              <a:t>Pre-Synod:</a:t>
            </a:r>
            <a:endParaRPr lang="en-US" sz="11200" dirty="0"/>
          </a:p>
          <a:p>
            <a:r>
              <a:rPr lang="en-IN" sz="11200" dirty="0" smtClean="0"/>
              <a:t>The </a:t>
            </a:r>
            <a:r>
              <a:rPr lang="en-IN" sz="11200" dirty="0"/>
              <a:t>process of active listening is to be concluded by </a:t>
            </a:r>
            <a:r>
              <a:rPr lang="en-IN" sz="11200" dirty="0" smtClean="0"/>
              <a:t>15</a:t>
            </a:r>
            <a:r>
              <a:rPr lang="en-IN" sz="11200" baseline="30000" dirty="0" smtClean="0"/>
              <a:t>th</a:t>
            </a:r>
            <a:r>
              <a:rPr lang="en-IN" sz="11200" dirty="0" smtClean="0"/>
              <a:t> Feb 2022 at </a:t>
            </a:r>
            <a:r>
              <a:rPr lang="en-IN" sz="11200" dirty="0"/>
              <a:t>the </a:t>
            </a:r>
            <a:r>
              <a:rPr lang="en-IN" sz="11200" dirty="0" smtClean="0"/>
              <a:t>parish level</a:t>
            </a:r>
            <a:r>
              <a:rPr lang="en-IN" sz="11200" dirty="0"/>
              <a:t>. </a:t>
            </a:r>
            <a:r>
              <a:rPr lang="en-IN" sz="11200" dirty="0" smtClean="0"/>
              <a:t>By </a:t>
            </a:r>
            <a:r>
              <a:rPr lang="en-IN" sz="11200" dirty="0"/>
              <a:t>Feb end each parish is required to prepare a </a:t>
            </a:r>
            <a:r>
              <a:rPr lang="en-IN" sz="11200" dirty="0" smtClean="0"/>
              <a:t>“Working Document</a:t>
            </a:r>
            <a:r>
              <a:rPr lang="en-IN" sz="11200" dirty="0"/>
              <a:t>” for the </a:t>
            </a:r>
            <a:r>
              <a:rPr lang="en-IN" sz="11200" dirty="0" smtClean="0"/>
              <a:t>Parish Pre-Synod</a:t>
            </a:r>
            <a:r>
              <a:rPr lang="en-IN" sz="11200" dirty="0"/>
              <a:t>.  </a:t>
            </a:r>
            <a:endParaRPr lang="en-IN" sz="11200" dirty="0" smtClean="0"/>
          </a:p>
          <a:p>
            <a:r>
              <a:rPr lang="en-IN" sz="11200" dirty="0" smtClean="0"/>
              <a:t>The </a:t>
            </a:r>
            <a:r>
              <a:rPr lang="en-IN" sz="11200" dirty="0"/>
              <a:t>Parish Pre-synod needs to held for 1 to 2 days before </a:t>
            </a:r>
            <a:r>
              <a:rPr lang="en-IN" sz="11200" dirty="0" smtClean="0"/>
              <a:t>10</a:t>
            </a:r>
            <a:r>
              <a:rPr lang="en-IN" sz="11200" baseline="30000" dirty="0" smtClean="0"/>
              <a:t>th</a:t>
            </a:r>
            <a:r>
              <a:rPr lang="en-IN" sz="11200" dirty="0" smtClean="0"/>
              <a:t> March to </a:t>
            </a:r>
            <a:r>
              <a:rPr lang="en-IN" sz="11200" dirty="0"/>
              <a:t>discuss the </a:t>
            </a:r>
            <a:r>
              <a:rPr lang="en-IN" sz="11200" dirty="0" smtClean="0"/>
              <a:t>“Working Document</a:t>
            </a:r>
            <a:r>
              <a:rPr lang="en-IN" sz="11200" dirty="0"/>
              <a:t>”  and submit its 10 </a:t>
            </a:r>
            <a:r>
              <a:rPr lang="en-IN" sz="11200" dirty="0" smtClean="0"/>
              <a:t>pages </a:t>
            </a:r>
            <a:r>
              <a:rPr lang="en-IN" sz="11200" dirty="0"/>
              <a:t>Parish Synod </a:t>
            </a:r>
            <a:r>
              <a:rPr lang="en-IN" sz="11200" dirty="0" smtClean="0"/>
              <a:t>Report </a:t>
            </a:r>
            <a:r>
              <a:rPr lang="en-IN" sz="11200" dirty="0"/>
              <a:t>to the </a:t>
            </a:r>
            <a:r>
              <a:rPr lang="en-IN" sz="11200" dirty="0" smtClean="0"/>
              <a:t>Deaneries </a:t>
            </a:r>
            <a:r>
              <a:rPr lang="en-IN" sz="11200" dirty="0"/>
              <a:t>by </a:t>
            </a:r>
            <a:r>
              <a:rPr lang="en-IN" sz="11200" dirty="0" smtClean="0"/>
              <a:t>20</a:t>
            </a:r>
            <a:r>
              <a:rPr lang="en-IN" sz="11200" baseline="30000" dirty="0" smtClean="0"/>
              <a:t>th</a:t>
            </a:r>
            <a:r>
              <a:rPr lang="en-IN" sz="11200" dirty="0" smtClean="0"/>
              <a:t>  March. </a:t>
            </a:r>
          </a:p>
          <a:p>
            <a:r>
              <a:rPr lang="en-IN" sz="11200" dirty="0" smtClean="0"/>
              <a:t>The Deaneries </a:t>
            </a:r>
            <a:r>
              <a:rPr lang="en-IN" sz="11200" dirty="0"/>
              <a:t>will then collate, summarize and submit a 10 page Deanery </a:t>
            </a:r>
            <a:r>
              <a:rPr lang="en-IN" sz="11200" dirty="0" smtClean="0"/>
              <a:t>Report </a:t>
            </a:r>
            <a:r>
              <a:rPr lang="en-IN" sz="11200" dirty="0"/>
              <a:t>to the Diocese Synod </a:t>
            </a:r>
            <a:r>
              <a:rPr lang="en-IN" sz="11200" dirty="0" smtClean="0"/>
              <a:t>Team </a:t>
            </a:r>
            <a:r>
              <a:rPr lang="en-IN" sz="11200" dirty="0"/>
              <a:t>by </a:t>
            </a:r>
            <a:r>
              <a:rPr lang="en-IN" sz="11200" dirty="0" smtClean="0"/>
              <a:t>10</a:t>
            </a:r>
            <a:r>
              <a:rPr lang="en-IN" sz="11200" baseline="30000" dirty="0" smtClean="0"/>
              <a:t>th</a:t>
            </a:r>
            <a:r>
              <a:rPr lang="en-IN" sz="11200" dirty="0" smtClean="0"/>
              <a:t> April </a:t>
            </a:r>
            <a:r>
              <a:rPr lang="en-IN" sz="11200" dirty="0"/>
              <a:t>22.</a:t>
            </a:r>
            <a:endParaRPr lang="en-US" sz="11200" dirty="0"/>
          </a:p>
          <a:p>
            <a:endParaRPr lang="en-US" dirty="0"/>
          </a:p>
        </p:txBody>
      </p:sp>
    </p:spTree>
    <p:extLst>
      <p:ext uri="{BB962C8B-B14F-4D97-AF65-F5344CB8AC3E}">
        <p14:creationId xmlns:p14="http://schemas.microsoft.com/office/powerpoint/2010/main" val="20103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IN" b="1" dirty="0" smtClean="0"/>
              <a:t>Working Document:</a:t>
            </a:r>
          </a:p>
          <a:p>
            <a:r>
              <a:rPr lang="en-IN" dirty="0" smtClean="0"/>
              <a:t>The </a:t>
            </a:r>
            <a:r>
              <a:rPr lang="en-IN" dirty="0"/>
              <a:t>next step in the process is to prepare for a general discussion of the thoughts captured by </a:t>
            </a:r>
            <a:r>
              <a:rPr lang="en-IN" dirty="0" smtClean="0"/>
              <a:t>the </a:t>
            </a:r>
            <a:r>
              <a:rPr lang="en-IN" dirty="0"/>
              <a:t>listeners at the </a:t>
            </a:r>
            <a:r>
              <a:rPr lang="en-IN" dirty="0" smtClean="0"/>
              <a:t>Community (Village) </a:t>
            </a:r>
            <a:r>
              <a:rPr lang="en-IN" dirty="0"/>
              <a:t>/association / social group levels.  </a:t>
            </a:r>
            <a:endParaRPr lang="en-IN" dirty="0" smtClean="0"/>
          </a:p>
          <a:p>
            <a:r>
              <a:rPr lang="en-IN" dirty="0" smtClean="0"/>
              <a:t>This </a:t>
            </a:r>
            <a:r>
              <a:rPr lang="en-IN" dirty="0"/>
              <a:t>preparation involves preparing a “working document” for the general discussion which is called the Parish </a:t>
            </a:r>
            <a:r>
              <a:rPr lang="en-IN" dirty="0" smtClean="0"/>
              <a:t>Pre-Synod</a:t>
            </a:r>
            <a:r>
              <a:rPr lang="en-IN" dirty="0"/>
              <a:t>. </a:t>
            </a:r>
            <a:endParaRPr lang="en-IN" dirty="0" smtClean="0"/>
          </a:p>
          <a:p>
            <a:r>
              <a:rPr lang="en-IN" dirty="0" smtClean="0"/>
              <a:t>By </a:t>
            </a:r>
            <a:r>
              <a:rPr lang="en-IN" dirty="0"/>
              <a:t>End Feb this </a:t>
            </a:r>
            <a:r>
              <a:rPr lang="en-IN" dirty="0" smtClean="0"/>
              <a:t>“Working </a:t>
            </a:r>
            <a:r>
              <a:rPr lang="en-IN" dirty="0"/>
              <a:t>D</a:t>
            </a:r>
            <a:r>
              <a:rPr lang="en-IN" dirty="0" smtClean="0"/>
              <a:t>ocument</a:t>
            </a:r>
            <a:r>
              <a:rPr lang="en-IN" dirty="0"/>
              <a:t>” has to be completed </a:t>
            </a:r>
            <a:r>
              <a:rPr lang="en-IN" dirty="0" smtClean="0"/>
              <a:t>so that </a:t>
            </a:r>
            <a:r>
              <a:rPr lang="en-IN" dirty="0"/>
              <a:t>the Parish </a:t>
            </a:r>
            <a:r>
              <a:rPr lang="en-IN" dirty="0" smtClean="0"/>
              <a:t>Pre-Synod </a:t>
            </a:r>
            <a:r>
              <a:rPr lang="en-IN" dirty="0"/>
              <a:t>can deliberate on this and discern what the Holy Spirit is saying to the Parish as a whole.  </a:t>
            </a:r>
            <a:endParaRPr lang="en-US" dirty="0"/>
          </a:p>
          <a:p>
            <a:endParaRPr lang="en-US" dirty="0"/>
          </a:p>
        </p:txBody>
      </p:sp>
    </p:spTree>
    <p:extLst>
      <p:ext uri="{BB962C8B-B14F-4D97-AF65-F5344CB8AC3E}">
        <p14:creationId xmlns:p14="http://schemas.microsoft.com/office/powerpoint/2010/main" val="212715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IN" dirty="0"/>
              <a:t>The </a:t>
            </a:r>
            <a:r>
              <a:rPr lang="en-IN" dirty="0" smtClean="0"/>
              <a:t>Working Document </a:t>
            </a:r>
            <a:r>
              <a:rPr lang="en-IN" dirty="0"/>
              <a:t>will need to include the </a:t>
            </a:r>
            <a:r>
              <a:rPr lang="en-IN" dirty="0" smtClean="0"/>
              <a:t>following:</a:t>
            </a:r>
          </a:p>
          <a:p>
            <a:pPr marL="0" indent="0">
              <a:buNone/>
            </a:pPr>
            <a:r>
              <a:rPr lang="en-GB" b="1" dirty="0"/>
              <a:t>Part 1: Process of Consultation:</a:t>
            </a:r>
            <a:endParaRPr lang="en-US" dirty="0"/>
          </a:p>
          <a:p>
            <a:pPr marL="0" indent="0">
              <a:buNone/>
            </a:pPr>
            <a:r>
              <a:rPr lang="en-GB" b="1" dirty="0"/>
              <a:t>Part 2: Experience from the Process of Consultation</a:t>
            </a:r>
            <a:r>
              <a:rPr lang="en-GB" b="1" dirty="0" smtClean="0"/>
              <a:t>:</a:t>
            </a:r>
          </a:p>
          <a:p>
            <a:pPr marL="0" indent="0">
              <a:buNone/>
            </a:pPr>
            <a:r>
              <a:rPr lang="en-GB" b="1" dirty="0"/>
              <a:t>Part 3: Significant and </a:t>
            </a:r>
            <a:r>
              <a:rPr lang="en-GB" b="1" dirty="0" smtClean="0"/>
              <a:t>New Insights </a:t>
            </a:r>
            <a:r>
              <a:rPr lang="en-GB" b="1" dirty="0"/>
              <a:t>from the Process of </a:t>
            </a:r>
            <a:r>
              <a:rPr lang="en-GB" b="1" dirty="0" smtClean="0"/>
              <a:t>Consultation:</a:t>
            </a:r>
            <a:endParaRPr lang="en-US" dirty="0"/>
          </a:p>
          <a:p>
            <a:pPr marL="0" indent="0">
              <a:buNone/>
            </a:pPr>
            <a:r>
              <a:rPr lang="en-GB" b="1" dirty="0"/>
              <a:t>Part 4: Current </a:t>
            </a:r>
            <a:r>
              <a:rPr lang="en-GB" b="1" dirty="0" smtClean="0"/>
              <a:t>Experience </a:t>
            </a:r>
            <a:r>
              <a:rPr lang="en-GB" b="1" dirty="0"/>
              <a:t>and Synodality in the Parish: </a:t>
            </a:r>
            <a:endParaRPr lang="en-GB" b="1" dirty="0" smtClean="0"/>
          </a:p>
          <a:p>
            <a:pPr marL="0" indent="0">
              <a:buNone/>
            </a:pPr>
            <a:r>
              <a:rPr lang="en-GB" b="1" dirty="0"/>
              <a:t>Part 5: Cultural </a:t>
            </a:r>
            <a:r>
              <a:rPr lang="en-GB" b="1" dirty="0" smtClean="0"/>
              <a:t>Learning's:</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09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GB" b="1" dirty="0"/>
              <a:t>Part 1: Process of Consultation:</a:t>
            </a:r>
            <a:endParaRPr lang="en-US" dirty="0"/>
          </a:p>
          <a:p>
            <a:pPr lvl="0"/>
            <a:r>
              <a:rPr lang="en-GB" dirty="0"/>
              <a:t>What were the main steps of the process?</a:t>
            </a:r>
            <a:endParaRPr lang="en-US" dirty="0"/>
          </a:p>
          <a:p>
            <a:pPr lvl="0"/>
            <a:r>
              <a:rPr lang="en-GB" dirty="0"/>
              <a:t>What were the main questions discussed?</a:t>
            </a:r>
            <a:endParaRPr lang="en-US" dirty="0"/>
          </a:p>
          <a:p>
            <a:pPr lvl="0"/>
            <a:r>
              <a:rPr lang="en-GB" dirty="0"/>
              <a:t>What was done to ensure maximum participation and reach out to the peripheries?</a:t>
            </a:r>
            <a:endParaRPr lang="en-US" dirty="0"/>
          </a:p>
          <a:p>
            <a:pPr lvl="0"/>
            <a:r>
              <a:rPr lang="en-GB" dirty="0"/>
              <a:t>How many people participated? How was the break up?  Women, Men, Youth etc..?</a:t>
            </a:r>
            <a:endParaRPr lang="en-US" dirty="0"/>
          </a:p>
          <a:p>
            <a:pPr lvl="0"/>
            <a:r>
              <a:rPr lang="en-GB" dirty="0"/>
              <a:t>Was there any group whose presence was noteworthy? </a:t>
            </a:r>
            <a:endParaRPr lang="en-US" dirty="0"/>
          </a:p>
          <a:p>
            <a:pPr lvl="0"/>
            <a:r>
              <a:rPr lang="en-GB" dirty="0"/>
              <a:t>Was there any one /group who did not participate</a:t>
            </a:r>
            <a:endParaRPr lang="en-US" dirty="0"/>
          </a:p>
          <a:p>
            <a:endParaRPr lang="en-US" dirty="0"/>
          </a:p>
        </p:txBody>
      </p:sp>
    </p:spTree>
    <p:extLst>
      <p:ext uri="{BB962C8B-B14F-4D97-AF65-F5344CB8AC3E}">
        <p14:creationId xmlns:p14="http://schemas.microsoft.com/office/powerpoint/2010/main" val="110119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lstStyle/>
          <a:p>
            <a:pPr marL="0" indent="0">
              <a:buNone/>
            </a:pPr>
            <a:r>
              <a:rPr lang="en-GB" b="1" dirty="0"/>
              <a:t>Part 2: Experience from the Process of Consultation:</a:t>
            </a:r>
            <a:endParaRPr lang="en-US" dirty="0"/>
          </a:p>
          <a:p>
            <a:pPr lvl="0"/>
            <a:r>
              <a:rPr lang="en-GB" dirty="0"/>
              <a:t>What was most significant about the experience  of the </a:t>
            </a:r>
            <a:r>
              <a:rPr lang="en-GB" dirty="0" smtClean="0"/>
              <a:t>coordinators?</a:t>
            </a:r>
            <a:endParaRPr lang="en-US" dirty="0"/>
          </a:p>
          <a:p>
            <a:pPr lvl="0"/>
            <a:r>
              <a:rPr lang="en-GB" dirty="0"/>
              <a:t>What were the high points and the low points in the consultative process and in the discussions?</a:t>
            </a:r>
            <a:endParaRPr lang="en-US" dirty="0"/>
          </a:p>
          <a:p>
            <a:endParaRPr lang="en-US" dirty="0"/>
          </a:p>
        </p:txBody>
      </p:sp>
    </p:spTree>
    <p:extLst>
      <p:ext uri="{BB962C8B-B14F-4D97-AF65-F5344CB8AC3E}">
        <p14:creationId xmlns:p14="http://schemas.microsoft.com/office/powerpoint/2010/main" val="172323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Part 3: Significant and new insights from the Process of Consultation:</a:t>
            </a:r>
            <a:endParaRPr lang="en-US" dirty="0"/>
          </a:p>
          <a:p>
            <a:pPr lvl="0"/>
            <a:r>
              <a:rPr lang="en-GB" dirty="0"/>
              <a:t>What were the significant, surprising and unexpected insights gained?</a:t>
            </a:r>
            <a:endParaRPr lang="en-US" dirty="0"/>
          </a:p>
          <a:p>
            <a:pPr lvl="0"/>
            <a:r>
              <a:rPr lang="en-GB" dirty="0"/>
              <a:t>What new horizons have been opened up during the process?</a:t>
            </a:r>
            <a:endParaRPr lang="en-US" dirty="0"/>
          </a:p>
          <a:p>
            <a:pPr lvl="0"/>
            <a:r>
              <a:rPr lang="en-GB" dirty="0"/>
              <a:t>What real life experiences were moving and why?</a:t>
            </a:r>
            <a:endParaRPr lang="en-US" dirty="0"/>
          </a:p>
          <a:p>
            <a:pPr lvl="0"/>
            <a:r>
              <a:rPr lang="en-GB" dirty="0"/>
              <a:t>Which Point of views were stray responses?</a:t>
            </a:r>
            <a:endParaRPr lang="en-US" dirty="0"/>
          </a:p>
          <a:p>
            <a:pPr lvl="0"/>
            <a:r>
              <a:rPr lang="en-GB" dirty="0"/>
              <a:t>Which point was mentioned less but was interesting and noteworthy?</a:t>
            </a:r>
            <a:endParaRPr lang="en-US" dirty="0"/>
          </a:p>
          <a:p>
            <a:pPr marL="0" indent="0">
              <a:buNone/>
            </a:pPr>
            <a:endParaRPr lang="en-US" dirty="0"/>
          </a:p>
        </p:txBody>
      </p:sp>
    </p:spTree>
    <p:extLst>
      <p:ext uri="{BB962C8B-B14F-4D97-AF65-F5344CB8AC3E}">
        <p14:creationId xmlns:p14="http://schemas.microsoft.com/office/powerpoint/2010/main" val="103651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a:t>Part 4: Current experience and Synodality in the Parish: </a:t>
            </a:r>
            <a:endParaRPr lang="en-US" dirty="0"/>
          </a:p>
          <a:p>
            <a:pPr lvl="0"/>
            <a:r>
              <a:rPr lang="en-GB" dirty="0"/>
              <a:t>How is the Holy Spirit inspiring the process of Synodality in the Parish?</a:t>
            </a:r>
            <a:endParaRPr lang="en-US" dirty="0"/>
          </a:p>
          <a:p>
            <a:pPr lvl="0"/>
            <a:r>
              <a:rPr lang="en-GB" dirty="0"/>
              <a:t>Where is the Church in need of healing and Conversion in the Parish?</a:t>
            </a:r>
            <a:endParaRPr lang="en-US" dirty="0"/>
          </a:p>
          <a:p>
            <a:pPr lvl="0"/>
            <a:r>
              <a:rPr lang="en-GB" dirty="0"/>
              <a:t>What changes in Culture, attitudes, structures, Pastoral practices are needed to bring about a Spirit filled community life in the Parish?</a:t>
            </a:r>
            <a:endParaRPr lang="en-US" dirty="0"/>
          </a:p>
          <a:p>
            <a:pPr lvl="0"/>
            <a:r>
              <a:rPr lang="en-GB" dirty="0"/>
              <a:t>What steps are needed to make missionary outreach more effective?</a:t>
            </a:r>
            <a:endParaRPr lang="en-US" dirty="0"/>
          </a:p>
          <a:p>
            <a:pPr lvl="0"/>
            <a:r>
              <a:rPr lang="en-GB" dirty="0"/>
              <a:t>What were the dreams and aspirations of the people during the process?</a:t>
            </a:r>
            <a:endParaRPr lang="en-US" dirty="0"/>
          </a:p>
          <a:p>
            <a:pPr lvl="0"/>
            <a:r>
              <a:rPr lang="en-GB" dirty="0"/>
              <a:t>What steps are needed to be implemented to make the Parish feel and make it more </a:t>
            </a:r>
            <a:r>
              <a:rPr lang="en-GB" dirty="0"/>
              <a:t>S</a:t>
            </a:r>
            <a:r>
              <a:rPr lang="en-GB" dirty="0" smtClean="0"/>
              <a:t>ynodal </a:t>
            </a:r>
            <a:r>
              <a:rPr lang="en-GB" dirty="0"/>
              <a:t>within the Church and with the outside world?</a:t>
            </a:r>
            <a:endParaRPr lang="en-US" dirty="0"/>
          </a:p>
          <a:p>
            <a:endParaRPr lang="en-US" dirty="0"/>
          </a:p>
        </p:txBody>
      </p:sp>
    </p:spTree>
    <p:extLst>
      <p:ext uri="{BB962C8B-B14F-4D97-AF65-F5344CB8AC3E}">
        <p14:creationId xmlns:p14="http://schemas.microsoft.com/office/powerpoint/2010/main" val="339919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Parish Phase of the Synod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Part 5: Cultural </a:t>
            </a:r>
            <a:r>
              <a:rPr lang="en-GB" b="1" dirty="0" smtClean="0"/>
              <a:t>Learning's:</a:t>
            </a:r>
            <a:endParaRPr lang="en-US" dirty="0"/>
          </a:p>
          <a:p>
            <a:pPr lvl="0"/>
            <a:r>
              <a:rPr lang="en-GB" dirty="0"/>
              <a:t>What learning was received due to inter cultural interactions?</a:t>
            </a:r>
            <a:endParaRPr lang="en-US" dirty="0"/>
          </a:p>
          <a:p>
            <a:pPr lvl="0"/>
            <a:r>
              <a:rPr lang="en-GB" dirty="0"/>
              <a:t>What</a:t>
            </a:r>
            <a:r>
              <a:rPr lang="en-GB" b="1" dirty="0"/>
              <a:t> </a:t>
            </a:r>
            <a:r>
              <a:rPr lang="en-GB" dirty="0"/>
              <a:t>learning were received due to Ecumenical and </a:t>
            </a:r>
            <a:r>
              <a:rPr lang="en-GB" dirty="0" smtClean="0"/>
              <a:t>Inter </a:t>
            </a:r>
            <a:r>
              <a:rPr lang="en-GB" dirty="0"/>
              <a:t>R</a:t>
            </a:r>
            <a:r>
              <a:rPr lang="en-GB" dirty="0" smtClean="0"/>
              <a:t>eligious </a:t>
            </a:r>
            <a:r>
              <a:rPr lang="en-GB" dirty="0"/>
              <a:t>outreach in the </a:t>
            </a:r>
            <a:r>
              <a:rPr lang="en-GB" dirty="0"/>
              <a:t>S</a:t>
            </a:r>
            <a:r>
              <a:rPr lang="en-GB" dirty="0" smtClean="0"/>
              <a:t>ynodal </a:t>
            </a:r>
            <a:r>
              <a:rPr lang="en-GB" dirty="0"/>
              <a:t>process </a:t>
            </a:r>
            <a:endParaRPr lang="en-US" dirty="0"/>
          </a:p>
          <a:p>
            <a:pPr lvl="0"/>
            <a:r>
              <a:rPr lang="en-GB" dirty="0"/>
              <a:t>What was the </a:t>
            </a:r>
            <a:r>
              <a:rPr lang="en-GB" dirty="0" smtClean="0"/>
              <a:t>disposition, attitudes, </a:t>
            </a:r>
            <a:r>
              <a:rPr lang="en-GB" dirty="0"/>
              <a:t>feelings of the participants when the process was conducted</a:t>
            </a:r>
            <a:endParaRPr lang="en-US" dirty="0"/>
          </a:p>
          <a:p>
            <a:pPr lvl="0"/>
            <a:r>
              <a:rPr lang="en-GB" dirty="0"/>
              <a:t>What tensions and disagreements emerged from the listening phase</a:t>
            </a:r>
            <a:endParaRPr lang="en-US" dirty="0"/>
          </a:p>
          <a:p>
            <a:pPr lvl="0"/>
            <a:r>
              <a:rPr lang="en-GB" dirty="0"/>
              <a:t>What topic or issues gave rise to diverse points of view </a:t>
            </a:r>
            <a:endParaRPr lang="en-US" dirty="0"/>
          </a:p>
          <a:p>
            <a:pPr lvl="0"/>
            <a:r>
              <a:rPr lang="en-GB" dirty="0"/>
              <a:t>What was the feeling that the Holy Spirit brought out in the process &amp; experience</a:t>
            </a:r>
            <a:endParaRPr lang="en-US" dirty="0"/>
          </a:p>
          <a:p>
            <a:endParaRPr lang="en-US" dirty="0"/>
          </a:p>
        </p:txBody>
      </p:sp>
    </p:spTree>
    <p:extLst>
      <p:ext uri="{BB962C8B-B14F-4D97-AF65-F5344CB8AC3E}">
        <p14:creationId xmlns:p14="http://schemas.microsoft.com/office/powerpoint/2010/main" val="2014583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Document:</a:t>
            </a:r>
            <a:endParaRPr lang="en-US" b="1" dirty="0"/>
          </a:p>
        </p:txBody>
      </p:sp>
      <p:sp>
        <p:nvSpPr>
          <p:cNvPr id="3" name="Content Placeholder 2"/>
          <p:cNvSpPr>
            <a:spLocks noGrp="1"/>
          </p:cNvSpPr>
          <p:nvPr>
            <p:ph idx="1"/>
          </p:nvPr>
        </p:nvSpPr>
        <p:spPr/>
        <p:txBody>
          <a:bodyPr>
            <a:normAutofit fontScale="92500" lnSpcReduction="10000"/>
          </a:bodyPr>
          <a:lstStyle/>
          <a:p>
            <a:r>
              <a:rPr lang="en-GB" dirty="0"/>
              <a:t>T</a:t>
            </a:r>
            <a:r>
              <a:rPr lang="en-GB" dirty="0" smtClean="0"/>
              <a:t>he </a:t>
            </a:r>
            <a:r>
              <a:rPr lang="en-GB" dirty="0"/>
              <a:t>W</a:t>
            </a:r>
            <a:r>
              <a:rPr lang="en-GB" dirty="0" smtClean="0"/>
              <a:t>orking Documents </a:t>
            </a:r>
            <a:r>
              <a:rPr lang="en-GB" dirty="0"/>
              <a:t>indicates the number of consultations held , the number of participants , the split of Male / Female , youth , participants  </a:t>
            </a:r>
            <a:r>
              <a:rPr lang="en-GB" dirty="0" err="1"/>
              <a:t>etc</a:t>
            </a:r>
            <a:r>
              <a:rPr lang="en-GB" dirty="0"/>
              <a:t>…</a:t>
            </a:r>
            <a:endParaRPr lang="en-US" dirty="0"/>
          </a:p>
          <a:p>
            <a:r>
              <a:rPr lang="en-GB" dirty="0"/>
              <a:t>The </a:t>
            </a:r>
            <a:r>
              <a:rPr lang="en-GB" dirty="0" smtClean="0"/>
              <a:t>Working </a:t>
            </a:r>
            <a:r>
              <a:rPr lang="en-GB" dirty="0"/>
              <a:t>D</a:t>
            </a:r>
            <a:r>
              <a:rPr lang="en-GB" dirty="0" smtClean="0"/>
              <a:t>ocument </a:t>
            </a:r>
            <a:r>
              <a:rPr lang="en-GB" dirty="0"/>
              <a:t>is thus not only collections of the thoughts shared in the process of listening but also collects the subjective remarks of the co-ordinator who heard the thoughts but also understood the thoughts by his eyes and heart</a:t>
            </a:r>
            <a:r>
              <a:rPr lang="en-GB" dirty="0" smtClean="0"/>
              <a:t>.</a:t>
            </a:r>
            <a:endParaRPr lang="en-US" dirty="0"/>
          </a:p>
        </p:txBody>
      </p:sp>
    </p:spTree>
    <p:extLst>
      <p:ext uri="{BB962C8B-B14F-4D97-AF65-F5344CB8AC3E}">
        <p14:creationId xmlns:p14="http://schemas.microsoft.com/office/powerpoint/2010/main" val="253702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a:t>
            </a:r>
            <a:r>
              <a:rPr lang="en-IN" sz="3200" b="1" dirty="0" smtClean="0"/>
              <a:t>Journey Continues </a:t>
            </a:r>
            <a:r>
              <a:rPr lang="en-IN" sz="3200" b="1" dirty="0"/>
              <a:t>in </a:t>
            </a:r>
            <a:r>
              <a:rPr lang="en-IN" sz="3200" b="1" dirty="0" smtClean="0"/>
              <a:t>Our </a:t>
            </a:r>
            <a:r>
              <a:rPr lang="en-IN" sz="3200" b="1" dirty="0"/>
              <a:t>Parishes</a:t>
            </a:r>
            <a:endParaRPr lang="en-US" sz="3200" dirty="0"/>
          </a:p>
        </p:txBody>
      </p:sp>
      <p:sp>
        <p:nvSpPr>
          <p:cNvPr id="3" name="Content Placeholder 2"/>
          <p:cNvSpPr>
            <a:spLocks noGrp="1"/>
          </p:cNvSpPr>
          <p:nvPr>
            <p:ph idx="1"/>
          </p:nvPr>
        </p:nvSpPr>
        <p:spPr/>
        <p:txBody>
          <a:bodyPr/>
          <a:lstStyle/>
          <a:p>
            <a:r>
              <a:rPr lang="en-IN" sz="3600" dirty="0" smtClean="0"/>
              <a:t>The Pandemic Situation challenges us</a:t>
            </a:r>
          </a:p>
          <a:p>
            <a:pPr marL="0" indent="0">
              <a:buNone/>
            </a:pPr>
            <a:r>
              <a:rPr lang="en-IN" sz="3600" dirty="0"/>
              <a:t>	</a:t>
            </a:r>
            <a:r>
              <a:rPr lang="en-IN" sz="3600" dirty="0" smtClean="0"/>
              <a:t>to </a:t>
            </a:r>
            <a:r>
              <a:rPr lang="en-IN" sz="3600" dirty="0"/>
              <a:t>live the Synodality in the </a:t>
            </a:r>
            <a:r>
              <a:rPr lang="en-IN" sz="3600" dirty="0" smtClean="0"/>
              <a:t>Church.</a:t>
            </a:r>
          </a:p>
          <a:p>
            <a:endParaRPr lang="en-IN" sz="3600" dirty="0" smtClean="0"/>
          </a:p>
          <a:p>
            <a:r>
              <a:rPr lang="en-IN" sz="3600" dirty="0" smtClean="0"/>
              <a:t>It </a:t>
            </a:r>
            <a:r>
              <a:rPr lang="en-IN" sz="3600" dirty="0"/>
              <a:t>is important not to give up our efforts to arrive at a Church which journeys together. </a:t>
            </a:r>
            <a:endParaRPr lang="en-IN" sz="3600" dirty="0" smtClean="0"/>
          </a:p>
          <a:p>
            <a:pPr marL="0" indent="0">
              <a:buNone/>
            </a:pPr>
            <a:endParaRPr lang="en-IN" dirty="0" smtClean="0"/>
          </a:p>
          <a:p>
            <a:endParaRPr lang="en-IN" dirty="0" smtClean="0"/>
          </a:p>
          <a:p>
            <a:pPr marL="0" indent="0">
              <a:buNone/>
            </a:pPr>
            <a:endParaRPr lang="en-IN" dirty="0"/>
          </a:p>
          <a:p>
            <a:pPr marL="0" indent="0">
              <a:buNone/>
            </a:pPr>
            <a:endParaRPr lang="en-US" dirty="0"/>
          </a:p>
        </p:txBody>
      </p:sp>
    </p:spTree>
    <p:extLst>
      <p:ext uri="{BB962C8B-B14F-4D97-AF65-F5344CB8AC3E}">
        <p14:creationId xmlns:p14="http://schemas.microsoft.com/office/powerpoint/2010/main" val="2536747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Working Document: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GB" dirty="0"/>
              <a:t>The Working Document lists repetitive thoughts and also stray thoughts that are unique so that the synod team can discern the voice of the spirit in the thoughts. It is hence important to stress that the collation process be a very through and detailed process so that stray thoughts are not missed </a:t>
            </a:r>
            <a:endParaRPr lang="en-US" dirty="0"/>
          </a:p>
          <a:p>
            <a:r>
              <a:rPr lang="en-GB" dirty="0"/>
              <a:t>The Working Document serves as the basis for the Pre-Synod to discern what is voice of the Holy Spirit saying to the Church</a:t>
            </a:r>
            <a:r>
              <a:rPr lang="en-US" dirty="0"/>
              <a:t>.</a:t>
            </a:r>
          </a:p>
          <a:p>
            <a:endParaRPr lang="en-US" dirty="0"/>
          </a:p>
        </p:txBody>
      </p:sp>
    </p:spTree>
    <p:extLst>
      <p:ext uri="{BB962C8B-B14F-4D97-AF65-F5344CB8AC3E}">
        <p14:creationId xmlns:p14="http://schemas.microsoft.com/office/powerpoint/2010/main" val="283117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Parish </a:t>
            </a:r>
            <a:r>
              <a:rPr lang="en-GB" b="1" dirty="0" smtClean="0"/>
              <a:t>Pre-Synod:</a:t>
            </a:r>
            <a:endParaRPr lang="en-US" b="1" dirty="0"/>
          </a:p>
        </p:txBody>
      </p:sp>
      <p:sp>
        <p:nvSpPr>
          <p:cNvPr id="3" name="Content Placeholder 2"/>
          <p:cNvSpPr>
            <a:spLocks noGrp="1"/>
          </p:cNvSpPr>
          <p:nvPr>
            <p:ph idx="1"/>
          </p:nvPr>
        </p:nvSpPr>
        <p:spPr/>
        <p:txBody>
          <a:bodyPr>
            <a:normAutofit/>
          </a:bodyPr>
          <a:lstStyle/>
          <a:p>
            <a:r>
              <a:rPr lang="en-GB" b="1" dirty="0"/>
              <a:t>Parish </a:t>
            </a:r>
            <a:r>
              <a:rPr lang="en-GB" b="1" dirty="0" smtClean="0"/>
              <a:t>Pre-Synod Process:</a:t>
            </a:r>
            <a:endParaRPr lang="en-US" b="1" dirty="0"/>
          </a:p>
          <a:p>
            <a:r>
              <a:rPr lang="en-GB" dirty="0"/>
              <a:t>The </a:t>
            </a:r>
            <a:r>
              <a:rPr lang="en-GB" dirty="0" smtClean="0"/>
              <a:t>Parish Pre-Synod </a:t>
            </a:r>
            <a:r>
              <a:rPr lang="en-GB" dirty="0"/>
              <a:t>is to be held for 1 </a:t>
            </a:r>
            <a:r>
              <a:rPr lang="en-GB" dirty="0" smtClean="0"/>
              <a:t>to </a:t>
            </a:r>
            <a:r>
              <a:rPr lang="en-GB" dirty="0"/>
              <a:t>2 days before </a:t>
            </a:r>
            <a:r>
              <a:rPr lang="en-GB" dirty="0" smtClean="0"/>
              <a:t>10</a:t>
            </a:r>
            <a:r>
              <a:rPr lang="en-GB" baseline="30000" dirty="0" smtClean="0"/>
              <a:t>th</a:t>
            </a:r>
            <a:r>
              <a:rPr lang="en-GB" dirty="0" smtClean="0"/>
              <a:t> March</a:t>
            </a:r>
            <a:r>
              <a:rPr lang="en-GB" dirty="0" smtClean="0"/>
              <a:t>.</a:t>
            </a:r>
          </a:p>
          <a:p>
            <a:r>
              <a:rPr lang="en-GB" dirty="0" smtClean="0"/>
              <a:t>The Parish Synod Team and at least one the Representative of all the Associations of the Parish can be the members of the Parish </a:t>
            </a:r>
            <a:r>
              <a:rPr lang="en-GB" dirty="0" smtClean="0"/>
              <a:t>Pre-Synod</a:t>
            </a:r>
            <a:r>
              <a:rPr lang="en-GB" dirty="0" smtClean="0"/>
              <a:t>.</a:t>
            </a:r>
            <a:endParaRPr lang="en-US" dirty="0"/>
          </a:p>
        </p:txBody>
      </p:sp>
    </p:spTree>
    <p:extLst>
      <p:ext uri="{BB962C8B-B14F-4D97-AF65-F5344CB8AC3E}">
        <p14:creationId xmlns:p14="http://schemas.microsoft.com/office/powerpoint/2010/main" val="2346258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Parish Pre-Synod:</a:t>
            </a:r>
            <a:endParaRPr lang="en-US" dirty="0"/>
          </a:p>
        </p:txBody>
      </p:sp>
      <p:sp>
        <p:nvSpPr>
          <p:cNvPr id="3" name="Content Placeholder 2"/>
          <p:cNvSpPr>
            <a:spLocks noGrp="1"/>
          </p:cNvSpPr>
          <p:nvPr>
            <p:ph idx="1"/>
          </p:nvPr>
        </p:nvSpPr>
        <p:spPr/>
        <p:txBody>
          <a:bodyPr>
            <a:normAutofit fontScale="92500" lnSpcReduction="20000"/>
          </a:bodyPr>
          <a:lstStyle/>
          <a:p>
            <a:r>
              <a:rPr lang="en-GB" dirty="0"/>
              <a:t>The process of the Parish Pre-Synod is to take each thought, examine it under the light of the Word in </a:t>
            </a:r>
            <a:r>
              <a:rPr lang="en-GB" dirty="0" smtClean="0"/>
              <a:t>Scripture </a:t>
            </a:r>
            <a:r>
              <a:rPr lang="en-GB" dirty="0"/>
              <a:t>and the living Tradition of the Church and discern the sign for our times with the help of the Holy Spirit so that we can move forward to have a more Synodal church.</a:t>
            </a:r>
            <a:endParaRPr lang="en-US" dirty="0"/>
          </a:p>
          <a:p>
            <a:r>
              <a:rPr lang="en-GB" dirty="0"/>
              <a:t>After </a:t>
            </a:r>
            <a:r>
              <a:rPr lang="en-GB" dirty="0" smtClean="0"/>
              <a:t>discernment, the </a:t>
            </a:r>
            <a:r>
              <a:rPr lang="en-GB" dirty="0"/>
              <a:t>Parish Pre-Synod is a spiritual exercise and not a democratic process of votes and </a:t>
            </a:r>
            <a:r>
              <a:rPr lang="en-GB" dirty="0" smtClean="0"/>
              <a:t>documents. The </a:t>
            </a:r>
            <a:r>
              <a:rPr lang="en-GB" dirty="0"/>
              <a:t>Parish Pre-Synod Team prepares a 10 page Parish </a:t>
            </a:r>
            <a:r>
              <a:rPr lang="en-GB" dirty="0" smtClean="0"/>
              <a:t>Report </a:t>
            </a:r>
            <a:r>
              <a:rPr lang="en-GB" dirty="0"/>
              <a:t>for submission to the </a:t>
            </a:r>
            <a:r>
              <a:rPr lang="en-GB" dirty="0" smtClean="0"/>
              <a:t>D</a:t>
            </a:r>
            <a:r>
              <a:rPr lang="en-GB" dirty="0" smtClean="0"/>
              <a:t>eanery</a:t>
            </a:r>
            <a:r>
              <a:rPr lang="en-GB" dirty="0"/>
              <a:t>.</a:t>
            </a:r>
            <a:endParaRPr lang="en-US" dirty="0"/>
          </a:p>
          <a:p>
            <a:endParaRPr lang="en-US" dirty="0"/>
          </a:p>
        </p:txBody>
      </p:sp>
    </p:spTree>
    <p:extLst>
      <p:ext uri="{BB962C8B-B14F-4D97-AF65-F5344CB8AC3E}">
        <p14:creationId xmlns:p14="http://schemas.microsoft.com/office/powerpoint/2010/main" val="128716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Questions for Reflection:</a:t>
            </a:r>
            <a:endParaRPr lang="en-US" dirty="0"/>
          </a:p>
        </p:txBody>
      </p:sp>
      <p:sp>
        <p:nvSpPr>
          <p:cNvPr id="3" name="Content Placeholder 2"/>
          <p:cNvSpPr>
            <a:spLocks noGrp="1"/>
          </p:cNvSpPr>
          <p:nvPr>
            <p:ph idx="1"/>
          </p:nvPr>
        </p:nvSpPr>
        <p:spPr/>
        <p:txBody>
          <a:bodyPr>
            <a:noAutofit/>
          </a:bodyPr>
          <a:lstStyle/>
          <a:p>
            <a:pPr marL="514350" indent="-514350">
              <a:buAutoNum type="arabicPeriod"/>
            </a:pPr>
            <a:r>
              <a:rPr lang="en-US" sz="3400" dirty="0" smtClean="0"/>
              <a:t>How can we Catechizing the Children to face the Pandemic and grow in Synodality? </a:t>
            </a:r>
          </a:p>
          <a:p>
            <a:pPr marL="514350" indent="-514350">
              <a:buAutoNum type="arabicPeriod"/>
            </a:pPr>
            <a:r>
              <a:rPr lang="en-US" sz="3400" dirty="0" smtClean="0"/>
              <a:t>Suggest Creative ways to make the Youth Ministry effective and Synodal?</a:t>
            </a:r>
          </a:p>
          <a:p>
            <a:pPr marL="514350" lvl="0" indent="-514350">
              <a:buFont typeface="Arial" panose="020B0604020202020204" pitchFamily="34" charset="0"/>
              <a:buAutoNum type="arabicPeriod"/>
            </a:pPr>
            <a:r>
              <a:rPr lang="en-GB" sz="3400" dirty="0" smtClean="0"/>
              <a:t>What steps are needed to be implemented to make the Parish </a:t>
            </a:r>
            <a:r>
              <a:rPr lang="en-GB" sz="3400" smtClean="0"/>
              <a:t>more </a:t>
            </a:r>
            <a:r>
              <a:rPr lang="en-GB" sz="3400" smtClean="0"/>
              <a:t>Synodal </a:t>
            </a:r>
            <a:r>
              <a:rPr lang="en-GB" sz="3400" dirty="0" smtClean="0"/>
              <a:t>within the Church and with the outside world?</a:t>
            </a:r>
            <a:endParaRPr lang="en-US" sz="3400" dirty="0"/>
          </a:p>
        </p:txBody>
      </p:sp>
    </p:spTree>
    <p:extLst>
      <p:ext uri="{BB962C8B-B14F-4D97-AF65-F5344CB8AC3E}">
        <p14:creationId xmlns:p14="http://schemas.microsoft.com/office/powerpoint/2010/main" val="285574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lstStyle/>
          <a:p>
            <a:endParaRPr lang="en-US" dirty="0"/>
          </a:p>
        </p:txBody>
      </p:sp>
      <p:sp>
        <p:nvSpPr>
          <p:cNvPr id="3" name="Subtitle 2"/>
          <p:cNvSpPr>
            <a:spLocks noGrp="1"/>
          </p:cNvSpPr>
          <p:nvPr>
            <p:ph type="subTitle" idx="1"/>
          </p:nvPr>
        </p:nvSpPr>
        <p:spPr>
          <a:xfrm>
            <a:off x="762000" y="457200"/>
            <a:ext cx="7696200" cy="5867400"/>
          </a:xfrm>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24127601"/>
              </p:ext>
            </p:extLst>
          </p:nvPr>
        </p:nvGraphicFramePr>
        <p:xfrm>
          <a:off x="685800" y="609600"/>
          <a:ext cx="7696200" cy="5715000"/>
        </p:xfrm>
        <a:graphic>
          <a:graphicData uri="http://schemas.openxmlformats.org/presentationml/2006/ole">
            <mc:AlternateContent xmlns:mc="http://schemas.openxmlformats.org/markup-compatibility/2006">
              <mc:Choice xmlns:v="urn:schemas-microsoft-com:vml" Requires="v">
                <p:oleObj spid="_x0000_s2061" name="Presentation" r:id="rId3" imgW="4570603" imgH="3427427" progId="PowerPoint.Show.12">
                  <p:embed/>
                </p:oleObj>
              </mc:Choice>
              <mc:Fallback>
                <p:oleObj name="Presentation" r:id="rId3" imgW="4570603" imgH="3427427" progId="PowerPoint.Show.12">
                  <p:embed/>
                  <p:pic>
                    <p:nvPicPr>
                      <p:cNvPr id="0" name=""/>
                      <p:cNvPicPr/>
                      <p:nvPr/>
                    </p:nvPicPr>
                    <p:blipFill>
                      <a:blip r:embed="rId4"/>
                      <a:stretch>
                        <a:fillRect/>
                      </a:stretch>
                    </p:blipFill>
                    <p:spPr>
                      <a:xfrm>
                        <a:off x="685800" y="609600"/>
                        <a:ext cx="7696200" cy="5715000"/>
                      </a:xfrm>
                      <a:prstGeom prst="rect">
                        <a:avLst/>
                      </a:prstGeom>
                    </p:spPr>
                  </p:pic>
                </p:oleObj>
              </mc:Fallback>
            </mc:AlternateContent>
          </a:graphicData>
        </a:graphic>
      </p:graphicFrame>
    </p:spTree>
    <p:extLst>
      <p:ext uri="{BB962C8B-B14F-4D97-AF65-F5344CB8AC3E}">
        <p14:creationId xmlns:p14="http://schemas.microsoft.com/office/powerpoint/2010/main" val="346546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a:bodyPr>
          <a:lstStyle/>
          <a:p>
            <a:r>
              <a:rPr lang="en-US" dirty="0"/>
              <a:t>Many of the faithful perceive the S</a:t>
            </a:r>
            <a:r>
              <a:rPr lang="en-US" dirty="0" smtClean="0"/>
              <a:t>ynodal </a:t>
            </a:r>
            <a:r>
              <a:rPr lang="en-US" dirty="0"/>
              <a:t>process as a crucial moment in the Church’s </a:t>
            </a:r>
            <a:r>
              <a:rPr lang="en-US" dirty="0" smtClean="0"/>
              <a:t>life.</a:t>
            </a:r>
          </a:p>
          <a:p>
            <a:r>
              <a:rPr lang="en-US" dirty="0" smtClean="0"/>
              <a:t>It is a </a:t>
            </a:r>
            <a:r>
              <a:rPr lang="en-US" dirty="0"/>
              <a:t>learning process as well as an opportunity for conversion and renewal of </a:t>
            </a:r>
            <a:r>
              <a:rPr lang="en-US" dirty="0" smtClean="0"/>
              <a:t>the ecclesial </a:t>
            </a:r>
            <a:r>
              <a:rPr lang="en-US" dirty="0"/>
              <a:t>life. </a:t>
            </a:r>
            <a:endParaRPr lang="en-US" dirty="0" smtClean="0"/>
          </a:p>
        </p:txBody>
      </p:sp>
    </p:spTree>
    <p:extLst>
      <p:ext uri="{BB962C8B-B14F-4D97-AF65-F5344CB8AC3E}">
        <p14:creationId xmlns:p14="http://schemas.microsoft.com/office/powerpoint/2010/main" val="289508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IN" sz="3900" b="1" dirty="0"/>
              <a:t>Synodality </a:t>
            </a:r>
            <a:r>
              <a:rPr lang="en-IN" sz="3900" b="1" dirty="0" smtClean="0"/>
              <a:t>means:</a:t>
            </a:r>
            <a:endParaRPr lang="en-IN" b="1" dirty="0" smtClean="0"/>
          </a:p>
          <a:p>
            <a:pPr marL="0" indent="0">
              <a:buNone/>
            </a:pPr>
            <a:r>
              <a:rPr lang="en-IN" dirty="0" smtClean="0"/>
              <a:t>	- </a:t>
            </a:r>
            <a:r>
              <a:rPr lang="en-IN" sz="3800" dirty="0" smtClean="0"/>
              <a:t>Moving </a:t>
            </a:r>
            <a:r>
              <a:rPr lang="en-IN" sz="3800" dirty="0"/>
              <a:t>from the ‘I’ to the </a:t>
            </a:r>
            <a:r>
              <a:rPr lang="en-IN" sz="3800" dirty="0" smtClean="0"/>
              <a:t>‘Us.'”</a:t>
            </a:r>
          </a:p>
          <a:p>
            <a:pPr marL="0" indent="0">
              <a:buNone/>
            </a:pPr>
            <a:r>
              <a:rPr lang="en-IN" sz="3800" dirty="0" smtClean="0"/>
              <a:t>	- Recognizing </a:t>
            </a:r>
            <a:r>
              <a:rPr lang="en-IN" sz="3800" dirty="0"/>
              <a:t>that being a Christian is </a:t>
            </a:r>
            <a:r>
              <a:rPr lang="en-IN" sz="3800" dirty="0" smtClean="0"/>
              <a:t>	  being part </a:t>
            </a:r>
            <a:r>
              <a:rPr lang="en-IN" sz="3800" dirty="0"/>
              <a:t>of a </a:t>
            </a:r>
            <a:r>
              <a:rPr lang="en-IN" sz="3800" dirty="0" smtClean="0"/>
              <a:t>Community.</a:t>
            </a:r>
          </a:p>
          <a:p>
            <a:pPr lvl="2">
              <a:buFontTx/>
              <a:buChar char="-"/>
            </a:pPr>
            <a:r>
              <a:rPr lang="en-IN" sz="3800" dirty="0" smtClean="0"/>
              <a:t>Sharing the </a:t>
            </a:r>
            <a:r>
              <a:rPr lang="en-IN" sz="3800" dirty="0"/>
              <a:t>gifts and </a:t>
            </a:r>
            <a:r>
              <a:rPr lang="en-IN" sz="3800" dirty="0" smtClean="0"/>
              <a:t>responsibilities </a:t>
            </a:r>
          </a:p>
          <a:p>
            <a:pPr lvl="2">
              <a:buFontTx/>
              <a:buChar char="-"/>
            </a:pPr>
            <a:r>
              <a:rPr lang="en-IN" sz="3800" dirty="0" smtClean="0"/>
              <a:t>Listening </a:t>
            </a:r>
            <a:r>
              <a:rPr lang="en-IN" sz="3800" dirty="0"/>
              <a:t>to the way the Holy Spirit is inspiring each of the baptized </a:t>
            </a:r>
            <a:r>
              <a:rPr lang="en-IN" sz="3800" dirty="0" smtClean="0"/>
              <a:t>&amp; </a:t>
            </a:r>
          </a:p>
          <a:p>
            <a:pPr lvl="2">
              <a:buFontTx/>
              <a:buChar char="-"/>
            </a:pPr>
            <a:r>
              <a:rPr lang="en-IN" sz="3800" dirty="0" smtClean="0"/>
              <a:t>Collaborating to </a:t>
            </a:r>
            <a:r>
              <a:rPr lang="en-IN" sz="3800" dirty="0"/>
              <a:t>find </a:t>
            </a:r>
            <a:r>
              <a:rPr lang="en-IN" sz="3800" dirty="0" smtClean="0"/>
              <a:t>effective </a:t>
            </a:r>
            <a:r>
              <a:rPr lang="en-IN" sz="3800" dirty="0"/>
              <a:t>means of </a:t>
            </a:r>
            <a:r>
              <a:rPr lang="en-IN" sz="3800" dirty="0" smtClean="0"/>
              <a:t>Sharing </a:t>
            </a:r>
            <a:r>
              <a:rPr lang="en-IN" sz="3800" dirty="0"/>
              <a:t>the </a:t>
            </a:r>
            <a:r>
              <a:rPr lang="en-IN" sz="3800" dirty="0" smtClean="0"/>
              <a:t>Gospel</a:t>
            </a:r>
            <a:r>
              <a:rPr lang="en-IN" sz="3800" dirty="0"/>
              <a:t>.</a:t>
            </a:r>
            <a:endParaRPr lang="en-US" sz="3800" dirty="0"/>
          </a:p>
        </p:txBody>
      </p:sp>
    </p:spTree>
    <p:extLst>
      <p:ext uri="{BB962C8B-B14F-4D97-AF65-F5344CB8AC3E}">
        <p14:creationId xmlns:p14="http://schemas.microsoft.com/office/powerpoint/2010/main" val="144499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Synodality </a:t>
            </a:r>
            <a:r>
              <a:rPr lang="en-IN" dirty="0" smtClean="0"/>
              <a:t>highlights </a:t>
            </a:r>
            <a:r>
              <a:rPr lang="en-IN" dirty="0"/>
              <a:t>that what we have in </a:t>
            </a:r>
            <a:r>
              <a:rPr lang="en-IN" b="1" dirty="0" smtClean="0"/>
              <a:t>Common </a:t>
            </a:r>
            <a:r>
              <a:rPr lang="en-IN" dirty="0" smtClean="0"/>
              <a:t>through </a:t>
            </a:r>
            <a:r>
              <a:rPr lang="en-IN" dirty="0"/>
              <a:t>baptism is more important than all our </a:t>
            </a:r>
            <a:r>
              <a:rPr lang="en-IN" b="1" dirty="0" smtClean="0"/>
              <a:t>Differences </a:t>
            </a:r>
            <a:r>
              <a:rPr lang="en-IN" dirty="0"/>
              <a:t>of status, age, vocation or roles.” </a:t>
            </a:r>
            <a:endParaRPr lang="en-US" dirty="0"/>
          </a:p>
          <a:p>
            <a:r>
              <a:rPr lang="en-IN" dirty="0" smtClean="0"/>
              <a:t>This recognition is </a:t>
            </a:r>
            <a:r>
              <a:rPr lang="en-IN" dirty="0"/>
              <a:t>impossible without the </a:t>
            </a:r>
            <a:r>
              <a:rPr lang="en-IN" dirty="0" smtClean="0"/>
              <a:t>Virtue </a:t>
            </a:r>
            <a:r>
              <a:rPr lang="en-IN" dirty="0"/>
              <a:t>of </a:t>
            </a:r>
            <a:r>
              <a:rPr lang="en-IN" dirty="0" smtClean="0"/>
              <a:t>Humility.</a:t>
            </a:r>
          </a:p>
          <a:p>
            <a:r>
              <a:rPr lang="en-IN" dirty="0"/>
              <a:t>Humility alone can enable us to </a:t>
            </a:r>
            <a:r>
              <a:rPr lang="en-IN" dirty="0" smtClean="0"/>
              <a:t>encounter, to  </a:t>
            </a:r>
            <a:r>
              <a:rPr lang="en-IN" dirty="0"/>
              <a:t>listen, to </a:t>
            </a:r>
            <a:r>
              <a:rPr lang="en-IN" dirty="0" smtClean="0"/>
              <a:t>dialogue, to </a:t>
            </a:r>
            <a:r>
              <a:rPr lang="en-IN" dirty="0"/>
              <a:t>pray </a:t>
            </a:r>
            <a:r>
              <a:rPr lang="en-IN" dirty="0" smtClean="0"/>
              <a:t>together </a:t>
            </a:r>
            <a:r>
              <a:rPr lang="en-IN" dirty="0"/>
              <a:t>and </a:t>
            </a:r>
            <a:r>
              <a:rPr lang="en-IN" dirty="0" smtClean="0"/>
              <a:t>to discern</a:t>
            </a:r>
            <a:endParaRPr lang="en-US" dirty="0"/>
          </a:p>
        </p:txBody>
      </p:sp>
    </p:spTree>
    <p:extLst>
      <p:ext uri="{BB962C8B-B14F-4D97-AF65-F5344CB8AC3E}">
        <p14:creationId xmlns:p14="http://schemas.microsoft.com/office/powerpoint/2010/main" val="406784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fontScale="85000" lnSpcReduction="10000"/>
          </a:bodyPr>
          <a:lstStyle/>
          <a:p>
            <a:r>
              <a:rPr lang="en-IN" dirty="0"/>
              <a:t>The process </a:t>
            </a:r>
            <a:r>
              <a:rPr lang="en-IN" dirty="0" smtClean="0"/>
              <a:t>of Synodality is </a:t>
            </a:r>
            <a:r>
              <a:rPr lang="en-IN" dirty="0"/>
              <a:t>expected to move into high gear in 2022. </a:t>
            </a:r>
            <a:endParaRPr lang="en-IN" dirty="0" smtClean="0"/>
          </a:p>
          <a:p>
            <a:r>
              <a:rPr lang="en-IN" dirty="0" smtClean="0"/>
              <a:t>We </a:t>
            </a:r>
            <a:r>
              <a:rPr lang="en-IN" dirty="0"/>
              <a:t>have time until March 2022 </a:t>
            </a:r>
            <a:endParaRPr lang="en-IN" dirty="0" smtClean="0"/>
          </a:p>
          <a:p>
            <a:r>
              <a:rPr lang="en-IN" dirty="0" smtClean="0"/>
              <a:t>We experienced a slow </a:t>
            </a:r>
            <a:r>
              <a:rPr lang="en-IN" dirty="0"/>
              <a:t>down </a:t>
            </a:r>
            <a:r>
              <a:rPr lang="en-IN" dirty="0" smtClean="0"/>
              <a:t>in January 2022 because </a:t>
            </a:r>
            <a:r>
              <a:rPr lang="en-IN" dirty="0"/>
              <a:t>of widespread infections of many people due to covid-19 virus. </a:t>
            </a:r>
            <a:endParaRPr lang="en-IN" dirty="0" smtClean="0"/>
          </a:p>
          <a:p>
            <a:r>
              <a:rPr lang="en-IN" dirty="0" smtClean="0"/>
              <a:t>The sessions of the Listening phase which we had are </a:t>
            </a:r>
            <a:r>
              <a:rPr lang="en-IN" dirty="0"/>
              <a:t>the heart of the </a:t>
            </a:r>
            <a:r>
              <a:rPr lang="en-IN" dirty="0" smtClean="0"/>
              <a:t>Synod. </a:t>
            </a:r>
          </a:p>
          <a:p>
            <a:r>
              <a:rPr lang="en-IN" dirty="0" smtClean="0"/>
              <a:t>This process </a:t>
            </a:r>
            <a:r>
              <a:rPr lang="en-IN" dirty="0"/>
              <a:t>that </a:t>
            </a:r>
            <a:r>
              <a:rPr lang="en-IN" dirty="0" smtClean="0"/>
              <a:t>we have begun </a:t>
            </a:r>
            <a:r>
              <a:rPr lang="en-IN" dirty="0"/>
              <a:t>with local groups of Catholics praying, sharing and discerning together in all SCC Units </a:t>
            </a:r>
            <a:r>
              <a:rPr lang="en-IN" dirty="0" smtClean="0"/>
              <a:t>must continue in the days to come.</a:t>
            </a:r>
            <a:endParaRPr lang="en-US" dirty="0"/>
          </a:p>
        </p:txBody>
      </p:sp>
    </p:spTree>
    <p:extLst>
      <p:ext uri="{BB962C8B-B14F-4D97-AF65-F5344CB8AC3E}">
        <p14:creationId xmlns:p14="http://schemas.microsoft.com/office/powerpoint/2010/main" val="204335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fontScale="92500" lnSpcReduction="20000"/>
          </a:bodyPr>
          <a:lstStyle/>
          <a:p>
            <a:pPr>
              <a:buFont typeface="Arial" charset="0"/>
              <a:buChar char="•"/>
            </a:pPr>
            <a:r>
              <a:rPr lang="en-IN" dirty="0" smtClean="0"/>
              <a:t>As Priests with </a:t>
            </a:r>
            <a:r>
              <a:rPr lang="en-IN" dirty="0"/>
              <a:t>a leadership role in the church </a:t>
            </a:r>
            <a:r>
              <a:rPr lang="en-IN" dirty="0" smtClean="0"/>
              <a:t>we are </a:t>
            </a:r>
            <a:r>
              <a:rPr lang="en-IN" dirty="0"/>
              <a:t>called to have a broader vision, which requires </a:t>
            </a:r>
            <a:r>
              <a:rPr lang="en-IN" dirty="0" smtClean="0"/>
              <a:t>humility </a:t>
            </a:r>
            <a:r>
              <a:rPr lang="en-IN" dirty="0"/>
              <a:t>and patience in listening to all and being willing to consider other points of view and other experiences. </a:t>
            </a:r>
          </a:p>
          <a:p>
            <a:pPr>
              <a:buFont typeface="Arial" charset="0"/>
              <a:buChar char="•"/>
            </a:pPr>
            <a:r>
              <a:rPr lang="en-IN" dirty="0" smtClean="0"/>
              <a:t>Christianity </a:t>
            </a:r>
            <a:r>
              <a:rPr lang="en-IN" dirty="0"/>
              <a:t>isn’t about knowledge, it’s about living like Christ,” </a:t>
            </a:r>
            <a:endParaRPr lang="en-IN" dirty="0" smtClean="0"/>
          </a:p>
          <a:p>
            <a:pPr>
              <a:buFont typeface="Arial" charset="0"/>
              <a:buChar char="•"/>
            </a:pPr>
            <a:r>
              <a:rPr lang="en-IN" dirty="0" smtClean="0"/>
              <a:t>Hence Pope </a:t>
            </a:r>
            <a:r>
              <a:rPr lang="en-IN" dirty="0"/>
              <a:t>Francis insists so much on listening to the poor and to the people who are on the “periphery” of social, economic </a:t>
            </a:r>
            <a:r>
              <a:rPr lang="en-IN" dirty="0" smtClean="0"/>
              <a:t>and </a:t>
            </a:r>
            <a:r>
              <a:rPr lang="en-IN" dirty="0"/>
              <a:t>ecclesial power structures.</a:t>
            </a:r>
            <a:endParaRPr lang="en-US" dirty="0"/>
          </a:p>
        </p:txBody>
      </p:sp>
    </p:spTree>
    <p:extLst>
      <p:ext uri="{BB962C8B-B14F-4D97-AF65-F5344CB8AC3E}">
        <p14:creationId xmlns:p14="http://schemas.microsoft.com/office/powerpoint/2010/main" val="196628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lnSpcReduction="10000"/>
          </a:bodyPr>
          <a:lstStyle/>
          <a:p>
            <a:r>
              <a:rPr lang="en-IN" dirty="0" smtClean="0"/>
              <a:t>Synodality therefore is </a:t>
            </a:r>
            <a:r>
              <a:rPr lang="en-IN" dirty="0"/>
              <a:t>a path of H</a:t>
            </a:r>
            <a:r>
              <a:rPr lang="en-IN" dirty="0" smtClean="0"/>
              <a:t>ealing, of Reconciliation between </a:t>
            </a:r>
            <a:r>
              <a:rPr lang="en-IN" dirty="0"/>
              <a:t>men and women or between clergy and laypeople. </a:t>
            </a:r>
            <a:endParaRPr lang="en-IN" dirty="0" smtClean="0"/>
          </a:p>
          <a:p>
            <a:r>
              <a:rPr lang="en-IN" dirty="0" smtClean="0"/>
              <a:t>It is </a:t>
            </a:r>
            <a:r>
              <a:rPr lang="en-IN" dirty="0"/>
              <a:t>important </a:t>
            </a:r>
            <a:r>
              <a:rPr lang="en-IN" dirty="0" smtClean="0"/>
              <a:t>to see that the voices </a:t>
            </a:r>
            <a:r>
              <a:rPr lang="en-IN" dirty="0"/>
              <a:t>of women, youth, children and </a:t>
            </a:r>
            <a:r>
              <a:rPr lang="en-IN" dirty="0" smtClean="0"/>
              <a:t>the marginalized are heard </a:t>
            </a:r>
            <a:r>
              <a:rPr lang="en-IN" dirty="0"/>
              <a:t>in the </a:t>
            </a:r>
            <a:r>
              <a:rPr lang="en-IN" dirty="0" smtClean="0"/>
              <a:t>Church. </a:t>
            </a:r>
          </a:p>
          <a:p>
            <a:r>
              <a:rPr lang="en-IN" dirty="0" smtClean="0"/>
              <a:t>This Synodal Process of Listening is </a:t>
            </a:r>
            <a:r>
              <a:rPr lang="en-IN" dirty="0"/>
              <a:t>important at every </a:t>
            </a:r>
            <a:r>
              <a:rPr lang="en-IN" dirty="0" smtClean="0"/>
              <a:t>stage and </a:t>
            </a:r>
            <a:r>
              <a:rPr lang="en-IN" dirty="0"/>
              <a:t>not just its final </a:t>
            </a:r>
            <a:r>
              <a:rPr lang="en-IN" dirty="0" smtClean="0"/>
              <a:t>deliberations but beyond also.</a:t>
            </a:r>
            <a:endParaRPr lang="en-US" dirty="0"/>
          </a:p>
        </p:txBody>
      </p:sp>
    </p:spTree>
    <p:extLst>
      <p:ext uri="{BB962C8B-B14F-4D97-AF65-F5344CB8AC3E}">
        <p14:creationId xmlns:p14="http://schemas.microsoft.com/office/powerpoint/2010/main" val="319808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b="1" dirty="0"/>
              <a:t>Synodal Journey Continues in Our Parishes</a:t>
            </a:r>
            <a:endParaRPr lang="en-US" sz="3200" dirty="0"/>
          </a:p>
        </p:txBody>
      </p:sp>
      <p:sp>
        <p:nvSpPr>
          <p:cNvPr id="3" name="Content Placeholder 2"/>
          <p:cNvSpPr>
            <a:spLocks noGrp="1"/>
          </p:cNvSpPr>
          <p:nvPr>
            <p:ph idx="1"/>
          </p:nvPr>
        </p:nvSpPr>
        <p:spPr/>
        <p:txBody>
          <a:bodyPr>
            <a:normAutofit/>
          </a:bodyPr>
          <a:lstStyle/>
          <a:p>
            <a:r>
              <a:rPr lang="en-US" dirty="0" smtClean="0"/>
              <a:t>At </a:t>
            </a:r>
            <a:r>
              <a:rPr lang="en-US" dirty="0"/>
              <a:t>the same time, various difficulties have also emerged. </a:t>
            </a:r>
            <a:endParaRPr lang="en-US" dirty="0" smtClean="0"/>
          </a:p>
          <a:p>
            <a:r>
              <a:rPr lang="en-US" dirty="0" smtClean="0"/>
              <a:t>In </a:t>
            </a:r>
            <a:r>
              <a:rPr lang="en-US" dirty="0"/>
              <a:t>fact, fears and reticence are reported among some groups of the faithful and among the clergy. </a:t>
            </a:r>
            <a:endParaRPr lang="en-US" dirty="0" smtClean="0"/>
          </a:p>
          <a:p>
            <a:r>
              <a:rPr lang="en-US" dirty="0" smtClean="0"/>
              <a:t>There </a:t>
            </a:r>
            <a:r>
              <a:rPr lang="en-US" dirty="0"/>
              <a:t>is also a certain mistrust among the laity who doubt that their contribution will really be taken into consideration</a:t>
            </a:r>
            <a:r>
              <a:rPr lang="en-US" dirty="0" smtClean="0"/>
              <a:t>.</a:t>
            </a:r>
            <a:r>
              <a:rPr lang="en-US" dirty="0"/>
              <a:t> </a:t>
            </a:r>
          </a:p>
          <a:p>
            <a:endParaRPr lang="en-US" dirty="0"/>
          </a:p>
        </p:txBody>
      </p:sp>
    </p:spTree>
    <p:extLst>
      <p:ext uri="{BB962C8B-B14F-4D97-AF65-F5344CB8AC3E}">
        <p14:creationId xmlns:p14="http://schemas.microsoft.com/office/powerpoint/2010/main" val="500090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1488</Words>
  <Application>Microsoft Office PowerPoint</Application>
  <PresentationFormat>On-screen Show (4:3)</PresentationFormat>
  <Paragraphs>112</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Presentation</vt:lpstr>
      <vt:lpstr>PowerPoint Presentation</vt:lpstr>
      <vt:lpstr>Synodal Journey Continues in Our Parishes</vt:lpstr>
      <vt:lpstr>Synodal Journey Continues in Our Parishes</vt:lpstr>
      <vt:lpstr>Synodal Journey Continues in Our Parishes</vt:lpstr>
      <vt:lpstr>Synodal Journey Continues in Our Parishes</vt:lpstr>
      <vt:lpstr>Synodal Journey Continues in Our Parishes</vt:lpstr>
      <vt:lpstr>Synodal Journey Continues in Our Parishes</vt:lpstr>
      <vt:lpstr>Synodal Journey Continues in Our Parishes</vt:lpstr>
      <vt:lpstr>Synodal Journey Continues in Our Parishes</vt:lpstr>
      <vt:lpstr>Synodal Journey Continues in Our Parishes</vt:lpstr>
      <vt:lpstr>Parish Phase of the Synod (Parish Pre-Synod)</vt:lpstr>
      <vt:lpstr>Parish Phase of the Synod</vt:lpstr>
      <vt:lpstr>Parish Phase of the Synod</vt:lpstr>
      <vt:lpstr>Parish Phase of the Synod</vt:lpstr>
      <vt:lpstr>Parish Phase of the Synod</vt:lpstr>
      <vt:lpstr>Parish Phase of the Synod</vt:lpstr>
      <vt:lpstr>Parish Phase of the Synod</vt:lpstr>
      <vt:lpstr>Parish Phase of the Synod</vt:lpstr>
      <vt:lpstr>Working Document:</vt:lpstr>
      <vt:lpstr>Working Document:</vt:lpstr>
      <vt:lpstr>Parish Pre-Synod:</vt:lpstr>
      <vt:lpstr>Parish Pre-Synod:</vt:lpstr>
      <vt:lpstr>Questions for Reflection: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REMEDY CHURCH</dc:creator>
  <cp:lastModifiedBy>REMEDY CHURCH</cp:lastModifiedBy>
  <cp:revision>27</cp:revision>
  <dcterms:created xsi:type="dcterms:W3CDTF">2022-02-09T04:03:37Z</dcterms:created>
  <dcterms:modified xsi:type="dcterms:W3CDTF">2022-02-10T03:29:36Z</dcterms:modified>
</cp:coreProperties>
</file>