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147476247" r:id="rId3"/>
    <p:sldId id="2147476248" r:id="rId4"/>
    <p:sldId id="2147476239" r:id="rId5"/>
    <p:sldId id="2147476238" r:id="rId6"/>
    <p:sldId id="2147476206" r:id="rId7"/>
    <p:sldId id="2147476220" r:id="rId8"/>
    <p:sldId id="2147476240" r:id="rId9"/>
    <p:sldId id="2147476245" r:id="rId10"/>
    <p:sldId id="2147476242" r:id="rId11"/>
    <p:sldId id="2147476243" r:id="rId12"/>
    <p:sldId id="2147476213" r:id="rId13"/>
    <p:sldId id="2147476228" r:id="rId14"/>
    <p:sldId id="2147476224" r:id="rId15"/>
    <p:sldId id="2147476253" r:id="rId16"/>
    <p:sldId id="2147476254" r:id="rId17"/>
    <p:sldId id="2147476230" r:id="rId18"/>
    <p:sldId id="2147476231" r:id="rId19"/>
    <p:sldId id="2147476232" r:id="rId20"/>
    <p:sldId id="2147476233" r:id="rId21"/>
    <p:sldId id="2147476234" r:id="rId22"/>
    <p:sldId id="2147476235" r:id="rId23"/>
    <p:sldId id="2147476237" r:id="rId24"/>
    <p:sldId id="2147476249" r:id="rId25"/>
    <p:sldId id="2147476251" r:id="rId26"/>
    <p:sldId id="2147476252" r:id="rId27"/>
    <p:sldId id="2147476250" r:id="rId28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505"/>
    <a:srgbClr val="FE493A"/>
    <a:srgbClr val="FFE8BA"/>
    <a:srgbClr val="FAFBBC"/>
    <a:srgbClr val="E2FB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651"/>
  </p:normalViewPr>
  <p:slideViewPr>
    <p:cSldViewPr snapToGrid="0" snapToObjects="1">
      <p:cViewPr varScale="1">
        <p:scale>
          <a:sx n="83" d="100"/>
          <a:sy n="83" d="100"/>
        </p:scale>
        <p:origin x="348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7141A-05EB-B845-AAA8-F43B5625D4DF}" type="datetimeFigureOut">
              <a:rPr lang="ru-UA" smtClean="0"/>
              <a:t>06/16/2026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4D502-1E37-094B-83EF-88E2A4354F92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79211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D502-1E37-094B-83EF-88E2A4354F92}" type="slidenum">
              <a:rPr lang="ru-UA" smtClean="0"/>
              <a:t>2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58366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920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D502-1E37-094B-83EF-88E2A4354F92}" type="slidenum">
              <a:rPr lang="ru-UA" smtClean="0"/>
              <a:t>5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61656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D502-1E37-094B-83EF-88E2A4354F92}" type="slidenum">
              <a:rPr lang="ru-UA" smtClean="0"/>
              <a:t>9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88918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D502-1E37-094B-83EF-88E2A4354F92}" type="slidenum">
              <a:rPr lang="ru-UA" smtClean="0"/>
              <a:t>17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59084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D502-1E37-094B-83EF-88E2A4354F92}" type="slidenum">
              <a:rPr lang="ru-UA" smtClean="0"/>
              <a:t>19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63766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D502-1E37-094B-83EF-88E2A4354F92}" type="slidenum">
              <a:rPr lang="ru-UA" smtClean="0"/>
              <a:t>20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37184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D502-1E37-094B-83EF-88E2A4354F92}" type="slidenum">
              <a:rPr lang="ru-UA" smtClean="0"/>
              <a:t>21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04732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4D502-1E37-094B-83EF-88E2A4354F92}" type="slidenum">
              <a:rPr lang="ru-UA" smtClean="0"/>
              <a:t>22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84358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3766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15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0E5BD25-4451-9AC7-9EAC-20DE1458042E}"/>
              </a:ext>
            </a:extLst>
          </p:cNvPr>
          <p:cNvGrpSpPr/>
          <p:nvPr/>
        </p:nvGrpSpPr>
        <p:grpSpPr>
          <a:xfrm>
            <a:off x="-1" y="0"/>
            <a:ext cx="12188826" cy="6858000"/>
            <a:chOff x="-1" y="0"/>
            <a:chExt cx="12188826" cy="6858000"/>
          </a:xfrm>
        </p:grpSpPr>
        <p:sp>
          <p:nvSpPr>
            <p:cNvPr id="2" name="Rectangle 1"/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solidFill>
                <a:srgbClr val="DCEB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" name="Rectangle 2"/>
            <p:cNvSpPr/>
            <p:nvPr/>
          </p:nvSpPr>
          <p:spPr>
            <a:xfrm>
              <a:off x="0" y="6217920"/>
              <a:ext cx="12188825" cy="495114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ectangle 2">
              <a:extLst>
                <a:ext uri="{FF2B5EF4-FFF2-40B4-BE49-F238E27FC236}">
                  <a16:creationId xmlns:a16="http://schemas.microsoft.com/office/drawing/2014/main" id="{2556D003-CA56-76C6-D344-357D706A8CD0}"/>
                </a:ext>
              </a:extLst>
            </p:cNvPr>
            <p:cNvSpPr/>
            <p:nvPr/>
          </p:nvSpPr>
          <p:spPr>
            <a:xfrm>
              <a:off x="241610" y="6042846"/>
              <a:ext cx="11947215" cy="495114"/>
            </a:xfrm>
            <a:prstGeom prst="rect">
              <a:avLst/>
            </a:prstGeom>
            <a:solidFill>
              <a:srgbClr val="C82828"/>
            </a:solidFill>
            <a:ln>
              <a:solidFill>
                <a:srgbClr val="C8282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798428" y="2020819"/>
            <a:ext cx="985098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0468C"/>
                </a:solidFill>
              </a:defRPr>
            </a:pPr>
            <a:r>
              <a:rPr lang="ru-UA" sz="4400" dirty="0">
                <a:solidFill>
                  <a:srgbClr val="002060"/>
                </a:solidFill>
                <a:latin typeface="Aptos" panose="020B0004020202020204" pitchFamily="34" charset="0"/>
              </a:rPr>
              <a:t>Програмний виступ </a:t>
            </a:r>
            <a:br>
              <a:rPr lang="ru-UA" sz="4400" dirty="0">
                <a:solidFill>
                  <a:srgbClr val="002060"/>
                </a:solidFill>
                <a:latin typeface="Aptos" panose="020B0004020202020204" pitchFamily="34" charset="0"/>
              </a:rPr>
            </a:br>
            <a:r>
              <a:rPr lang="ru-UA" sz="4400" dirty="0">
                <a:solidFill>
                  <a:srgbClr val="002060"/>
                </a:solidFill>
                <a:latin typeface="Aptos" panose="020B0004020202020204" pitchFamily="34" charset="0"/>
              </a:rPr>
              <a:t>академіка НАМН України, професора Владислава Гриня </a:t>
            </a:r>
            <a:endParaRPr sz="4400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FB3C2-F6C5-7BBB-6CAF-C171A7E15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EFDB772-77E9-A20A-19E2-0A39D3569C41}"/>
              </a:ext>
            </a:extLst>
          </p:cNvPr>
          <p:cNvGrpSpPr/>
          <p:nvPr/>
        </p:nvGrpSpPr>
        <p:grpSpPr>
          <a:xfrm>
            <a:off x="0" y="-1"/>
            <a:ext cx="12188825" cy="6858000"/>
            <a:chOff x="-44605" y="0"/>
            <a:chExt cx="12188825" cy="6858000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97F0E03D-53F3-6F8E-B06A-0939E1964FFD}"/>
                </a:ext>
              </a:extLst>
            </p:cNvPr>
            <p:cNvSpPr/>
            <p:nvPr/>
          </p:nvSpPr>
          <p:spPr>
            <a:xfrm>
              <a:off x="-44605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DA24A5C-5D2F-23E7-40F7-DAE030EA525F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F11D9E1-D13E-9238-3183-8A5A6604E1C8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6A2514-C6C6-F509-9345-09A1180F1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171" y="2528696"/>
            <a:ext cx="9789672" cy="1325218"/>
          </a:xfrm>
        </p:spPr>
        <p:txBody>
          <a:bodyPr>
            <a:normAutofit/>
          </a:bodyPr>
          <a:lstStyle/>
          <a:p>
            <a:r>
              <a:rPr lang="ru-UA" sz="3600" b="1" i="1" dirty="0">
                <a:solidFill>
                  <a:srgbClr val="002060"/>
                </a:solidFill>
                <a:latin typeface="Aptos" panose="020B0004020202020204" pitchFamily="34" charset="0"/>
              </a:rPr>
              <a:t>Освітня діяльність</a:t>
            </a:r>
          </a:p>
        </p:txBody>
      </p:sp>
    </p:spTree>
    <p:extLst>
      <p:ext uri="{BB962C8B-B14F-4D97-AF65-F5344CB8AC3E}">
        <p14:creationId xmlns:p14="http://schemas.microsoft.com/office/powerpoint/2010/main" val="224751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ED166-FF77-B7BC-383F-895FEB45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03DF869C-A65C-2783-A4F7-E1B0DB44F0BA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E9C03E4F-2E63-C0F6-D432-7B1E090D71CF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DA57A47C-C4AA-EF28-60EE-08FB6CCECF58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433368F6-AAB8-8610-2BD1-089A2C5334AF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351D32-3736-5AE1-C64B-911B526FB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252" y="1243224"/>
            <a:ext cx="5699202" cy="3991345"/>
          </a:xfrm>
          <a:prstGeom prst="rect">
            <a:avLst/>
          </a:prstGeom>
          <a:ln w="19050">
            <a:solidFill>
              <a:schemeClr val="tx1">
                <a:lumMod val="65000"/>
              </a:schemeClr>
            </a:solidFill>
          </a:ln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2A32CED-4103-4242-C1A6-C8FA49C0D8FA}"/>
              </a:ext>
            </a:extLst>
          </p:cNvPr>
          <p:cNvGrpSpPr/>
          <p:nvPr/>
        </p:nvGrpSpPr>
        <p:grpSpPr>
          <a:xfrm>
            <a:off x="5642518" y="2488602"/>
            <a:ext cx="6045074" cy="3991345"/>
            <a:chOff x="6777872" y="349443"/>
            <a:chExt cx="6099143" cy="4368671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40B597C1-5C96-B6C1-A3B9-68DCF6896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77872" y="351147"/>
              <a:ext cx="3087174" cy="4366967"/>
            </a:xfrm>
            <a:prstGeom prst="rect">
              <a:avLst/>
            </a:prstGeom>
            <a:ln w="19050">
              <a:solidFill>
                <a:schemeClr val="tx1">
                  <a:lumMod val="65000"/>
                </a:schemeClr>
              </a:solidFill>
            </a:ln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314B8E76-DF32-FE2E-8EE9-A00029963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65046" y="349443"/>
              <a:ext cx="3011969" cy="4366967"/>
            </a:xfrm>
            <a:prstGeom prst="rect">
              <a:avLst/>
            </a:prstGeom>
            <a:ln w="19050">
              <a:solidFill>
                <a:schemeClr val="tx1">
                  <a:lumMod val="65000"/>
                </a:schemeClr>
              </a:solidFill>
            </a:ln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45C5D09-FF51-C7B5-B37A-5D3B05AC1B4C}"/>
              </a:ext>
            </a:extLst>
          </p:cNvPr>
          <p:cNvSpPr txBox="1"/>
          <p:nvPr/>
        </p:nvSpPr>
        <p:spPr>
          <a:xfrm>
            <a:off x="1171066" y="189559"/>
            <a:ext cx="10834600" cy="1092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lnSpc>
                <a:spcPct val="90000"/>
              </a:lnSpc>
              <a:defRPr/>
            </a:pPr>
            <a:r>
              <a:rPr lang="uk-UA" sz="3599" b="1" dirty="0">
                <a:solidFill>
                  <a:srgbClr val="002060"/>
                </a:solidFill>
                <a:latin typeface="Aptos" panose="02110004020202020204"/>
              </a:rPr>
              <a:t>Л</a:t>
            </a:r>
            <a:r>
              <a:rPr lang="uk-UA" sz="3599" b="1" dirty="0" err="1">
                <a:solidFill>
                  <a:srgbClr val="002060"/>
                </a:solidFill>
                <a:latin typeface="Aptos" panose="02110004020202020204"/>
              </a:rPr>
              <a:t>іцензія</a:t>
            </a:r>
            <a:r>
              <a:rPr lang="uk-UA" sz="3599" b="1" dirty="0">
                <a:solidFill>
                  <a:srgbClr val="002060"/>
                </a:solidFill>
                <a:latin typeface="Aptos" panose="02110004020202020204"/>
              </a:rPr>
              <a:t> на провадження освітньої діяльності</a:t>
            </a:r>
            <a:r>
              <a:rPr lang="uk-UA" sz="3599" dirty="0">
                <a:solidFill>
                  <a:srgbClr val="002060"/>
                </a:solidFill>
                <a:latin typeface="Aptos" panose="02110004020202020204"/>
              </a:rPr>
              <a:t>                      на рівні вищої освіти</a:t>
            </a:r>
          </a:p>
        </p:txBody>
      </p:sp>
    </p:spTree>
    <p:extLst>
      <p:ext uri="{BB962C8B-B14F-4D97-AF65-F5344CB8AC3E}">
        <p14:creationId xmlns:p14="http://schemas.microsoft.com/office/powerpoint/2010/main" val="3151882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E5FD9CE-33EE-CA6A-5DF7-263F0935FC7D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CC9F06C9-9844-2508-583C-E6291F19315B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11663594-E6CC-76A8-D0D3-BDBB314CEF8D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92EC08D7-5D5F-D9D1-546B-E9B60CD3B70D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C5419F2-384D-ED2A-74AE-F72FDF50787E}"/>
              </a:ext>
            </a:extLst>
          </p:cNvPr>
          <p:cNvSpPr txBox="1"/>
          <p:nvPr/>
        </p:nvSpPr>
        <p:spPr>
          <a:xfrm>
            <a:off x="1372705" y="2290067"/>
            <a:ext cx="101570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Aptos" panose="020B0004020202020204" pitchFamily="34" charset="0"/>
              </a:rPr>
              <a:t>У 2026 р. </a:t>
            </a:r>
            <a:r>
              <a:rPr lang="ru-RU" sz="2400" b="1" dirty="0" err="1">
                <a:latin typeface="Aptos" panose="020B0004020202020204" pitchFamily="34" charset="0"/>
              </a:rPr>
              <a:t>навчається</a:t>
            </a:r>
            <a:r>
              <a:rPr lang="ru-RU" sz="2400" b="1" dirty="0">
                <a:latin typeface="Aptos" panose="020B0004020202020204" pitchFamily="34" charset="0"/>
              </a:rPr>
              <a:t>  14 аспірантів за </a:t>
            </a:r>
            <a:r>
              <a:rPr lang="ru-RU" sz="2400" b="1" dirty="0" err="1">
                <a:latin typeface="Aptos" panose="020B0004020202020204" pitchFamily="34" charset="0"/>
              </a:rPr>
              <a:t>спеціальністю</a:t>
            </a:r>
            <a:r>
              <a:rPr lang="ru-RU" sz="2400" b="1" dirty="0">
                <a:latin typeface="Aptos" panose="020B0004020202020204" pitchFamily="34" charset="0"/>
              </a:rPr>
              <a:t> “І2 Медицина”: </a:t>
            </a:r>
          </a:p>
          <a:p>
            <a:pPr marL="457063" indent="-457063">
              <a:buFont typeface="Arial" panose="020B0604020202020204" pitchFamily="34" charset="0"/>
              <a:buChar char="•"/>
            </a:pPr>
            <a:r>
              <a:rPr lang="uk-UA" sz="2400" dirty="0">
                <a:latin typeface="Aptos" panose="020B0004020202020204" pitchFamily="34" charset="0"/>
              </a:rPr>
              <a:t>13 з відривом від виробництва </a:t>
            </a:r>
          </a:p>
          <a:p>
            <a:pPr marL="457063" indent="-457063">
              <a:buFont typeface="Arial" panose="020B0604020202020204" pitchFamily="34" charset="0"/>
              <a:buChar char="•"/>
            </a:pPr>
            <a:r>
              <a:rPr lang="uk-UA" sz="2400" dirty="0">
                <a:latin typeface="Aptos" panose="020B0004020202020204" pitchFamily="34" charset="0"/>
              </a:rPr>
              <a:t>1 без відриву від виробництва</a:t>
            </a:r>
            <a:r>
              <a:rPr lang="ru-RU" sz="2400" dirty="0">
                <a:latin typeface="Aptos" panose="020B0004020202020204" pitchFamily="34" charset="0"/>
              </a:rPr>
              <a:t>.</a:t>
            </a:r>
          </a:p>
          <a:p>
            <a:endParaRPr lang="ru-RU" sz="2400" dirty="0">
              <a:latin typeface="Aptos" panose="020B0004020202020204" pitchFamily="34" charset="0"/>
            </a:endParaRPr>
          </a:p>
          <a:p>
            <a:r>
              <a:rPr lang="ru-RU" sz="2400" b="1" dirty="0">
                <a:latin typeface="Aptos" panose="020B0004020202020204" pitchFamily="34" charset="0"/>
              </a:rPr>
              <a:t>У 2026 р. </a:t>
            </a:r>
            <a:r>
              <a:rPr lang="ru-RU" sz="2400" b="1" dirty="0" err="1">
                <a:latin typeface="Aptos" panose="020B0004020202020204" pitchFamily="34" charset="0"/>
              </a:rPr>
              <a:t>навчається</a:t>
            </a:r>
            <a:r>
              <a:rPr lang="ru-RU" sz="2400" b="1" dirty="0">
                <a:latin typeface="Aptos" panose="020B0004020202020204" pitchFamily="34" charset="0"/>
              </a:rPr>
              <a:t> 14 </a:t>
            </a:r>
            <a:r>
              <a:rPr lang="ru-RU" sz="2400" b="1" dirty="0" err="1">
                <a:latin typeface="Aptos" panose="020B0004020202020204" pitchFamily="34" charset="0"/>
              </a:rPr>
              <a:t>інтернів</a:t>
            </a:r>
            <a:r>
              <a:rPr lang="ru-RU" sz="2400" b="1" dirty="0">
                <a:latin typeface="Aptos" panose="020B0004020202020204" pitchFamily="34" charset="0"/>
              </a:rPr>
              <a:t> за </a:t>
            </a:r>
            <a:r>
              <a:rPr lang="ru-RU" sz="2400" b="1" dirty="0" err="1">
                <a:latin typeface="Aptos" panose="020B0004020202020204" pitchFamily="34" charset="0"/>
              </a:rPr>
              <a:t>спеціальністю</a:t>
            </a:r>
            <a:r>
              <a:rPr lang="ru-RU" sz="2400" b="1" dirty="0">
                <a:latin typeface="Aptos" panose="020B0004020202020204" pitchFamily="34" charset="0"/>
              </a:rPr>
              <a:t> “Внутрішня медицина” </a:t>
            </a:r>
            <a:endParaRPr lang="uk-UA" sz="2400" dirty="0">
              <a:latin typeface="Aptos" panose="020B00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62A21-0137-2CC0-D2A8-0DDB30F04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820" y="274900"/>
            <a:ext cx="10512862" cy="1325218"/>
          </a:xfrm>
        </p:spPr>
        <p:txBody>
          <a:bodyPr>
            <a:noAutofit/>
          </a:bodyPr>
          <a:lstStyle/>
          <a:p>
            <a:pPr algn="l">
              <a:lnSpc>
                <a:spcPct val="90000"/>
              </a:lnSpc>
            </a:pPr>
            <a:r>
              <a:rPr lang="ru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Освітня діяльність – джерело оновлення та розвитку наукового та клінічного кадрового складу </a:t>
            </a:r>
          </a:p>
        </p:txBody>
      </p:sp>
    </p:spTree>
    <p:extLst>
      <p:ext uri="{BB962C8B-B14F-4D97-AF65-F5344CB8AC3E}">
        <p14:creationId xmlns:p14="http://schemas.microsoft.com/office/powerpoint/2010/main" val="2652758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B85D397-4CCD-143A-DC1D-18BBF2447743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810FEE81-0A76-2283-85D1-F603983C105D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21C48071-B854-8A81-FD34-83116299E9E5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B6D0CE56-FBCA-5F3A-9B00-37449D43CE82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C755-AC70-413D-4BE1-71DBF19CB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87" y="2439510"/>
            <a:ext cx="10034999" cy="1325218"/>
          </a:xfrm>
        </p:spPr>
        <p:txBody>
          <a:bodyPr/>
          <a:lstStyle/>
          <a:p>
            <a:r>
              <a:rPr lang="ru-UA" b="1" dirty="0">
                <a:solidFill>
                  <a:srgbClr val="002060"/>
                </a:solidFill>
                <a:latin typeface="Aptos" panose="020B0004020202020204" pitchFamily="34" charset="0"/>
              </a:rPr>
              <a:t>КЛІНІКА</a:t>
            </a:r>
          </a:p>
        </p:txBody>
      </p:sp>
    </p:spTree>
    <p:extLst>
      <p:ext uri="{BB962C8B-B14F-4D97-AF65-F5344CB8AC3E}">
        <p14:creationId xmlns:p14="http://schemas.microsoft.com/office/powerpoint/2010/main" val="737471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7D2FE2E-D374-CB51-654D-028FCE59060A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81A7B92C-75CA-28D9-3D3A-98F6172D7FF8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DDF1A59F-C056-F264-DDBD-D2F930847783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UA" sz="160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3681AEEB-EE86-0124-AF8C-34BA1B7FBB93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UA" sz="16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CA1E86B-1013-C6C6-7AB2-6CB9AD5D6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693" y="131809"/>
            <a:ext cx="10046150" cy="132521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Фінансування клініки </a:t>
            </a:r>
            <a:r>
              <a:rPr lang="ru-RU" dirty="0"/>
              <a:t>—</a:t>
            </a:r>
            <a:r>
              <a:rPr lang="en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 необхідний та наявний обсяг фінансування</a:t>
            </a: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 (тис. грн.)</a:t>
            </a:r>
            <a:endParaRPr lang="en-UA" sz="3599" b="1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5940FBF6-1244-8AE5-0E04-3C79D18BDB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7300645"/>
              </p:ext>
            </p:extLst>
          </p:nvPr>
        </p:nvGraphicFramePr>
        <p:xfrm>
          <a:off x="1416205" y="1588836"/>
          <a:ext cx="9566649" cy="4388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6522">
                  <a:extLst>
                    <a:ext uri="{9D8B030D-6E8A-4147-A177-3AD203B41FA5}">
                      <a16:colId xmlns:a16="http://schemas.microsoft.com/office/drawing/2014/main" val="359030124"/>
                    </a:ext>
                  </a:extLst>
                </a:gridCol>
                <a:gridCol w="2198249">
                  <a:extLst>
                    <a:ext uri="{9D8B030D-6E8A-4147-A177-3AD203B41FA5}">
                      <a16:colId xmlns:a16="http://schemas.microsoft.com/office/drawing/2014/main" val="574806873"/>
                    </a:ext>
                  </a:extLst>
                </a:gridCol>
                <a:gridCol w="2061878">
                  <a:extLst>
                    <a:ext uri="{9D8B030D-6E8A-4147-A177-3AD203B41FA5}">
                      <a16:colId xmlns:a16="http://schemas.microsoft.com/office/drawing/2014/main" val="375514322"/>
                    </a:ext>
                  </a:extLst>
                </a:gridCol>
              </a:tblGrid>
              <a:tr h="9324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A" sz="2000" u="none" strike="noStrike" dirty="0">
                          <a:effectLst/>
                        </a:rPr>
                        <a:t> </a:t>
                      </a:r>
                      <a:endParaRPr lang="en-UA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000" u="none" strike="noStrike" dirty="0">
                          <a:effectLst/>
                        </a:rPr>
                        <a:t>Виконання </a:t>
                      </a:r>
                      <a:r>
                        <a:rPr lang="en-UA" sz="2000" u="none" strike="noStrike">
                          <a:effectLst/>
                        </a:rPr>
                        <a:t>бюджету у 2025 р</a:t>
                      </a:r>
                      <a:r>
                        <a:rPr lang="uk-UA" sz="2000" u="none" strike="noStrike" dirty="0">
                          <a:effectLst/>
                        </a:rPr>
                        <a:t>.</a:t>
                      </a:r>
                      <a:endParaRPr lang="en-UA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000" u="none" strike="noStrike">
                          <a:effectLst/>
                        </a:rPr>
                        <a:t>Бюджет </a:t>
                      </a:r>
                      <a:endParaRPr lang="en-GB" sz="2000" u="none" strike="noStrike" dirty="0">
                        <a:effectLst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A" sz="2000" u="none" strike="noStrike">
                          <a:effectLst/>
                        </a:rPr>
                        <a:t>на 2026 рік </a:t>
                      </a:r>
                      <a:endParaRPr lang="en-UA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extLst>
                  <a:ext uri="{0D108BD9-81ED-4DB2-BD59-A6C34878D82A}">
                    <a16:rowId xmlns:a16="http://schemas.microsoft.com/office/drawing/2014/main" val="2555058436"/>
                  </a:ext>
                </a:extLst>
              </a:tr>
              <a:tr h="5083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A" sz="2000" u="none" strike="noStrike">
                          <a:effectLst/>
                        </a:rPr>
                        <a:t>Всього , в т.ч.</a:t>
                      </a:r>
                      <a:endParaRPr lang="en-UA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000" u="none" strike="noStrike" dirty="0">
                          <a:effectLst/>
                        </a:rPr>
                        <a:t>128</a:t>
                      </a:r>
                      <a:r>
                        <a:rPr lang="uk-UA" sz="2000" u="none" strike="noStrike" dirty="0">
                          <a:effectLst/>
                        </a:rPr>
                        <a:t> </a:t>
                      </a:r>
                      <a:r>
                        <a:rPr lang="en-UA" sz="2000" u="none" strike="noStrike" dirty="0">
                          <a:effectLst/>
                        </a:rPr>
                        <a:t>389,4</a:t>
                      </a:r>
                      <a:endParaRPr lang="en-UA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000" u="none" strike="noStrike" dirty="0">
                          <a:effectLst/>
                        </a:rPr>
                        <a:t>105</a:t>
                      </a:r>
                      <a:r>
                        <a:rPr lang="uk-UA" sz="2000" u="none" strike="noStrike" dirty="0">
                          <a:effectLst/>
                        </a:rPr>
                        <a:t> </a:t>
                      </a:r>
                      <a:r>
                        <a:rPr lang="en-UA" sz="2000" u="none" strike="noStrike" dirty="0">
                          <a:effectLst/>
                        </a:rPr>
                        <a:t>542,5</a:t>
                      </a:r>
                      <a:endParaRPr lang="en-UA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extLst>
                  <a:ext uri="{0D108BD9-81ED-4DB2-BD59-A6C34878D82A}">
                    <a16:rowId xmlns:a16="http://schemas.microsoft.com/office/drawing/2014/main" val="3341941404"/>
                  </a:ext>
                </a:extLst>
              </a:tr>
              <a:tr h="50834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A" sz="2000" u="none" strike="noStrike">
                          <a:effectLst/>
                        </a:rPr>
                        <a:t>Згідно укладених договорів із НСЗУ</a:t>
                      </a:r>
                      <a:endParaRPr lang="en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116</a:t>
                      </a:r>
                      <a:r>
                        <a:rPr lang="uk-UA" sz="2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A" sz="2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073,1</a:t>
                      </a:r>
                      <a:endParaRPr lang="en-UA" sz="24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400" b="1" u="none" strike="noStrike" dirty="0">
                          <a:solidFill>
                            <a:srgbClr val="FF1505"/>
                          </a:solidFill>
                          <a:effectLst/>
                        </a:rPr>
                        <a:t>93</a:t>
                      </a:r>
                      <a:r>
                        <a:rPr lang="uk-UA" sz="2400" b="1" u="none" strike="noStrike" dirty="0">
                          <a:solidFill>
                            <a:srgbClr val="FF1505"/>
                          </a:solidFill>
                          <a:effectLst/>
                        </a:rPr>
                        <a:t> </a:t>
                      </a:r>
                      <a:r>
                        <a:rPr lang="en-UA" sz="2400" b="1" u="none" strike="noStrike" dirty="0">
                          <a:solidFill>
                            <a:srgbClr val="FF1505"/>
                          </a:solidFill>
                          <a:effectLst/>
                        </a:rPr>
                        <a:t>226,2</a:t>
                      </a:r>
                      <a:endParaRPr lang="en-UA" sz="2400" b="1" i="0" u="none" strike="noStrike" dirty="0">
                        <a:solidFill>
                          <a:srgbClr val="FF1505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extLst>
                  <a:ext uri="{0D108BD9-81ED-4DB2-BD59-A6C34878D82A}">
                    <a16:rowId xmlns:a16="http://schemas.microsoft.com/office/drawing/2014/main" val="4179502130"/>
                  </a:ext>
                </a:extLst>
              </a:tr>
              <a:tr h="50834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A" sz="2000" u="none" strike="noStrike">
                          <a:effectLst/>
                        </a:rPr>
                        <a:t>Доходи від надання платних послуг</a:t>
                      </a:r>
                      <a:endParaRPr lang="en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000" u="none" strike="noStrike" dirty="0">
                          <a:effectLst/>
                        </a:rPr>
                        <a:t>7</a:t>
                      </a:r>
                      <a:r>
                        <a:rPr lang="uk-UA" sz="2000" u="none" strike="noStrike" dirty="0">
                          <a:effectLst/>
                        </a:rPr>
                        <a:t> </a:t>
                      </a:r>
                      <a:r>
                        <a:rPr lang="en-UA" sz="2000" u="none" strike="noStrike" dirty="0">
                          <a:effectLst/>
                        </a:rPr>
                        <a:t>095,2</a:t>
                      </a:r>
                      <a:endParaRPr lang="en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000" u="none" strike="noStrike" dirty="0">
                          <a:effectLst/>
                        </a:rPr>
                        <a:t>7</a:t>
                      </a:r>
                      <a:r>
                        <a:rPr lang="uk-UA" sz="2000" u="none" strike="noStrike" dirty="0">
                          <a:effectLst/>
                        </a:rPr>
                        <a:t> </a:t>
                      </a:r>
                      <a:r>
                        <a:rPr lang="en-UA" sz="2000" u="none" strike="noStrike" dirty="0">
                          <a:effectLst/>
                        </a:rPr>
                        <a:t>095,2</a:t>
                      </a:r>
                      <a:endParaRPr lang="en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extLst>
                  <a:ext uri="{0D108BD9-81ED-4DB2-BD59-A6C34878D82A}">
                    <a16:rowId xmlns:a16="http://schemas.microsoft.com/office/drawing/2014/main" val="2189688433"/>
                  </a:ext>
                </a:extLst>
              </a:tr>
              <a:tr h="50834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A" sz="2000" u="none" strike="noStrike">
                          <a:effectLst/>
                        </a:rPr>
                        <a:t>Доходи від оренди майна</a:t>
                      </a:r>
                      <a:endParaRPr lang="en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000" u="none" strike="noStrike" dirty="0">
                          <a:effectLst/>
                        </a:rPr>
                        <a:t>5</a:t>
                      </a:r>
                      <a:r>
                        <a:rPr lang="uk-UA" sz="2000" u="none" strike="noStrike" dirty="0">
                          <a:effectLst/>
                        </a:rPr>
                        <a:t> </a:t>
                      </a:r>
                      <a:r>
                        <a:rPr lang="en-UA" sz="2000" u="none" strike="noStrike" dirty="0">
                          <a:effectLst/>
                        </a:rPr>
                        <a:t>221,1</a:t>
                      </a:r>
                      <a:endParaRPr lang="en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000" u="none" strike="noStrike" dirty="0">
                          <a:effectLst/>
                        </a:rPr>
                        <a:t>5</a:t>
                      </a:r>
                      <a:r>
                        <a:rPr lang="uk-UA" sz="2000" u="none" strike="noStrike" dirty="0">
                          <a:effectLst/>
                        </a:rPr>
                        <a:t> </a:t>
                      </a:r>
                      <a:r>
                        <a:rPr lang="en-UA" sz="2000" u="none" strike="noStrike" dirty="0">
                          <a:effectLst/>
                        </a:rPr>
                        <a:t>221,1</a:t>
                      </a:r>
                      <a:endParaRPr lang="en-UA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extLst>
                  <a:ext uri="{0D108BD9-81ED-4DB2-BD59-A6C34878D82A}">
                    <a16:rowId xmlns:a16="http://schemas.microsoft.com/office/drawing/2014/main" val="1583923504"/>
                  </a:ext>
                </a:extLst>
              </a:tr>
              <a:tr h="9143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A" sz="2000" u="none" strike="noStrike">
                          <a:effectLst/>
                        </a:rPr>
                        <a:t>Потреба в коштах на 2026 рік (мінімум на рівні надходжень 2025 року), тис.грн.</a:t>
                      </a:r>
                      <a:endParaRPr lang="en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A" sz="2000" u="none" strike="noStrike">
                          <a:effectLst/>
                        </a:rPr>
                        <a:t> </a:t>
                      </a:r>
                      <a:endParaRPr lang="en-UA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000" u="none" strike="noStrike" dirty="0">
                          <a:effectLst/>
                        </a:rPr>
                        <a:t>128</a:t>
                      </a:r>
                      <a:r>
                        <a:rPr lang="uk-UA" sz="2000" u="none" strike="noStrike" dirty="0">
                          <a:effectLst/>
                        </a:rPr>
                        <a:t> </a:t>
                      </a:r>
                      <a:r>
                        <a:rPr lang="en-UA" sz="2000" u="none" strike="noStrike" dirty="0">
                          <a:effectLst/>
                        </a:rPr>
                        <a:t>389,4</a:t>
                      </a:r>
                      <a:endParaRPr lang="en-UA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extLst>
                  <a:ext uri="{0D108BD9-81ED-4DB2-BD59-A6C34878D82A}">
                    <a16:rowId xmlns:a16="http://schemas.microsoft.com/office/drawing/2014/main" val="2285976579"/>
                  </a:ext>
                </a:extLst>
              </a:tr>
              <a:tr h="5083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A" sz="2000" u="none" strike="noStrike">
                          <a:effectLst/>
                        </a:rPr>
                        <a:t>Незабезпеченість, тис.грн. </a:t>
                      </a:r>
                      <a:endParaRPr lang="en-UA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A" sz="2000" u="none" strike="noStrike">
                          <a:effectLst/>
                        </a:rPr>
                        <a:t> </a:t>
                      </a:r>
                      <a:endParaRPr lang="en-UA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A" sz="2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-22</a:t>
                      </a:r>
                      <a:r>
                        <a:rPr lang="uk-UA" sz="2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A" sz="2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846,9</a:t>
                      </a:r>
                      <a:endParaRPr lang="en-UA" sz="2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523" marR="18523" marT="18523" marB="0" anchor="ctr"/>
                </a:tc>
                <a:extLst>
                  <a:ext uri="{0D108BD9-81ED-4DB2-BD59-A6C34878D82A}">
                    <a16:rowId xmlns:a16="http://schemas.microsoft.com/office/drawing/2014/main" val="1471149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404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8A8C2-655E-7FF8-AB09-5DAB1E294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6F9F0C7-1152-5CF6-A04C-BEDA9D5962AE}"/>
              </a:ext>
            </a:extLst>
          </p:cNvPr>
          <p:cNvGrpSpPr/>
          <p:nvPr/>
        </p:nvGrpSpPr>
        <p:grpSpPr>
          <a:xfrm>
            <a:off x="-194599" y="-172528"/>
            <a:ext cx="12188825" cy="6858000"/>
            <a:chOff x="-1" y="0"/>
            <a:chExt cx="12188825" cy="6858000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CEAF1D8F-11D5-0464-B2D3-94B36C881225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9C1CE62A-E5A3-76BE-C329-52D1EC893390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41BB69F0-546F-576E-E6C3-726195206B92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8FB1A-073E-5BE3-60AE-6B08B25A2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87" y="2439510"/>
            <a:ext cx="10034999" cy="1325218"/>
          </a:xfrm>
        </p:spPr>
        <p:txBody>
          <a:bodyPr>
            <a:normAutofit fontScale="90000"/>
          </a:bodyPr>
          <a:lstStyle/>
          <a:p>
            <a:pPr algn="l"/>
            <a:r>
              <a:rPr lang="uk-UA" sz="6700" b="1" dirty="0">
                <a:solidFill>
                  <a:srgbClr val="002060"/>
                </a:solidFill>
                <a:latin typeface="Aptos" panose="020B0004020202020204" pitchFamily="34" charset="0"/>
              </a:rPr>
              <a:t>ЧОМУ?</a:t>
            </a:r>
            <a:br>
              <a:rPr lang="uk-UA" b="1" dirty="0">
                <a:solidFill>
                  <a:srgbClr val="002060"/>
                </a:solidFill>
                <a:latin typeface="Aptos" panose="020B0004020202020204" pitchFamily="34" charset="0"/>
              </a:rPr>
            </a:br>
            <a:br>
              <a:rPr lang="uk-UA" b="1" dirty="0">
                <a:solidFill>
                  <a:srgbClr val="002060"/>
                </a:solidFill>
                <a:latin typeface="Aptos" panose="020B0004020202020204" pitchFamily="34" charset="0"/>
              </a:rPr>
            </a:br>
            <a:r>
              <a:rPr lang="uk-UA" sz="3600" b="1" dirty="0">
                <a:solidFill>
                  <a:srgbClr val="002060"/>
                </a:solidFill>
                <a:latin typeface="Aptos" panose="020B0004020202020204" pitchFamily="34" charset="0"/>
              </a:rPr>
              <a:t>Недофінансування від НСЗУ на </a:t>
            </a:r>
            <a:r>
              <a:rPr lang="uk-UA" sz="6700" b="1" dirty="0">
                <a:solidFill>
                  <a:srgbClr val="FF1505"/>
                </a:solidFill>
                <a:latin typeface="Aptos" panose="020B0004020202020204" pitchFamily="34" charset="0"/>
              </a:rPr>
              <a:t>23</a:t>
            </a:r>
            <a:r>
              <a:rPr lang="uk-UA" sz="3600" b="1" dirty="0">
                <a:solidFill>
                  <a:srgbClr val="002060"/>
                </a:solidFill>
                <a:latin typeface="Aptos" panose="020B0004020202020204" pitchFamily="34" charset="0"/>
              </a:rPr>
              <a:t> млн. грн. сформувалось із-за зменшення 68-го (стабілізаційного) пакету:</a:t>
            </a:r>
            <a:br>
              <a:rPr lang="uk-UA" sz="3600" b="1" dirty="0">
                <a:solidFill>
                  <a:srgbClr val="002060"/>
                </a:solidFill>
                <a:latin typeface="Aptos" panose="020B0004020202020204" pitchFamily="34" charset="0"/>
              </a:rPr>
            </a:br>
            <a:br>
              <a:rPr lang="uk-UA" sz="3600" b="1" dirty="0">
                <a:solidFill>
                  <a:srgbClr val="002060"/>
                </a:solidFill>
                <a:latin typeface="Aptos" panose="020B0004020202020204" pitchFamily="34" charset="0"/>
              </a:rPr>
            </a:br>
            <a:r>
              <a:rPr lang="uk-UA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2025 рік </a:t>
            </a:r>
            <a:r>
              <a:rPr lang="ru-RU" dirty="0">
                <a:latin typeface="Arial Black" panose="020B0A04020102020204" pitchFamily="34" charset="0"/>
              </a:rPr>
              <a:t>— 43 млн. грн.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uk-UA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2026 рік </a:t>
            </a:r>
            <a:r>
              <a:rPr lang="ru-RU" dirty="0">
                <a:latin typeface="Arial Black" panose="020B0A04020102020204" pitchFamily="34" charset="0"/>
              </a:rPr>
              <a:t>— 20 млн. грн.</a:t>
            </a:r>
            <a:br>
              <a:rPr lang="ru-RU" dirty="0">
                <a:latin typeface="Arial Black" panose="020B0A04020102020204" pitchFamily="34" charset="0"/>
              </a:rPr>
            </a:br>
            <a:endParaRPr lang="ru-UA" sz="36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311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8EA86-2B33-E70B-17C4-D20CF321B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8F3EE438-1C61-299B-74C5-256355EF9EA3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1625424B-E1D0-EB27-319E-6E51AE81A78B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E583971-BB42-B245-46B3-837A5F837BAE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2E7B87ED-EACC-2C37-6327-2859FC4AF592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EE0B4C-D37B-20BF-47AA-C1F6983B6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87" y="2439510"/>
            <a:ext cx="10034999" cy="1325218"/>
          </a:xfrm>
        </p:spPr>
        <p:txBody>
          <a:bodyPr/>
          <a:lstStyle/>
          <a:p>
            <a:r>
              <a:rPr lang="uk-UA" b="1" dirty="0">
                <a:solidFill>
                  <a:srgbClr val="002060"/>
                </a:solidFill>
                <a:latin typeface="Aptos" panose="020B0004020202020204" pitchFamily="34" charset="0"/>
              </a:rPr>
              <a:t>ДОДАДКОВІ НЕГАРАЗДИ</a:t>
            </a:r>
            <a:endParaRPr lang="ru-UA" b="1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67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A63F5A8-EFF2-5F24-A403-61D757B32B14}"/>
              </a:ext>
            </a:extLst>
          </p:cNvPr>
          <p:cNvGrpSpPr/>
          <p:nvPr/>
        </p:nvGrpSpPr>
        <p:grpSpPr>
          <a:xfrm>
            <a:off x="185852" y="11503"/>
            <a:ext cx="12188825" cy="6858000"/>
            <a:chOff x="-1" y="0"/>
            <a:chExt cx="12188825" cy="6858000"/>
          </a:xfrm>
        </p:grpSpPr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460B32C8-C898-7312-1631-4458F9DF3F26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68D80DFA-970A-A773-9933-A28B64335F41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A95F00A-FC2F-4020-FF5B-44FFE29E8998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ABEB9E-A895-A7F3-DFC2-89144CC4C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750" y="293627"/>
            <a:ext cx="10225669" cy="1143000"/>
          </a:xfrm>
        </p:spPr>
        <p:txBody>
          <a:bodyPr>
            <a:noAutofit/>
          </a:bodyPr>
          <a:lstStyle/>
          <a:p>
            <a:pPr algn="l">
              <a:lnSpc>
                <a:spcPct val="90000"/>
              </a:lnSpc>
            </a:pPr>
            <a:r>
              <a:rPr lang="ru-UA" sz="3600" b="1" dirty="0">
                <a:solidFill>
                  <a:srgbClr val="002060"/>
                </a:solidFill>
                <a:latin typeface="Aptos" panose="020B0004020202020204" pitchFamily="34" charset="0"/>
              </a:rPr>
              <a:t>Об</a:t>
            </a:r>
            <a:r>
              <a:rPr lang="en-GB" sz="3600" b="1" dirty="0">
                <a:solidFill>
                  <a:srgbClr val="002060"/>
                </a:solidFill>
                <a:latin typeface="Aptos" panose="020B0004020202020204" pitchFamily="34" charset="0"/>
              </a:rPr>
              <a:t>`</a:t>
            </a:r>
            <a:r>
              <a:rPr lang="ru-UA" sz="3600" b="1" dirty="0">
                <a:solidFill>
                  <a:srgbClr val="002060"/>
                </a:solidFill>
                <a:latin typeface="Aptos" panose="020B0004020202020204" pitchFamily="34" charset="0"/>
              </a:rPr>
              <a:t>єктивні </a:t>
            </a:r>
            <a:r>
              <a:rPr lang="uk-UA" sz="3600" b="1" dirty="0">
                <a:solidFill>
                  <a:srgbClr val="002060"/>
                </a:solidFill>
                <a:latin typeface="Aptos" panose="020B0004020202020204" pitchFamily="34" charset="0"/>
              </a:rPr>
              <a:t>чинники</a:t>
            </a:r>
            <a:endParaRPr lang="ru-UA" sz="3600" b="1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FBD0B6-6284-AC4C-D728-324E886F434B}"/>
              </a:ext>
            </a:extLst>
          </p:cNvPr>
          <p:cNvSpPr txBox="1"/>
          <p:nvPr/>
        </p:nvSpPr>
        <p:spPr>
          <a:xfrm>
            <a:off x="1560544" y="1730254"/>
            <a:ext cx="4907706" cy="363698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983" tIns="127983" rIns="170644" bIns="191974" numCol="1" spcCol="1270" anchor="t" anchorCtr="0">
            <a:noAutofit/>
          </a:bodyPr>
          <a:lstStyle/>
          <a:p>
            <a:pPr marL="0" lvl="1" defTabSz="106648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uk-UA" sz="2200" b="1" dirty="0">
                <a:solidFill>
                  <a:srgbClr val="C00000"/>
                </a:solidFill>
              </a:rPr>
              <a:t>ПРОБЛЕМА:</a:t>
            </a:r>
            <a:endParaRPr lang="en-GB" sz="2200" b="1" dirty="0">
              <a:solidFill>
                <a:srgbClr val="C00000"/>
              </a:solidFill>
            </a:endParaRPr>
          </a:p>
          <a:p>
            <a:pPr marL="228531" lvl="1" indent="-228531" defTabSz="106648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 sz="2200" dirty="0" err="1"/>
              <a:t>Зменшення</a:t>
            </a:r>
            <a:r>
              <a:rPr lang="ru-RU" sz="2200" dirty="0"/>
              <a:t> </a:t>
            </a:r>
            <a:r>
              <a:rPr lang="ru-RU" sz="2200" dirty="0" err="1"/>
              <a:t>ліжкового</a:t>
            </a:r>
            <a:r>
              <a:rPr lang="ru-RU" sz="2200" dirty="0"/>
              <a:t> фонду </a:t>
            </a:r>
            <a:r>
              <a:rPr lang="ru-RU" sz="2200" dirty="0" err="1"/>
              <a:t>внаслідок</a:t>
            </a:r>
            <a:r>
              <a:rPr lang="ru-RU" sz="2200" dirty="0"/>
              <a:t> </a:t>
            </a:r>
            <a:r>
              <a:rPr lang="ru-RU" sz="2200" dirty="0" err="1"/>
              <a:t>ушкодження</a:t>
            </a:r>
            <a:r>
              <a:rPr lang="ru-RU" sz="2200" dirty="0"/>
              <a:t> дроном 4-го поверху корпусу №1  </a:t>
            </a:r>
          </a:p>
          <a:p>
            <a:pPr marL="228531" lvl="1" indent="-228531" defTabSz="106648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 sz="2200" dirty="0" err="1"/>
              <a:t>Зменшення</a:t>
            </a:r>
            <a:r>
              <a:rPr lang="ru-RU" sz="2200" dirty="0"/>
              <a:t> </a:t>
            </a:r>
            <a:r>
              <a:rPr lang="ru-RU" sz="2200" dirty="0" err="1"/>
              <a:t>кількості</a:t>
            </a:r>
            <a:r>
              <a:rPr lang="ru-RU" sz="2200" dirty="0"/>
              <a:t> </a:t>
            </a:r>
            <a:r>
              <a:rPr lang="ru-RU" sz="2200" dirty="0" err="1"/>
              <a:t>хворих</a:t>
            </a:r>
            <a:r>
              <a:rPr lang="ru-RU" sz="2200" dirty="0"/>
              <a:t>, </a:t>
            </a:r>
            <a:r>
              <a:rPr lang="ru-RU" sz="2200" dirty="0" err="1"/>
              <a:t>пов’язане</a:t>
            </a:r>
            <a:r>
              <a:rPr lang="ru-RU" sz="2200" dirty="0"/>
              <a:t> з </a:t>
            </a:r>
            <a:r>
              <a:rPr lang="ru-RU" sz="2200" dirty="0" err="1"/>
              <a:t>наслідками</a:t>
            </a:r>
            <a:r>
              <a:rPr lang="ru-RU" sz="2200" dirty="0"/>
              <a:t> </a:t>
            </a:r>
            <a:r>
              <a:rPr lang="ru-RU" sz="2200" dirty="0" err="1"/>
              <a:t>ворожих</a:t>
            </a:r>
            <a:r>
              <a:rPr lang="ru-RU" sz="2200" dirty="0"/>
              <a:t> атак на ТЕЦ м. </a:t>
            </a:r>
            <a:r>
              <a:rPr lang="ru-RU" sz="2200" dirty="0" err="1"/>
              <a:t>Києва</a:t>
            </a:r>
            <a:r>
              <a:rPr lang="ru-RU" sz="2200" dirty="0"/>
              <a:t> у </a:t>
            </a:r>
            <a:r>
              <a:rPr lang="ru-RU" sz="2200" dirty="0" err="1"/>
              <a:t>січні</a:t>
            </a:r>
            <a:r>
              <a:rPr lang="ru-RU" sz="2200" dirty="0"/>
              <a:t>-лютому 2026 </a:t>
            </a:r>
            <a:r>
              <a:rPr lang="ru-RU" dirty="0"/>
              <a:t>—</a:t>
            </a:r>
            <a:r>
              <a:rPr lang="ru-RU" sz="2200" dirty="0"/>
              <a:t> </a:t>
            </a:r>
            <a:r>
              <a:rPr lang="ru-RU" sz="2200" dirty="0" err="1"/>
              <a:t>ледь-ледь</a:t>
            </a:r>
            <a:r>
              <a:rPr lang="ru-RU" sz="2200" dirty="0"/>
              <a:t> </a:t>
            </a:r>
            <a:r>
              <a:rPr lang="ru-RU" sz="2200" dirty="0" err="1"/>
              <a:t>працювали</a:t>
            </a:r>
            <a:r>
              <a:rPr lang="ru-RU" sz="22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7042EF-6A18-EE83-6669-F4A1FC3D2FB9}"/>
              </a:ext>
            </a:extLst>
          </p:cNvPr>
          <p:cNvSpPr txBox="1"/>
          <p:nvPr/>
        </p:nvSpPr>
        <p:spPr>
          <a:xfrm>
            <a:off x="6999067" y="1730254"/>
            <a:ext cx="5375610" cy="363698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983" tIns="127983" rIns="170644" bIns="191974" numCol="1" spcCol="1270" anchor="t" anchorCtr="0">
            <a:noAutofit/>
          </a:bodyPr>
          <a:lstStyle/>
          <a:p>
            <a:pPr marL="0" lvl="1" defTabSz="106648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uk-UA" sz="2200" b="1" dirty="0">
                <a:solidFill>
                  <a:srgbClr val="00B050"/>
                </a:solidFill>
              </a:rPr>
              <a:t>РІШЕННЯ:</a:t>
            </a:r>
          </a:p>
          <a:p>
            <a:pPr marL="342797" lvl="1" indent="-342797" defTabSz="106648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ru-RU" sz="2200" dirty="0"/>
              <a:t>У </a:t>
            </a:r>
            <a:r>
              <a:rPr lang="ru-RU" sz="2200" dirty="0" err="1"/>
              <a:t>квітні</a:t>
            </a:r>
            <a:r>
              <a:rPr lang="ru-RU" sz="2200" dirty="0"/>
              <a:t> 2026 р. </a:t>
            </a:r>
            <a:r>
              <a:rPr lang="ru-RU" sz="2200" dirty="0" err="1"/>
              <a:t>розпочато</a:t>
            </a:r>
            <a:r>
              <a:rPr lang="ru-RU" sz="2200" dirty="0"/>
              <a:t> </a:t>
            </a:r>
            <a:r>
              <a:rPr lang="ru-RU" sz="2200" dirty="0" err="1"/>
              <a:t>капітальний</a:t>
            </a:r>
            <a:r>
              <a:rPr lang="ru-RU" sz="2200" dirty="0"/>
              <a:t> ремонт 4-го поверху за </a:t>
            </a:r>
            <a:r>
              <a:rPr lang="ru-RU" sz="2200" dirty="0" err="1"/>
              <a:t>кошти</a:t>
            </a:r>
            <a:r>
              <a:rPr lang="ru-RU" sz="2200" dirty="0"/>
              <a:t> </a:t>
            </a:r>
            <a:r>
              <a:rPr lang="ru-RU" sz="2200" dirty="0" err="1"/>
              <a:t>Кабінету</a:t>
            </a:r>
            <a:r>
              <a:rPr lang="ru-RU" sz="2200" dirty="0"/>
              <a:t> </a:t>
            </a:r>
            <a:r>
              <a:rPr lang="ru-RU" sz="2200" dirty="0" err="1"/>
              <a:t>міністрів</a:t>
            </a:r>
            <a:r>
              <a:rPr lang="ru-RU" sz="2200" dirty="0"/>
              <a:t> </a:t>
            </a:r>
            <a:r>
              <a:rPr lang="ru-RU" sz="2200" dirty="0" err="1"/>
              <a:t>України</a:t>
            </a:r>
            <a:r>
              <a:rPr lang="ru-RU" sz="2200" dirty="0"/>
              <a:t>, проект </a:t>
            </a:r>
            <a:r>
              <a:rPr lang="ru-RU" sz="2200" dirty="0" err="1"/>
              <a:t>реалізує</a:t>
            </a:r>
            <a:r>
              <a:rPr lang="ru-RU" sz="2200" dirty="0"/>
              <a:t> </a:t>
            </a:r>
            <a:r>
              <a:rPr lang="ru-RU" sz="2200" dirty="0" err="1"/>
              <a:t>Агенство</a:t>
            </a:r>
            <a:r>
              <a:rPr lang="ru-RU" sz="2200" dirty="0"/>
              <a:t> </a:t>
            </a:r>
            <a:r>
              <a:rPr lang="ru-RU" sz="2200" dirty="0" err="1"/>
              <a:t>відновлення</a:t>
            </a:r>
            <a:r>
              <a:rPr lang="ru-RU" sz="2200" dirty="0"/>
              <a:t> та </a:t>
            </a:r>
            <a:r>
              <a:rPr lang="ru-RU" sz="2200" dirty="0" err="1"/>
              <a:t>розвитку</a:t>
            </a:r>
            <a:endParaRPr lang="ru-RU" sz="2200" dirty="0"/>
          </a:p>
          <a:p>
            <a:pPr marL="342797" lvl="1" indent="-342797" defTabSz="106648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ru-RU" sz="2200" dirty="0" err="1"/>
              <a:t>Забезпечення</a:t>
            </a:r>
            <a:r>
              <a:rPr lang="ru-RU" sz="2200" dirty="0"/>
              <a:t> </a:t>
            </a:r>
            <a:r>
              <a:rPr lang="ru-RU" sz="2200" dirty="0" err="1"/>
              <a:t>обладнанням</a:t>
            </a:r>
            <a:r>
              <a:rPr lang="ru-RU" sz="2200" dirty="0"/>
              <a:t> та для резервного </a:t>
            </a:r>
            <a:r>
              <a:rPr lang="ru-RU" sz="2200" dirty="0" err="1"/>
              <a:t>постачання</a:t>
            </a:r>
            <a:r>
              <a:rPr lang="ru-RU" sz="2200" dirty="0"/>
              <a:t> тепла, </a:t>
            </a:r>
            <a:r>
              <a:rPr lang="ru-RU" sz="2200" dirty="0" err="1"/>
              <a:t>електрики</a:t>
            </a:r>
            <a:r>
              <a:rPr lang="ru-RU" sz="2200" dirty="0"/>
              <a:t> та води</a:t>
            </a:r>
          </a:p>
          <a:p>
            <a:pPr marL="342797" lvl="1" indent="-342797" defTabSz="106648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ru-RU" sz="2200" dirty="0"/>
              <a:t> Перспектива </a:t>
            </a:r>
            <a:r>
              <a:rPr lang="ru-RU" dirty="0"/>
              <a:t>—</a:t>
            </a:r>
            <a:r>
              <a:rPr lang="ru-RU" sz="2200" dirty="0"/>
              <a:t> </a:t>
            </a:r>
            <a:r>
              <a:rPr lang="ru-RU" sz="2200" dirty="0" err="1"/>
              <a:t>будівництво</a:t>
            </a:r>
            <a:r>
              <a:rPr lang="ru-RU" sz="2200" dirty="0"/>
              <a:t> </a:t>
            </a:r>
            <a:r>
              <a:rPr lang="ru-RU" sz="2200" dirty="0" err="1"/>
              <a:t>власної</a:t>
            </a:r>
            <a:r>
              <a:rPr lang="ru-RU" sz="2200" dirty="0"/>
              <a:t> </a:t>
            </a:r>
            <a:r>
              <a:rPr lang="ru-RU" sz="2200" dirty="0" err="1"/>
              <a:t>котельні</a:t>
            </a:r>
            <a:endParaRPr lang="ru-RU" sz="2200" dirty="0"/>
          </a:p>
          <a:p>
            <a:pPr marL="0" lvl="1" defTabSz="106648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GB" sz="2200" b="1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B850974-2D8D-3FC4-7983-90463B7AF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3" r="27500" b="4103"/>
          <a:stretch>
            <a:fillRect/>
          </a:stretch>
        </p:blipFill>
        <p:spPr>
          <a:xfrm>
            <a:off x="4099700" y="5032853"/>
            <a:ext cx="1558010" cy="132521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21254BF-1224-A8CB-1C1E-D0498403B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4411" y="5032853"/>
            <a:ext cx="1966226" cy="132521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6803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C9310-A67F-0259-D64B-7B9A0103A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8A3D830D-190D-4AD0-F454-3BBED5055D1B}"/>
              </a:ext>
            </a:extLst>
          </p:cNvPr>
          <p:cNvGrpSpPr/>
          <p:nvPr/>
        </p:nvGrpSpPr>
        <p:grpSpPr>
          <a:xfrm>
            <a:off x="-1" y="-5751"/>
            <a:ext cx="12188825" cy="6858000"/>
            <a:chOff x="-1" y="0"/>
            <a:chExt cx="12188825" cy="6858000"/>
          </a:xfrm>
        </p:grpSpPr>
        <p:sp>
          <p:nvSpPr>
            <p:cNvPr id="6" name="Rectangle 1">
              <a:extLst>
                <a:ext uri="{FF2B5EF4-FFF2-40B4-BE49-F238E27FC236}">
                  <a16:creationId xmlns:a16="http://schemas.microsoft.com/office/drawing/2014/main" id="{B5525493-B02C-4A93-C411-0168E7CED7D0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A95FA135-B3C9-259F-C5EF-2E6C3EAD292D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1541446E-8ACC-4D94-890F-BFADB4F5C5FD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408C04-42B5-9FD2-F8E6-C30C27E34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785" y="408316"/>
            <a:ext cx="10113058" cy="101694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ru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Суб</a:t>
            </a:r>
            <a:r>
              <a:rPr lang="en-GB" sz="3599" b="1" dirty="0">
                <a:solidFill>
                  <a:srgbClr val="002060"/>
                </a:solidFill>
                <a:latin typeface="Aptos" panose="020B0004020202020204" pitchFamily="34" charset="0"/>
              </a:rPr>
              <a:t>`</a:t>
            </a:r>
            <a:r>
              <a:rPr lang="ru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єктивні </a:t>
            </a:r>
            <a:r>
              <a:rPr lang="ru-RU" sz="3599" b="1" dirty="0">
                <a:solidFill>
                  <a:srgbClr val="002060"/>
                </a:solidFill>
                <a:latin typeface="Aptos" panose="020B0004020202020204" pitchFamily="34" charset="0"/>
              </a:rPr>
              <a:t>ч</a:t>
            </a: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і</a:t>
            </a:r>
            <a:r>
              <a:rPr lang="ru-RU" sz="3599" b="1" dirty="0" err="1">
                <a:solidFill>
                  <a:srgbClr val="002060"/>
                </a:solidFill>
                <a:latin typeface="Aptos" panose="020B0004020202020204" pitchFamily="34" charset="0"/>
              </a:rPr>
              <a:t>нники</a:t>
            </a:r>
            <a:endParaRPr lang="ru-UA" sz="3599" b="1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D4FEC4-211A-29D4-2B0D-CBD516C99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785" y="2574564"/>
            <a:ext cx="4646990" cy="196369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UA" sz="3300" b="1" dirty="0">
                <a:solidFill>
                  <a:srgbClr val="C00000"/>
                </a:solidFill>
              </a:rPr>
              <a:t>ПРОБЛЕМА</a:t>
            </a:r>
            <a:r>
              <a:rPr lang="uk-UA" sz="3300" b="1" dirty="0">
                <a:solidFill>
                  <a:srgbClr val="C00000"/>
                </a:solidFill>
              </a:rPr>
              <a:t>:</a:t>
            </a:r>
            <a:endParaRPr lang="ru-UA" sz="3300" b="1" dirty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UA" sz="2399" dirty="0"/>
              <a:t>Складнощі адаптації до роботи клініки в умовах програми медичних гарантій (організаційні, інерційні)</a:t>
            </a:r>
            <a:endParaRPr lang="uk-UA" sz="2399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uk-UA" sz="2399" dirty="0"/>
              <a:t>ДУЖЕ МАЛО ПЛАТНИХ ПОСЛУГ(((</a:t>
            </a:r>
            <a:endParaRPr lang="ru-UA" sz="2399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00CCFB4A-7489-8533-A6F4-5EE862EBFED0}"/>
              </a:ext>
            </a:extLst>
          </p:cNvPr>
          <p:cNvSpPr txBox="1">
            <a:spLocks/>
          </p:cNvSpPr>
          <p:nvPr/>
        </p:nvSpPr>
        <p:spPr>
          <a:xfrm>
            <a:off x="6819375" y="2574563"/>
            <a:ext cx="4646990" cy="1963691"/>
          </a:xfrm>
          <a:prstGeom prst="rect">
            <a:avLst/>
          </a:prstGeom>
        </p:spPr>
        <p:txBody>
          <a:bodyPr vert="horz" lIns="91416" tIns="45708" rIns="91416" bIns="45708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UA" sz="3000" b="1" dirty="0">
                <a:solidFill>
                  <a:srgbClr val="00B050"/>
                </a:solidFill>
              </a:rPr>
              <a:t>РІШЕННЯ</a:t>
            </a:r>
            <a:r>
              <a:rPr lang="uk-UA" sz="3000" b="1" dirty="0">
                <a:solidFill>
                  <a:srgbClr val="00B050"/>
                </a:solidFill>
              </a:rPr>
              <a:t>:</a:t>
            </a:r>
            <a:endParaRPr lang="ru-UA" sz="3000" b="1" dirty="0">
              <a:solidFill>
                <a:srgbClr val="00B050"/>
              </a:solidFill>
            </a:endParaRP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ru-UA" sz="2399" dirty="0"/>
              <a:t>Кількісний та якісний розвиток співпраці з НСЗУ</a:t>
            </a: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uk-UA" sz="2399" dirty="0"/>
              <a:t>Радикальне збільшення</a:t>
            </a:r>
            <a:r>
              <a:rPr lang="ru-UA" sz="2399" dirty="0"/>
              <a:t> надання платних послуг </a:t>
            </a:r>
          </a:p>
        </p:txBody>
      </p:sp>
    </p:spTree>
    <p:extLst>
      <p:ext uri="{BB962C8B-B14F-4D97-AF65-F5344CB8AC3E}">
        <p14:creationId xmlns:p14="http://schemas.microsoft.com/office/powerpoint/2010/main" val="898980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3BB3E13-BA90-1062-0BB6-732490C8ADFA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10" name="Rectangle 1">
              <a:extLst>
                <a:ext uri="{FF2B5EF4-FFF2-40B4-BE49-F238E27FC236}">
                  <a16:creationId xmlns:a16="http://schemas.microsoft.com/office/drawing/2014/main" id="{F2A47F6E-55A4-FF05-5D7F-D02FD97198A4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9FD37F4-DD42-7CF1-95E1-3006B37BA000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B30FD418-DCB1-7EDE-BAAB-DE3E9F004868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510FAE-BA32-C3B0-A52E-3B8CE1B94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135" y="-200867"/>
            <a:ext cx="10512862" cy="1325218"/>
          </a:xfrm>
        </p:spPr>
        <p:txBody>
          <a:bodyPr>
            <a:normAutofit/>
          </a:bodyPr>
          <a:lstStyle/>
          <a:p>
            <a:pPr algn="l"/>
            <a:r>
              <a:rPr lang="ru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Фінансування клініки: співпарця з НСЗУ</a:t>
            </a: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 </a:t>
            </a:r>
            <a:r>
              <a:rPr lang="uk-UA" sz="2000" b="1" dirty="0">
                <a:solidFill>
                  <a:srgbClr val="002060"/>
                </a:solidFill>
                <a:latin typeface="Aptos" panose="020B0004020202020204" pitchFamily="34" charset="0"/>
              </a:rPr>
              <a:t>(тис. грн.)</a:t>
            </a:r>
            <a:endParaRPr lang="ru-UA" sz="2000" b="1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E01CB56A-4BF8-94C3-DDB9-BEF2117F6B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0504182"/>
              </p:ext>
            </p:extLst>
          </p:nvPr>
        </p:nvGraphicFramePr>
        <p:xfrm>
          <a:off x="1267135" y="829732"/>
          <a:ext cx="6671915" cy="582847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605948">
                  <a:extLst>
                    <a:ext uri="{9D8B030D-6E8A-4147-A177-3AD203B41FA5}">
                      <a16:colId xmlns:a16="http://schemas.microsoft.com/office/drawing/2014/main" val="1299393187"/>
                    </a:ext>
                  </a:extLst>
                </a:gridCol>
                <a:gridCol w="1326995">
                  <a:extLst>
                    <a:ext uri="{9D8B030D-6E8A-4147-A177-3AD203B41FA5}">
                      <a16:colId xmlns:a16="http://schemas.microsoft.com/office/drawing/2014/main" val="713342430"/>
                    </a:ext>
                  </a:extLst>
                </a:gridCol>
                <a:gridCol w="1115122">
                  <a:extLst>
                    <a:ext uri="{9D8B030D-6E8A-4147-A177-3AD203B41FA5}">
                      <a16:colId xmlns:a16="http://schemas.microsoft.com/office/drawing/2014/main" val="344356031"/>
                    </a:ext>
                  </a:extLst>
                </a:gridCol>
                <a:gridCol w="623850">
                  <a:extLst>
                    <a:ext uri="{9D8B030D-6E8A-4147-A177-3AD203B41FA5}">
                      <a16:colId xmlns:a16="http://schemas.microsoft.com/office/drawing/2014/main" val="950399547"/>
                    </a:ext>
                  </a:extLst>
                </a:gridCol>
              </a:tblGrid>
              <a:tr h="7089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1400" b="1" kern="1200" dirty="0">
                          <a:solidFill>
                            <a:srgbClr val="002060"/>
                          </a:solidFill>
                          <a:effectLst/>
                        </a:rPr>
                        <a:t>№ пакету / </a:t>
                      </a:r>
                      <a:r>
                        <a:rPr lang="uk-UA" sz="1400" b="1" kern="1200" dirty="0" err="1">
                          <a:solidFill>
                            <a:srgbClr val="002060"/>
                          </a:solidFill>
                          <a:effectLst/>
                        </a:rPr>
                        <a:t>н</a:t>
                      </a:r>
                      <a:r>
                        <a:rPr lang="en-UA" sz="1400">
                          <a:solidFill>
                            <a:srgbClr val="002060"/>
                          </a:solidFill>
                          <a:effectLst/>
                        </a:rPr>
                        <a:t>азва </a:t>
                      </a:r>
                      <a:r>
                        <a:rPr lang="en-UA" sz="1400" dirty="0">
                          <a:solidFill>
                            <a:srgbClr val="002060"/>
                          </a:solidFill>
                          <a:effectLst/>
                        </a:rPr>
                        <a:t>пакета</a:t>
                      </a:r>
                      <a:endParaRPr lang="en-UA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kern="1200" dirty="0">
                          <a:solidFill>
                            <a:srgbClr val="002060"/>
                          </a:solidFill>
                          <a:effectLst/>
                        </a:rPr>
                        <a:t>Сума згідно договору на 2026 рік, грн.</a:t>
                      </a:r>
                      <a:r>
                        <a:rPr lang="en-UA" sz="14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en-UA" sz="14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A" sz="1400" b="1" kern="1200">
                          <a:solidFill>
                            <a:srgbClr val="002060"/>
                          </a:solidFill>
                          <a:effectLst/>
                        </a:rPr>
                        <a:t>Сума згідно </a:t>
                      </a:r>
                      <a:r>
                        <a:rPr lang="uk-UA" sz="1400" b="1" kern="1200" dirty="0">
                          <a:solidFill>
                            <a:srgbClr val="002060"/>
                          </a:solidFill>
                          <a:effectLst/>
                        </a:rPr>
                        <a:t>договору із змінами</a:t>
                      </a:r>
                      <a:endParaRPr lang="uk-UA" sz="14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buNone/>
                      </a:pPr>
                      <a:r>
                        <a:rPr lang="en-UA" sz="1400" b="1" kern="1200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en-UA" sz="14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85490796"/>
                  </a:ext>
                </a:extLst>
              </a:tr>
              <a:tr h="4266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3. </a:t>
                      </a:r>
                      <a:r>
                        <a:rPr lang="en-UA" sz="1400" b="0">
                          <a:solidFill>
                            <a:schemeClr val="tx1"/>
                          </a:solidFill>
                          <a:effectLst/>
                        </a:rPr>
                        <a:t>Хірургічні </a:t>
                      </a:r>
                      <a:r>
                        <a:rPr lang="en-UA" sz="1400" b="0" dirty="0">
                          <a:solidFill>
                            <a:schemeClr val="tx1"/>
                          </a:solidFill>
                          <a:effectLst/>
                        </a:rPr>
                        <a:t>операції дорослим та дітям у стаціонарних умовах</a:t>
                      </a:r>
                      <a:endParaRPr lang="en-UA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23 501 954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29 277 639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>
                          <a:solidFill>
                            <a:srgbClr val="00B050"/>
                          </a:solidFill>
                          <a:effectLst/>
                        </a:rPr>
                        <a:t>+ 25%</a:t>
                      </a:r>
                      <a:endParaRPr lang="en-UA" sz="1400" b="1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51942928"/>
                  </a:ext>
                </a:extLst>
              </a:tr>
              <a:tr h="4463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4. </a:t>
                      </a:r>
                      <a:r>
                        <a:rPr lang="en-UA" sz="1400" b="0">
                          <a:solidFill>
                            <a:schemeClr val="tx1"/>
                          </a:solidFill>
                          <a:effectLst/>
                        </a:rPr>
                        <a:t>Стаціонарна </a:t>
                      </a:r>
                      <a:r>
                        <a:rPr lang="en-UA" sz="1400" b="0" dirty="0">
                          <a:solidFill>
                            <a:schemeClr val="tx1"/>
                          </a:solidFill>
                          <a:effectLst/>
                        </a:rPr>
                        <a:t>допомога дорослим та дітям без проведення хірургічних операцій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 (з дод. умовами)</a:t>
                      </a:r>
                      <a:endParaRPr lang="en-UA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25 808 601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24 812 571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>
                          <a:solidFill>
                            <a:srgbClr val="C00000"/>
                          </a:solidFill>
                          <a:effectLst/>
                        </a:rPr>
                        <a:t>- 4%</a:t>
                      </a:r>
                      <a:endParaRPr lang="en-UA" sz="1400" b="1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88752526"/>
                  </a:ext>
                </a:extLst>
              </a:tr>
              <a:tr h="3071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6. </a:t>
                      </a:r>
                      <a:r>
                        <a:rPr lang="en-UA" sz="1400" b="0">
                          <a:solidFill>
                            <a:schemeClr val="tx1"/>
                          </a:solidFill>
                          <a:effectLst/>
                        </a:rPr>
                        <a:t>Медична </a:t>
                      </a:r>
                      <a:r>
                        <a:rPr lang="en-UA" sz="1400" b="0" dirty="0">
                          <a:solidFill>
                            <a:schemeClr val="tx1"/>
                          </a:solidFill>
                          <a:effectLst/>
                        </a:rPr>
                        <a:t>допомога при гострому інфаркті міокарда</a:t>
                      </a:r>
                      <a:endParaRPr lang="en-UA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6 221 544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 b="1">
                          <a:solidFill>
                            <a:srgbClr val="808080"/>
                          </a:solidFill>
                          <a:effectLst/>
                        </a:rPr>
                        <a:t>без змін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>
                          <a:solidFill>
                            <a:srgbClr val="A6A6A6"/>
                          </a:solidFill>
                        </a:rPr>
                        <a:t>—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28449664"/>
                  </a:ext>
                </a:extLst>
              </a:tr>
              <a:tr h="4266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9. </a:t>
                      </a:r>
                      <a:r>
                        <a:rPr lang="en-UA" sz="1400" b="0">
                          <a:solidFill>
                            <a:schemeClr val="tx1"/>
                          </a:solidFill>
                          <a:effectLst/>
                        </a:rPr>
                        <a:t>Профілактика</a:t>
                      </a:r>
                      <a:r>
                        <a:rPr lang="en-UA" sz="1400" b="0" dirty="0">
                          <a:solidFill>
                            <a:schemeClr val="tx1"/>
                          </a:solidFill>
                          <a:effectLst/>
                        </a:rPr>
                        <a:t>, діагностика, спостереження та лікування в амбулаторних умовах</a:t>
                      </a:r>
                      <a:endParaRPr lang="en-UA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11 694 015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612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089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 b="1">
                          <a:solidFill>
                            <a:srgbClr val="C00000"/>
                          </a:solidFill>
                          <a:effectLst/>
                        </a:rPr>
                        <a:t>-9%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1929060"/>
                  </a:ext>
                </a:extLst>
              </a:tr>
              <a:tr h="2856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12. </a:t>
                      </a:r>
                      <a:r>
                        <a:rPr lang="en-UA" sz="1400" b="0">
                          <a:solidFill>
                            <a:schemeClr val="tx1"/>
                          </a:solidFill>
                          <a:effectLst/>
                        </a:rPr>
                        <a:t>Езофагогастродуоденоскопія</a:t>
                      </a:r>
                      <a:endParaRPr lang="en-UA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29 577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>
                          <a:solidFill>
                            <a:srgbClr val="808080"/>
                          </a:solidFill>
                          <a:effectLst/>
                        </a:rPr>
                        <a:t>без змін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>
                          <a:solidFill>
                            <a:srgbClr val="A6A6A6"/>
                          </a:solidFill>
                        </a:rPr>
                        <a:t>—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72626513"/>
                  </a:ext>
                </a:extLst>
              </a:tr>
              <a:tr h="2665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13. </a:t>
                      </a:r>
                      <a:r>
                        <a:rPr lang="en-UA" sz="1400" b="0">
                          <a:solidFill>
                            <a:schemeClr val="tx1"/>
                          </a:solidFill>
                          <a:effectLst/>
                        </a:rPr>
                        <a:t>Колоноскопія</a:t>
                      </a:r>
                      <a:endParaRPr lang="en-UA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37 260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>
                          <a:solidFill>
                            <a:srgbClr val="808080"/>
                          </a:solidFill>
                          <a:effectLst/>
                        </a:rPr>
                        <a:t>без змін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>
                          <a:solidFill>
                            <a:srgbClr val="A6A6A6"/>
                          </a:solidFill>
                        </a:rPr>
                        <a:t>—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6769010"/>
                  </a:ext>
                </a:extLst>
              </a:tr>
              <a:tr h="6616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50. </a:t>
                      </a:r>
                      <a:r>
                        <a:rPr lang="en-UA" sz="1400" b="0">
                          <a:solidFill>
                            <a:schemeClr val="tx1"/>
                          </a:solidFill>
                          <a:effectLst/>
                        </a:rPr>
                        <a:t>Забезпечення </a:t>
                      </a:r>
                      <a:r>
                        <a:rPr lang="en-UA" sz="1400" b="0" dirty="0">
                          <a:solidFill>
                            <a:schemeClr val="tx1"/>
                          </a:solidFill>
                          <a:effectLst/>
                        </a:rPr>
                        <a:t>кадрового потенціалу системи охорони здоров’я шляхом організації надання медичної допомоги із залученням лікарів-інтернів</a:t>
                      </a:r>
                      <a:endParaRPr lang="en-UA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1 265 921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>
                          <a:solidFill>
                            <a:srgbClr val="808080"/>
                          </a:solidFill>
                          <a:effectLst/>
                        </a:rPr>
                        <a:t>без змін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>
                          <a:solidFill>
                            <a:srgbClr val="A6A6A6"/>
                          </a:solidFill>
                        </a:rPr>
                        <a:t>—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21067122"/>
                  </a:ext>
                </a:extLst>
              </a:tr>
              <a:tr h="33320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55. </a:t>
                      </a:r>
                      <a:r>
                        <a:rPr lang="en-UA" sz="1400" b="0">
                          <a:solidFill>
                            <a:schemeClr val="tx1"/>
                          </a:solidFill>
                          <a:effectLst/>
                        </a:rPr>
                        <a:t>Секційне </a:t>
                      </a:r>
                      <a:r>
                        <a:rPr lang="en-UA" sz="1400" b="0" dirty="0">
                          <a:solidFill>
                            <a:schemeClr val="tx1"/>
                          </a:solidFill>
                          <a:effectLst/>
                        </a:rPr>
                        <a:t>дослідження</a:t>
                      </a:r>
                      <a:endParaRPr lang="en-UA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58 077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>
                          <a:solidFill>
                            <a:srgbClr val="808080"/>
                          </a:solidFill>
                          <a:effectLst/>
                        </a:rPr>
                        <a:t>без змін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>
                          <a:solidFill>
                            <a:srgbClr val="A6A6A6"/>
                          </a:solidFill>
                        </a:rPr>
                        <a:t>—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91633129"/>
                  </a:ext>
                </a:extLst>
              </a:tr>
              <a:tr h="4320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400" b="0" u="none" kern="1200" dirty="0">
                          <a:solidFill>
                            <a:schemeClr val="tx1"/>
                          </a:solidFill>
                          <a:effectLst/>
                        </a:rPr>
                        <a:t>47. Хірургічні операції дорослим і дітям в умовах стаціонару одного дня</a:t>
                      </a:r>
                      <a:endParaRPr lang="en-UA" sz="1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A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>
                          <a:solidFill>
                            <a:srgbClr val="A6A6A6"/>
                          </a:solidFill>
                        </a:rPr>
                        <a:t>—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>
                          <a:solidFill>
                            <a:srgbClr val="A6A6A6"/>
                          </a:solidFill>
                        </a:rPr>
                        <a:t>—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54114190"/>
                  </a:ext>
                </a:extLst>
              </a:tr>
              <a:tr h="4486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68. Перехідне фінансове забезпечення надання медичних послуг закладами охорони здоров’я</a:t>
                      </a:r>
                      <a:endParaRPr lang="en-UA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911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A" sz="1400" b="1" dirty="0">
                          <a:solidFill>
                            <a:schemeClr val="tx1"/>
                          </a:solidFill>
                          <a:effectLst/>
                        </a:rPr>
                        <a:t>479</a:t>
                      </a:r>
                      <a:endParaRPr lang="en-UA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>
                          <a:solidFill>
                            <a:srgbClr val="A6A6A6"/>
                          </a:solidFill>
                        </a:rPr>
                        <a:t>—</a:t>
                      </a:r>
                      <a:endParaRPr lang="en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400">
                          <a:solidFill>
                            <a:srgbClr val="A6A6A6"/>
                          </a:solidFill>
                        </a:rPr>
                        <a:t>—</a:t>
                      </a:r>
                      <a:endParaRPr lang="uk-UA" sz="14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93632975"/>
                  </a:ext>
                </a:extLst>
              </a:tr>
              <a:tr h="1620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A" sz="1400" b="1">
                          <a:solidFill>
                            <a:srgbClr val="002060"/>
                          </a:solidFill>
                          <a:effectLst/>
                        </a:rPr>
                        <a:t>Всього по пакетах</a:t>
                      </a:r>
                      <a:endParaRPr lang="en-UA" sz="140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</a:rPr>
                        <a:t>89 528 427</a:t>
                      </a:r>
                      <a:endParaRPr lang="en-UA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1600" b="1" dirty="0">
                          <a:solidFill>
                            <a:srgbClr val="00B050"/>
                          </a:solidFill>
                          <a:effectLst/>
                        </a:rPr>
                        <a:t>93 226 157</a:t>
                      </a:r>
                      <a:endParaRPr lang="en-UA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2400" b="1" dirty="0">
                          <a:solidFill>
                            <a:srgbClr val="00B050"/>
                          </a:solidFill>
                          <a:effectLst/>
                        </a:rPr>
                        <a:t>+ 4%</a:t>
                      </a:r>
                      <a:endParaRPr lang="uk-UA" sz="24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2335423"/>
                  </a:ext>
                </a:extLst>
              </a:tr>
            </a:tbl>
          </a:graphicData>
        </a:graphic>
      </p:graphicFrame>
      <p:sp>
        <p:nvSpPr>
          <p:cNvPr id="8" name="Card1Title">
            <a:extLst>
              <a:ext uri="{FF2B5EF4-FFF2-40B4-BE49-F238E27FC236}">
                <a16:creationId xmlns:a16="http://schemas.microsoft.com/office/drawing/2014/main" id="{78AA8661-65D0-6CEC-4460-6ADA36447853}"/>
              </a:ext>
            </a:extLst>
          </p:cNvPr>
          <p:cNvSpPr txBox="1"/>
          <p:nvPr/>
        </p:nvSpPr>
        <p:spPr>
          <a:xfrm>
            <a:off x="7939050" y="2439330"/>
            <a:ext cx="3899003" cy="409893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/>
            <a:r>
              <a:rPr lang="uk-UA" sz="1999" b="1" dirty="0">
                <a:solidFill>
                  <a:srgbClr val="C00000"/>
                </a:solidFill>
              </a:rPr>
              <a:t>ДОГОВІР З НСЗУ</a:t>
            </a:r>
          </a:p>
        </p:txBody>
      </p:sp>
      <p:sp>
        <p:nvSpPr>
          <p:cNvPr id="9" name="Card1Body">
            <a:extLst>
              <a:ext uri="{FF2B5EF4-FFF2-40B4-BE49-F238E27FC236}">
                <a16:creationId xmlns:a16="http://schemas.microsoft.com/office/drawing/2014/main" id="{C93F4BF9-054C-3E36-27C6-4AC7E4610B40}"/>
              </a:ext>
            </a:extLst>
          </p:cNvPr>
          <p:cNvSpPr txBox="1"/>
          <p:nvPr/>
        </p:nvSpPr>
        <p:spPr>
          <a:xfrm>
            <a:off x="8004243" y="2849223"/>
            <a:ext cx="4013392" cy="275975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257098" indent="-257098">
              <a:spcBef>
                <a:spcPts val="300"/>
              </a:spcBef>
              <a:buClr>
                <a:srgbClr val="2E6FE0"/>
              </a:buClr>
              <a:buFont typeface="Arial"/>
              <a:buChar char="✓"/>
            </a:pPr>
            <a:r>
              <a:rPr lang="uk-UA" sz="1799" dirty="0"/>
              <a:t>Основне джерело фінансування клініки</a:t>
            </a:r>
          </a:p>
          <a:p>
            <a:pPr marL="257098" indent="-257098">
              <a:spcBef>
                <a:spcPts val="300"/>
              </a:spcBef>
              <a:buClr>
                <a:srgbClr val="2E6FE0"/>
              </a:buClr>
              <a:buFont typeface="Arial"/>
              <a:buChar char="✓"/>
            </a:pPr>
            <a:r>
              <a:rPr lang="uk-UA" sz="1799" dirty="0"/>
              <a:t>Законтрактовано</a:t>
            </a:r>
            <a:r>
              <a:rPr lang="uk-UA" sz="1799" dirty="0">
                <a:solidFill>
                  <a:srgbClr val="3A3F4A"/>
                </a:solidFill>
              </a:rPr>
              <a:t> </a:t>
            </a:r>
            <a:r>
              <a:rPr lang="uk-UA" sz="1799" b="1" dirty="0">
                <a:solidFill>
                  <a:srgbClr val="2E6FE0"/>
                </a:solidFill>
              </a:rPr>
              <a:t>10 пакетів ПМГ-2026 на 89 млн грн</a:t>
            </a:r>
          </a:p>
          <a:p>
            <a:pPr marL="257098" indent="-257098">
              <a:spcBef>
                <a:spcPts val="300"/>
              </a:spcBef>
              <a:buClr>
                <a:srgbClr val="2E6FE0"/>
              </a:buClr>
              <a:buFont typeface="Arial"/>
              <a:buChar char="✓"/>
            </a:pPr>
            <a:r>
              <a:rPr lang="uk-UA" sz="1799" dirty="0"/>
              <a:t>За 5 міс. 2026 р. сума угоди </a:t>
            </a:r>
            <a:r>
              <a:rPr lang="uk-UA" sz="1799" dirty="0">
                <a:solidFill>
                  <a:srgbClr val="C00000"/>
                </a:solidFill>
              </a:rPr>
              <a:t>зросла на </a:t>
            </a:r>
            <a:r>
              <a:rPr lang="uk-UA" sz="1799" b="1" dirty="0">
                <a:solidFill>
                  <a:srgbClr val="C00000"/>
                </a:solidFill>
              </a:rPr>
              <a:t>4% до 93 млн грн</a:t>
            </a:r>
            <a:endParaRPr lang="uk-UA" sz="1799" dirty="0">
              <a:solidFill>
                <a:srgbClr val="C00000"/>
              </a:solidFill>
            </a:endParaRPr>
          </a:p>
          <a:p>
            <a:pPr marL="257098" indent="-257098">
              <a:spcBef>
                <a:spcPts val="500"/>
              </a:spcBef>
              <a:buClr>
                <a:srgbClr val="2E6FE0"/>
              </a:buClr>
              <a:buFont typeface="Arial"/>
              <a:buChar char="✓"/>
            </a:pPr>
            <a:r>
              <a:rPr lang="uk-UA" sz="1799" dirty="0"/>
              <a:t>Забезпечує стабільність роботи</a:t>
            </a:r>
          </a:p>
          <a:p>
            <a:pPr marL="257098" indent="-257098">
              <a:spcBef>
                <a:spcPts val="500"/>
              </a:spcBef>
              <a:buClr>
                <a:srgbClr val="2E6FE0"/>
              </a:buClr>
              <a:buFont typeface="Arial"/>
              <a:buChar char="✓"/>
            </a:pPr>
            <a:r>
              <a:rPr lang="uk-UA" sz="1799" dirty="0"/>
              <a:t>Формує основний потік пацієнтів</a:t>
            </a:r>
          </a:p>
        </p:txBody>
      </p:sp>
    </p:spTree>
    <p:extLst>
      <p:ext uri="{BB962C8B-B14F-4D97-AF65-F5344CB8AC3E}">
        <p14:creationId xmlns:p14="http://schemas.microsoft.com/office/powerpoint/2010/main" val="3791866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8DFA67E-1B7D-C272-41CF-3BFCFC754C7F}"/>
              </a:ext>
            </a:extLst>
          </p:cNvPr>
          <p:cNvGrpSpPr/>
          <p:nvPr/>
        </p:nvGrpSpPr>
        <p:grpSpPr>
          <a:xfrm>
            <a:off x="0" y="0"/>
            <a:ext cx="12188825" cy="6858000"/>
            <a:chOff x="-1" y="0"/>
            <a:chExt cx="12188825" cy="6858000"/>
          </a:xfrm>
        </p:grpSpPr>
        <p:sp>
          <p:nvSpPr>
            <p:cNvPr id="6" name="Rectangle 1">
              <a:extLst>
                <a:ext uri="{FF2B5EF4-FFF2-40B4-BE49-F238E27FC236}">
                  <a16:creationId xmlns:a16="http://schemas.microsoft.com/office/drawing/2014/main" id="{E206EBD0-A3E6-E6DF-BBE9-6DF41100F7CC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913FB7-EF08-FDE6-51A4-D623CF62F6A8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F6488F8C-56F3-9D5E-3743-2CDA5DF16CFA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B2927-D28B-9C1B-0039-23A5FA86A7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1" y="1970231"/>
            <a:ext cx="9141619" cy="2386978"/>
          </a:xfrm>
        </p:spPr>
        <p:txBody>
          <a:bodyPr>
            <a:normAutofit/>
          </a:bodyPr>
          <a:lstStyle/>
          <a:p>
            <a:pPr algn="l"/>
            <a:r>
              <a:rPr lang="uk-UA" sz="4800" b="1" dirty="0">
                <a:solidFill>
                  <a:srgbClr val="00B050"/>
                </a:solidFill>
                <a:latin typeface="Aptos" panose="020B0004020202020204" pitchFamily="34" charset="0"/>
              </a:rPr>
              <a:t>ЦІЛЬ: </a:t>
            </a:r>
            <a:br>
              <a:rPr lang="uk-UA" sz="4800" b="1" dirty="0">
                <a:solidFill>
                  <a:srgbClr val="00B050"/>
                </a:solidFill>
                <a:latin typeface="Aptos" panose="020B0004020202020204" pitchFamily="34" charset="0"/>
              </a:rPr>
            </a:br>
            <a:r>
              <a:rPr lang="ru-UA" sz="4000" b="1" dirty="0">
                <a:solidFill>
                  <a:srgbClr val="002060"/>
                </a:solidFill>
                <a:latin typeface="Aptos" panose="020B0004020202020204" pitchFamily="34" charset="0"/>
              </a:rPr>
              <a:t>збереження та розвиток Інституту Стражеска в умовах сьогодення</a:t>
            </a:r>
          </a:p>
        </p:txBody>
      </p:sp>
    </p:spTree>
    <p:extLst>
      <p:ext uri="{BB962C8B-B14F-4D97-AF65-F5344CB8AC3E}">
        <p14:creationId xmlns:p14="http://schemas.microsoft.com/office/powerpoint/2010/main" val="809688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B3205-880F-270F-2A69-70415943D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6DFBA6D-22BC-8D37-4CBB-9608840588E2}"/>
              </a:ext>
            </a:extLst>
          </p:cNvPr>
          <p:cNvGrpSpPr/>
          <p:nvPr/>
        </p:nvGrpSpPr>
        <p:grpSpPr>
          <a:xfrm>
            <a:off x="-278027" y="176142"/>
            <a:ext cx="12482723" cy="6945350"/>
            <a:chOff x="96246" y="1"/>
            <a:chExt cx="12482723" cy="6945350"/>
          </a:xfrm>
        </p:grpSpPr>
        <p:sp>
          <p:nvSpPr>
            <p:cNvPr id="3" name="Rectangle 1">
              <a:extLst>
                <a:ext uri="{FF2B5EF4-FFF2-40B4-BE49-F238E27FC236}">
                  <a16:creationId xmlns:a16="http://schemas.microsoft.com/office/drawing/2014/main" id="{5D88581F-D24A-B767-8A8E-4D47E79153DC}"/>
                </a:ext>
              </a:extLst>
            </p:cNvPr>
            <p:cNvSpPr/>
            <p:nvPr/>
          </p:nvSpPr>
          <p:spPr>
            <a:xfrm>
              <a:off x="390144" y="87351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40DE667E-E32A-5012-CB5E-0351B931C247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FBD58B02-454F-412A-9156-CD5D5EC67CE9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12" name="Title">
            <a:extLst>
              <a:ext uri="{FF2B5EF4-FFF2-40B4-BE49-F238E27FC236}">
                <a16:creationId xmlns:a16="http://schemas.microsoft.com/office/drawing/2014/main" id="{D9130D73-E3D2-358D-1218-05FD9C8613C5}"/>
              </a:ext>
            </a:extLst>
          </p:cNvPr>
          <p:cNvSpPr txBox="1"/>
          <p:nvPr/>
        </p:nvSpPr>
        <p:spPr>
          <a:xfrm>
            <a:off x="695818" y="330807"/>
            <a:ext cx="10797188" cy="43988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/>
            <a:r>
              <a:rPr lang="en-UA" sz="2399" b="1" dirty="0">
                <a:solidFill>
                  <a:srgbClr val="FFFFFF"/>
                </a:solidFill>
              </a:rPr>
              <a:t>КЛІНІКА ЯК ДРАЙВЕР РОЗВИТКУ У</a:t>
            </a:r>
            <a:r>
              <a:rPr lang="uk-UA" sz="2399" b="1" dirty="0">
                <a:solidFill>
                  <a:srgbClr val="FFFFFF"/>
                </a:solidFill>
              </a:rPr>
              <a:t>СТАНОВИ</a:t>
            </a:r>
          </a:p>
        </p:txBody>
      </p:sp>
      <p:sp>
        <p:nvSpPr>
          <p:cNvPr id="42" name="Card3Title">
            <a:extLst>
              <a:ext uri="{FF2B5EF4-FFF2-40B4-BE49-F238E27FC236}">
                <a16:creationId xmlns:a16="http://schemas.microsoft.com/office/drawing/2014/main" id="{48C6FD05-EADD-C069-B92D-40C625903322}"/>
              </a:ext>
            </a:extLst>
          </p:cNvPr>
          <p:cNvSpPr txBox="1"/>
          <p:nvPr/>
        </p:nvSpPr>
        <p:spPr>
          <a:xfrm>
            <a:off x="6568808" y="1670943"/>
            <a:ext cx="5020454" cy="26993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uk-UA" sz="2800" b="1" dirty="0">
                <a:solidFill>
                  <a:srgbClr val="00B050"/>
                </a:solidFill>
              </a:rPr>
              <a:t>ЗАВДАННЯ:</a:t>
            </a:r>
          </a:p>
        </p:txBody>
      </p:sp>
      <p:sp>
        <p:nvSpPr>
          <p:cNvPr id="43" name="Card3Body">
            <a:extLst>
              <a:ext uri="{FF2B5EF4-FFF2-40B4-BE49-F238E27FC236}">
                <a16:creationId xmlns:a16="http://schemas.microsoft.com/office/drawing/2014/main" id="{728CA365-FFA0-C838-949B-3FCF9AE27259}"/>
              </a:ext>
            </a:extLst>
          </p:cNvPr>
          <p:cNvSpPr txBox="1"/>
          <p:nvPr/>
        </p:nvSpPr>
        <p:spPr>
          <a:xfrm>
            <a:off x="6477753" y="2492649"/>
            <a:ext cx="5111509" cy="3270491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285664" indent="-285664">
              <a:spcBef>
                <a:spcPts val="300"/>
              </a:spcBef>
              <a:buClr>
                <a:srgbClr val="C00000"/>
              </a:buClr>
              <a:buFont typeface="Arial"/>
              <a:buChar char="✓"/>
            </a:pPr>
            <a:r>
              <a:rPr lang="uk-UA" sz="1999" dirty="0"/>
              <a:t>Оптимізувати маршрут пацієнта</a:t>
            </a:r>
          </a:p>
          <a:p>
            <a:pPr marL="285664" indent="-285664">
              <a:spcBef>
                <a:spcPts val="300"/>
              </a:spcBef>
              <a:buClr>
                <a:srgbClr val="C00000"/>
              </a:buClr>
              <a:buFont typeface="Arial"/>
              <a:buChar char="✓"/>
            </a:pPr>
            <a:r>
              <a:rPr lang="uk-UA" sz="1999" dirty="0"/>
              <a:t>Перейти від суто стаціонарної до збалансованої моделі надання допомоги</a:t>
            </a:r>
          </a:p>
          <a:p>
            <a:pPr marL="285664" indent="-285664">
              <a:spcBef>
                <a:spcPts val="300"/>
              </a:spcBef>
              <a:buClr>
                <a:srgbClr val="C00000"/>
              </a:buClr>
              <a:buFont typeface="Arial"/>
              <a:buChar char="✓"/>
            </a:pPr>
            <a:r>
              <a:rPr lang="uk-UA" sz="1999" dirty="0"/>
              <a:t>Збільшити дохід від діючих договорів з НСЗУ (стаціонарні пацієнти з терапії та хірургії)</a:t>
            </a:r>
          </a:p>
          <a:p>
            <a:pPr marL="285664" indent="-285664">
              <a:spcBef>
                <a:spcPts val="600"/>
              </a:spcBef>
              <a:buClr>
                <a:srgbClr val="C00000"/>
              </a:buClr>
              <a:buFont typeface="Arial"/>
              <a:buChar char="✓"/>
            </a:pPr>
            <a:r>
              <a:rPr lang="uk-UA" sz="1999" dirty="0"/>
              <a:t>Посилити амбулаторну допомогу (денний стаціонар: </a:t>
            </a:r>
            <a:r>
              <a:rPr lang="uk-UA" sz="1999" b="1" dirty="0"/>
              <a:t>перший крок – Пакет «Хірургічні операції дорослим і дітям в умовах стаціонару одного дня»</a:t>
            </a:r>
            <a:r>
              <a:rPr lang="uk-UA" sz="1999" dirty="0"/>
              <a:t>)</a:t>
            </a:r>
          </a:p>
          <a:p>
            <a:pPr marL="285664" indent="-285664">
              <a:spcBef>
                <a:spcPts val="600"/>
              </a:spcBef>
              <a:buClr>
                <a:srgbClr val="C00000"/>
              </a:buClr>
              <a:buFont typeface="Arial"/>
              <a:buChar char="✓"/>
            </a:pPr>
            <a:r>
              <a:rPr lang="uk-UA" sz="1999" dirty="0"/>
              <a:t>Контрактувати пакет НСЗУ «Скринінг </a:t>
            </a:r>
            <a:r>
              <a:rPr lang="uk-UA" sz="1999" dirty="0" err="1"/>
              <a:t>здоров</a:t>
            </a:r>
            <a:r>
              <a:rPr lang="en-US" sz="1999" dirty="0"/>
              <a:t>’</a:t>
            </a:r>
            <a:r>
              <a:rPr lang="uk-UA" sz="1999" dirty="0"/>
              <a:t>я 40+» та ін.</a:t>
            </a:r>
          </a:p>
        </p:txBody>
      </p:sp>
      <p:sp>
        <p:nvSpPr>
          <p:cNvPr id="52" name="Card4Title">
            <a:extLst>
              <a:ext uri="{FF2B5EF4-FFF2-40B4-BE49-F238E27FC236}">
                <a16:creationId xmlns:a16="http://schemas.microsoft.com/office/drawing/2014/main" id="{3DC6D00F-4BC9-6B1D-375C-9DF81BBA6053}"/>
              </a:ext>
            </a:extLst>
          </p:cNvPr>
          <p:cNvSpPr txBox="1"/>
          <p:nvPr/>
        </p:nvSpPr>
        <p:spPr>
          <a:xfrm>
            <a:off x="1120052" y="1670943"/>
            <a:ext cx="4974360" cy="404895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uk-UA" sz="2800" b="1" dirty="0">
                <a:solidFill>
                  <a:srgbClr val="C00000"/>
                </a:solidFill>
              </a:rPr>
              <a:t>ПРОБЛЕМА:</a:t>
            </a:r>
          </a:p>
        </p:txBody>
      </p:sp>
      <p:sp>
        <p:nvSpPr>
          <p:cNvPr id="53" name="Card4Body">
            <a:extLst>
              <a:ext uri="{FF2B5EF4-FFF2-40B4-BE49-F238E27FC236}">
                <a16:creationId xmlns:a16="http://schemas.microsoft.com/office/drawing/2014/main" id="{22718B04-9802-7D78-34CE-27126A6F8952}"/>
              </a:ext>
            </a:extLst>
          </p:cNvPr>
          <p:cNvSpPr txBox="1"/>
          <p:nvPr/>
        </p:nvSpPr>
        <p:spPr>
          <a:xfrm>
            <a:off x="957962" y="2585909"/>
            <a:ext cx="4778571" cy="3567053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285664" indent="-285664">
              <a:spcBef>
                <a:spcPts val="300"/>
              </a:spcBef>
              <a:buClr>
                <a:srgbClr val="C00000"/>
              </a:buClr>
              <a:buFont typeface="Arial"/>
              <a:buChar char="✓"/>
            </a:pPr>
            <a:r>
              <a:rPr lang="uk-UA" sz="1999" dirty="0"/>
              <a:t>Зменшення виплат за перехідним пакетом № 68 НСЗУ</a:t>
            </a:r>
          </a:p>
          <a:p>
            <a:pPr marL="285664" indent="-285664">
              <a:spcBef>
                <a:spcPts val="600"/>
              </a:spcBef>
              <a:buClr>
                <a:srgbClr val="C00000"/>
              </a:buClr>
              <a:buFont typeface="Arial"/>
              <a:buChar char="✓"/>
            </a:pPr>
            <a:r>
              <a:rPr lang="uk-UA" sz="1999" dirty="0"/>
              <a:t>Зменшення обсягу законтрактованих пакетів</a:t>
            </a:r>
          </a:p>
          <a:p>
            <a:pPr marL="285664" indent="-285664">
              <a:spcBef>
                <a:spcPts val="600"/>
              </a:spcBef>
              <a:buClr>
                <a:srgbClr val="C00000"/>
              </a:buClr>
              <a:buFont typeface="Arial"/>
              <a:buChar char="✓"/>
            </a:pPr>
            <a:r>
              <a:rPr lang="uk-UA" sz="1999" dirty="0"/>
              <a:t>Коригуючі (понижуючі) коефіцієнти НСЗУ</a:t>
            </a:r>
          </a:p>
          <a:p>
            <a:pPr marL="285664" indent="-285664">
              <a:spcBef>
                <a:spcPts val="600"/>
              </a:spcBef>
              <a:buClr>
                <a:srgbClr val="C00000"/>
              </a:buClr>
              <a:buFont typeface="Arial"/>
              <a:buChar char="✓"/>
            </a:pPr>
            <a:r>
              <a:rPr lang="uk-UA" sz="1999" dirty="0"/>
              <a:t>Нові вимоги НСЗУ до амбулаторно-асоційованих станів: більш жорсткий контроль відсотка амбулаторно-асоційованих випадків у стаціонарного сегменті </a:t>
            </a:r>
            <a:r>
              <a:rPr lang="uk-UA" sz="1999" dirty="0">
                <a:solidFill>
                  <a:srgbClr val="3A3F4A"/>
                </a:solidFill>
              </a:rPr>
              <a:t>(</a:t>
            </a:r>
            <a:r>
              <a:rPr lang="uk-UA" sz="1999" b="1" i="1" dirty="0">
                <a:solidFill>
                  <a:srgbClr val="002060"/>
                </a:solidFill>
              </a:rPr>
              <a:t>з 33% у січні  до 5% у травні 2026 р</a:t>
            </a:r>
            <a:r>
              <a:rPr lang="uk-UA" sz="1999" dirty="0">
                <a:solidFill>
                  <a:srgbClr val="3A3F4A"/>
                </a:solidFill>
              </a:rPr>
              <a:t>.) 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A1DAE362-9AE6-CAB6-3D46-1515AB69A20E}"/>
              </a:ext>
            </a:extLst>
          </p:cNvPr>
          <p:cNvSpPr txBox="1"/>
          <p:nvPr/>
        </p:nvSpPr>
        <p:spPr>
          <a:xfrm>
            <a:off x="1313250" y="308813"/>
            <a:ext cx="10263734" cy="751804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90000"/>
              </a:lnSpc>
            </a:pP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Шляхи вирішення нестачі фінансового забезпечення в рамках співпраці з НСЗУ     </a:t>
            </a:r>
          </a:p>
        </p:txBody>
      </p:sp>
    </p:spTree>
    <p:extLst>
      <p:ext uri="{BB962C8B-B14F-4D97-AF65-F5344CB8AC3E}">
        <p14:creationId xmlns:p14="http://schemas.microsoft.com/office/powerpoint/2010/main" val="3502965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E68939A-7B66-655B-6F32-0DAC5A1A9591}"/>
              </a:ext>
            </a:extLst>
          </p:cNvPr>
          <p:cNvGrpSpPr/>
          <p:nvPr/>
        </p:nvGrpSpPr>
        <p:grpSpPr>
          <a:xfrm>
            <a:off x="-396816" y="442823"/>
            <a:ext cx="12188825" cy="6858000"/>
            <a:chOff x="-1" y="0"/>
            <a:chExt cx="12188825" cy="6858000"/>
          </a:xfrm>
        </p:grpSpPr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7C84CD72-BB8F-E21C-D486-5E3A717D8329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E31F735E-BEB5-72E4-91E8-501721C7511D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B7D42E0-17BE-2405-14C1-3C90AF93BA17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67AC32-2938-FC91-0098-0E2AC4D40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384" y="91295"/>
            <a:ext cx="10458445" cy="132521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Фінансування клініки за рахунок надання платних послуг</a:t>
            </a:r>
            <a:endParaRPr lang="ru-UA" sz="3599" b="1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sp>
        <p:nvSpPr>
          <p:cNvPr id="3" name="Card2">
            <a:extLst>
              <a:ext uri="{FF2B5EF4-FFF2-40B4-BE49-F238E27FC236}">
                <a16:creationId xmlns:a16="http://schemas.microsoft.com/office/drawing/2014/main" id="{770F6F75-55AC-1977-5DE2-E4EF8558122F}"/>
              </a:ext>
            </a:extLst>
          </p:cNvPr>
          <p:cNvSpPr/>
          <p:nvPr/>
        </p:nvSpPr>
        <p:spPr>
          <a:xfrm>
            <a:off x="7999384" y="1507808"/>
            <a:ext cx="4063932" cy="4617805"/>
          </a:xfrm>
          <a:prstGeom prst="roundRect">
            <a:avLst>
              <a:gd name="adj" fmla="val 6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uk-UA" sz="1799"/>
          </a:p>
        </p:txBody>
      </p:sp>
      <p:sp>
        <p:nvSpPr>
          <p:cNvPr id="4" name="Card2Title">
            <a:extLst>
              <a:ext uri="{FF2B5EF4-FFF2-40B4-BE49-F238E27FC236}">
                <a16:creationId xmlns:a16="http://schemas.microsoft.com/office/drawing/2014/main" id="{D6DF4AC9-1594-8675-E674-258802151C4C}"/>
              </a:ext>
            </a:extLst>
          </p:cNvPr>
          <p:cNvSpPr txBox="1"/>
          <p:nvPr/>
        </p:nvSpPr>
        <p:spPr>
          <a:xfrm>
            <a:off x="8003826" y="1688413"/>
            <a:ext cx="3866428" cy="1060362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/>
            <a:r>
              <a:rPr lang="uk-UA" sz="1799" b="1" dirty="0">
                <a:solidFill>
                  <a:srgbClr val="002060"/>
                </a:solidFill>
              </a:rPr>
              <a:t>ПЛАТНІ ПОСЛУГИ ЯК ІНСТРУМЕНТ ЗАЛУЧЕННЯ ДОДАТКОВИХ РЕСУРСІВ</a:t>
            </a:r>
          </a:p>
        </p:txBody>
      </p:sp>
      <p:sp>
        <p:nvSpPr>
          <p:cNvPr id="5" name="Card2Body">
            <a:extLst>
              <a:ext uri="{FF2B5EF4-FFF2-40B4-BE49-F238E27FC236}">
                <a16:creationId xmlns:a16="http://schemas.microsoft.com/office/drawing/2014/main" id="{10E9E772-87E1-EFCC-022E-B5BC1BF3E10C}"/>
              </a:ext>
            </a:extLst>
          </p:cNvPr>
          <p:cNvSpPr txBox="1"/>
          <p:nvPr/>
        </p:nvSpPr>
        <p:spPr>
          <a:xfrm>
            <a:off x="8192446" y="2748775"/>
            <a:ext cx="3677808" cy="3336393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>
              <a:spcBef>
                <a:spcPts val="300"/>
              </a:spcBef>
              <a:buClr>
                <a:srgbClr val="1E9E62"/>
              </a:buClr>
            </a:pPr>
            <a:r>
              <a:rPr lang="uk-UA" sz="1799" dirty="0">
                <a:solidFill>
                  <a:srgbClr val="C00000"/>
                </a:solidFill>
              </a:rPr>
              <a:t>За 5 міс 2026 р. </a:t>
            </a:r>
            <a:r>
              <a:rPr lang="uk-UA" sz="1799" b="1" dirty="0">
                <a:solidFill>
                  <a:srgbClr val="C00000"/>
                </a:solidFill>
              </a:rPr>
              <a:t>на 60% більше</a:t>
            </a:r>
            <a:r>
              <a:rPr lang="uk-UA" sz="1799" dirty="0">
                <a:solidFill>
                  <a:srgbClr val="C00000"/>
                </a:solidFill>
              </a:rPr>
              <a:t>, ніж за аналогічний період 2025 р.</a:t>
            </a:r>
          </a:p>
          <a:p>
            <a:pPr marL="285664" indent="-285664">
              <a:spcBef>
                <a:spcPts val="300"/>
              </a:spcBef>
              <a:buClr>
                <a:srgbClr val="1E9E62"/>
              </a:buClr>
              <a:buFont typeface="Wingdings" pitchFamily="2" charset="2"/>
              <a:buChar char="ü"/>
            </a:pPr>
            <a:r>
              <a:rPr lang="uk-UA" sz="1799" dirty="0"/>
              <a:t>Розширили доступ до медичних сервісів</a:t>
            </a:r>
          </a:p>
          <a:p>
            <a:pPr marL="285664" indent="-285664">
              <a:spcBef>
                <a:spcPts val="600"/>
              </a:spcBef>
              <a:buClr>
                <a:srgbClr val="1E9E62"/>
              </a:buClr>
              <a:buFont typeface="Arial"/>
              <a:buChar char="✓"/>
            </a:pPr>
            <a:r>
              <a:rPr lang="uk-UA" sz="1799" dirty="0"/>
              <a:t>Почали </a:t>
            </a:r>
            <a:r>
              <a:rPr lang="uk-UA" sz="1799" dirty="0" err="1"/>
              <a:t>гнучко</a:t>
            </a:r>
            <a:r>
              <a:rPr lang="uk-UA" sz="1799" dirty="0"/>
              <a:t> реагувати на попит пацієнтів</a:t>
            </a:r>
          </a:p>
          <a:p>
            <a:pPr algn="ctr">
              <a:spcBef>
                <a:spcPts val="600"/>
              </a:spcBef>
              <a:buClr>
                <a:srgbClr val="1E9E62"/>
              </a:buClr>
            </a:pPr>
            <a:r>
              <a:rPr lang="uk-UA" sz="1799" b="1" i="1" dirty="0">
                <a:solidFill>
                  <a:srgbClr val="00B050"/>
                </a:solidFill>
              </a:rPr>
              <a:t>ЗАВДАННЯ:</a:t>
            </a:r>
            <a:r>
              <a:rPr lang="uk-UA" sz="1799" b="1" i="1" dirty="0">
                <a:solidFill>
                  <a:srgbClr val="002060"/>
                </a:solidFill>
              </a:rPr>
              <a:t> збільшити обсяг  платних послуг КРАТНО!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258036-6838-E8E9-F4A0-95B90DBFC71B}"/>
              </a:ext>
            </a:extLst>
          </p:cNvPr>
          <p:cNvSpPr txBox="1"/>
          <p:nvPr/>
        </p:nvSpPr>
        <p:spPr>
          <a:xfrm>
            <a:off x="1035797" y="1377840"/>
            <a:ext cx="6760283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UA" sz="2399" b="1" dirty="0">
                <a:solidFill>
                  <a:srgbClr val="C00000"/>
                </a:solidFill>
              </a:rPr>
              <a:t>Надходження коштів від надання платних послуг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185A97DD-2B7A-A799-1E14-5DBDAD475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513333"/>
              </p:ext>
            </p:extLst>
          </p:nvPr>
        </p:nvGraphicFramePr>
        <p:xfrm>
          <a:off x="1035797" y="1942286"/>
          <a:ext cx="6574431" cy="4022882"/>
        </p:xfrm>
        <a:graphic>
          <a:graphicData uri="http://schemas.openxmlformats.org/drawingml/2006/table">
            <a:tbl>
              <a:tblPr/>
              <a:tblGrid>
                <a:gridCol w="5521120">
                  <a:extLst>
                    <a:ext uri="{9D8B030D-6E8A-4147-A177-3AD203B41FA5}">
                      <a16:colId xmlns:a16="http://schemas.microsoft.com/office/drawing/2014/main" val="1893473837"/>
                    </a:ext>
                  </a:extLst>
                </a:gridCol>
                <a:gridCol w="1053311">
                  <a:extLst>
                    <a:ext uri="{9D8B030D-6E8A-4147-A177-3AD203B41FA5}">
                      <a16:colId xmlns:a16="http://schemas.microsoft.com/office/drawing/2014/main" val="270137616"/>
                    </a:ext>
                  </a:extLst>
                </a:gridCol>
              </a:tblGrid>
              <a:tr h="3656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UA" sz="1800" dirty="0"/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UA" sz="1800" b="1" dirty="0"/>
                        <a:t>Кошти, </a:t>
                      </a:r>
                    </a:p>
                    <a:p>
                      <a:pPr algn="r">
                        <a:buNone/>
                      </a:pPr>
                      <a:r>
                        <a:rPr lang="ru-UA" sz="1800" b="1" dirty="0"/>
                        <a:t>тис. грн</a:t>
                      </a:r>
                    </a:p>
                  </a:txBody>
                  <a:tcPr marL="91416" marR="91416" marT="45708" marB="45708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292148"/>
                  </a:ext>
                </a:extLst>
              </a:tr>
              <a:tr h="3656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UA" sz="1800" b="0" dirty="0"/>
                        <a:t>Доходи у 2025 р.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UA" sz="1800"/>
                        <a:t>7 095,2</a:t>
                      </a:r>
                    </a:p>
                  </a:txBody>
                  <a:tcPr marL="91416" marR="91416" marT="45708" marB="45708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886900"/>
                  </a:ext>
                </a:extLst>
              </a:tr>
              <a:tr h="3656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UA" sz="1800" b="0" dirty="0"/>
                        <a:t>Середньомісячний дохід у 2025 р.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UA" sz="1800" dirty="0"/>
                        <a:t>591,3</a:t>
                      </a:r>
                    </a:p>
                  </a:txBody>
                  <a:tcPr marL="91416" marR="91416" marT="45708" marB="45708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4833138"/>
                  </a:ext>
                </a:extLst>
              </a:tr>
              <a:tr h="3656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UA" sz="1800" b="0" dirty="0"/>
                        <a:t>Фактичні надходження за 5 міс. 2026 р.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UA" sz="1800"/>
                        <a:t>4 744,0</a:t>
                      </a:r>
                    </a:p>
                  </a:txBody>
                  <a:tcPr marL="91416" marR="91416" marT="45708" marB="45708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620617"/>
                  </a:ext>
                </a:extLst>
              </a:tr>
              <a:tr h="6399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UA" sz="1800" b="0" dirty="0"/>
                        <a:t>Середньомісячні надходження за 5 міс. 2026 р.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UA" sz="1800"/>
                        <a:t>948,8</a:t>
                      </a:r>
                    </a:p>
                  </a:txBody>
                  <a:tcPr marL="91416" marR="91416" marT="45708" marB="45708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7304412"/>
                  </a:ext>
                </a:extLst>
              </a:tr>
              <a:tr h="6399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UA" sz="1800" b="0" dirty="0"/>
                        <a:t>Планові середньомісячні надходження (червень–грудень 2026 р.)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UA" sz="1800" dirty="0"/>
                        <a:t>1 500,0</a:t>
                      </a:r>
                    </a:p>
                  </a:txBody>
                  <a:tcPr marL="91416" marR="91416" marT="45708" marB="45708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933694"/>
                  </a:ext>
                </a:extLst>
              </a:tr>
              <a:tr h="3656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UA" sz="1800" b="0" dirty="0"/>
                        <a:t>Очікувані доходи за підсумками 2026 р.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UA" sz="1800"/>
                        <a:t>15 244,0</a:t>
                      </a:r>
                    </a:p>
                  </a:txBody>
                  <a:tcPr marL="91416" marR="91416" marT="45708" marB="45708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213523"/>
                  </a:ext>
                </a:extLst>
              </a:tr>
              <a:tr h="6399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UA" sz="1800" b="0" dirty="0"/>
                        <a:t>Очікуваний приріст доходів  за період 2025 – 2026 р. 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ru-UA" sz="1800" b="1" dirty="0">
                          <a:solidFill>
                            <a:srgbClr val="C00000"/>
                          </a:solidFill>
                        </a:rPr>
                        <a:t>+ 8 149,0</a:t>
                      </a:r>
                    </a:p>
                  </a:txBody>
                  <a:tcPr marL="91416" marR="91416" marT="45708" marB="45708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819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747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FC01C32B-8D33-BF80-6157-7A5C2202CE2C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6" name="Rectangle 1">
              <a:extLst>
                <a:ext uri="{FF2B5EF4-FFF2-40B4-BE49-F238E27FC236}">
                  <a16:creationId xmlns:a16="http://schemas.microsoft.com/office/drawing/2014/main" id="{D56A8C63-FAD6-5BA6-6A2B-A85E9A335B44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BB9F90A0-2756-C980-FA7C-11D2DCB8DEA3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6F8B683D-AE1C-ECAB-C123-A1BF360F93F9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FD4CC-EC6D-CED1-276D-46B37004D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268" y="567936"/>
            <a:ext cx="11077818" cy="1143000"/>
          </a:xfrm>
        </p:spPr>
        <p:txBody>
          <a:bodyPr>
            <a:noAutofit/>
          </a:bodyPr>
          <a:lstStyle/>
          <a:p>
            <a:pPr algn="l">
              <a:lnSpc>
                <a:spcPct val="90000"/>
              </a:lnSpc>
            </a:pP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ПЛАТНІ ПОСЛУГИ </a:t>
            </a:r>
            <a:r>
              <a:rPr lang="ru-RU" dirty="0"/>
              <a:t>— </a:t>
            </a: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найбільш реальний шлях </a:t>
            </a:r>
            <a:r>
              <a:rPr lang="uk-UA" sz="3599" b="1" dirty="0" err="1">
                <a:solidFill>
                  <a:srgbClr val="002060"/>
                </a:solidFill>
                <a:latin typeface="Aptos" panose="020B0004020202020204" pitchFamily="34" charset="0"/>
              </a:rPr>
              <a:t>зменьшення</a:t>
            </a:r>
            <a:r>
              <a:rPr lang="ru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  фінансового </a:t>
            </a: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не</a:t>
            </a:r>
            <a:r>
              <a:rPr lang="ru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забезпечення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96B996-5C79-900E-3106-7A17DBBCE691}"/>
              </a:ext>
            </a:extLst>
          </p:cNvPr>
          <p:cNvSpPr txBox="1"/>
          <p:nvPr/>
        </p:nvSpPr>
        <p:spPr>
          <a:xfrm>
            <a:off x="1381982" y="2474685"/>
            <a:ext cx="4883144" cy="2630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rgbClr val="00B050"/>
                </a:solidFill>
              </a:rPr>
              <a:t>ЗАВДАНЯ </a:t>
            </a:r>
            <a:r>
              <a:rPr lang="ru-RU" b="1" dirty="0">
                <a:solidFill>
                  <a:srgbClr val="00B050"/>
                </a:solidFill>
              </a:rPr>
              <a:t>— </a:t>
            </a:r>
            <a:r>
              <a:rPr lang="ru-UA" b="1" dirty="0">
                <a:solidFill>
                  <a:srgbClr val="00B050"/>
                </a:solidFill>
              </a:rPr>
              <a:t>ЗБІЛЬШ</a:t>
            </a:r>
            <a:r>
              <a:rPr lang="uk-UA" b="1" dirty="0">
                <a:solidFill>
                  <a:srgbClr val="00B050"/>
                </a:solidFill>
              </a:rPr>
              <a:t>ИТИ </a:t>
            </a:r>
            <a:r>
              <a:rPr lang="ru-UA" b="1" dirty="0">
                <a:solidFill>
                  <a:srgbClr val="00B050"/>
                </a:solidFill>
              </a:rPr>
              <a:t>ОБСЯГ</a:t>
            </a:r>
            <a:r>
              <a:rPr lang="uk-UA" b="1" dirty="0">
                <a:solidFill>
                  <a:srgbClr val="00B050"/>
                </a:solidFill>
              </a:rPr>
              <a:t> ПЛАТНОГО:</a:t>
            </a:r>
            <a:endParaRPr lang="ru-UA" b="1" dirty="0">
              <a:solidFill>
                <a:srgbClr val="00B050"/>
              </a:solidFill>
            </a:endParaRPr>
          </a:p>
          <a:p>
            <a:pPr marL="285664" indent="-285664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999" dirty="0"/>
              <a:t>к</a:t>
            </a:r>
            <a:r>
              <a:rPr lang="ru-UA" sz="1999" dirty="0"/>
              <a:t>онсультативн</a:t>
            </a:r>
            <a:r>
              <a:rPr lang="uk-UA" sz="1999" dirty="0"/>
              <a:t>ого</a:t>
            </a:r>
            <a:r>
              <a:rPr lang="ru-UA" sz="1999" dirty="0"/>
              <a:t> прийом</a:t>
            </a:r>
            <a:r>
              <a:rPr lang="uk-UA" sz="1999" dirty="0"/>
              <a:t>у</a:t>
            </a:r>
            <a:endParaRPr lang="ru-UA" sz="1999" dirty="0"/>
          </a:p>
          <a:p>
            <a:pPr marL="285664" indent="-285664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999" dirty="0"/>
              <a:t>і</a:t>
            </a:r>
            <a:r>
              <a:rPr lang="ru-UA" sz="1999" dirty="0"/>
              <a:t>нструментальн</a:t>
            </a:r>
            <a:r>
              <a:rPr lang="ru-RU" sz="1999" dirty="0" err="1"/>
              <a:t>ої</a:t>
            </a:r>
            <a:r>
              <a:rPr lang="ru-UA" sz="1999" dirty="0"/>
              <a:t> діагностик</a:t>
            </a:r>
            <a:r>
              <a:rPr lang="uk-UA" sz="1999" dirty="0"/>
              <a:t>и</a:t>
            </a:r>
            <a:endParaRPr lang="ru-UA" sz="1999" dirty="0"/>
          </a:p>
          <a:p>
            <a:pPr marL="285664" indent="-285664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999" dirty="0"/>
              <a:t>л</a:t>
            </a:r>
            <a:r>
              <a:rPr lang="ru-UA" sz="1999" dirty="0"/>
              <a:t>абораторн</a:t>
            </a:r>
            <a:r>
              <a:rPr lang="uk-UA" sz="1999" dirty="0" err="1"/>
              <a:t>ої</a:t>
            </a:r>
            <a:r>
              <a:rPr lang="ru-UA" sz="1999" dirty="0"/>
              <a:t> діагностик</a:t>
            </a:r>
            <a:r>
              <a:rPr lang="uk-UA" sz="1999" dirty="0"/>
              <a:t>и</a:t>
            </a:r>
            <a:endParaRPr lang="ru-UA" sz="1999" dirty="0"/>
          </a:p>
          <a:p>
            <a:pPr marL="285664" indent="-285664">
              <a:spcAft>
                <a:spcPts val="600"/>
              </a:spcAft>
              <a:buFont typeface="Wingdings" pitchFamily="2" charset="2"/>
              <a:buChar char="§"/>
            </a:pPr>
            <a:r>
              <a:rPr lang="uk-UA" sz="1999" dirty="0"/>
              <a:t>д</a:t>
            </a:r>
            <a:r>
              <a:rPr lang="ru-UA" sz="1999" dirty="0"/>
              <a:t>енн</a:t>
            </a:r>
            <a:r>
              <a:rPr lang="uk-UA" sz="1999" dirty="0"/>
              <a:t>ого</a:t>
            </a:r>
            <a:r>
              <a:rPr lang="ru-UA" sz="1999" dirty="0"/>
              <a:t> стаціонар</a:t>
            </a:r>
            <a:r>
              <a:rPr lang="uk-UA" sz="1999" dirty="0"/>
              <a:t>у</a:t>
            </a:r>
            <a:endParaRPr lang="ru-UA" sz="1999" dirty="0"/>
          </a:p>
          <a:p>
            <a:pPr marL="285664" indent="-285664">
              <a:spcAft>
                <a:spcPts val="600"/>
              </a:spcAft>
              <a:buFont typeface="Wingdings" pitchFamily="2" charset="2"/>
              <a:buChar char="§"/>
            </a:pPr>
            <a:r>
              <a:rPr lang="ru-UA" sz="1999" dirty="0"/>
              <a:t>перебування</a:t>
            </a:r>
            <a:r>
              <a:rPr lang="uk-UA" sz="1999" dirty="0"/>
              <a:t> хворого</a:t>
            </a:r>
            <a:r>
              <a:rPr lang="ru-UA" sz="1999" dirty="0"/>
              <a:t> в стаціонарі</a:t>
            </a:r>
            <a:r>
              <a:rPr lang="uk-UA" sz="1999" dirty="0"/>
              <a:t> з покращеними умовами</a:t>
            </a:r>
            <a:endParaRPr lang="ru-UA" sz="1999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B51D8D-2432-579B-F742-67FE944B6617}"/>
              </a:ext>
            </a:extLst>
          </p:cNvPr>
          <p:cNvSpPr txBox="1"/>
          <p:nvPr/>
        </p:nvSpPr>
        <p:spPr>
          <a:xfrm>
            <a:off x="6690069" y="2394172"/>
            <a:ext cx="4883144" cy="292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uk-UA" sz="2400" b="1" dirty="0">
                <a:solidFill>
                  <a:srgbClr val="7030A0"/>
                </a:solidFill>
              </a:rPr>
              <a:t>Це можливо за рахунок: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uk-UA" sz="1999" dirty="0"/>
              <a:t>ф</a:t>
            </a:r>
            <a:r>
              <a:rPr lang="ru-UA" sz="1999" dirty="0"/>
              <a:t>ормування</a:t>
            </a:r>
            <a:r>
              <a:rPr lang="uk-UA" sz="1999" dirty="0"/>
              <a:t> «агресивної»</a:t>
            </a:r>
            <a:r>
              <a:rPr lang="ru-UA" sz="1999" dirty="0"/>
              <a:t> маркетингової стартегії  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999" dirty="0"/>
              <a:t>в</a:t>
            </a:r>
            <a:r>
              <a:rPr lang="ru-UA" sz="1999" dirty="0"/>
              <a:t>провадження ефективної логістичної моделі надання послуг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UA" sz="1999" dirty="0"/>
              <a:t>ефективної рекламної політики для пацієнтів та для лікарів</a:t>
            </a:r>
          </a:p>
          <a:p>
            <a:pPr marL="285664" indent="-285664">
              <a:spcAft>
                <a:spcPts val="600"/>
              </a:spcAft>
              <a:buFont typeface="Wingdings" pitchFamily="2" charset="2"/>
              <a:buChar char="§"/>
            </a:pPr>
            <a:endParaRPr lang="ru-UA" sz="1999" dirty="0"/>
          </a:p>
        </p:txBody>
      </p:sp>
    </p:spTree>
    <p:extLst>
      <p:ext uri="{BB962C8B-B14F-4D97-AF65-F5344CB8AC3E}">
        <p14:creationId xmlns:p14="http://schemas.microsoft.com/office/powerpoint/2010/main" val="2625945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AE84377-AF7E-A535-632F-9399FF495896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24" name="Rectangle 1">
              <a:extLst>
                <a:ext uri="{FF2B5EF4-FFF2-40B4-BE49-F238E27FC236}">
                  <a16:creationId xmlns:a16="http://schemas.microsoft.com/office/drawing/2014/main" id="{B9E642AC-6B44-E53B-78FB-A1A62F63B2E8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190BD189-F208-BCC2-1BD7-FD82752EFA72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F8081589-A329-2C4A-517B-D667D9C65049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4" name="Text 2"/>
          <p:cNvSpPr/>
          <p:nvPr/>
        </p:nvSpPr>
        <p:spPr>
          <a:xfrm>
            <a:off x="983523" y="303062"/>
            <a:ext cx="9598700" cy="12978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lnSpc>
                <a:spcPct val="105000"/>
              </a:lnSpc>
              <a:defRPr/>
            </a:pP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  <a:ea typeface="Georgia" pitchFamily="34" charset="-122"/>
                <a:cs typeface="Times New Roman" panose="02020603050405020304" pitchFamily="18" charset="0"/>
              </a:rPr>
              <a:t>Драфт нового</a:t>
            </a:r>
            <a:r>
              <a:rPr lang="en-US" sz="3599" b="1" dirty="0">
                <a:solidFill>
                  <a:srgbClr val="002060"/>
                </a:solidFill>
                <a:latin typeface="Aptos" panose="020B0004020202020204" pitchFamily="34" charset="0"/>
                <a:ea typeface="Georgia" pitchFamily="34" charset="-122"/>
                <a:cs typeface="Times New Roman" panose="02020603050405020304" pitchFamily="18" charset="0"/>
              </a:rPr>
              <a:t> </a:t>
            </a:r>
            <a:r>
              <a:rPr lang="uk-UA" sz="3599" b="1" dirty="0" err="1">
                <a:solidFill>
                  <a:srgbClr val="002060"/>
                </a:solidFill>
                <a:latin typeface="Aptos" panose="020B0004020202020204" pitchFamily="34" charset="0"/>
                <a:ea typeface="Georgia" pitchFamily="34" charset="-122"/>
                <a:cs typeface="Times New Roman" panose="02020603050405020304" pitchFamily="18" charset="0"/>
              </a:rPr>
              <a:t>пацієнтоорієнтованого</a:t>
            </a:r>
            <a:r>
              <a:rPr lang="en-US" sz="3599" b="1" dirty="0">
                <a:solidFill>
                  <a:srgbClr val="002060"/>
                </a:solidFill>
                <a:latin typeface="Aptos" panose="020B0004020202020204" pitchFamily="34" charset="0"/>
                <a:ea typeface="Georgia" pitchFamily="34" charset="-122"/>
                <a:cs typeface="Times New Roman" panose="02020603050405020304" pitchFamily="18" charset="0"/>
              </a:rPr>
              <a:t> </a:t>
            </a:r>
            <a:r>
              <a:rPr lang="en-US" sz="3599" b="1" dirty="0" err="1">
                <a:solidFill>
                  <a:srgbClr val="002060"/>
                </a:solidFill>
                <a:latin typeface="Aptos" panose="020B0004020202020204" pitchFamily="34" charset="0"/>
                <a:ea typeface="Georgia" pitchFamily="34" charset="-122"/>
                <a:cs typeface="Times New Roman" panose="02020603050405020304" pitchFamily="18" charset="0"/>
              </a:rPr>
              <a:t>сайт</a:t>
            </a: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  <a:ea typeface="Georgia" pitchFamily="34" charset="-122"/>
                <a:cs typeface="Times New Roman" panose="02020603050405020304" pitchFamily="18" charset="0"/>
              </a:rPr>
              <a:t>у</a:t>
            </a: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інституту</a:t>
            </a:r>
            <a:endParaRPr lang="en-US" sz="3599" b="1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360906" y="1744239"/>
            <a:ext cx="9598700" cy="868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2399" b="1" i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Головна сторінка і три ключові сценарії пацієнта. Амбулаторний прийом, госпрозрахункові послуги, госпіталізація.</a:t>
            </a:r>
            <a:endParaRPr lang="en-US" sz="2399" b="1" dirty="0">
              <a:solidFill>
                <a:srgbClr val="00B050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0421445" y="503682"/>
            <a:ext cx="1279827" cy="1279827"/>
          </a:xfrm>
          <a:prstGeom prst="ellipse">
            <a:avLst/>
          </a:prstGeom>
          <a:solidFill>
            <a:srgbClr val="38B585"/>
          </a:solidFill>
          <a:ln w="12700">
            <a:solidFill>
              <a:srgbClr val="38B58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421445" y="503682"/>
            <a:ext cx="1279827" cy="12798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914126">
              <a:defRPr/>
            </a:pPr>
            <a:r>
              <a:rPr lang="en-US" sz="579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♥</a:t>
            </a:r>
            <a:endParaRPr lang="en-US" sz="579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231146" y="2868518"/>
            <a:ext cx="3191172" cy="1462659"/>
          </a:xfrm>
          <a:prstGeom prst="rect">
            <a:avLst/>
          </a:prstGeom>
          <a:solidFill>
            <a:srgbClr val="082F25"/>
          </a:solidFill>
          <a:ln w="12700">
            <a:solidFill>
              <a:srgbClr val="082F2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231102" y="2868517"/>
            <a:ext cx="73133" cy="1462659"/>
          </a:xfrm>
          <a:prstGeom prst="rect">
            <a:avLst/>
          </a:prstGeom>
          <a:solidFill>
            <a:srgbClr val="38B585"/>
          </a:solidFill>
          <a:ln w="12700">
            <a:solidFill>
              <a:srgbClr val="38B58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0487" y="2946786"/>
            <a:ext cx="639913" cy="639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2999" b="1" dirty="0">
                <a:solidFill>
                  <a:srgbClr val="38B5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99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852332" y="3067238"/>
            <a:ext cx="2468237" cy="4570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Амбулаторний прийом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927025" y="3295778"/>
            <a:ext cx="2468237" cy="8227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000" i="1" dirty="0">
                <a:solidFill>
                  <a:srgbClr val="E6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кроків, онлайн через likari.in.ua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933502" y="2868518"/>
            <a:ext cx="3275978" cy="1462659"/>
          </a:xfrm>
          <a:prstGeom prst="rect">
            <a:avLst/>
          </a:prstGeom>
          <a:solidFill>
            <a:srgbClr val="082F25"/>
          </a:solidFill>
          <a:ln w="12700">
            <a:solidFill>
              <a:srgbClr val="082F2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931571" y="2868517"/>
            <a:ext cx="73133" cy="1462659"/>
          </a:xfrm>
          <a:prstGeom prst="rect">
            <a:avLst/>
          </a:prstGeom>
          <a:solidFill>
            <a:srgbClr val="38B585"/>
          </a:solidFill>
          <a:ln w="12700">
            <a:solidFill>
              <a:srgbClr val="38B58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142960" y="2944787"/>
            <a:ext cx="639913" cy="639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2999" b="1" dirty="0">
                <a:solidFill>
                  <a:srgbClr val="38B5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99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677736" y="3083217"/>
            <a:ext cx="2468237" cy="4570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Госпрозрахункові послуги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709489" y="3317948"/>
            <a:ext cx="2468237" cy="8227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000" i="1" dirty="0">
                <a:solidFill>
                  <a:srgbClr val="E6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217 позицій у прайсі, ціни у гривнях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8769422" y="2868517"/>
            <a:ext cx="3081238" cy="1462659"/>
          </a:xfrm>
          <a:prstGeom prst="rect">
            <a:avLst/>
          </a:prstGeom>
          <a:solidFill>
            <a:srgbClr val="082F25"/>
          </a:solidFill>
          <a:ln w="12700">
            <a:solidFill>
              <a:srgbClr val="082F2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800036" y="2868516"/>
            <a:ext cx="73133" cy="1462659"/>
          </a:xfrm>
          <a:prstGeom prst="rect">
            <a:avLst/>
          </a:prstGeom>
          <a:solidFill>
            <a:srgbClr val="38B585"/>
          </a:solidFill>
          <a:ln w="12700">
            <a:solidFill>
              <a:srgbClr val="38B58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044258" y="2959932"/>
            <a:ext cx="639913" cy="639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2999" b="1" dirty="0">
                <a:solidFill>
                  <a:srgbClr val="38B58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99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9569713" y="3083216"/>
            <a:ext cx="2468237" cy="4570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Госпіталізація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9593172" y="3234627"/>
            <a:ext cx="2468237" cy="8227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000" i="1" dirty="0">
                <a:solidFill>
                  <a:srgbClr val="E6F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кроків, НСЗУ пакети 3, 4, 6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22745" y="6491442"/>
            <a:ext cx="10969943" cy="27424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nnc-strazhesko.web.app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34163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C9254FFA-B4F3-648A-CB92-02E5241DC21D}"/>
              </a:ext>
            </a:extLst>
          </p:cNvPr>
          <p:cNvSpPr/>
          <p:nvPr/>
        </p:nvSpPr>
        <p:spPr>
          <a:xfrm>
            <a:off x="-1" y="0"/>
            <a:ext cx="12188825" cy="6858000"/>
          </a:xfrm>
          <a:prstGeom prst="rect">
            <a:avLst/>
          </a:prstGeom>
          <a:pattFill prst="pct50">
            <a:fgClr>
              <a:srgbClr val="DCEBFF"/>
            </a:fgClr>
            <a:bgClr>
              <a:schemeClr val="bg1"/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Shape 0"/>
          <p:cNvSpPr/>
          <p:nvPr/>
        </p:nvSpPr>
        <p:spPr>
          <a:xfrm>
            <a:off x="0" y="893"/>
            <a:ext cx="12188520" cy="228540"/>
          </a:xfrm>
          <a:prstGeom prst="rect">
            <a:avLst/>
          </a:prstGeom>
          <a:solidFill>
            <a:srgbClr val="1E8A6B"/>
          </a:solidFill>
          <a:ln w="12700">
            <a:solidFill>
              <a:srgbClr val="1E8A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497" y="366558"/>
            <a:ext cx="5484971" cy="31995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100" b="1" kern="0" spc="500" dirty="0">
                <a:solidFill>
                  <a:srgbClr val="1E8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ГОЛОВНА СТОРІНКА</a:t>
            </a:r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5529" y="823639"/>
            <a:ext cx="10969943" cy="5484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2599" b="1" dirty="0">
                <a:solidFill>
                  <a:srgbClr val="0E4F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Пацієнт обирає свій маршрут</a:t>
            </a:r>
            <a:endParaRPr lang="en-US" sz="2599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Image 0" descr="/sessions/upbeat-admiring-dijkstra/mnt/outputs/image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1591535"/>
            <a:ext cx="8355665" cy="4077162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8532177" y="1390419"/>
            <a:ext cx="73133" cy="457081"/>
          </a:xfrm>
          <a:prstGeom prst="rect">
            <a:avLst/>
          </a:prstGeom>
          <a:solidFill>
            <a:srgbClr val="38B585"/>
          </a:solidFill>
          <a:ln w="12700">
            <a:solidFill>
              <a:srgbClr val="38B585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669301" y="1390419"/>
            <a:ext cx="3519523" cy="4570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500" b="1" dirty="0">
                <a:solidFill>
                  <a:srgbClr val="0E4F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Чому це орієнтація на пацієнта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8532177" y="2085182"/>
            <a:ext cx="73133" cy="383948"/>
          </a:xfrm>
          <a:prstGeom prst="rect">
            <a:avLst/>
          </a:prstGeom>
          <a:solidFill>
            <a:srgbClr val="38B585"/>
          </a:solidFill>
          <a:ln w="12700">
            <a:solidFill>
              <a:srgbClr val="38B58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669301" y="2030332"/>
            <a:ext cx="3519523" cy="2925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200" b="1" dirty="0">
                <a:solidFill>
                  <a:srgbClr val="0E4F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 сценаріїв замість меню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8669301" y="2304581"/>
            <a:ext cx="3519523" cy="502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пацієнт обирає життєву ситуацію, а не пункт меню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8532177" y="2926211"/>
            <a:ext cx="73133" cy="383948"/>
          </a:xfrm>
          <a:prstGeom prst="rect">
            <a:avLst/>
          </a:prstGeom>
          <a:solidFill>
            <a:srgbClr val="38B585"/>
          </a:solidFill>
          <a:ln w="12700">
            <a:solidFill>
              <a:srgbClr val="38B585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8669301" y="2871361"/>
            <a:ext cx="3519523" cy="2925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200" b="1" dirty="0">
                <a:solidFill>
                  <a:srgbClr val="0E4F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Кроки і тривалість одразу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8669301" y="3145610"/>
            <a:ext cx="3519523" cy="502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видно час, документи і дію за кожним сценарієм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Shape 17"/>
          <p:cNvSpPr/>
          <p:nvPr/>
        </p:nvSpPr>
        <p:spPr>
          <a:xfrm>
            <a:off x="8532177" y="3767240"/>
            <a:ext cx="73133" cy="383948"/>
          </a:xfrm>
          <a:prstGeom prst="rect">
            <a:avLst/>
          </a:prstGeom>
          <a:solidFill>
            <a:srgbClr val="38B585"/>
          </a:solidFill>
          <a:ln w="12700">
            <a:solidFill>
              <a:srgbClr val="38B585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8669301" y="3712390"/>
            <a:ext cx="3519523" cy="2925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200" b="1" dirty="0">
                <a:solidFill>
                  <a:srgbClr val="0E4F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НСЗУ і платно поруч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19"/>
          <p:cNvSpPr/>
          <p:nvPr/>
        </p:nvSpPr>
        <p:spPr>
          <a:xfrm>
            <a:off x="8669301" y="3986639"/>
            <a:ext cx="3519523" cy="502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чесна інформація, без дрібного шрифту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0"/>
          <p:cNvSpPr/>
          <p:nvPr/>
        </p:nvSpPr>
        <p:spPr>
          <a:xfrm>
            <a:off x="8532177" y="4608269"/>
            <a:ext cx="73133" cy="383948"/>
          </a:xfrm>
          <a:prstGeom prst="rect">
            <a:avLst/>
          </a:prstGeom>
          <a:solidFill>
            <a:srgbClr val="38B585"/>
          </a:solidFill>
          <a:ln w="12700">
            <a:solidFill>
              <a:srgbClr val="38B585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8669301" y="4553419"/>
            <a:ext cx="3519523" cy="2925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200" b="1" dirty="0">
                <a:solidFill>
                  <a:srgbClr val="0E4F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Запис у один клік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2"/>
          <p:cNvSpPr/>
          <p:nvPr/>
        </p:nvSpPr>
        <p:spPr>
          <a:xfrm>
            <a:off x="8669301" y="4827668"/>
            <a:ext cx="3519523" cy="502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телефон, онлайн або зворотний дзвінок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hape 23"/>
          <p:cNvSpPr/>
          <p:nvPr/>
        </p:nvSpPr>
        <p:spPr>
          <a:xfrm>
            <a:off x="8532177" y="5449298"/>
            <a:ext cx="73133" cy="383948"/>
          </a:xfrm>
          <a:prstGeom prst="rect">
            <a:avLst/>
          </a:prstGeom>
          <a:solidFill>
            <a:srgbClr val="38B585"/>
          </a:solidFill>
          <a:ln w="12700">
            <a:solidFill>
              <a:srgbClr val="38B585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8669301" y="5394448"/>
            <a:ext cx="3519523" cy="2925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200" b="1" dirty="0">
                <a:solidFill>
                  <a:srgbClr val="0E4F3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Довіра в цифрах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5"/>
          <p:cNvSpPr/>
          <p:nvPr/>
        </p:nvSpPr>
        <p:spPr>
          <a:xfrm>
            <a:off x="8669301" y="5668697"/>
            <a:ext cx="3519523" cy="502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914126">
              <a:defRPr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років, 15 відділень, 34 000 консультацій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005517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A5BF4-E0D3-DD0C-ED00-37C504DE3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7E51B4D-7740-1F56-58D0-998E60E6FD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19"/>
          <a:stretch>
            <a:fillRect/>
          </a:stretch>
        </p:blipFill>
        <p:spPr>
          <a:xfrm>
            <a:off x="537162" y="0"/>
            <a:ext cx="11651663" cy="6858000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C64BFD1-2D30-C261-D4C7-4B3285FFE5E8}"/>
              </a:ext>
            </a:extLst>
          </p:cNvPr>
          <p:cNvSpPr/>
          <p:nvPr/>
        </p:nvSpPr>
        <p:spPr>
          <a:xfrm>
            <a:off x="0" y="-1"/>
            <a:ext cx="537162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1600"/>
          </a:p>
        </p:txBody>
      </p:sp>
    </p:spTree>
    <p:extLst>
      <p:ext uri="{BB962C8B-B14F-4D97-AF65-F5344CB8AC3E}">
        <p14:creationId xmlns:p14="http://schemas.microsoft.com/office/powerpoint/2010/main" val="901475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1454BE-83B3-0ADC-4BAB-BB3B82D06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61" y="0"/>
            <a:ext cx="11631264" cy="685555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8004D8-B815-2B1C-2BCE-9F8167C2E8EC}"/>
              </a:ext>
            </a:extLst>
          </p:cNvPr>
          <p:cNvSpPr/>
          <p:nvPr/>
        </p:nvSpPr>
        <p:spPr>
          <a:xfrm>
            <a:off x="0" y="-1"/>
            <a:ext cx="537162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1600"/>
          </a:p>
        </p:txBody>
      </p:sp>
    </p:spTree>
    <p:extLst>
      <p:ext uri="{BB962C8B-B14F-4D97-AF65-F5344CB8AC3E}">
        <p14:creationId xmlns:p14="http://schemas.microsoft.com/office/powerpoint/2010/main" val="27156732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D5DDAC24-762B-2CC9-5A7B-6FFCE8917D05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3" name="Rectangle 1">
              <a:extLst>
                <a:ext uri="{FF2B5EF4-FFF2-40B4-BE49-F238E27FC236}">
                  <a16:creationId xmlns:a16="http://schemas.microsoft.com/office/drawing/2014/main" id="{F8B8EE1F-038B-51FE-E93D-FA0AC3931510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33877E50-548A-8F02-0A6B-066D42F6EDBD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89A7E101-BC22-4340-28BA-BAF62F3C3124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97DA789-E143-1714-0E90-328D7A940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611" y="2683301"/>
            <a:ext cx="8229600" cy="1143000"/>
          </a:xfrm>
        </p:spPr>
        <p:txBody>
          <a:bodyPr/>
          <a:lstStyle/>
          <a:p>
            <a:r>
              <a:rPr lang="ru-UA" b="1" dirty="0">
                <a:solidFill>
                  <a:srgbClr val="002060"/>
                </a:solidFill>
                <a:latin typeface="Aptos" panose="020B0004020202020204" pitchFamily="34" charset="0"/>
              </a:rPr>
              <a:t>ДЯКУЮ</a:t>
            </a:r>
            <a:r>
              <a:rPr lang="en-GB" b="1" dirty="0">
                <a:solidFill>
                  <a:srgbClr val="002060"/>
                </a:solidFill>
                <a:latin typeface="Aptos" panose="020B0004020202020204" pitchFamily="34" charset="0"/>
              </a:rPr>
              <a:t> </a:t>
            </a:r>
            <a:r>
              <a:rPr lang="uk-UA" b="1" dirty="0">
                <a:solidFill>
                  <a:srgbClr val="002060"/>
                </a:solidFill>
                <a:latin typeface="Aptos" panose="020B0004020202020204" pitchFamily="34" charset="0"/>
              </a:rPr>
              <a:t>ЗА УВАГУ</a:t>
            </a:r>
            <a:r>
              <a:rPr lang="en-US" b="1" dirty="0">
                <a:solidFill>
                  <a:srgbClr val="002060"/>
                </a:solidFill>
                <a:latin typeface="Aptos" panose="020B0004020202020204" pitchFamily="34" charset="0"/>
              </a:rPr>
              <a:t>!</a:t>
            </a:r>
            <a:endParaRPr lang="ru-UA" b="1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598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337EF30-EB3E-4754-EF2B-CBC51992E887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2EA18BE5-19E3-3A21-3338-C19836ED1885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6685E286-D7E1-F692-125C-702E2DCCE79C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BC78765A-0DC8-34FF-B2B1-7589C2CF122F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8058E-B761-3AC7-64C1-3FB195C5F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1" y="2528697"/>
            <a:ext cx="10512862" cy="1325218"/>
          </a:xfrm>
        </p:spPr>
        <p:txBody>
          <a:bodyPr>
            <a:normAutofit/>
          </a:bodyPr>
          <a:lstStyle/>
          <a:p>
            <a:r>
              <a:rPr lang="ru-UA" sz="4800" b="1" dirty="0">
                <a:solidFill>
                  <a:srgbClr val="002060"/>
                </a:solidFill>
                <a:latin typeface="Aptos" panose="020B0004020202020204" pitchFamily="34" charset="0"/>
              </a:rPr>
              <a:t>НАУКА</a:t>
            </a:r>
          </a:p>
        </p:txBody>
      </p:sp>
    </p:spTree>
    <p:extLst>
      <p:ext uri="{BB962C8B-B14F-4D97-AF65-F5344CB8AC3E}">
        <p14:creationId xmlns:p14="http://schemas.microsoft.com/office/powerpoint/2010/main" val="2915965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DDCE7DF6-498F-F2AA-B7C1-4A07CED0E30B}"/>
              </a:ext>
            </a:extLst>
          </p:cNvPr>
          <p:cNvSpPr/>
          <p:nvPr/>
        </p:nvSpPr>
        <p:spPr>
          <a:xfrm>
            <a:off x="-96246" y="174703"/>
            <a:ext cx="12188825" cy="6858000"/>
          </a:xfrm>
          <a:prstGeom prst="rect">
            <a:avLst/>
          </a:prstGeom>
          <a:pattFill prst="pct50">
            <a:fgClr>
              <a:srgbClr val="DCEBFF"/>
            </a:fgClr>
            <a:bgClr>
              <a:schemeClr val="bg1"/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B4DA8A-30D0-09B0-D7EE-3236B40E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568" y="381921"/>
            <a:ext cx="10117513" cy="132521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ru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Наукові дослідження за </a:t>
            </a: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бюджетом НАМН України</a:t>
            </a:r>
            <a:endParaRPr lang="ru-UA" sz="3599" b="1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sp>
        <p:nvSpPr>
          <p:cNvPr id="3" name="Объект 3">
            <a:extLst>
              <a:ext uri="{FF2B5EF4-FFF2-40B4-BE49-F238E27FC236}">
                <a16:creationId xmlns:a16="http://schemas.microsoft.com/office/drawing/2014/main" id="{F722B363-5005-A098-E1DA-C78F0EAEBED3}"/>
              </a:ext>
            </a:extLst>
          </p:cNvPr>
          <p:cNvSpPr txBox="1">
            <a:spLocks/>
          </p:cNvSpPr>
          <p:nvPr/>
        </p:nvSpPr>
        <p:spPr>
          <a:xfrm>
            <a:off x="1143724" y="2046911"/>
            <a:ext cx="11141347" cy="77015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2400" b="1" dirty="0">
              <a:latin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b="1" dirty="0">
                <a:latin typeface="Aptos" panose="020B0004020202020204" pitchFamily="34" charset="0"/>
              </a:rPr>
              <a:t>18 НДР виконуються у 2026 р. </a:t>
            </a:r>
            <a:r>
              <a:rPr lang="uk-UA" sz="2400" dirty="0">
                <a:latin typeface="Aptos" panose="020B0004020202020204" pitchFamily="34" charset="0"/>
              </a:rPr>
              <a:t> </a:t>
            </a:r>
            <a:endParaRPr lang="en-GB" sz="2400" dirty="0">
              <a:latin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UA" sz="2400" dirty="0">
              <a:latin typeface="Aptos" panose="020B00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48147C-7460-84A0-E246-A3017561D181}"/>
              </a:ext>
            </a:extLst>
          </p:cNvPr>
          <p:cNvSpPr txBox="1">
            <a:spLocks/>
          </p:cNvSpPr>
          <p:nvPr/>
        </p:nvSpPr>
        <p:spPr>
          <a:xfrm>
            <a:off x="1236300" y="3429000"/>
            <a:ext cx="10410669" cy="15479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b="1" dirty="0">
                <a:latin typeface="Aptos" panose="020B0004020202020204" pitchFamily="34" charset="0"/>
              </a:rPr>
              <a:t>3 прикладні НДР заплановані до виконання у 2027-2029 </a:t>
            </a:r>
            <a:r>
              <a:rPr lang="uk-UA" sz="2400" b="1" dirty="0" err="1">
                <a:latin typeface="Aptos" panose="020B0004020202020204" pitchFamily="34" charset="0"/>
              </a:rPr>
              <a:t>р.р</a:t>
            </a:r>
            <a:r>
              <a:rPr lang="uk-UA" sz="2400" b="1" dirty="0">
                <a:latin typeface="Aptos" panose="020B0004020202020204" pitchFamily="34" charset="0"/>
              </a:rPr>
              <a:t>. </a:t>
            </a:r>
            <a:endParaRPr lang="en-GB" sz="2400" b="1" dirty="0">
              <a:latin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2400" dirty="0">
              <a:latin typeface="Aptos" panose="020B00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UA" sz="2400" dirty="0">
              <a:latin typeface="Aptos" panose="020B00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D33B126-9156-6817-C321-F4B31B67FF9E}"/>
              </a:ext>
            </a:extLst>
          </p:cNvPr>
          <p:cNvSpPr/>
          <p:nvPr/>
        </p:nvSpPr>
        <p:spPr>
          <a:xfrm>
            <a:off x="96246" y="1"/>
            <a:ext cx="617432" cy="685799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160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FA3D972-0F93-7090-7890-4E6AF54C8018}"/>
              </a:ext>
            </a:extLst>
          </p:cNvPr>
          <p:cNvSpPr/>
          <p:nvPr/>
        </p:nvSpPr>
        <p:spPr>
          <a:xfrm>
            <a:off x="282099" y="174703"/>
            <a:ext cx="617432" cy="66832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1600"/>
          </a:p>
        </p:txBody>
      </p:sp>
    </p:spTree>
    <p:extLst>
      <p:ext uri="{BB962C8B-B14F-4D97-AF65-F5344CB8AC3E}">
        <p14:creationId xmlns:p14="http://schemas.microsoft.com/office/powerpoint/2010/main" val="1921428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613DCE66-4812-E66F-EE94-68569186A908}"/>
              </a:ext>
            </a:extLst>
          </p:cNvPr>
          <p:cNvSpPr/>
          <p:nvPr/>
        </p:nvSpPr>
        <p:spPr>
          <a:xfrm>
            <a:off x="-1" y="0"/>
            <a:ext cx="12188825" cy="6858000"/>
          </a:xfrm>
          <a:prstGeom prst="rect">
            <a:avLst/>
          </a:prstGeom>
          <a:pattFill prst="pct50">
            <a:fgClr>
              <a:srgbClr val="DCEBFF"/>
            </a:fgClr>
            <a:bgClr>
              <a:schemeClr val="bg1"/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D6547E7-9E29-FCDE-DCC3-06C30BAEF9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327585"/>
              </p:ext>
            </p:extLst>
          </p:nvPr>
        </p:nvGraphicFramePr>
        <p:xfrm>
          <a:off x="1101892" y="1493820"/>
          <a:ext cx="10512865" cy="3870360"/>
        </p:xfrm>
        <a:graphic>
          <a:graphicData uri="http://schemas.openxmlformats.org/drawingml/2006/table">
            <a:tbl>
              <a:tblPr/>
              <a:tblGrid>
                <a:gridCol w="3510995">
                  <a:extLst>
                    <a:ext uri="{9D8B030D-6E8A-4147-A177-3AD203B41FA5}">
                      <a16:colId xmlns:a16="http://schemas.microsoft.com/office/drawing/2014/main" val="3385738590"/>
                    </a:ext>
                  </a:extLst>
                </a:gridCol>
                <a:gridCol w="1773043">
                  <a:extLst>
                    <a:ext uri="{9D8B030D-6E8A-4147-A177-3AD203B41FA5}">
                      <a16:colId xmlns:a16="http://schemas.microsoft.com/office/drawing/2014/main" val="2983305424"/>
                    </a:ext>
                  </a:extLst>
                </a:gridCol>
                <a:gridCol w="1025913">
                  <a:extLst>
                    <a:ext uri="{9D8B030D-6E8A-4147-A177-3AD203B41FA5}">
                      <a16:colId xmlns:a16="http://schemas.microsoft.com/office/drawing/2014/main" val="1151264161"/>
                    </a:ext>
                  </a:extLst>
                </a:gridCol>
                <a:gridCol w="1405053">
                  <a:extLst>
                    <a:ext uri="{9D8B030D-6E8A-4147-A177-3AD203B41FA5}">
                      <a16:colId xmlns:a16="http://schemas.microsoft.com/office/drawing/2014/main" val="1069793207"/>
                    </a:ext>
                  </a:extLst>
                </a:gridCol>
                <a:gridCol w="1025913">
                  <a:extLst>
                    <a:ext uri="{9D8B030D-6E8A-4147-A177-3AD203B41FA5}">
                      <a16:colId xmlns:a16="http://schemas.microsoft.com/office/drawing/2014/main" val="2813348034"/>
                    </a:ext>
                  </a:extLst>
                </a:gridCol>
                <a:gridCol w="892097">
                  <a:extLst>
                    <a:ext uri="{9D8B030D-6E8A-4147-A177-3AD203B41FA5}">
                      <a16:colId xmlns:a16="http://schemas.microsoft.com/office/drawing/2014/main" val="802405565"/>
                    </a:ext>
                  </a:extLst>
                </a:gridCol>
                <a:gridCol w="879851">
                  <a:extLst>
                    <a:ext uri="{9D8B030D-6E8A-4147-A177-3AD203B41FA5}">
                      <a16:colId xmlns:a16="http://schemas.microsoft.com/office/drawing/2014/main" val="569222834"/>
                    </a:ext>
                  </a:extLst>
                </a:gridCol>
              </a:tblGrid>
              <a:tr h="645060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br>
                        <a:rPr lang="ru-UA" sz="1600" dirty="0">
                          <a:effectLst/>
                          <a:latin typeface="Aptos" panose="020B0004020202020204" pitchFamily="34" charset="0"/>
                        </a:rPr>
                      </a:br>
                      <a:endParaRPr lang="ru-UA" sz="1600" dirty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buNone/>
                      </a:pPr>
                      <a:br>
                        <a:rPr lang="ru-UA" sz="1600" dirty="0">
                          <a:effectLst/>
                          <a:latin typeface="Aptos" panose="020B0004020202020204" pitchFamily="34" charset="0"/>
                        </a:rPr>
                      </a:br>
                      <a:endParaRPr lang="ru-UA" sz="16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 2025 рік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 2026 рік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2026 до 2025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141354"/>
                  </a:ext>
                </a:extLst>
              </a:tr>
              <a:tr h="64506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Фактичні видатки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Питома вага, %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Бюджет 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Питома вага, %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 +/-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%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394695"/>
                  </a:ext>
                </a:extLst>
              </a:tr>
              <a:tr h="64506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Заробітна плата з нарахуваннями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dirty="0">
                          <a:effectLst/>
                          <a:latin typeface="Aptos" panose="020B0004020202020204" pitchFamily="34" charset="0"/>
                        </a:rPr>
                        <a:t>24</a:t>
                      </a:r>
                      <a:r>
                        <a:rPr lang="uk-UA" sz="1800" dirty="0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ru-UA" sz="1800" dirty="0">
                          <a:effectLst/>
                          <a:latin typeface="Aptos" panose="020B0004020202020204" pitchFamily="34" charset="0"/>
                        </a:rPr>
                        <a:t>736,8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>
                          <a:effectLst/>
                          <a:latin typeface="Aptos" panose="020B0004020202020204" pitchFamily="34" charset="0"/>
                        </a:rPr>
                        <a:t>93,8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dirty="0">
                          <a:effectLst/>
                          <a:latin typeface="Aptos" panose="020B0004020202020204" pitchFamily="34" charset="0"/>
                        </a:rPr>
                        <a:t>25</a:t>
                      </a:r>
                      <a:r>
                        <a:rPr lang="uk-UA" sz="1800" dirty="0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ru-UA" sz="1800" dirty="0">
                          <a:effectLst/>
                          <a:latin typeface="Aptos" panose="020B0004020202020204" pitchFamily="34" charset="0"/>
                        </a:rPr>
                        <a:t>875,6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>
                          <a:effectLst/>
                          <a:latin typeface="Aptos" panose="020B0004020202020204" pitchFamily="34" charset="0"/>
                        </a:rPr>
                        <a:t>93,0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>
                          <a:effectLst/>
                          <a:latin typeface="Aptos" panose="020B0004020202020204" pitchFamily="34" charset="0"/>
                        </a:rPr>
                        <a:t>1138,8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dirty="0">
                          <a:effectLst/>
                          <a:latin typeface="Aptos" panose="020B0004020202020204" pitchFamily="34" charset="0"/>
                        </a:rPr>
                        <a:t>104,6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557826"/>
                  </a:ext>
                </a:extLst>
              </a:tr>
              <a:tr h="64506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Стипендія аспірантам та навчання аспірантів в НУОЗ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dirty="0">
                          <a:effectLst/>
                          <a:latin typeface="Aptos" panose="020B0004020202020204" pitchFamily="34" charset="0"/>
                        </a:rPr>
                        <a:t>1</a:t>
                      </a:r>
                      <a:r>
                        <a:rPr lang="uk-UA" sz="1800" dirty="0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ru-UA" sz="1800" dirty="0">
                          <a:effectLst/>
                          <a:latin typeface="Aptos" panose="020B0004020202020204" pitchFamily="34" charset="0"/>
                        </a:rPr>
                        <a:t>381,0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dirty="0">
                          <a:effectLst/>
                          <a:latin typeface="Aptos" panose="020B0004020202020204" pitchFamily="34" charset="0"/>
                        </a:rPr>
                        <a:t>5,2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dirty="0">
                          <a:effectLst/>
                          <a:latin typeface="Aptos" panose="020B0004020202020204" pitchFamily="34" charset="0"/>
                        </a:rPr>
                        <a:t>1</a:t>
                      </a:r>
                      <a:r>
                        <a:rPr lang="uk-UA" sz="1800" dirty="0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ru-UA" sz="1800" dirty="0">
                          <a:effectLst/>
                          <a:latin typeface="Aptos" panose="020B0004020202020204" pitchFamily="34" charset="0"/>
                        </a:rPr>
                        <a:t>708,8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>
                          <a:effectLst/>
                          <a:latin typeface="Aptos" panose="020B0004020202020204" pitchFamily="34" charset="0"/>
                        </a:rPr>
                        <a:t>6,1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>
                          <a:effectLst/>
                          <a:latin typeface="Aptos" panose="020B0004020202020204" pitchFamily="34" charset="0"/>
                        </a:rPr>
                        <a:t>327,8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>
                          <a:effectLst/>
                          <a:latin typeface="Aptos" panose="020B0004020202020204" pitchFamily="34" charset="0"/>
                        </a:rPr>
                        <a:t>123,7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7335283"/>
                  </a:ext>
                </a:extLst>
              </a:tr>
              <a:tr h="64506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Енергоносії, товари та</a:t>
                      </a:r>
                      <a:r>
                        <a:rPr lang="en-GB" sz="1800" b="1" dirty="0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послуги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>
                          <a:effectLst/>
                          <a:latin typeface="Aptos" panose="020B0004020202020204" pitchFamily="34" charset="0"/>
                        </a:rPr>
                        <a:t>255,0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>
                          <a:effectLst/>
                          <a:latin typeface="Aptos" panose="020B0004020202020204" pitchFamily="34" charset="0"/>
                        </a:rPr>
                        <a:t>1,0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dirty="0">
                          <a:effectLst/>
                          <a:latin typeface="Aptos" panose="020B0004020202020204" pitchFamily="34" charset="0"/>
                        </a:rPr>
                        <a:t>250,0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>
                          <a:effectLst/>
                          <a:latin typeface="Aptos" panose="020B0004020202020204" pitchFamily="34" charset="0"/>
                        </a:rPr>
                        <a:t>0,9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>
                          <a:effectLst/>
                          <a:latin typeface="Aptos" panose="020B0004020202020204" pitchFamily="34" charset="0"/>
                        </a:rPr>
                        <a:t>-5,0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>
                          <a:effectLst/>
                          <a:latin typeface="Aptos" panose="020B0004020202020204" pitchFamily="34" charset="0"/>
                        </a:rPr>
                        <a:t>98,0</a:t>
                      </a: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4558357"/>
                  </a:ext>
                </a:extLst>
              </a:tr>
              <a:tr h="64506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Всього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26</a:t>
                      </a:r>
                      <a:r>
                        <a:rPr lang="uk-UA" sz="1800" b="1" dirty="0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372,8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>
                          <a:effectLst/>
                          <a:latin typeface="Aptos" panose="020B0004020202020204" pitchFamily="34" charset="0"/>
                        </a:rPr>
                        <a:t>100,0</a:t>
                      </a:r>
                      <a:endParaRPr lang="ru-UA" sz="18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27</a:t>
                      </a:r>
                      <a:r>
                        <a:rPr lang="uk-UA" sz="1800" b="1" dirty="0"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834,4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100,0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1461,6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UA" sz="1800" b="1" dirty="0">
                          <a:effectLst/>
                          <a:latin typeface="Aptos" panose="020B0004020202020204" pitchFamily="34" charset="0"/>
                        </a:rPr>
                        <a:t>105,5</a:t>
                      </a:r>
                      <a:endParaRPr lang="ru-UA" sz="18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9750" marR="39750" marT="0" marB="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0825762"/>
                  </a:ext>
                </a:extLst>
              </a:tr>
            </a:tbl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7B8534-702F-D11D-4A0E-F7B72095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892" y="893"/>
            <a:ext cx="10248954" cy="1325218"/>
          </a:xfrm>
        </p:spPr>
        <p:txBody>
          <a:bodyPr>
            <a:normAutofit/>
          </a:bodyPr>
          <a:lstStyle/>
          <a:p>
            <a:pPr algn="l"/>
            <a:r>
              <a:rPr lang="ru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Фінансування науки</a:t>
            </a:r>
            <a:r>
              <a:rPr lang="en-US" sz="3599" b="1" dirty="0">
                <a:solidFill>
                  <a:srgbClr val="002060"/>
                </a:solidFill>
                <a:latin typeface="Aptos" panose="020B0004020202020204" pitchFamily="34" charset="0"/>
              </a:rPr>
              <a:t> (</a:t>
            </a:r>
            <a:r>
              <a:rPr lang="uk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тис. грн.)</a:t>
            </a:r>
            <a:endParaRPr lang="ru-UA" sz="3599" b="1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63929D7-8D61-3D55-BE4D-B4E7085B4B9B}"/>
              </a:ext>
            </a:extLst>
          </p:cNvPr>
          <p:cNvSpPr/>
          <p:nvPr/>
        </p:nvSpPr>
        <p:spPr>
          <a:xfrm>
            <a:off x="96246" y="1"/>
            <a:ext cx="617432" cy="685799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160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639F8A4-32BA-7B28-466B-EE425AD734CA}"/>
              </a:ext>
            </a:extLst>
          </p:cNvPr>
          <p:cNvSpPr/>
          <p:nvPr/>
        </p:nvSpPr>
        <p:spPr>
          <a:xfrm>
            <a:off x="282099" y="174703"/>
            <a:ext cx="617432" cy="66832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1600"/>
          </a:p>
        </p:txBody>
      </p:sp>
    </p:spTree>
    <p:extLst>
      <p:ext uri="{BB962C8B-B14F-4D97-AF65-F5344CB8AC3E}">
        <p14:creationId xmlns:p14="http://schemas.microsoft.com/office/powerpoint/2010/main" val="2931048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95D3E-25AE-D297-221C-0D8C59436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52930D37-4946-0B2B-F782-88B3960EF318}"/>
              </a:ext>
            </a:extLst>
          </p:cNvPr>
          <p:cNvGrpSpPr/>
          <p:nvPr/>
        </p:nvGrpSpPr>
        <p:grpSpPr>
          <a:xfrm>
            <a:off x="0" y="0"/>
            <a:ext cx="12188825" cy="6858000"/>
            <a:chOff x="-1" y="0"/>
            <a:chExt cx="12188825" cy="6858000"/>
          </a:xfrm>
        </p:grpSpPr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E90E57F2-FFC6-3C15-9814-5AAB5C72C882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0A722199-FDA3-642A-29BC-289F5104CFEE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B4C4AD82-278E-0425-CC29-3BD1A0562DB0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11264B3-546C-2745-0979-14453544852B}"/>
              </a:ext>
            </a:extLst>
          </p:cNvPr>
          <p:cNvSpPr txBox="1"/>
          <p:nvPr/>
        </p:nvSpPr>
        <p:spPr>
          <a:xfrm>
            <a:off x="1042961" y="235900"/>
            <a:ext cx="10102902" cy="1289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lnSpc>
                <a:spcPct val="80000"/>
              </a:lnSpc>
              <a:defRPr/>
            </a:pPr>
            <a:r>
              <a:rPr lang="uk-UA" sz="3199" dirty="0">
                <a:solidFill>
                  <a:srgbClr val="002060"/>
                </a:solidFill>
                <a:latin typeface="Aptos" panose="020B0004020202020204" pitchFamily="34" charset="0"/>
              </a:rPr>
              <a:t>2 лютого 2026 року Центр </a:t>
            </a:r>
            <a:r>
              <a:rPr lang="uk-UA" sz="3199" dirty="0" err="1">
                <a:solidFill>
                  <a:srgbClr val="002060"/>
                </a:solidFill>
                <a:latin typeface="Aptos" panose="020B0004020202020204" pitchFamily="34" charset="0"/>
              </a:rPr>
              <a:t>включен</a:t>
            </a:r>
            <a:r>
              <a:rPr lang="uk-UA" sz="3199" dirty="0">
                <a:solidFill>
                  <a:srgbClr val="002060"/>
                </a:solidFill>
                <a:latin typeface="Aptos" panose="020B0004020202020204" pitchFamily="34" charset="0"/>
              </a:rPr>
              <a:t>о до </a:t>
            </a:r>
            <a:r>
              <a:rPr lang="ru-RU" sz="3199" b="1" dirty="0">
                <a:solidFill>
                  <a:srgbClr val="002060"/>
                </a:solidFill>
                <a:latin typeface="Aptos" panose="020B0004020202020204" pitchFamily="34" charset="0"/>
              </a:rPr>
              <a:t>Державного </a:t>
            </a:r>
            <a:r>
              <a:rPr lang="ru-RU" sz="3199" b="1" dirty="0" err="1">
                <a:solidFill>
                  <a:srgbClr val="002060"/>
                </a:solidFill>
                <a:latin typeface="Aptos" panose="020B0004020202020204" pitchFamily="34" charset="0"/>
              </a:rPr>
              <a:t>реєстру</a:t>
            </a:r>
            <a:r>
              <a:rPr lang="ru-RU" sz="3199" b="1" dirty="0">
                <a:solidFill>
                  <a:srgbClr val="002060"/>
                </a:solidFill>
                <a:latin typeface="Aptos" panose="020B0004020202020204" pitchFamily="34" charset="0"/>
              </a:rPr>
              <a:t> </a:t>
            </a:r>
            <a:r>
              <a:rPr lang="ru-RU" sz="3199" b="1" dirty="0" err="1">
                <a:solidFill>
                  <a:srgbClr val="002060"/>
                </a:solidFill>
                <a:latin typeface="Aptos" panose="020B0004020202020204" pitchFamily="34" charset="0"/>
              </a:rPr>
              <a:t>наукових</a:t>
            </a:r>
            <a:r>
              <a:rPr lang="ru-RU" sz="3199" b="1" dirty="0">
                <a:solidFill>
                  <a:srgbClr val="002060"/>
                </a:solidFill>
                <a:latin typeface="Aptos" panose="020B0004020202020204" pitchFamily="34" charset="0"/>
              </a:rPr>
              <a:t> </a:t>
            </a:r>
            <a:r>
              <a:rPr lang="ru-RU" sz="3199" b="1" dirty="0" err="1">
                <a:solidFill>
                  <a:srgbClr val="002060"/>
                </a:solidFill>
                <a:latin typeface="Aptos" panose="020B0004020202020204" pitchFamily="34" charset="0"/>
              </a:rPr>
              <a:t>установ</a:t>
            </a:r>
            <a:r>
              <a:rPr lang="ru-RU" sz="3199" b="1" dirty="0">
                <a:solidFill>
                  <a:srgbClr val="002060"/>
                </a:solidFill>
                <a:latin typeface="Aptos" panose="020B0004020202020204" pitchFamily="34" charset="0"/>
              </a:rPr>
              <a:t>, </a:t>
            </a:r>
            <a:r>
              <a:rPr lang="ru-RU" sz="3199" b="1" dirty="0" err="1">
                <a:solidFill>
                  <a:srgbClr val="002060"/>
                </a:solidFill>
                <a:latin typeface="Aptos" panose="020B0004020202020204" pitchFamily="34" charset="0"/>
              </a:rPr>
              <a:t>яким</a:t>
            </a:r>
            <a:r>
              <a:rPr lang="ru-RU" sz="3199" b="1" dirty="0">
                <a:solidFill>
                  <a:srgbClr val="002060"/>
                </a:solidFill>
                <a:latin typeface="Aptos" panose="020B0004020202020204" pitchFamily="34" charset="0"/>
              </a:rPr>
              <a:t> </a:t>
            </a:r>
            <a:r>
              <a:rPr lang="ru-RU" sz="3199" b="1" dirty="0" err="1">
                <a:solidFill>
                  <a:srgbClr val="002060"/>
                </a:solidFill>
                <a:latin typeface="Aptos" panose="020B0004020202020204" pitchFamily="34" charset="0"/>
              </a:rPr>
              <a:t>надається</a:t>
            </a:r>
            <a:r>
              <a:rPr lang="ru-RU" sz="3199" b="1" dirty="0">
                <a:solidFill>
                  <a:srgbClr val="002060"/>
                </a:solidFill>
                <a:latin typeface="Aptos" panose="020B0004020202020204" pitchFamily="34" charset="0"/>
              </a:rPr>
              <a:t> </a:t>
            </a:r>
            <a:r>
              <a:rPr lang="ru-RU" sz="3199" b="1" dirty="0" err="1">
                <a:solidFill>
                  <a:srgbClr val="002060"/>
                </a:solidFill>
                <a:latin typeface="Aptos" panose="020B0004020202020204" pitchFamily="34" charset="0"/>
              </a:rPr>
              <a:t>підтримка</a:t>
            </a:r>
            <a:r>
              <a:rPr lang="ru-RU" sz="3199" b="1" dirty="0">
                <a:solidFill>
                  <a:srgbClr val="002060"/>
                </a:solidFill>
                <a:latin typeface="Aptos" panose="020B0004020202020204" pitchFamily="34" charset="0"/>
              </a:rPr>
              <a:t> </a:t>
            </a:r>
            <a:r>
              <a:rPr lang="ru-RU" sz="3199" b="1" dirty="0" err="1">
                <a:solidFill>
                  <a:srgbClr val="002060"/>
                </a:solidFill>
                <a:latin typeface="Aptos" panose="020B0004020202020204" pitchFamily="34" charset="0"/>
              </a:rPr>
              <a:t>держави</a:t>
            </a:r>
            <a:endParaRPr lang="uk-UA" sz="3199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941F161-7D54-E7A9-DDAE-A1E97DC76E10}"/>
              </a:ext>
            </a:extLst>
          </p:cNvPr>
          <p:cNvGrpSpPr/>
          <p:nvPr/>
        </p:nvGrpSpPr>
        <p:grpSpPr>
          <a:xfrm>
            <a:off x="2490986" y="1677048"/>
            <a:ext cx="7400146" cy="4945052"/>
            <a:chOff x="2168166" y="2111603"/>
            <a:chExt cx="6936514" cy="4511329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122287CA-F129-5A32-C27B-B3F3B2E91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68166" y="2111604"/>
              <a:ext cx="3412053" cy="4511328"/>
            </a:xfrm>
            <a:prstGeom prst="rect">
              <a:avLst/>
            </a:prstGeom>
          </p:spPr>
        </p:pic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9F46A723-6EEE-8315-5506-05DA86F87D61}"/>
                </a:ext>
              </a:extLst>
            </p:cNvPr>
            <p:cNvGrpSpPr/>
            <p:nvPr/>
          </p:nvGrpSpPr>
          <p:grpSpPr>
            <a:xfrm>
              <a:off x="5580219" y="2111603"/>
              <a:ext cx="3524461" cy="4511328"/>
              <a:chOff x="5580219" y="2111603"/>
              <a:chExt cx="3524461" cy="4511328"/>
            </a:xfrm>
          </p:grpSpPr>
          <p:pic>
            <p:nvPicPr>
              <p:cNvPr id="6" name="Рисунок 5">
                <a:extLst>
                  <a:ext uri="{FF2B5EF4-FFF2-40B4-BE49-F238E27FC236}">
                    <a16:creationId xmlns:a16="http://schemas.microsoft.com/office/drawing/2014/main" id="{D6D003C6-0CAA-C044-9A05-03822C9CD2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80219" y="2111603"/>
                <a:ext cx="3524461" cy="4511328"/>
              </a:xfrm>
              <a:prstGeom prst="rect">
                <a:avLst/>
              </a:prstGeom>
            </p:spPr>
          </p:pic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DE0D40-4AC7-7E5D-1EF5-1A0CD1312A08}"/>
                  </a:ext>
                </a:extLst>
              </p:cNvPr>
              <p:cNvSpPr/>
              <p:nvPr/>
            </p:nvSpPr>
            <p:spPr>
              <a:xfrm>
                <a:off x="5823221" y="3914576"/>
                <a:ext cx="3223141" cy="29916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sz="179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4356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4B494ED-8126-696C-7439-53B0955B50E8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3" name="Rectangle 1">
              <a:extLst>
                <a:ext uri="{FF2B5EF4-FFF2-40B4-BE49-F238E27FC236}">
                  <a16:creationId xmlns:a16="http://schemas.microsoft.com/office/drawing/2014/main" id="{141BB182-21B7-56B1-BF43-6F8927095357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7A81AC20-B75A-DE85-649A-B57396D15D34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9A92FF29-21E4-1A0F-009E-4B866B894151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>
                <a:solidFill>
                  <a:srgbClr val="FF0000"/>
                </a:solidFill>
              </a:endParaRP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5E7070-8D93-7606-50E4-A769F2DFC3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6" t="3720" r="3169" b="540"/>
          <a:stretch>
            <a:fillRect/>
          </a:stretch>
        </p:blipFill>
        <p:spPr>
          <a:xfrm>
            <a:off x="1958479" y="327932"/>
            <a:ext cx="8985543" cy="637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737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65AF4-53F5-0359-7786-E17B2353F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6186B71B-78B0-CB73-57F1-C941DD6F1AC1}"/>
              </a:ext>
            </a:extLst>
          </p:cNvPr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6" name="Rectangle 1">
              <a:extLst>
                <a:ext uri="{FF2B5EF4-FFF2-40B4-BE49-F238E27FC236}">
                  <a16:creationId xmlns:a16="http://schemas.microsoft.com/office/drawing/2014/main" id="{7B02F029-4CFE-01C3-8990-1BA970D4E5AE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349F0030-578F-2A13-9B28-5A4D1BD63789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5F4D188B-AA1A-AA43-431A-4E83E95FCCB4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93DB7-3586-D3EC-7DFB-12305048A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507" y="105876"/>
            <a:ext cx="9912336" cy="1325218"/>
          </a:xfrm>
        </p:spPr>
        <p:txBody>
          <a:bodyPr>
            <a:normAutofit/>
          </a:bodyPr>
          <a:lstStyle/>
          <a:p>
            <a:pPr algn="l"/>
            <a:r>
              <a:rPr lang="ru-UA" sz="3599" b="1" dirty="0">
                <a:solidFill>
                  <a:srgbClr val="002060"/>
                </a:solidFill>
                <a:latin typeface="Aptos" panose="020B0004020202020204" pitchFamily="34" charset="0"/>
              </a:rPr>
              <a:t>Наукові дослідження за рахунок грантового фінансування</a:t>
            </a:r>
          </a:p>
        </p:txBody>
      </p:sp>
      <p:sp>
        <p:nvSpPr>
          <p:cNvPr id="3" name="Объект 3">
            <a:extLst>
              <a:ext uri="{FF2B5EF4-FFF2-40B4-BE49-F238E27FC236}">
                <a16:creationId xmlns:a16="http://schemas.microsoft.com/office/drawing/2014/main" id="{66334FAC-1180-EFEA-4C3C-98CEE6E5A560}"/>
              </a:ext>
            </a:extLst>
          </p:cNvPr>
          <p:cNvSpPr txBox="1">
            <a:spLocks/>
          </p:cNvSpPr>
          <p:nvPr/>
        </p:nvSpPr>
        <p:spPr>
          <a:xfrm>
            <a:off x="1438507" y="1536970"/>
            <a:ext cx="10080703" cy="24491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b="1" dirty="0"/>
              <a:t>ПОТОЧНІ ГРАНТОВІ НАУКОВО-ДОСЛІДНІ РОБОТИ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uk-UA" sz="2000" b="1" dirty="0"/>
              <a:t>НДР, що виконується в рамках міжнародної наукової програми Європейської комісії EU4H-2023-PJ-06 “</a:t>
            </a:r>
            <a:r>
              <a:rPr lang="uk-UA" sz="2000" b="1" dirty="0" err="1"/>
              <a:t>Althea</a:t>
            </a:r>
            <a:r>
              <a:rPr lang="uk-UA" sz="2000" b="1" dirty="0"/>
              <a:t>” </a:t>
            </a:r>
            <a:r>
              <a:rPr lang="uk-UA" sz="2000" dirty="0"/>
              <a:t>(керівник </a:t>
            </a:r>
            <a:r>
              <a:rPr lang="uk-UA" sz="2000" dirty="0" err="1"/>
              <a:t>д.м.н</a:t>
            </a:r>
            <a:r>
              <a:rPr lang="uk-UA" sz="2000" dirty="0"/>
              <a:t>. С.М. </a:t>
            </a:r>
            <a:r>
              <a:rPr lang="uk-UA" sz="2000" dirty="0" err="1"/>
              <a:t>Кожухов</a:t>
            </a:r>
            <a:r>
              <a:rPr lang="uk-UA" sz="2000" dirty="0"/>
              <a:t>)</a:t>
            </a:r>
            <a:endParaRPr lang="ru-UA" sz="20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uk-UA" sz="2000" b="1" dirty="0"/>
              <a:t>НДР, що виконується в рамках виконання проєкту наукових досліджень і розробок, що фінансувався Національним фондом досліджень України за результатами конкурсного відбору </a:t>
            </a:r>
            <a:r>
              <a:rPr lang="uk-UA" sz="2000" dirty="0"/>
              <a:t>(керівник член-кореспондент НАМН України, проф. О.М. Пархоменко)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9ABE84-A1B4-6911-EE8C-B0EE50B2690D}"/>
              </a:ext>
            </a:extLst>
          </p:cNvPr>
          <p:cNvSpPr txBox="1">
            <a:spLocks/>
          </p:cNvSpPr>
          <p:nvPr/>
        </p:nvSpPr>
        <p:spPr>
          <a:xfrm>
            <a:off x="1569544" y="4342937"/>
            <a:ext cx="9781299" cy="17065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b="1" dirty="0"/>
              <a:t>ПРОЄКТИ НАУКОВО-ДОСЛІДНИХ РОБІТ, ПОДАНИХ НА КОНКУРС НАЦІОНАЛЬНОГО ФОНДУ ДОСЛІДЖЕНЬ у 2026 р.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uk-UA" sz="2000" b="1" dirty="0"/>
              <a:t>Прикладна НДР </a:t>
            </a:r>
            <a:r>
              <a:rPr lang="uk-UA" sz="2000" dirty="0"/>
              <a:t>(керівник – проф., </a:t>
            </a:r>
            <a:r>
              <a:rPr lang="uk-UA" sz="2000" dirty="0" err="1"/>
              <a:t>д.м.н</a:t>
            </a:r>
            <a:r>
              <a:rPr lang="uk-UA" sz="2000" dirty="0"/>
              <a:t>. Г.Д. Радченко)</a:t>
            </a:r>
            <a:endParaRPr lang="ru-UA" sz="20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uk-UA" sz="2000" b="1" dirty="0"/>
              <a:t>Прикладна НДР </a:t>
            </a:r>
            <a:r>
              <a:rPr lang="uk-UA" sz="2000" dirty="0"/>
              <a:t>(</a:t>
            </a:r>
            <a:r>
              <a:rPr lang="uk-UA" sz="2000" dirty="0" err="1"/>
              <a:t>д.м.н</a:t>
            </a:r>
            <a:r>
              <a:rPr lang="uk-UA" sz="2000" dirty="0"/>
              <a:t>. В.М. Кирик) </a:t>
            </a:r>
          </a:p>
        </p:txBody>
      </p:sp>
    </p:spTree>
    <p:extLst>
      <p:ext uri="{BB962C8B-B14F-4D97-AF65-F5344CB8AC3E}">
        <p14:creationId xmlns:p14="http://schemas.microsoft.com/office/powerpoint/2010/main" val="3236886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5356C21-46B7-2CFE-8EFC-4F61CC07EFB7}"/>
              </a:ext>
            </a:extLst>
          </p:cNvPr>
          <p:cNvGrpSpPr/>
          <p:nvPr/>
        </p:nvGrpSpPr>
        <p:grpSpPr>
          <a:xfrm>
            <a:off x="-1" y="11502"/>
            <a:ext cx="12188825" cy="6858000"/>
            <a:chOff x="-1" y="0"/>
            <a:chExt cx="12188825" cy="6858000"/>
          </a:xfrm>
        </p:grpSpPr>
        <p:sp>
          <p:nvSpPr>
            <p:cNvPr id="5" name="Rectangle 1">
              <a:extLst>
                <a:ext uri="{FF2B5EF4-FFF2-40B4-BE49-F238E27FC236}">
                  <a16:creationId xmlns:a16="http://schemas.microsoft.com/office/drawing/2014/main" id="{80DDD864-9F0C-5408-57BC-D9A590DC5906}"/>
                </a:ext>
              </a:extLst>
            </p:cNvPr>
            <p:cNvSpPr/>
            <p:nvPr/>
          </p:nvSpPr>
          <p:spPr>
            <a:xfrm>
              <a:off x="-1" y="0"/>
              <a:ext cx="12188825" cy="6858000"/>
            </a:xfrm>
            <a:prstGeom prst="rect">
              <a:avLst/>
            </a:prstGeom>
            <a:pattFill prst="pct50">
              <a:fgClr>
                <a:srgbClr val="DCEBFF"/>
              </a:fgClr>
              <a:bgClr>
                <a:schemeClr val="bg1"/>
              </a:bgClr>
            </a:patt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B8F2617-E60D-EF74-843A-4C7CBF104369}"/>
                </a:ext>
              </a:extLst>
            </p:cNvPr>
            <p:cNvSpPr/>
            <p:nvPr/>
          </p:nvSpPr>
          <p:spPr>
            <a:xfrm>
              <a:off x="96246" y="1"/>
              <a:ext cx="617432" cy="685799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0776A40B-C098-948A-374A-7ADF94E8B272}"/>
                </a:ext>
              </a:extLst>
            </p:cNvPr>
            <p:cNvSpPr/>
            <p:nvPr/>
          </p:nvSpPr>
          <p:spPr>
            <a:xfrm>
              <a:off x="282099" y="174703"/>
              <a:ext cx="617432" cy="66832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sz="16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1ABEC-2234-5C0B-9F54-048B48FC3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9658" y="263487"/>
            <a:ext cx="9233209" cy="1143000"/>
          </a:xfrm>
        </p:spPr>
        <p:txBody>
          <a:bodyPr>
            <a:normAutofit fontScale="90000"/>
          </a:bodyPr>
          <a:lstStyle/>
          <a:p>
            <a:pPr algn="l"/>
            <a:r>
              <a:rPr lang="uk-UA" sz="3599" b="1" dirty="0">
                <a:solidFill>
                  <a:srgbClr val="00B050"/>
                </a:solidFill>
                <a:latin typeface="Aptos" panose="020B0004020202020204" pitchFamily="34" charset="0"/>
              </a:rPr>
              <a:t>ЗАВДАННЯ </a:t>
            </a:r>
            <a:r>
              <a:rPr lang="ru-RU" dirty="0">
                <a:solidFill>
                  <a:srgbClr val="00B050"/>
                </a:solidFill>
              </a:rPr>
              <a:t>— </a:t>
            </a:r>
            <a:r>
              <a:rPr lang="uk-UA" sz="3599" b="1" dirty="0">
                <a:solidFill>
                  <a:srgbClr val="00B050"/>
                </a:solidFill>
                <a:latin typeface="Aptos" panose="020B0004020202020204" pitchFamily="34" charset="0"/>
              </a:rPr>
              <a:t>збільшити</a:t>
            </a:r>
            <a:r>
              <a:rPr lang="ru-UA" sz="3599" b="1" dirty="0">
                <a:solidFill>
                  <a:srgbClr val="00B050"/>
                </a:solidFill>
                <a:latin typeface="Aptos" panose="020B0004020202020204" pitchFamily="34" charset="0"/>
              </a:rPr>
              <a:t> фінансування наукових досліджень</a:t>
            </a:r>
            <a:r>
              <a:rPr lang="uk-UA" sz="3599" b="1" dirty="0">
                <a:solidFill>
                  <a:srgbClr val="00B050"/>
                </a:solidFill>
                <a:latin typeface="Aptos" panose="020B0004020202020204" pitchFamily="34" charset="0"/>
              </a:rPr>
              <a:t> за рахунок:</a:t>
            </a:r>
            <a:endParaRPr lang="ru-UA" sz="3599" b="1" dirty="0">
              <a:solidFill>
                <a:srgbClr val="00B050"/>
              </a:solidFill>
              <a:latin typeface="Aptos" panose="020B00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904746-3B84-38A7-A25A-919FEB01F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9658" y="2237716"/>
            <a:ext cx="9857679" cy="127863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uk-UA" sz="2400" dirty="0"/>
              <a:t>кількості</a:t>
            </a:r>
            <a:r>
              <a:rPr lang="ru-UA" sz="2400" dirty="0"/>
              <a:t> грантових досліджень</a:t>
            </a:r>
          </a:p>
          <a:p>
            <a:pPr>
              <a:buFont typeface="Wingdings" pitchFamily="2" charset="2"/>
              <a:buChar char="§"/>
            </a:pPr>
            <a:r>
              <a:rPr lang="ru-UA" sz="2400" dirty="0"/>
              <a:t>кількості клінічних випробувань</a:t>
            </a:r>
          </a:p>
        </p:txBody>
      </p:sp>
    </p:spTree>
    <p:extLst>
      <p:ext uri="{BB962C8B-B14F-4D97-AF65-F5344CB8AC3E}">
        <p14:creationId xmlns:p14="http://schemas.microsoft.com/office/powerpoint/2010/main" val="1011593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1322</Words>
  <Application>Microsoft Office PowerPoint</Application>
  <PresentationFormat>Произвольный</PresentationFormat>
  <Paragraphs>246</Paragraphs>
  <Slides>27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Aptos</vt:lpstr>
      <vt:lpstr>Arial</vt:lpstr>
      <vt:lpstr>Arial Black</vt:lpstr>
      <vt:lpstr>Calibri</vt:lpstr>
      <vt:lpstr>Georgia</vt:lpstr>
      <vt:lpstr>Times New Roman</vt:lpstr>
      <vt:lpstr>Wingdings</vt:lpstr>
      <vt:lpstr>Office Theme</vt:lpstr>
      <vt:lpstr>Презентация PowerPoint</vt:lpstr>
      <vt:lpstr>ЦІЛЬ:  збереження та розвиток Інституту Стражеска в умовах сьогодення</vt:lpstr>
      <vt:lpstr>НАУКА</vt:lpstr>
      <vt:lpstr>Наукові дослідження за бюджетом НАМН України</vt:lpstr>
      <vt:lpstr>Фінансування науки (тис. грн.)</vt:lpstr>
      <vt:lpstr>Презентация PowerPoint</vt:lpstr>
      <vt:lpstr>Презентация PowerPoint</vt:lpstr>
      <vt:lpstr>Наукові дослідження за рахунок грантового фінансування</vt:lpstr>
      <vt:lpstr>ЗАВДАННЯ — збільшити фінансування наукових досліджень за рахунок:</vt:lpstr>
      <vt:lpstr>Освітня діяльність</vt:lpstr>
      <vt:lpstr>Презентация PowerPoint</vt:lpstr>
      <vt:lpstr>Освітня діяльність – джерело оновлення та розвитку наукового та клінічного кадрового складу </vt:lpstr>
      <vt:lpstr>КЛІНІКА</vt:lpstr>
      <vt:lpstr>Фінансування клініки — необхідний та наявний обсяг фінансування (тис. грн.)</vt:lpstr>
      <vt:lpstr>ЧОМУ?  Недофінансування від НСЗУ на 23 млн. грн. сформувалось із-за зменшення 68-го (стабілізаційного) пакету:  2025 рік — 43 млн. грн. 2026 рік — 20 млн. грн. </vt:lpstr>
      <vt:lpstr>ДОДАДКОВІ НЕГАРАЗДИ</vt:lpstr>
      <vt:lpstr>Об`єктивні чинники</vt:lpstr>
      <vt:lpstr>Суб`єктивні чінники</vt:lpstr>
      <vt:lpstr>Фінансування клініки: співпарця з НСЗУ (тис. грн.)</vt:lpstr>
      <vt:lpstr>Презентация PowerPoint</vt:lpstr>
      <vt:lpstr>Фінансування клініки за рахунок надання платних послуг</vt:lpstr>
      <vt:lpstr>ПЛАТНІ ПОСЛУГИ — найбільш реальний шлях зменьшення  фінансового незабезпечення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Владислав Гринь</cp:lastModifiedBy>
  <cp:revision>40</cp:revision>
  <dcterms:created xsi:type="dcterms:W3CDTF">2013-01-27T09:14:16Z</dcterms:created>
  <dcterms:modified xsi:type="dcterms:W3CDTF">2026-06-16T11:03:46Z</dcterms:modified>
  <cp:category/>
</cp:coreProperties>
</file>