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77" r:id="rId5"/>
    <p:sldId id="278"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219136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microsoft.com/office/2007/relationships/media" Target="../media/media1.mp4"/><Relationship Id="rId1" Type="http://schemas.openxmlformats.org/officeDocument/2006/relationships/video" Target="../media/media1.mp4"/></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 name="Connector 2"/>
          <p:cNvCxnSpPr/>
          <p:nvPr/>
        </p:nvCxnSpPr>
        <p:spPr>
          <a:xfrm>
            <a:off x="182880"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2048256"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913632"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779008"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644383" y="320040"/>
            <a:ext cx="594361"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9509759"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1375136" y="320040"/>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1115568"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2980944"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4846320"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6711696"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8577072"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10442448" y="978407"/>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82880"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2048256"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3913632"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5779008"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644383" y="1636776"/>
            <a:ext cx="594361"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9509759"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11375136" y="1636776"/>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1115568"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980944"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4846320"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6711696"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8577072"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10442448" y="2295144"/>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182880"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2048256"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3913632"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5779008"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7644383" y="2953512"/>
            <a:ext cx="594361"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9509759"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11375136" y="2953512"/>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1115568"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2980944"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4846320"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6711696"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8577072"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10442448" y="3611879"/>
            <a:ext cx="594360" cy="502921"/>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182880"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a:off x="2048256"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a:off x="3913632"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a:off x="5779008"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6" name="Connector 45"/>
          <p:cNvCxnSpPr/>
          <p:nvPr/>
        </p:nvCxnSpPr>
        <p:spPr>
          <a:xfrm>
            <a:off x="7644383" y="4270248"/>
            <a:ext cx="594361"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9509759"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11375136" y="4270248"/>
            <a:ext cx="594360" cy="502920"/>
          </a:xfrm>
          <a:prstGeom prst="line">
            <a:avLst/>
          </a:prstGeom>
          <a:ln w="15240">
            <a:solidFill>
              <a:srgbClr val="23506E"/>
            </a:solidFill>
          </a:ln>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0" y="6355080"/>
            <a:ext cx="4069080" cy="50292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4059936" y="6355080"/>
            <a:ext cx="4069080" cy="5029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ectangle 50"/>
          <p:cNvSpPr/>
          <p:nvPr/>
        </p:nvSpPr>
        <p:spPr>
          <a:xfrm>
            <a:off x="8119872" y="6355080"/>
            <a:ext cx="4069080" cy="50292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31520" y="1051560"/>
            <a:ext cx="10698480" cy="2103120"/>
          </a:xfrm>
          <a:prstGeom prst="rect">
            <a:avLst/>
          </a:prstGeom>
          <a:noFill/>
        </p:spPr>
        <p:txBody>
          <a:bodyPr wrap="square">
            <a:spAutoFit/>
          </a:bodyPr>
          <a:lstStyle/>
          <a:p>
            <a:pPr>
              <a:defRPr sz="3400" b="1">
                <a:solidFill>
                  <a:srgbClr val="FFFFFF"/>
                </a:solidFill>
                <a:latin typeface="Aptos Display"/>
              </a:defRPr>
            </a:pPr>
            <a:r>
              <a:t>ENGINEERING MATERIALS DEVELOPMENT</a:t>
            </a:r>
          </a:p>
          <a:p>
            <a:pPr>
              <a:defRPr sz="3000" b="1">
                <a:solidFill>
                  <a:srgbClr val="E0A537"/>
                </a:solidFill>
                <a:latin typeface="Aptos Display"/>
              </a:defRPr>
            </a:pPr>
            <a:r>
              <a:t>FOR A SELF-RELIANT NIGERIAN ECONOMY</a:t>
            </a:r>
          </a:p>
          <a:p>
            <a:pPr>
              <a:spcBef>
                <a:spcPts val="1600"/>
              </a:spcBef>
              <a:defRPr sz="1800">
                <a:solidFill>
                  <a:srgbClr val="D2E1EB"/>
                </a:solidFill>
                <a:latin typeface="Aptos"/>
              </a:defRPr>
            </a:pPr>
            <a:r>
              <a:t>Conference Presentation</a:t>
            </a:r>
          </a:p>
        </p:txBody>
      </p:sp>
      <p:sp>
        <p:nvSpPr>
          <p:cNvPr id="53" name="TextBox 52"/>
          <p:cNvSpPr txBox="1"/>
          <p:nvPr/>
        </p:nvSpPr>
        <p:spPr>
          <a:xfrm>
            <a:off x="777240" y="3931920"/>
            <a:ext cx="6858000" cy="1143000"/>
          </a:xfrm>
          <a:prstGeom prst="rect">
            <a:avLst/>
          </a:prstGeom>
          <a:noFill/>
        </p:spPr>
        <p:txBody>
          <a:bodyPr wrap="none">
            <a:spAutoFit/>
          </a:bodyPr>
          <a:lstStyle/>
          <a:p>
            <a:pPr>
              <a:defRPr sz="2000" b="1">
                <a:solidFill>
                  <a:srgbClr val="FFFFFF"/>
                </a:solidFill>
              </a:defRPr>
            </a:pPr>
            <a:r>
              <a:t>Ihom, A.P.</a:t>
            </a:r>
          </a:p>
          <a:p>
            <a:pPr>
              <a:defRPr sz="1250">
                <a:solidFill>
                  <a:srgbClr val="D2E1EB"/>
                </a:solidFill>
              </a:defRPr>
            </a:pPr>
            <a:r>
              <a:t>Department of Mechanical and Aerospace Engineering</a:t>
            </a:r>
            <a:br/>
            <a:r>
              <a:t>Faculty of Engineering, University of Uyo, Akwa Ibom State, Nigeria</a:t>
            </a:r>
          </a:p>
          <a:p>
            <a:pPr>
              <a:defRPr sz="1150">
                <a:solidFill>
                  <a:srgbClr val="E0A537"/>
                </a:solidFill>
              </a:defRPr>
            </a:pPr>
            <a:r>
              <a:t>6th International Conference on Research and Innovations in Engineering • 8–9 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Presentation Roadmap</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85800" y="1234440"/>
            <a:ext cx="438912" cy="43891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1</a:t>
            </a:r>
          </a:p>
        </p:txBody>
      </p:sp>
      <p:sp>
        <p:nvSpPr>
          <p:cNvPr id="6" name="Rounded Rectangle 5"/>
          <p:cNvSpPr/>
          <p:nvPr/>
        </p:nvSpPr>
        <p:spPr>
          <a:xfrm>
            <a:off x="1298448" y="1216152"/>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298448" y="1216152"/>
            <a:ext cx="73152" cy="5029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481328" y="1325880"/>
            <a:ext cx="7726680" cy="320040"/>
          </a:xfrm>
          <a:prstGeom prst="rect">
            <a:avLst/>
          </a:prstGeom>
          <a:noFill/>
        </p:spPr>
        <p:txBody>
          <a:bodyPr wrap="none">
            <a:spAutoFit/>
          </a:bodyPr>
          <a:lstStyle/>
          <a:p>
            <a:pPr>
              <a:defRPr sz="1400" b="1">
                <a:solidFill>
                  <a:srgbClr val="0A2340"/>
                </a:solidFill>
                <a:latin typeface="Aptos Display"/>
              </a:defRPr>
            </a:pPr>
            <a:r>
              <a:t>Why materials matter</a:t>
            </a:r>
          </a:p>
        </p:txBody>
      </p:sp>
      <p:sp>
        <p:nvSpPr>
          <p:cNvPr id="9" name="Oval 8"/>
          <p:cNvSpPr/>
          <p:nvPr/>
        </p:nvSpPr>
        <p:spPr>
          <a:xfrm>
            <a:off x="685800" y="1984248"/>
            <a:ext cx="438912" cy="438912"/>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2</a:t>
            </a:r>
          </a:p>
        </p:txBody>
      </p:sp>
      <p:sp>
        <p:nvSpPr>
          <p:cNvPr id="10" name="Rounded Rectangle 9"/>
          <p:cNvSpPr/>
          <p:nvPr/>
        </p:nvSpPr>
        <p:spPr>
          <a:xfrm>
            <a:off x="1298448" y="1965960"/>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298448" y="1965960"/>
            <a:ext cx="73152" cy="5029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481328" y="2075688"/>
            <a:ext cx="7726680" cy="320040"/>
          </a:xfrm>
          <a:prstGeom prst="rect">
            <a:avLst/>
          </a:prstGeom>
          <a:noFill/>
        </p:spPr>
        <p:txBody>
          <a:bodyPr wrap="none">
            <a:spAutoFit/>
          </a:bodyPr>
          <a:lstStyle/>
          <a:p>
            <a:pPr>
              <a:defRPr sz="1400" b="1">
                <a:solidFill>
                  <a:srgbClr val="0A2340"/>
                </a:solidFill>
                <a:latin typeface="Aptos Display"/>
              </a:defRPr>
            </a:pPr>
            <a:r>
              <a:t>Self-reliant economy: meaning and dimensions</a:t>
            </a:r>
          </a:p>
        </p:txBody>
      </p:sp>
      <p:sp>
        <p:nvSpPr>
          <p:cNvPr id="13" name="Oval 12"/>
          <p:cNvSpPr/>
          <p:nvPr/>
        </p:nvSpPr>
        <p:spPr>
          <a:xfrm>
            <a:off x="685800" y="2734056"/>
            <a:ext cx="438912" cy="43891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3</a:t>
            </a:r>
          </a:p>
        </p:txBody>
      </p:sp>
      <p:sp>
        <p:nvSpPr>
          <p:cNvPr id="14" name="Rounded Rectangle 13"/>
          <p:cNvSpPr/>
          <p:nvPr/>
        </p:nvSpPr>
        <p:spPr>
          <a:xfrm>
            <a:off x="1298448" y="2715768"/>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298448" y="2715768"/>
            <a:ext cx="73152" cy="5029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481328" y="2825496"/>
            <a:ext cx="7726680" cy="320040"/>
          </a:xfrm>
          <a:prstGeom prst="rect">
            <a:avLst/>
          </a:prstGeom>
          <a:noFill/>
        </p:spPr>
        <p:txBody>
          <a:bodyPr wrap="none">
            <a:spAutoFit/>
          </a:bodyPr>
          <a:lstStyle/>
          <a:p>
            <a:pPr>
              <a:defRPr sz="1400" b="1">
                <a:solidFill>
                  <a:srgbClr val="0A2340"/>
                </a:solidFill>
                <a:latin typeface="Aptos Display"/>
              </a:defRPr>
            </a:pPr>
            <a:r>
              <a:t>Nigeria’s economic structure and current picture</a:t>
            </a:r>
          </a:p>
        </p:txBody>
      </p:sp>
      <p:sp>
        <p:nvSpPr>
          <p:cNvPr id="17" name="Oval 16"/>
          <p:cNvSpPr/>
          <p:nvPr/>
        </p:nvSpPr>
        <p:spPr>
          <a:xfrm>
            <a:off x="685800" y="3483864"/>
            <a:ext cx="438912" cy="438912"/>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4</a:t>
            </a:r>
          </a:p>
        </p:txBody>
      </p:sp>
      <p:sp>
        <p:nvSpPr>
          <p:cNvPr id="18" name="Rounded Rectangle 17"/>
          <p:cNvSpPr/>
          <p:nvPr/>
        </p:nvSpPr>
        <p:spPr>
          <a:xfrm>
            <a:off x="1298448" y="3465576"/>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298448" y="3465576"/>
            <a:ext cx="73152" cy="5029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481328" y="3575304"/>
            <a:ext cx="7726680" cy="320040"/>
          </a:xfrm>
          <a:prstGeom prst="rect">
            <a:avLst/>
          </a:prstGeom>
          <a:noFill/>
        </p:spPr>
        <p:txBody>
          <a:bodyPr wrap="none">
            <a:spAutoFit/>
          </a:bodyPr>
          <a:lstStyle/>
          <a:p>
            <a:pPr>
              <a:defRPr sz="1400" b="1">
                <a:solidFill>
                  <a:srgbClr val="0A2340"/>
                </a:solidFill>
                <a:latin typeface="Aptos Display"/>
              </a:defRPr>
            </a:pPr>
            <a:r>
              <a:t>New engineering materials and their applications</a:t>
            </a:r>
          </a:p>
        </p:txBody>
      </p:sp>
      <p:sp>
        <p:nvSpPr>
          <p:cNvPr id="21" name="Oval 20"/>
          <p:cNvSpPr/>
          <p:nvPr/>
        </p:nvSpPr>
        <p:spPr>
          <a:xfrm>
            <a:off x="685800" y="4233672"/>
            <a:ext cx="438912" cy="43891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5</a:t>
            </a:r>
          </a:p>
        </p:txBody>
      </p:sp>
      <p:sp>
        <p:nvSpPr>
          <p:cNvPr id="22" name="Rounded Rectangle 21"/>
          <p:cNvSpPr/>
          <p:nvPr/>
        </p:nvSpPr>
        <p:spPr>
          <a:xfrm>
            <a:off x="1298448" y="4215384"/>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298448" y="4215384"/>
            <a:ext cx="73152" cy="50292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481328" y="4325112"/>
            <a:ext cx="7726680" cy="320040"/>
          </a:xfrm>
          <a:prstGeom prst="rect">
            <a:avLst/>
          </a:prstGeom>
          <a:noFill/>
        </p:spPr>
        <p:txBody>
          <a:bodyPr wrap="none">
            <a:spAutoFit/>
          </a:bodyPr>
          <a:lstStyle/>
          <a:p>
            <a:pPr>
              <a:defRPr sz="1400" b="1">
                <a:solidFill>
                  <a:srgbClr val="0A2340"/>
                </a:solidFill>
                <a:latin typeface="Aptos Display"/>
              </a:defRPr>
            </a:pPr>
            <a:r>
              <a:t>Value addition and the Nigerian pathway</a:t>
            </a:r>
          </a:p>
        </p:txBody>
      </p:sp>
      <p:sp>
        <p:nvSpPr>
          <p:cNvPr id="25" name="Oval 24"/>
          <p:cNvSpPr/>
          <p:nvPr/>
        </p:nvSpPr>
        <p:spPr>
          <a:xfrm>
            <a:off x="685800" y="4983479"/>
            <a:ext cx="438912" cy="438912"/>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6</a:t>
            </a:r>
          </a:p>
        </p:txBody>
      </p:sp>
      <p:sp>
        <p:nvSpPr>
          <p:cNvPr id="26" name="Rounded Rectangle 25"/>
          <p:cNvSpPr/>
          <p:nvPr/>
        </p:nvSpPr>
        <p:spPr>
          <a:xfrm>
            <a:off x="1298448" y="4965192"/>
            <a:ext cx="8046720" cy="5029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298448" y="4965192"/>
            <a:ext cx="73152" cy="5029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481328" y="5074920"/>
            <a:ext cx="7726680" cy="320040"/>
          </a:xfrm>
          <a:prstGeom prst="rect">
            <a:avLst/>
          </a:prstGeom>
          <a:noFill/>
        </p:spPr>
        <p:txBody>
          <a:bodyPr wrap="none">
            <a:spAutoFit/>
          </a:bodyPr>
          <a:lstStyle/>
          <a:p>
            <a:pPr>
              <a:defRPr sz="1400" b="1">
                <a:solidFill>
                  <a:srgbClr val="0A2340"/>
                </a:solidFill>
                <a:latin typeface="Aptos Display"/>
              </a:defRPr>
            </a:pPr>
            <a:r>
              <a:t>Strategies, framework and conclusion</a:t>
            </a:r>
          </a:p>
        </p:txBody>
      </p:sp>
      <p:sp>
        <p:nvSpPr>
          <p:cNvPr id="29" name="Oval 28"/>
          <p:cNvSpPr/>
          <p:nvPr/>
        </p:nvSpPr>
        <p:spPr>
          <a:xfrm>
            <a:off x="9646920" y="1417320"/>
            <a:ext cx="1417320" cy="141732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RAW</a:t>
            </a:r>
            <a:br/>
            <a:r>
              <a:t>RES.</a:t>
            </a:r>
          </a:p>
        </p:txBody>
      </p:sp>
      <p:sp>
        <p:nvSpPr>
          <p:cNvPr id="30" name="Oval 29"/>
          <p:cNvSpPr/>
          <p:nvPr/>
        </p:nvSpPr>
        <p:spPr>
          <a:xfrm>
            <a:off x="9646920" y="2788920"/>
            <a:ext cx="1417320" cy="141732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VALUE</a:t>
            </a:r>
            <a:br/>
            <a:r>
              <a:t>ADD</a:t>
            </a:r>
          </a:p>
        </p:txBody>
      </p:sp>
      <p:sp>
        <p:nvSpPr>
          <p:cNvPr id="31" name="Oval 30"/>
          <p:cNvSpPr/>
          <p:nvPr/>
        </p:nvSpPr>
        <p:spPr>
          <a:xfrm>
            <a:off x="9646920" y="4160520"/>
            <a:ext cx="1417320" cy="141732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Display"/>
              </a:defRPr>
            </a:pPr>
            <a:r>
              <a:t>SELF-</a:t>
            </a:r>
            <a:br/>
            <a:r>
              <a:t>RELIANCE</a:t>
            </a:r>
          </a:p>
        </p:txBody>
      </p:sp>
      <p:cxnSp>
        <p:nvCxnSpPr>
          <p:cNvPr id="32" name="Connector 31"/>
          <p:cNvCxnSpPr/>
          <p:nvPr/>
        </p:nvCxnSpPr>
        <p:spPr>
          <a:xfrm>
            <a:off x="10351008" y="2743200"/>
            <a:ext cx="0" cy="4572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10351008" y="4114800"/>
            <a:ext cx="0" cy="4572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VID-20260929-WA0014">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6968490" y="381000"/>
            <a:ext cx="3429000" cy="6096000"/>
          </a:xfrm>
          <a:prstGeom prst="rect">
            <a:avLst/>
          </a:prstGeom>
        </p:spPr>
      </p:pic>
      <p:sp>
        <p:nvSpPr>
          <p:cNvPr id="3" name="Text Box 2"/>
          <p:cNvSpPr txBox="1"/>
          <p:nvPr/>
        </p:nvSpPr>
        <p:spPr>
          <a:xfrm>
            <a:off x="746125" y="2200275"/>
            <a:ext cx="5080000" cy="3616960"/>
          </a:xfrm>
          <a:prstGeom prst="rect">
            <a:avLst/>
          </a:prstGeom>
          <a:solidFill>
            <a:schemeClr val="tx2">
              <a:lumMod val="20000"/>
              <a:lumOff val="80000"/>
            </a:schemeClr>
          </a:solidFill>
        </p:spPr>
        <p:txBody>
          <a:bodyPr>
            <a:noAutofit/>
          </a:bodyPr>
          <a:p>
            <a:pPr marL="0" indent="0" defTabSz="457200">
              <a:lnSpc>
                <a:spcPct val="107000"/>
              </a:lnSpc>
              <a:spcBef>
                <a:spcPct val="0"/>
              </a:spcBef>
              <a:spcAft>
                <a:spcPts val="800"/>
              </a:spcAft>
            </a:pPr>
            <a:r>
              <a:rPr lang="en-US" sz="1600">
                <a:latin typeface="Times New Roman" panose="02020603050405020304"/>
                <a:ea typeface="Times New Roman" panose="02020603050405020304"/>
              </a:rPr>
              <a:t>The wealth and money of self-reliant countries and economies work for them to produce more wealth through new engineering materials development and value addition, whereas, poor and dependent countries and economies keep taking loans, and importing goods and finished products from other countries with a vicious cycle of poverty. World Bank report of July, 2026 says 79% of Nigerians are poor. Nigeria is also currently seeking a loan of 1.5 billion Dollars from World Bank.</a:t>
            </a:r>
            <a:endParaRPr lang="en-US" sz="1600">
              <a:latin typeface="Times New Roman" panose="02020603050405020304"/>
              <a:ea typeface="Times New Roman" panose="02020603050405020304"/>
            </a:endParaRPr>
          </a:p>
        </p:txBody>
      </p:sp>
    </p:spTree>
  </p:cSld>
  <p:clrMapOvr>
    <a:masterClrMapping/>
  </p:clrMapOvr>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Picture 3" descr="C:\Users\Aondona\Downloads\IMG-20241027-WA0074.jpg"/>
          <p:cNvPicPr/>
          <p:nvPr/>
        </p:nvPicPr>
        <p:blipFill>
          <a:blip r:embed="rId1">
            <a:extLst>
              <a:ext uri="{28A0092B-C50C-407E-A947-70E740481C1C}">
                <a14:useLocalDpi xmlns:a14="http://schemas.microsoft.com/office/drawing/2010/main" val="0"/>
              </a:ext>
            </a:extLst>
          </a:blip>
          <a:srcRect/>
          <a:stretch>
            <a:fillRect/>
          </a:stretch>
        </p:blipFill>
        <p:spPr bwMode="auto">
          <a:xfrm>
            <a:off x="5886450" y="1334770"/>
            <a:ext cx="5942965" cy="5523230"/>
          </a:xfrm>
          <a:prstGeom prst="rect">
            <a:avLst/>
          </a:prstGeom>
          <a:noFill/>
          <a:ln>
            <a:noFill/>
          </a:ln>
        </p:spPr>
      </p:pic>
      <p:sp>
        <p:nvSpPr>
          <p:cNvPr id="2" name="Text Box 1"/>
          <p:cNvSpPr txBox="1"/>
          <p:nvPr/>
        </p:nvSpPr>
        <p:spPr>
          <a:xfrm>
            <a:off x="745808" y="622617"/>
            <a:ext cx="5080000" cy="1771015"/>
          </a:xfrm>
          <a:prstGeom prst="rect">
            <a:avLst/>
          </a:prstGeom>
        </p:spPr>
        <p:txBody>
          <a:bodyPr>
            <a:spAutoFit/>
          </a:bodyPr>
          <a:p>
            <a:pPr marL="0" indent="0" defTabSz="457200">
              <a:lnSpc>
                <a:spcPct val="107000"/>
              </a:lnSpc>
              <a:spcBef>
                <a:spcPct val="0"/>
              </a:spcBef>
              <a:spcAft>
                <a:spcPts val="800"/>
              </a:spcAft>
            </a:pPr>
            <a:r>
              <a:rPr lang="en-US" sz="1600">
                <a:latin typeface="Times New Roman" panose="02020603050405020304"/>
                <a:ea typeface="Times New Roman" panose="02020603050405020304"/>
              </a:rPr>
              <a:t>ADVANCE TECHNOLOGIES DRIVING NEW ENGINEERING MATERIALS DEVELOPMENT  LIKE CRAZY</a:t>
            </a:r>
            <a:endParaRPr lang="en-US" sz="1600">
              <a:latin typeface="Times New Roman" panose="02020603050405020304"/>
              <a:ea typeface="Times New Roman" panose="02020603050405020304"/>
            </a:endParaRPr>
          </a:p>
          <a:p>
            <a:pPr marL="0" indent="0" defTabSz="457200">
              <a:lnSpc>
                <a:spcPct val="107000"/>
              </a:lnSpc>
              <a:spcBef>
                <a:spcPct val="0"/>
              </a:spcBef>
              <a:spcAft>
                <a:spcPts val="800"/>
              </a:spcAft>
            </a:pPr>
            <a:r>
              <a:rPr lang="en-US" sz="1600">
                <a:latin typeface="Times New Roman" panose="02020603050405020304"/>
                <a:ea typeface="Times New Roman" panose="02020603050405020304"/>
              </a:rPr>
              <a:t>Just think of cutting-edge spaceships, unmanned war vehicle robot machines, drones, hypersonic missiles, weapons, rockets, and Aircrafts.</a:t>
            </a:r>
            <a:endParaRPr lang="en-US" sz="1600">
              <a:latin typeface="Times New Roman" panose="02020603050405020304"/>
              <a:ea typeface="Times New Roman" panose="020206030504050203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Why Engineering Materials Matter</a:t>
            </a:r>
          </a:p>
        </p:txBody>
      </p:sp>
      <p:sp>
        <p:nvSpPr>
          <p:cNvPr id="4" name="TextBox 3"/>
          <p:cNvSpPr txBox="1"/>
          <p:nvPr/>
        </p:nvSpPr>
        <p:spPr>
          <a:xfrm>
            <a:off x="530352" y="804672"/>
            <a:ext cx="10789920" cy="320040"/>
          </a:xfrm>
          <a:prstGeom prst="rect">
            <a:avLst/>
          </a:prstGeom>
          <a:noFill/>
        </p:spPr>
        <p:txBody>
          <a:bodyPr wrap="none">
            <a:spAutoFit/>
          </a:bodyPr>
          <a:lstStyle/>
          <a:p>
            <a:pPr>
              <a:defRPr sz="1150">
                <a:solidFill>
                  <a:srgbClr val="697682"/>
                </a:solidFill>
                <a:latin typeface="Aptos"/>
              </a:defRPr>
            </a:pPr>
            <a:r>
              <a:t>The paper positions materials as a foundation of technological and industrial development.</a:t>
            </a:r>
          </a:p>
        </p:txBody>
      </p:sp>
      <p:sp>
        <p:nvSpPr>
          <p:cNvPr id="5" name="Rectangle 4"/>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234440"/>
            <a:ext cx="6629400" cy="4754880"/>
          </a:xfrm>
          <a:prstGeom prst="rect">
            <a:avLst/>
          </a:prstGeom>
          <a:noFill/>
        </p:spPr>
        <p:txBody>
          <a:bodyPr wrap="square">
            <a:spAutoFit/>
          </a:bodyPr>
          <a:lstStyle/>
          <a:p>
            <a:pPr>
              <a:spcAft>
                <a:spcPts val="900"/>
              </a:spcAft>
              <a:defRPr sz="1600" b="0">
                <a:solidFill>
                  <a:srgbClr val="232D37"/>
                </a:solidFill>
                <a:latin typeface="Aptos"/>
              </a:defRPr>
            </a:pPr>
            <a:r>
              <a:t>Virtually every engineered system depends on materials with appropriate mechanical, thermal, electrical, chemical and environmental characteristics.</a:t>
            </a:r>
          </a:p>
          <a:p>
            <a:pPr>
              <a:spcAft>
                <a:spcPts val="900"/>
              </a:spcAft>
              <a:defRPr sz="1600" b="0">
                <a:solidFill>
                  <a:srgbClr val="232D37"/>
                </a:solidFill>
                <a:latin typeface="Aptos"/>
              </a:defRPr>
            </a:pPr>
            <a:r>
              <a:t>Conventional materials—steel, aluminium, titanium, ceramics, polymers, concrete and composites—remain essential, but modern systems increasingly exceed their performance envelope.</a:t>
            </a:r>
          </a:p>
          <a:p>
            <a:pPr>
              <a:spcAft>
                <a:spcPts val="900"/>
              </a:spcAft>
              <a:defRPr sz="1600" b="0">
                <a:solidFill>
                  <a:srgbClr val="232D37"/>
                </a:solidFill>
                <a:latin typeface="Aptos"/>
              </a:defRPr>
            </a:pPr>
            <a:r>
              <a:t>New materials are being designed by controlling composition, atomic arrangement, microstructure, interfaces, nanoscale features and macroscopic architecture.</a:t>
            </a:r>
          </a:p>
          <a:p>
            <a:pPr>
              <a:spcAft>
                <a:spcPts val="900"/>
              </a:spcAft>
              <a:defRPr sz="1600" b="0">
                <a:solidFill>
                  <a:srgbClr val="232D37"/>
                </a:solidFill>
                <a:latin typeface="Aptos"/>
              </a:defRPr>
            </a:pPr>
            <a:r>
              <a:t>Key families highlighted in the paper include high-entropy materials, 2D materials/MXenes, UHTCs, metamaterials, aerogels, self-healing materials, nanocomposites and sustainable bio-derived materials.</a:t>
            </a:r>
          </a:p>
        </p:txBody>
      </p:sp>
      <p:sp>
        <p:nvSpPr>
          <p:cNvPr id="7" name="Rounded Rectangle 6"/>
          <p:cNvSpPr/>
          <p:nvPr/>
        </p:nvSpPr>
        <p:spPr>
          <a:xfrm>
            <a:off x="7635240" y="1325880"/>
            <a:ext cx="3886200" cy="9601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635240" y="1325880"/>
            <a:ext cx="73152" cy="96012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818119" y="1435607"/>
            <a:ext cx="3566160" cy="320040"/>
          </a:xfrm>
          <a:prstGeom prst="rect">
            <a:avLst/>
          </a:prstGeom>
          <a:noFill/>
        </p:spPr>
        <p:txBody>
          <a:bodyPr wrap="none">
            <a:spAutoFit/>
          </a:bodyPr>
          <a:lstStyle/>
          <a:p>
            <a:pPr>
              <a:defRPr sz="1500" b="1">
                <a:solidFill>
                  <a:srgbClr val="0A2340"/>
                </a:solidFill>
                <a:latin typeface="Aptos Display"/>
              </a:defRPr>
            </a:pPr>
            <a:r>
              <a:t>Aerospace</a:t>
            </a:r>
          </a:p>
        </p:txBody>
      </p:sp>
      <p:sp>
        <p:nvSpPr>
          <p:cNvPr id="10" name="TextBox 9"/>
          <p:cNvSpPr txBox="1"/>
          <p:nvPr/>
        </p:nvSpPr>
        <p:spPr>
          <a:xfrm>
            <a:off x="7818119" y="1828800"/>
            <a:ext cx="3566160" cy="365760"/>
          </a:xfrm>
          <a:prstGeom prst="rect">
            <a:avLst/>
          </a:prstGeom>
          <a:noFill/>
        </p:spPr>
        <p:txBody>
          <a:bodyPr wrap="square" lIns="0" rIns="0">
            <a:spAutoFit/>
          </a:bodyPr>
          <a:lstStyle/>
          <a:p>
            <a:pPr>
              <a:defRPr sz="1150">
                <a:solidFill>
                  <a:srgbClr val="232D37"/>
                </a:solidFill>
                <a:latin typeface="Aptos"/>
              </a:defRPr>
            </a:pPr>
            <a:r>
              <a:t>High temperature • oxidation • loading • radiation</a:t>
            </a:r>
          </a:p>
        </p:txBody>
      </p:sp>
      <p:sp>
        <p:nvSpPr>
          <p:cNvPr id="11" name="Rounded Rectangle 10"/>
          <p:cNvSpPr/>
          <p:nvPr/>
        </p:nvSpPr>
        <p:spPr>
          <a:xfrm>
            <a:off x="7635240" y="2514600"/>
            <a:ext cx="3886200" cy="9601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35240" y="2514600"/>
            <a:ext cx="73152" cy="96012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18119" y="2624328"/>
            <a:ext cx="3566160" cy="320040"/>
          </a:xfrm>
          <a:prstGeom prst="rect">
            <a:avLst/>
          </a:prstGeom>
          <a:noFill/>
        </p:spPr>
        <p:txBody>
          <a:bodyPr wrap="none">
            <a:spAutoFit/>
          </a:bodyPr>
          <a:lstStyle/>
          <a:p>
            <a:pPr>
              <a:defRPr sz="1500" b="1">
                <a:solidFill>
                  <a:srgbClr val="0A2340"/>
                </a:solidFill>
                <a:latin typeface="Aptos Display"/>
              </a:defRPr>
            </a:pPr>
            <a:r>
              <a:t>Energy &amp; mobility</a:t>
            </a:r>
          </a:p>
        </p:txBody>
      </p:sp>
      <p:sp>
        <p:nvSpPr>
          <p:cNvPr id="14" name="TextBox 13"/>
          <p:cNvSpPr txBox="1"/>
          <p:nvPr/>
        </p:nvSpPr>
        <p:spPr>
          <a:xfrm>
            <a:off x="7818119" y="3017520"/>
            <a:ext cx="3566160" cy="365760"/>
          </a:xfrm>
          <a:prstGeom prst="rect">
            <a:avLst/>
          </a:prstGeom>
          <a:noFill/>
        </p:spPr>
        <p:txBody>
          <a:bodyPr wrap="square" lIns="0" rIns="0">
            <a:spAutoFit/>
          </a:bodyPr>
          <a:lstStyle/>
          <a:p>
            <a:pPr>
              <a:defRPr sz="1150">
                <a:solidFill>
                  <a:srgbClr val="232D37"/>
                </a:solidFill>
                <a:latin typeface="Aptos"/>
              </a:defRPr>
            </a:pPr>
            <a:r>
              <a:t>Low density • strength • electrochemical stability • long life</a:t>
            </a:r>
          </a:p>
        </p:txBody>
      </p:sp>
      <p:sp>
        <p:nvSpPr>
          <p:cNvPr id="15" name="Rounded Rectangle 14"/>
          <p:cNvSpPr/>
          <p:nvPr/>
        </p:nvSpPr>
        <p:spPr>
          <a:xfrm>
            <a:off x="7635240" y="3703320"/>
            <a:ext cx="3886200" cy="9601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635240" y="3703320"/>
            <a:ext cx="73152" cy="96012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18119" y="3813048"/>
            <a:ext cx="3566160" cy="320040"/>
          </a:xfrm>
          <a:prstGeom prst="rect">
            <a:avLst/>
          </a:prstGeom>
          <a:noFill/>
        </p:spPr>
        <p:txBody>
          <a:bodyPr wrap="none">
            <a:spAutoFit/>
          </a:bodyPr>
          <a:lstStyle/>
          <a:p>
            <a:pPr>
              <a:defRPr sz="1500" b="1">
                <a:solidFill>
                  <a:srgbClr val="0A2340"/>
                </a:solidFill>
                <a:latin typeface="Aptos Display"/>
              </a:defRPr>
            </a:pPr>
            <a:r>
              <a:t>Electronics &amp; biomedical</a:t>
            </a:r>
          </a:p>
        </p:txBody>
      </p:sp>
      <p:sp>
        <p:nvSpPr>
          <p:cNvPr id="18" name="TextBox 17"/>
          <p:cNvSpPr txBox="1"/>
          <p:nvPr/>
        </p:nvSpPr>
        <p:spPr>
          <a:xfrm>
            <a:off x="7818119" y="4206240"/>
            <a:ext cx="3566160" cy="365760"/>
          </a:xfrm>
          <a:prstGeom prst="rect">
            <a:avLst/>
          </a:prstGeom>
          <a:noFill/>
        </p:spPr>
        <p:txBody>
          <a:bodyPr wrap="square" lIns="0" rIns="0">
            <a:spAutoFit/>
          </a:bodyPr>
          <a:lstStyle/>
          <a:p>
            <a:pPr>
              <a:defRPr sz="1150">
                <a:solidFill>
                  <a:srgbClr val="232D37"/>
                </a:solidFill>
                <a:latin typeface="Aptos"/>
              </a:defRPr>
            </a:pPr>
            <a:r>
              <a:t>Flexibility • miniaturization • biocompatibility • multifunctionality</a:t>
            </a:r>
          </a:p>
        </p:txBody>
      </p:sp>
      <p:sp>
        <p:nvSpPr>
          <p:cNvPr id="19" name="Oval 18"/>
          <p:cNvSpPr/>
          <p:nvPr/>
        </p:nvSpPr>
        <p:spPr>
          <a:xfrm>
            <a:off x="8732520" y="5074920"/>
            <a:ext cx="1600200" cy="1600200"/>
          </a:xfrm>
          <a:prstGeom prst="ellipse">
            <a:avLst/>
          </a:prstGeom>
          <a:solidFill>
            <a:srgbClr val="0A234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Display"/>
              </a:defRPr>
            </a:pPr>
            <a:r>
              <a:t>NEW</a:t>
            </a:r>
            <a:br/>
            <a:r>
              <a:t>MATERIALS</a:t>
            </a:r>
          </a:p>
        </p:txBody>
      </p:sp>
      <p:sp>
        <p:nvSpPr>
          <p:cNvPr id="20" name="TextBox 19"/>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What Is an Economically Self-Reliant Nigeria?</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1234440"/>
            <a:ext cx="5852160" cy="4206240"/>
          </a:xfrm>
          <a:prstGeom prst="rect">
            <a:avLst/>
          </a:prstGeom>
          <a:noFill/>
        </p:spPr>
        <p:txBody>
          <a:bodyPr wrap="square">
            <a:spAutoFit/>
          </a:bodyPr>
          <a:lstStyle/>
          <a:p>
            <a:pPr>
              <a:spcAft>
                <a:spcPts val="900"/>
              </a:spcAft>
              <a:defRPr sz="1800" b="0">
                <a:solidFill>
                  <a:srgbClr val="232D37"/>
                </a:solidFill>
                <a:latin typeface="Aptos"/>
              </a:defRPr>
            </a:pPr>
            <a:r>
              <a:t>Uses domestic resources, institutions, skills, technologies and productive capabilities to satisfy important economic needs and withstand external disruptions.</a:t>
            </a:r>
          </a:p>
          <a:p>
            <a:pPr>
              <a:spcAft>
                <a:spcPts val="900"/>
              </a:spcAft>
              <a:defRPr sz="1800" b="0">
                <a:solidFill>
                  <a:srgbClr val="232D37"/>
                </a:solidFill>
                <a:latin typeface="Aptos"/>
              </a:defRPr>
            </a:pPr>
            <a:r>
              <a:t>Builds productive capacity while still trading internationally and cooperating with other countries.</a:t>
            </a:r>
          </a:p>
          <a:p>
            <a:pPr>
              <a:spcAft>
                <a:spcPts val="900"/>
              </a:spcAft>
              <a:defRPr sz="1800" b="0">
                <a:solidFill>
                  <a:srgbClr val="232D37"/>
                </a:solidFill>
                <a:latin typeface="Aptos"/>
              </a:defRPr>
            </a:pPr>
            <a:r>
              <a:t>Does not mean producing everything domestically; imports can remain useful when they strengthen productivity.</a:t>
            </a:r>
          </a:p>
        </p:txBody>
      </p:sp>
      <p:sp>
        <p:nvSpPr>
          <p:cNvPr id="6" name="Oval 5"/>
          <p:cNvSpPr/>
          <p:nvPr/>
        </p:nvSpPr>
        <p:spPr>
          <a:xfrm>
            <a:off x="7315200" y="1508760"/>
            <a:ext cx="1600200" cy="16002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PRODUCTIVE</a:t>
            </a:r>
          </a:p>
        </p:txBody>
      </p:sp>
      <p:sp>
        <p:nvSpPr>
          <p:cNvPr id="7" name="Oval 6"/>
          <p:cNvSpPr/>
          <p:nvPr/>
        </p:nvSpPr>
        <p:spPr>
          <a:xfrm>
            <a:off x="9326880" y="2423160"/>
            <a:ext cx="1600200" cy="1600200"/>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TECHNO-</a:t>
            </a:r>
            <a:br/>
            <a:r>
              <a:t>LOGICAL</a:t>
            </a:r>
          </a:p>
        </p:txBody>
      </p:sp>
      <p:sp>
        <p:nvSpPr>
          <p:cNvPr id="8" name="Oval 7"/>
          <p:cNvSpPr/>
          <p:nvPr/>
        </p:nvSpPr>
        <p:spPr>
          <a:xfrm>
            <a:off x="7315200" y="3611880"/>
            <a:ext cx="1600200" cy="160020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FINANCIAL +</a:t>
            </a:r>
            <a:br/>
            <a:r>
              <a:t>INSTITUTIONAL</a:t>
            </a:r>
          </a:p>
        </p:txBody>
      </p:sp>
      <p:cxnSp>
        <p:nvCxnSpPr>
          <p:cNvPr id="9" name="Connector 8"/>
          <p:cNvCxnSpPr/>
          <p:nvPr/>
        </p:nvCxnSpPr>
        <p:spPr>
          <a:xfrm>
            <a:off x="8869680" y="2240280"/>
            <a:ext cx="457200" cy="640080"/>
          </a:xfrm>
          <a:prstGeom prst="line">
            <a:avLst/>
          </a:prstGeom>
          <a:ln w="25400">
            <a:solidFill>
              <a:srgbClr val="E0A537"/>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flipH="1">
            <a:off x="8046720" y="3108960"/>
            <a:ext cx="91440" cy="502920"/>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9372600" y="4343400"/>
            <a:ext cx="192024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9372600" y="4343400"/>
            <a:ext cx="73152" cy="105156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555480" y="4453128"/>
            <a:ext cx="1600200" cy="320040"/>
          </a:xfrm>
          <a:prstGeom prst="rect">
            <a:avLst/>
          </a:prstGeom>
          <a:noFill/>
        </p:spPr>
        <p:txBody>
          <a:bodyPr wrap="none">
            <a:spAutoFit/>
          </a:bodyPr>
          <a:lstStyle/>
          <a:p>
            <a:pPr>
              <a:defRPr sz="1300" b="1">
                <a:solidFill>
                  <a:srgbClr val="0A2340"/>
                </a:solidFill>
                <a:latin typeface="Aptos Display"/>
              </a:defRPr>
            </a:pPr>
            <a:r>
              <a:t>Goal</a:t>
            </a:r>
          </a:p>
        </p:txBody>
      </p:sp>
      <p:sp>
        <p:nvSpPr>
          <p:cNvPr id="14" name="TextBox 13"/>
          <p:cNvSpPr txBox="1"/>
          <p:nvPr/>
        </p:nvSpPr>
        <p:spPr>
          <a:xfrm>
            <a:off x="9555480" y="4846320"/>
            <a:ext cx="1600200" cy="457199"/>
          </a:xfrm>
          <a:prstGeom prst="rect">
            <a:avLst/>
          </a:prstGeom>
          <a:noFill/>
        </p:spPr>
        <p:txBody>
          <a:bodyPr wrap="square" lIns="0" rIns="0">
            <a:spAutoFit/>
          </a:bodyPr>
          <a:lstStyle/>
          <a:p>
            <a:pPr>
              <a:defRPr sz="1000">
                <a:solidFill>
                  <a:srgbClr val="232D37"/>
                </a:solidFill>
                <a:latin typeface="Aptos"/>
              </a:defRPr>
            </a:pPr>
            <a:r>
              <a:t>Domestic capacity + resilient global engagement</a:t>
            </a:r>
          </a:p>
        </p:txBody>
      </p:sp>
      <p:sp>
        <p:nvSpPr>
          <p:cNvPr id="15" name="TextBox 14"/>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Value Addition: The Central Economic Link</a:t>
            </a:r>
          </a:p>
        </p:txBody>
      </p:sp>
      <p:sp>
        <p:nvSpPr>
          <p:cNvPr id="4" name="TextBox 3"/>
          <p:cNvSpPr txBox="1"/>
          <p:nvPr/>
        </p:nvSpPr>
        <p:spPr>
          <a:xfrm>
            <a:off x="530352" y="804672"/>
            <a:ext cx="10789920" cy="320040"/>
          </a:xfrm>
          <a:prstGeom prst="rect">
            <a:avLst/>
          </a:prstGeom>
          <a:noFill/>
        </p:spPr>
        <p:txBody>
          <a:bodyPr wrap="none">
            <a:spAutoFit/>
          </a:bodyPr>
          <a:lstStyle/>
          <a:p>
            <a:pPr>
              <a:defRPr sz="1150">
                <a:solidFill>
                  <a:srgbClr val="697682"/>
                </a:solidFill>
                <a:latin typeface="Aptos"/>
              </a:defRPr>
            </a:pPr>
            <a:r>
              <a:t>The paper identifies new engineering materials development as a form of value addition.</a:t>
            </a:r>
          </a:p>
        </p:txBody>
      </p:sp>
      <p:sp>
        <p:nvSpPr>
          <p:cNvPr id="5" name="Rectangle 4"/>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02920" y="1828800"/>
            <a:ext cx="1508760" cy="150876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RAW</a:t>
            </a:r>
            <a:br/>
            <a:r>
              <a:t>RESOURCE</a:t>
            </a:r>
          </a:p>
        </p:txBody>
      </p:sp>
      <p:cxnSp>
        <p:nvCxnSpPr>
          <p:cNvPr id="7" name="Connector 6"/>
          <p:cNvCxnSpPr/>
          <p:nvPr/>
        </p:nvCxnSpPr>
        <p:spPr>
          <a:xfrm>
            <a:off x="2011680" y="2578608"/>
            <a:ext cx="777240"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2788920" y="1828800"/>
            <a:ext cx="1508760" cy="1508760"/>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PROCESSING</a:t>
            </a:r>
          </a:p>
        </p:txBody>
      </p:sp>
      <p:cxnSp>
        <p:nvCxnSpPr>
          <p:cNvPr id="9" name="Connector 8"/>
          <p:cNvCxnSpPr/>
          <p:nvPr/>
        </p:nvCxnSpPr>
        <p:spPr>
          <a:xfrm>
            <a:off x="4297679" y="2578608"/>
            <a:ext cx="777241"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5074920" y="1828800"/>
            <a:ext cx="1508760" cy="150876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ENGINEERING</a:t>
            </a:r>
            <a:br/>
            <a:r>
              <a:t>MATERIAL</a:t>
            </a:r>
          </a:p>
        </p:txBody>
      </p:sp>
      <p:cxnSp>
        <p:nvCxnSpPr>
          <p:cNvPr id="11" name="Connector 10"/>
          <p:cNvCxnSpPr/>
          <p:nvPr/>
        </p:nvCxnSpPr>
        <p:spPr>
          <a:xfrm>
            <a:off x="6583679" y="2578608"/>
            <a:ext cx="777241"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7360920" y="1828800"/>
            <a:ext cx="1508760" cy="150876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PRODUCT</a:t>
            </a:r>
          </a:p>
        </p:txBody>
      </p:sp>
      <p:cxnSp>
        <p:nvCxnSpPr>
          <p:cNvPr id="13" name="Connector 12"/>
          <p:cNvCxnSpPr/>
          <p:nvPr/>
        </p:nvCxnSpPr>
        <p:spPr>
          <a:xfrm>
            <a:off x="8869680" y="2578608"/>
            <a:ext cx="777240"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9646920" y="1828800"/>
            <a:ext cx="1508760" cy="1508760"/>
          </a:xfrm>
          <a:prstGeom prst="ellipse">
            <a:avLst/>
          </a:prstGeom>
          <a:solidFill>
            <a:srgbClr val="0A234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ptos Display"/>
              </a:defRPr>
            </a:pPr>
            <a:r>
              <a:t>MARKET /</a:t>
            </a:r>
            <a:br/>
            <a:r>
              <a:t>EXPORT</a:t>
            </a:r>
          </a:p>
        </p:txBody>
      </p:sp>
      <p:sp>
        <p:nvSpPr>
          <p:cNvPr id="15" name="Rounded Rectangle 14"/>
          <p:cNvSpPr/>
          <p:nvPr/>
        </p:nvSpPr>
        <p:spPr>
          <a:xfrm>
            <a:off x="822960" y="3886200"/>
            <a:ext cx="310896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22960" y="3886200"/>
            <a:ext cx="73152" cy="105156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3995928"/>
            <a:ext cx="2788920" cy="320040"/>
          </a:xfrm>
          <a:prstGeom prst="rect">
            <a:avLst/>
          </a:prstGeom>
          <a:noFill/>
        </p:spPr>
        <p:txBody>
          <a:bodyPr wrap="none">
            <a:spAutoFit/>
          </a:bodyPr>
          <a:lstStyle/>
          <a:p>
            <a:pPr>
              <a:defRPr sz="1400" b="1">
                <a:solidFill>
                  <a:srgbClr val="0A2340"/>
                </a:solidFill>
                <a:latin typeface="Aptos Display"/>
              </a:defRPr>
            </a:pPr>
            <a:r>
              <a:t>Agriculture example</a:t>
            </a:r>
          </a:p>
        </p:txBody>
      </p:sp>
      <p:sp>
        <p:nvSpPr>
          <p:cNvPr id="18" name="TextBox 17"/>
          <p:cNvSpPr txBox="1"/>
          <p:nvPr/>
        </p:nvSpPr>
        <p:spPr>
          <a:xfrm>
            <a:off x="1005840" y="4389120"/>
            <a:ext cx="2788920" cy="457199"/>
          </a:xfrm>
          <a:prstGeom prst="rect">
            <a:avLst/>
          </a:prstGeom>
          <a:noFill/>
        </p:spPr>
        <p:txBody>
          <a:bodyPr wrap="square" lIns="0" rIns="0">
            <a:spAutoFit/>
          </a:bodyPr>
          <a:lstStyle/>
          <a:p>
            <a:pPr>
              <a:defRPr sz="1100">
                <a:solidFill>
                  <a:srgbClr val="232D37"/>
                </a:solidFill>
                <a:latin typeface="Aptos"/>
              </a:defRPr>
            </a:pPr>
            <a:r>
              <a:t>Cocoa → processing → chocolate and related products</a:t>
            </a:r>
          </a:p>
        </p:txBody>
      </p:sp>
      <p:sp>
        <p:nvSpPr>
          <p:cNvPr id="19" name="Rounded Rectangle 18"/>
          <p:cNvSpPr/>
          <p:nvPr/>
        </p:nvSpPr>
        <p:spPr>
          <a:xfrm>
            <a:off x="4526280" y="3886200"/>
            <a:ext cx="310896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526280" y="3886200"/>
            <a:ext cx="73152" cy="105156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709160" y="3995928"/>
            <a:ext cx="2788920" cy="320040"/>
          </a:xfrm>
          <a:prstGeom prst="rect">
            <a:avLst/>
          </a:prstGeom>
          <a:noFill/>
        </p:spPr>
        <p:txBody>
          <a:bodyPr wrap="none">
            <a:spAutoFit/>
          </a:bodyPr>
          <a:lstStyle/>
          <a:p>
            <a:pPr>
              <a:defRPr sz="1400" b="1">
                <a:solidFill>
                  <a:srgbClr val="0A2340"/>
                </a:solidFill>
                <a:latin typeface="Aptos Display"/>
              </a:defRPr>
            </a:pPr>
            <a:r>
              <a:t>Energy / petroleum example</a:t>
            </a:r>
          </a:p>
        </p:txBody>
      </p:sp>
      <p:sp>
        <p:nvSpPr>
          <p:cNvPr id="22" name="TextBox 21"/>
          <p:cNvSpPr txBox="1"/>
          <p:nvPr/>
        </p:nvSpPr>
        <p:spPr>
          <a:xfrm>
            <a:off x="4709160" y="4389120"/>
            <a:ext cx="2788920" cy="457199"/>
          </a:xfrm>
          <a:prstGeom prst="rect">
            <a:avLst/>
          </a:prstGeom>
          <a:noFill/>
        </p:spPr>
        <p:txBody>
          <a:bodyPr wrap="square" lIns="0" rIns="0">
            <a:spAutoFit/>
          </a:bodyPr>
          <a:lstStyle/>
          <a:p>
            <a:pPr>
              <a:defRPr sz="1100">
                <a:solidFill>
                  <a:srgbClr val="232D37"/>
                </a:solidFill>
                <a:latin typeface="Aptos"/>
              </a:defRPr>
            </a:pPr>
            <a:r>
              <a:t>Crude oil → refining → petrochemicals → plastics &amp; fertilizers</a:t>
            </a:r>
          </a:p>
        </p:txBody>
      </p:sp>
      <p:sp>
        <p:nvSpPr>
          <p:cNvPr id="23" name="Rounded Rectangle 22"/>
          <p:cNvSpPr/>
          <p:nvPr/>
        </p:nvSpPr>
        <p:spPr>
          <a:xfrm>
            <a:off x="8229600" y="3886200"/>
            <a:ext cx="310896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229600" y="3886200"/>
            <a:ext cx="73152" cy="105156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0" y="3995928"/>
            <a:ext cx="2788920" cy="320040"/>
          </a:xfrm>
          <a:prstGeom prst="rect">
            <a:avLst/>
          </a:prstGeom>
          <a:noFill/>
        </p:spPr>
        <p:txBody>
          <a:bodyPr wrap="none">
            <a:spAutoFit/>
          </a:bodyPr>
          <a:lstStyle/>
          <a:p>
            <a:pPr>
              <a:defRPr sz="1400" b="1">
                <a:solidFill>
                  <a:srgbClr val="0A2340"/>
                </a:solidFill>
                <a:latin typeface="Aptos Display"/>
              </a:defRPr>
            </a:pPr>
            <a:r>
              <a:t>Minerals example</a:t>
            </a:r>
          </a:p>
        </p:txBody>
      </p:sp>
      <p:sp>
        <p:nvSpPr>
          <p:cNvPr id="26" name="TextBox 25"/>
          <p:cNvSpPr txBox="1"/>
          <p:nvPr/>
        </p:nvSpPr>
        <p:spPr>
          <a:xfrm>
            <a:off x="8412480" y="4389120"/>
            <a:ext cx="2788920" cy="457199"/>
          </a:xfrm>
          <a:prstGeom prst="rect">
            <a:avLst/>
          </a:prstGeom>
          <a:noFill/>
        </p:spPr>
        <p:txBody>
          <a:bodyPr wrap="square" lIns="0" rIns="0">
            <a:spAutoFit/>
          </a:bodyPr>
          <a:lstStyle/>
          <a:p>
            <a:pPr>
              <a:defRPr sz="1100">
                <a:solidFill>
                  <a:srgbClr val="232D37"/>
                </a:solidFill>
                <a:latin typeface="Aptos"/>
              </a:defRPr>
            </a:pPr>
            <a:r>
              <a:t>Ore → processing → intermediate/finished industrial products</a:t>
            </a:r>
          </a:p>
        </p:txBody>
      </p:sp>
      <p:sp>
        <p:nvSpPr>
          <p:cNvPr id="27" name="TextBox 26"/>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Nigeria’s Current Economic Picture — as Presented in the Paper</a:t>
            </a:r>
          </a:p>
        </p:txBody>
      </p:sp>
      <p:sp>
        <p:nvSpPr>
          <p:cNvPr id="4" name="TextBox 3"/>
          <p:cNvSpPr txBox="1"/>
          <p:nvPr/>
        </p:nvSpPr>
        <p:spPr>
          <a:xfrm>
            <a:off x="530352" y="804672"/>
            <a:ext cx="10789920" cy="320040"/>
          </a:xfrm>
          <a:prstGeom prst="rect">
            <a:avLst/>
          </a:prstGeom>
          <a:noFill/>
        </p:spPr>
        <p:txBody>
          <a:bodyPr wrap="none">
            <a:spAutoFit/>
          </a:bodyPr>
          <a:lstStyle/>
          <a:p>
            <a:pPr>
              <a:defRPr sz="1150">
                <a:solidFill>
                  <a:srgbClr val="697682"/>
                </a:solidFill>
                <a:latin typeface="Aptos"/>
              </a:defRPr>
            </a:pPr>
            <a:r>
              <a:t>Source in the paper: IMF, World Bank and Reuters, 2026.</a:t>
            </a:r>
          </a:p>
        </p:txBody>
      </p:sp>
      <p:sp>
        <p:nvSpPr>
          <p:cNvPr id="5" name="Rectangle 4"/>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2920" y="12344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02920" y="1234440"/>
            <a:ext cx="73152" cy="713232"/>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1344168"/>
            <a:ext cx="5120640" cy="320040"/>
          </a:xfrm>
          <a:prstGeom prst="rect">
            <a:avLst/>
          </a:prstGeom>
          <a:noFill/>
        </p:spPr>
        <p:txBody>
          <a:bodyPr wrap="none">
            <a:spAutoFit/>
          </a:bodyPr>
          <a:lstStyle/>
          <a:p>
            <a:pPr>
              <a:defRPr sz="1250" b="1">
                <a:solidFill>
                  <a:srgbClr val="0A2340"/>
                </a:solidFill>
                <a:latin typeface="Aptos Display"/>
              </a:defRPr>
            </a:pPr>
            <a:r>
              <a:t>Growth</a:t>
            </a:r>
          </a:p>
        </p:txBody>
      </p:sp>
      <p:sp>
        <p:nvSpPr>
          <p:cNvPr id="9" name="TextBox 8"/>
          <p:cNvSpPr txBox="1"/>
          <p:nvPr/>
        </p:nvSpPr>
        <p:spPr>
          <a:xfrm>
            <a:off x="685800" y="1737360"/>
            <a:ext cx="5120640" cy="118872"/>
          </a:xfrm>
          <a:prstGeom prst="rect">
            <a:avLst/>
          </a:prstGeom>
          <a:noFill/>
        </p:spPr>
        <p:txBody>
          <a:bodyPr wrap="square" lIns="0" rIns="0">
            <a:spAutoFit/>
          </a:bodyPr>
          <a:lstStyle/>
          <a:p>
            <a:pPr>
              <a:defRPr sz="1000">
                <a:solidFill>
                  <a:srgbClr val="232D37"/>
                </a:solidFill>
                <a:latin typeface="Aptos"/>
              </a:defRPr>
            </a:pPr>
            <a:r>
              <a:t>4.43% in Q2 2026</a:t>
            </a:r>
          </a:p>
        </p:txBody>
      </p:sp>
      <p:sp>
        <p:nvSpPr>
          <p:cNvPr id="10" name="Rounded Rectangle 9"/>
          <p:cNvSpPr/>
          <p:nvPr/>
        </p:nvSpPr>
        <p:spPr>
          <a:xfrm>
            <a:off x="6217920" y="12344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17920" y="1234440"/>
            <a:ext cx="73152" cy="713232"/>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1344168"/>
            <a:ext cx="5120640" cy="320040"/>
          </a:xfrm>
          <a:prstGeom prst="rect">
            <a:avLst/>
          </a:prstGeom>
          <a:noFill/>
        </p:spPr>
        <p:txBody>
          <a:bodyPr wrap="none">
            <a:spAutoFit/>
          </a:bodyPr>
          <a:lstStyle/>
          <a:p>
            <a:pPr>
              <a:defRPr sz="1250" b="1">
                <a:solidFill>
                  <a:srgbClr val="0A2340"/>
                </a:solidFill>
                <a:latin typeface="Aptos Display"/>
              </a:defRPr>
            </a:pPr>
            <a:r>
              <a:t>Inflation</a:t>
            </a:r>
          </a:p>
        </p:txBody>
      </p:sp>
      <p:sp>
        <p:nvSpPr>
          <p:cNvPr id="13" name="TextBox 12"/>
          <p:cNvSpPr txBox="1"/>
          <p:nvPr/>
        </p:nvSpPr>
        <p:spPr>
          <a:xfrm>
            <a:off x="6400800" y="1737360"/>
            <a:ext cx="5120640" cy="118872"/>
          </a:xfrm>
          <a:prstGeom prst="rect">
            <a:avLst/>
          </a:prstGeom>
          <a:noFill/>
        </p:spPr>
        <p:txBody>
          <a:bodyPr wrap="square" lIns="0" rIns="0">
            <a:spAutoFit/>
          </a:bodyPr>
          <a:lstStyle/>
          <a:p>
            <a:pPr>
              <a:defRPr sz="1000">
                <a:solidFill>
                  <a:srgbClr val="232D37"/>
                </a:solidFill>
                <a:latin typeface="Aptos"/>
              </a:defRPr>
            </a:pPr>
            <a:r>
              <a:t>Lower than earlier peaks; cost-of-living pressure remains</a:t>
            </a:r>
          </a:p>
        </p:txBody>
      </p:sp>
      <p:sp>
        <p:nvSpPr>
          <p:cNvPr id="14" name="Rounded Rectangle 13"/>
          <p:cNvSpPr/>
          <p:nvPr/>
        </p:nvSpPr>
        <p:spPr>
          <a:xfrm>
            <a:off x="502920" y="21488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02920" y="2148840"/>
            <a:ext cx="73152" cy="7132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258568"/>
            <a:ext cx="5120640" cy="320040"/>
          </a:xfrm>
          <a:prstGeom prst="rect">
            <a:avLst/>
          </a:prstGeom>
          <a:noFill/>
        </p:spPr>
        <p:txBody>
          <a:bodyPr wrap="none">
            <a:spAutoFit/>
          </a:bodyPr>
          <a:lstStyle/>
          <a:p>
            <a:pPr>
              <a:defRPr sz="1250" b="1">
                <a:solidFill>
                  <a:srgbClr val="0A2340"/>
                </a:solidFill>
                <a:latin typeface="Aptos Display"/>
              </a:defRPr>
            </a:pPr>
            <a:r>
              <a:t>Naira</a:t>
            </a:r>
          </a:p>
        </p:txBody>
      </p:sp>
      <p:sp>
        <p:nvSpPr>
          <p:cNvPr id="17" name="TextBox 16"/>
          <p:cNvSpPr txBox="1"/>
          <p:nvPr/>
        </p:nvSpPr>
        <p:spPr>
          <a:xfrm>
            <a:off x="685800" y="2651760"/>
            <a:ext cx="5120640" cy="118872"/>
          </a:xfrm>
          <a:prstGeom prst="rect">
            <a:avLst/>
          </a:prstGeom>
          <a:noFill/>
        </p:spPr>
        <p:txBody>
          <a:bodyPr wrap="square" lIns="0" rIns="0">
            <a:spAutoFit/>
          </a:bodyPr>
          <a:lstStyle/>
          <a:p>
            <a:pPr>
              <a:defRPr sz="1000">
                <a:solidFill>
                  <a:srgbClr val="232D37"/>
                </a:solidFill>
                <a:latin typeface="Aptos"/>
              </a:defRPr>
            </a:pPr>
            <a:r>
              <a:t>More stable recently</a:t>
            </a:r>
          </a:p>
        </p:txBody>
      </p:sp>
      <p:sp>
        <p:nvSpPr>
          <p:cNvPr id="18" name="Rounded Rectangle 17"/>
          <p:cNvSpPr/>
          <p:nvPr/>
        </p:nvSpPr>
        <p:spPr>
          <a:xfrm>
            <a:off x="6217920" y="21488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217920" y="2148840"/>
            <a:ext cx="73152" cy="7132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800" y="2258568"/>
            <a:ext cx="5120640" cy="320040"/>
          </a:xfrm>
          <a:prstGeom prst="rect">
            <a:avLst/>
          </a:prstGeom>
          <a:noFill/>
        </p:spPr>
        <p:txBody>
          <a:bodyPr wrap="none">
            <a:spAutoFit/>
          </a:bodyPr>
          <a:lstStyle/>
          <a:p>
            <a:pPr>
              <a:defRPr sz="1250" b="1">
                <a:solidFill>
                  <a:srgbClr val="0A2340"/>
                </a:solidFill>
                <a:latin typeface="Aptos Display"/>
              </a:defRPr>
            </a:pPr>
            <a:r>
              <a:t>Reserves</a:t>
            </a:r>
          </a:p>
        </p:txBody>
      </p:sp>
      <p:sp>
        <p:nvSpPr>
          <p:cNvPr id="21" name="TextBox 20"/>
          <p:cNvSpPr txBox="1"/>
          <p:nvPr/>
        </p:nvSpPr>
        <p:spPr>
          <a:xfrm>
            <a:off x="6400800" y="2651760"/>
            <a:ext cx="5120640" cy="118872"/>
          </a:xfrm>
          <a:prstGeom prst="rect">
            <a:avLst/>
          </a:prstGeom>
          <a:noFill/>
        </p:spPr>
        <p:txBody>
          <a:bodyPr wrap="square" lIns="0" rIns="0">
            <a:spAutoFit/>
          </a:bodyPr>
          <a:lstStyle/>
          <a:p>
            <a:pPr>
              <a:defRPr sz="1000">
                <a:solidFill>
                  <a:srgbClr val="232D37"/>
                </a:solidFill>
                <a:latin typeface="Aptos"/>
              </a:defRPr>
            </a:pPr>
            <a:r>
              <a:t>Improving</a:t>
            </a:r>
          </a:p>
        </p:txBody>
      </p:sp>
      <p:sp>
        <p:nvSpPr>
          <p:cNvPr id="22" name="Rounded Rectangle 21"/>
          <p:cNvSpPr/>
          <p:nvPr/>
        </p:nvSpPr>
        <p:spPr>
          <a:xfrm>
            <a:off x="502920" y="30632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920" y="3063240"/>
            <a:ext cx="73152" cy="713232"/>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85800" y="3172968"/>
            <a:ext cx="5120640" cy="320040"/>
          </a:xfrm>
          <a:prstGeom prst="rect">
            <a:avLst/>
          </a:prstGeom>
          <a:noFill/>
        </p:spPr>
        <p:txBody>
          <a:bodyPr wrap="none">
            <a:spAutoFit/>
          </a:bodyPr>
          <a:lstStyle/>
          <a:p>
            <a:pPr>
              <a:defRPr sz="1250" b="1">
                <a:solidFill>
                  <a:srgbClr val="0A2340"/>
                </a:solidFill>
                <a:latin typeface="Aptos Display"/>
              </a:defRPr>
            </a:pPr>
            <a:r>
              <a:t>Oil production</a:t>
            </a:r>
          </a:p>
        </p:txBody>
      </p:sp>
      <p:sp>
        <p:nvSpPr>
          <p:cNvPr id="25" name="TextBox 24"/>
          <p:cNvSpPr txBox="1"/>
          <p:nvPr/>
        </p:nvSpPr>
        <p:spPr>
          <a:xfrm>
            <a:off x="685800" y="3566160"/>
            <a:ext cx="5120640" cy="118872"/>
          </a:xfrm>
          <a:prstGeom prst="rect">
            <a:avLst/>
          </a:prstGeom>
          <a:noFill/>
        </p:spPr>
        <p:txBody>
          <a:bodyPr wrap="square" lIns="0" rIns="0">
            <a:spAutoFit/>
          </a:bodyPr>
          <a:lstStyle/>
          <a:p>
            <a:pPr>
              <a:defRPr sz="1000">
                <a:solidFill>
                  <a:srgbClr val="232D37"/>
                </a:solidFill>
                <a:latin typeface="Aptos"/>
              </a:defRPr>
            </a:pPr>
            <a:r>
              <a:t>Increasing</a:t>
            </a:r>
          </a:p>
        </p:txBody>
      </p:sp>
      <p:sp>
        <p:nvSpPr>
          <p:cNvPr id="26" name="Rounded Rectangle 25"/>
          <p:cNvSpPr/>
          <p:nvPr/>
        </p:nvSpPr>
        <p:spPr>
          <a:xfrm>
            <a:off x="6217920" y="30632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217920" y="3063240"/>
            <a:ext cx="73152" cy="713232"/>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0" y="3172968"/>
            <a:ext cx="5120640" cy="320040"/>
          </a:xfrm>
          <a:prstGeom prst="rect">
            <a:avLst/>
          </a:prstGeom>
          <a:noFill/>
        </p:spPr>
        <p:txBody>
          <a:bodyPr wrap="none">
            <a:spAutoFit/>
          </a:bodyPr>
          <a:lstStyle/>
          <a:p>
            <a:pPr>
              <a:defRPr sz="1250" b="1">
                <a:solidFill>
                  <a:srgbClr val="0A2340"/>
                </a:solidFill>
                <a:latin typeface="Aptos Display"/>
              </a:defRPr>
            </a:pPr>
            <a:r>
              <a:t>Non-oil sector</a:t>
            </a:r>
          </a:p>
        </p:txBody>
      </p:sp>
      <p:sp>
        <p:nvSpPr>
          <p:cNvPr id="29" name="TextBox 28"/>
          <p:cNvSpPr txBox="1"/>
          <p:nvPr/>
        </p:nvSpPr>
        <p:spPr>
          <a:xfrm>
            <a:off x="6400800" y="3566160"/>
            <a:ext cx="5120640" cy="118872"/>
          </a:xfrm>
          <a:prstGeom prst="rect">
            <a:avLst/>
          </a:prstGeom>
          <a:noFill/>
        </p:spPr>
        <p:txBody>
          <a:bodyPr wrap="square" lIns="0" rIns="0">
            <a:spAutoFit/>
          </a:bodyPr>
          <a:lstStyle/>
          <a:p>
            <a:pPr>
              <a:defRPr sz="1000">
                <a:solidFill>
                  <a:srgbClr val="232D37"/>
                </a:solidFill>
                <a:latin typeface="Aptos"/>
              </a:defRPr>
            </a:pPr>
            <a:r>
              <a:t>Important source of growth</a:t>
            </a:r>
          </a:p>
        </p:txBody>
      </p:sp>
      <p:sp>
        <p:nvSpPr>
          <p:cNvPr id="30" name="Rounded Rectangle 29"/>
          <p:cNvSpPr/>
          <p:nvPr/>
        </p:nvSpPr>
        <p:spPr>
          <a:xfrm>
            <a:off x="502920" y="3977639"/>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502920" y="3977639"/>
            <a:ext cx="73152" cy="713232"/>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5800" y="4087368"/>
            <a:ext cx="5120640" cy="320040"/>
          </a:xfrm>
          <a:prstGeom prst="rect">
            <a:avLst/>
          </a:prstGeom>
          <a:noFill/>
        </p:spPr>
        <p:txBody>
          <a:bodyPr wrap="none">
            <a:spAutoFit/>
          </a:bodyPr>
          <a:lstStyle/>
          <a:p>
            <a:pPr>
              <a:defRPr sz="1250" b="1">
                <a:solidFill>
                  <a:srgbClr val="0A2340"/>
                </a:solidFill>
                <a:latin typeface="Aptos Display"/>
              </a:defRPr>
            </a:pPr>
            <a:r>
              <a:t>Government finances</a:t>
            </a:r>
          </a:p>
        </p:txBody>
      </p:sp>
      <p:sp>
        <p:nvSpPr>
          <p:cNvPr id="33" name="TextBox 32"/>
          <p:cNvSpPr txBox="1"/>
          <p:nvPr/>
        </p:nvSpPr>
        <p:spPr>
          <a:xfrm>
            <a:off x="685800" y="4480559"/>
            <a:ext cx="5120640" cy="118872"/>
          </a:xfrm>
          <a:prstGeom prst="rect">
            <a:avLst/>
          </a:prstGeom>
          <a:noFill/>
        </p:spPr>
        <p:txBody>
          <a:bodyPr wrap="square" lIns="0" rIns="0">
            <a:spAutoFit/>
          </a:bodyPr>
          <a:lstStyle/>
          <a:p>
            <a:pPr>
              <a:defRPr sz="1000">
                <a:solidFill>
                  <a:srgbClr val="232D37"/>
                </a:solidFill>
                <a:latin typeface="Aptos"/>
              </a:defRPr>
            </a:pPr>
            <a:r>
              <a:t>Under significant pressure</a:t>
            </a:r>
          </a:p>
        </p:txBody>
      </p:sp>
      <p:sp>
        <p:nvSpPr>
          <p:cNvPr id="34" name="Rounded Rectangle 33"/>
          <p:cNvSpPr/>
          <p:nvPr/>
        </p:nvSpPr>
        <p:spPr>
          <a:xfrm>
            <a:off x="6217920" y="3977639"/>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217920" y="3977639"/>
            <a:ext cx="73152" cy="713232"/>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00800" y="4087368"/>
            <a:ext cx="5120640" cy="320040"/>
          </a:xfrm>
          <a:prstGeom prst="rect">
            <a:avLst/>
          </a:prstGeom>
          <a:noFill/>
        </p:spPr>
        <p:txBody>
          <a:bodyPr wrap="none">
            <a:spAutoFit/>
          </a:bodyPr>
          <a:lstStyle/>
          <a:p>
            <a:pPr>
              <a:defRPr sz="1250" b="1">
                <a:solidFill>
                  <a:srgbClr val="0A2340"/>
                </a:solidFill>
                <a:latin typeface="Aptos Display"/>
              </a:defRPr>
            </a:pPr>
            <a:r>
              <a:t>Public debt</a:t>
            </a:r>
          </a:p>
        </p:txBody>
      </p:sp>
      <p:sp>
        <p:nvSpPr>
          <p:cNvPr id="37" name="TextBox 36"/>
          <p:cNvSpPr txBox="1"/>
          <p:nvPr/>
        </p:nvSpPr>
        <p:spPr>
          <a:xfrm>
            <a:off x="6400800" y="4480559"/>
            <a:ext cx="5120640" cy="118872"/>
          </a:xfrm>
          <a:prstGeom prst="rect">
            <a:avLst/>
          </a:prstGeom>
          <a:noFill/>
        </p:spPr>
        <p:txBody>
          <a:bodyPr wrap="square" lIns="0" rIns="0">
            <a:spAutoFit/>
          </a:bodyPr>
          <a:lstStyle/>
          <a:p>
            <a:pPr>
              <a:defRPr sz="1000">
                <a:solidFill>
                  <a:srgbClr val="232D37"/>
                </a:solidFill>
                <a:latin typeface="Aptos"/>
              </a:defRPr>
            </a:pPr>
            <a:r>
              <a:t>Moderate relative to GDP; debt-service costs high</a:t>
            </a:r>
          </a:p>
        </p:txBody>
      </p:sp>
      <p:sp>
        <p:nvSpPr>
          <p:cNvPr id="38" name="Rounded Rectangle 37"/>
          <p:cNvSpPr/>
          <p:nvPr/>
        </p:nvSpPr>
        <p:spPr>
          <a:xfrm>
            <a:off x="502920" y="48920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502920" y="4892040"/>
            <a:ext cx="73152" cy="713232"/>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85800" y="5001768"/>
            <a:ext cx="5120640" cy="320040"/>
          </a:xfrm>
          <a:prstGeom prst="rect">
            <a:avLst/>
          </a:prstGeom>
          <a:noFill/>
        </p:spPr>
        <p:txBody>
          <a:bodyPr wrap="none">
            <a:spAutoFit/>
          </a:bodyPr>
          <a:lstStyle/>
          <a:p>
            <a:pPr>
              <a:defRPr sz="1250" b="1">
                <a:solidFill>
                  <a:srgbClr val="0A2340"/>
                </a:solidFill>
                <a:latin typeface="Aptos Display"/>
              </a:defRPr>
            </a:pPr>
            <a:r>
              <a:t>Poverty / food security</a:t>
            </a:r>
          </a:p>
        </p:txBody>
      </p:sp>
      <p:sp>
        <p:nvSpPr>
          <p:cNvPr id="41" name="TextBox 40"/>
          <p:cNvSpPr txBox="1"/>
          <p:nvPr/>
        </p:nvSpPr>
        <p:spPr>
          <a:xfrm>
            <a:off x="685800" y="5394959"/>
            <a:ext cx="5120640" cy="118872"/>
          </a:xfrm>
          <a:prstGeom prst="rect">
            <a:avLst/>
          </a:prstGeom>
          <a:noFill/>
        </p:spPr>
        <p:txBody>
          <a:bodyPr wrap="square" lIns="0" rIns="0">
            <a:spAutoFit/>
          </a:bodyPr>
          <a:lstStyle/>
          <a:p>
            <a:pPr>
              <a:defRPr sz="1000">
                <a:solidFill>
                  <a:srgbClr val="232D37"/>
                </a:solidFill>
                <a:latin typeface="Aptos"/>
              </a:defRPr>
            </a:pPr>
            <a:r>
              <a:t>Very high poverty; significant food-security concern</a:t>
            </a:r>
          </a:p>
        </p:txBody>
      </p:sp>
      <p:sp>
        <p:nvSpPr>
          <p:cNvPr id="42" name="Rounded Rectangle 41"/>
          <p:cNvSpPr/>
          <p:nvPr/>
        </p:nvSpPr>
        <p:spPr>
          <a:xfrm>
            <a:off x="6217920" y="4892040"/>
            <a:ext cx="5440680" cy="713232"/>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6217920" y="4892040"/>
            <a:ext cx="73152" cy="713232"/>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400800" y="5001768"/>
            <a:ext cx="5120640" cy="320040"/>
          </a:xfrm>
          <a:prstGeom prst="rect">
            <a:avLst/>
          </a:prstGeom>
          <a:noFill/>
        </p:spPr>
        <p:txBody>
          <a:bodyPr wrap="none">
            <a:spAutoFit/>
          </a:bodyPr>
          <a:lstStyle/>
          <a:p>
            <a:pPr>
              <a:defRPr sz="1250" b="1">
                <a:solidFill>
                  <a:srgbClr val="0A2340"/>
                </a:solidFill>
                <a:latin typeface="Aptos Display"/>
              </a:defRPr>
            </a:pPr>
            <a:r>
              <a:t>Infrastructure</a:t>
            </a:r>
          </a:p>
        </p:txBody>
      </p:sp>
      <p:sp>
        <p:nvSpPr>
          <p:cNvPr id="45" name="TextBox 44"/>
          <p:cNvSpPr txBox="1"/>
          <p:nvPr/>
        </p:nvSpPr>
        <p:spPr>
          <a:xfrm>
            <a:off x="6400800" y="5394959"/>
            <a:ext cx="5120640" cy="118872"/>
          </a:xfrm>
          <a:prstGeom prst="rect">
            <a:avLst/>
          </a:prstGeom>
          <a:noFill/>
        </p:spPr>
        <p:txBody>
          <a:bodyPr wrap="square" lIns="0" rIns="0">
            <a:spAutoFit/>
          </a:bodyPr>
          <a:lstStyle/>
          <a:p>
            <a:pPr>
              <a:defRPr sz="1000">
                <a:solidFill>
                  <a:srgbClr val="232D37"/>
                </a:solidFill>
                <a:latin typeface="Aptos"/>
              </a:defRPr>
            </a:pPr>
            <a:r>
              <a:t>Major constraint</a:t>
            </a:r>
          </a:p>
        </p:txBody>
      </p:sp>
      <p:sp>
        <p:nvSpPr>
          <p:cNvPr id="46" name="Rounded Rectangle 45"/>
          <p:cNvSpPr/>
          <p:nvPr/>
        </p:nvSpPr>
        <p:spPr>
          <a:xfrm>
            <a:off x="2743200" y="5806440"/>
            <a:ext cx="6629400" cy="4572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2743200" y="5806440"/>
            <a:ext cx="73152" cy="45720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2926080" y="5916168"/>
            <a:ext cx="6309360" cy="320040"/>
          </a:xfrm>
          <a:prstGeom prst="rect">
            <a:avLst/>
          </a:prstGeom>
          <a:noFill/>
        </p:spPr>
        <p:txBody>
          <a:bodyPr wrap="none">
            <a:spAutoFit/>
          </a:bodyPr>
          <a:lstStyle/>
          <a:p>
            <a:pPr>
              <a:defRPr sz="1100" b="1">
                <a:solidFill>
                  <a:srgbClr val="0A2340"/>
                </a:solidFill>
                <a:latin typeface="Aptos Display"/>
              </a:defRPr>
            </a:pPr>
            <a:r>
              <a:t>Paper’s synthesis</a:t>
            </a:r>
          </a:p>
        </p:txBody>
      </p:sp>
      <p:sp>
        <p:nvSpPr>
          <p:cNvPr id="49" name="TextBox 48"/>
          <p:cNvSpPr txBox="1"/>
          <p:nvPr/>
        </p:nvSpPr>
        <p:spPr>
          <a:xfrm>
            <a:off x="2926080" y="6172199"/>
            <a:ext cx="6309360" cy="137160"/>
          </a:xfrm>
          <a:prstGeom prst="rect">
            <a:avLst/>
          </a:prstGeom>
          <a:noFill/>
        </p:spPr>
        <p:txBody>
          <a:bodyPr wrap="square" lIns="0" rIns="0">
            <a:spAutoFit/>
          </a:bodyPr>
          <a:lstStyle/>
          <a:p>
            <a:pPr>
              <a:defRPr sz="950">
                <a:solidFill>
                  <a:srgbClr val="232D37"/>
                </a:solidFill>
                <a:latin typeface="Aptos"/>
              </a:defRPr>
            </a:pPr>
            <a:r>
              <a:t>Structural adjustment + improved macroeconomic stability, but major social and structural challenges remain.</a:t>
            </a:r>
          </a:p>
        </p:txBody>
      </p:sp>
      <p:sp>
        <p:nvSpPr>
          <p:cNvPr id="50" name="TextBox 49"/>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Major Barriers to Economic Self-Reliance in Nigeria</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234440"/>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34440"/>
            <a:ext cx="73152" cy="749808"/>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1344168"/>
            <a:ext cx="4937760" cy="320040"/>
          </a:xfrm>
          <a:prstGeom prst="rect">
            <a:avLst/>
          </a:prstGeom>
          <a:noFill/>
        </p:spPr>
        <p:txBody>
          <a:bodyPr wrap="none">
            <a:spAutoFit/>
          </a:bodyPr>
          <a:lstStyle/>
          <a:p>
            <a:pPr>
              <a:defRPr sz="1250" b="1">
                <a:solidFill>
                  <a:srgbClr val="0A2340"/>
                </a:solidFill>
                <a:latin typeface="Aptos Display"/>
              </a:defRPr>
            </a:pPr>
            <a:r>
              <a:t>Infrastructure</a:t>
            </a:r>
          </a:p>
        </p:txBody>
      </p:sp>
      <p:sp>
        <p:nvSpPr>
          <p:cNvPr id="8" name="TextBox 7"/>
          <p:cNvSpPr txBox="1"/>
          <p:nvPr/>
        </p:nvSpPr>
        <p:spPr>
          <a:xfrm>
            <a:off x="731520" y="1737360"/>
            <a:ext cx="4937760" cy="155447"/>
          </a:xfrm>
          <a:prstGeom prst="rect">
            <a:avLst/>
          </a:prstGeom>
          <a:noFill/>
        </p:spPr>
        <p:txBody>
          <a:bodyPr wrap="square" lIns="0" rIns="0">
            <a:spAutoFit/>
          </a:bodyPr>
          <a:lstStyle/>
          <a:p>
            <a:pPr>
              <a:defRPr sz="980">
                <a:solidFill>
                  <a:srgbClr val="232D37"/>
                </a:solidFill>
                <a:latin typeface="Aptos"/>
              </a:defRPr>
            </a:pPr>
            <a:r>
              <a:t>Power, transport, water and logistics deficits</a:t>
            </a:r>
          </a:p>
        </p:txBody>
      </p:sp>
      <p:sp>
        <p:nvSpPr>
          <p:cNvPr id="9" name="Rounded Rectangle 8"/>
          <p:cNvSpPr/>
          <p:nvPr/>
        </p:nvSpPr>
        <p:spPr>
          <a:xfrm>
            <a:off x="6172200" y="1234440"/>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2200" y="1234440"/>
            <a:ext cx="73152" cy="74980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344168"/>
            <a:ext cx="4937760" cy="320040"/>
          </a:xfrm>
          <a:prstGeom prst="rect">
            <a:avLst/>
          </a:prstGeom>
          <a:noFill/>
        </p:spPr>
        <p:txBody>
          <a:bodyPr wrap="none">
            <a:spAutoFit/>
          </a:bodyPr>
          <a:lstStyle/>
          <a:p>
            <a:pPr>
              <a:defRPr sz="1250" b="1">
                <a:solidFill>
                  <a:srgbClr val="0A2340"/>
                </a:solidFill>
                <a:latin typeface="Aptos Display"/>
              </a:defRPr>
            </a:pPr>
            <a:r>
              <a:t>Energy</a:t>
            </a:r>
          </a:p>
        </p:txBody>
      </p:sp>
      <p:sp>
        <p:nvSpPr>
          <p:cNvPr id="12" name="TextBox 11"/>
          <p:cNvSpPr txBox="1"/>
          <p:nvPr/>
        </p:nvSpPr>
        <p:spPr>
          <a:xfrm>
            <a:off x="6355080" y="1737360"/>
            <a:ext cx="4937760" cy="155447"/>
          </a:xfrm>
          <a:prstGeom prst="rect">
            <a:avLst/>
          </a:prstGeom>
          <a:noFill/>
        </p:spPr>
        <p:txBody>
          <a:bodyPr wrap="square" lIns="0" rIns="0">
            <a:spAutoFit/>
          </a:bodyPr>
          <a:lstStyle/>
          <a:p>
            <a:pPr>
              <a:defRPr sz="980">
                <a:solidFill>
                  <a:srgbClr val="232D37"/>
                </a:solidFill>
                <a:latin typeface="Aptos"/>
              </a:defRPr>
            </a:pPr>
            <a:r>
              <a:t>Unreliable/expensive electricity raises production costs</a:t>
            </a:r>
          </a:p>
        </p:txBody>
      </p:sp>
      <p:sp>
        <p:nvSpPr>
          <p:cNvPr id="13" name="Rounded Rectangle 12"/>
          <p:cNvSpPr/>
          <p:nvPr/>
        </p:nvSpPr>
        <p:spPr>
          <a:xfrm>
            <a:off x="548640" y="2167128"/>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2167128"/>
            <a:ext cx="73152" cy="749808"/>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276856"/>
            <a:ext cx="4937760" cy="320040"/>
          </a:xfrm>
          <a:prstGeom prst="rect">
            <a:avLst/>
          </a:prstGeom>
          <a:noFill/>
        </p:spPr>
        <p:txBody>
          <a:bodyPr wrap="none">
            <a:spAutoFit/>
          </a:bodyPr>
          <a:lstStyle/>
          <a:p>
            <a:pPr>
              <a:defRPr sz="1250" b="1">
                <a:solidFill>
                  <a:srgbClr val="0A2340"/>
                </a:solidFill>
                <a:latin typeface="Aptos Display"/>
              </a:defRPr>
            </a:pPr>
            <a:r>
              <a:t>Finance</a:t>
            </a:r>
          </a:p>
        </p:txBody>
      </p:sp>
      <p:sp>
        <p:nvSpPr>
          <p:cNvPr id="16" name="TextBox 15"/>
          <p:cNvSpPr txBox="1"/>
          <p:nvPr/>
        </p:nvSpPr>
        <p:spPr>
          <a:xfrm>
            <a:off x="731520" y="2670048"/>
            <a:ext cx="4937760" cy="155447"/>
          </a:xfrm>
          <a:prstGeom prst="rect">
            <a:avLst/>
          </a:prstGeom>
          <a:noFill/>
        </p:spPr>
        <p:txBody>
          <a:bodyPr wrap="square" lIns="0" rIns="0">
            <a:spAutoFit/>
          </a:bodyPr>
          <a:lstStyle/>
          <a:p>
            <a:pPr>
              <a:defRPr sz="980">
                <a:solidFill>
                  <a:srgbClr val="232D37"/>
                </a:solidFill>
                <a:latin typeface="Aptos"/>
              </a:defRPr>
            </a:pPr>
            <a:r>
              <a:t>Limited affordable long-term capital</a:t>
            </a:r>
          </a:p>
        </p:txBody>
      </p:sp>
      <p:sp>
        <p:nvSpPr>
          <p:cNvPr id="17" name="Rounded Rectangle 16"/>
          <p:cNvSpPr/>
          <p:nvPr/>
        </p:nvSpPr>
        <p:spPr>
          <a:xfrm>
            <a:off x="6172200" y="2167128"/>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72200" y="2167128"/>
            <a:ext cx="73152" cy="749808"/>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55080" y="2276856"/>
            <a:ext cx="4937760" cy="320040"/>
          </a:xfrm>
          <a:prstGeom prst="rect">
            <a:avLst/>
          </a:prstGeom>
          <a:noFill/>
        </p:spPr>
        <p:txBody>
          <a:bodyPr wrap="none">
            <a:spAutoFit/>
          </a:bodyPr>
          <a:lstStyle/>
          <a:p>
            <a:pPr>
              <a:defRPr sz="1250" b="1">
                <a:solidFill>
                  <a:srgbClr val="0A2340"/>
                </a:solidFill>
                <a:latin typeface="Aptos Display"/>
              </a:defRPr>
            </a:pPr>
            <a:r>
              <a:t>Technology</a:t>
            </a:r>
          </a:p>
        </p:txBody>
      </p:sp>
      <p:sp>
        <p:nvSpPr>
          <p:cNvPr id="20" name="TextBox 19"/>
          <p:cNvSpPr txBox="1"/>
          <p:nvPr/>
        </p:nvSpPr>
        <p:spPr>
          <a:xfrm>
            <a:off x="6355080" y="2670048"/>
            <a:ext cx="4937760" cy="155447"/>
          </a:xfrm>
          <a:prstGeom prst="rect">
            <a:avLst/>
          </a:prstGeom>
          <a:noFill/>
        </p:spPr>
        <p:txBody>
          <a:bodyPr wrap="square" lIns="0" rIns="0">
            <a:spAutoFit/>
          </a:bodyPr>
          <a:lstStyle/>
          <a:p>
            <a:pPr>
              <a:defRPr sz="980">
                <a:solidFill>
                  <a:srgbClr val="232D37"/>
                </a:solidFill>
                <a:latin typeface="Aptos"/>
              </a:defRPr>
            </a:pPr>
            <a:r>
              <a:t>Dependence on imported machinery and know-how</a:t>
            </a:r>
          </a:p>
        </p:txBody>
      </p:sp>
      <p:sp>
        <p:nvSpPr>
          <p:cNvPr id="21" name="Rounded Rectangle 20"/>
          <p:cNvSpPr/>
          <p:nvPr/>
        </p:nvSpPr>
        <p:spPr>
          <a:xfrm>
            <a:off x="548640" y="3099816"/>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48640" y="3099816"/>
            <a:ext cx="73152" cy="74980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31520" y="3209544"/>
            <a:ext cx="4937760" cy="320040"/>
          </a:xfrm>
          <a:prstGeom prst="rect">
            <a:avLst/>
          </a:prstGeom>
          <a:noFill/>
        </p:spPr>
        <p:txBody>
          <a:bodyPr wrap="none">
            <a:spAutoFit/>
          </a:bodyPr>
          <a:lstStyle/>
          <a:p>
            <a:pPr>
              <a:defRPr sz="1250" b="1">
                <a:solidFill>
                  <a:srgbClr val="0A2340"/>
                </a:solidFill>
                <a:latin typeface="Aptos Display"/>
              </a:defRPr>
            </a:pPr>
            <a:r>
              <a:t>Skills</a:t>
            </a:r>
          </a:p>
        </p:txBody>
      </p:sp>
      <p:sp>
        <p:nvSpPr>
          <p:cNvPr id="24" name="TextBox 23"/>
          <p:cNvSpPr txBox="1"/>
          <p:nvPr/>
        </p:nvSpPr>
        <p:spPr>
          <a:xfrm>
            <a:off x="731520" y="3602736"/>
            <a:ext cx="4937760" cy="155447"/>
          </a:xfrm>
          <a:prstGeom prst="rect">
            <a:avLst/>
          </a:prstGeom>
          <a:noFill/>
        </p:spPr>
        <p:txBody>
          <a:bodyPr wrap="square" lIns="0" rIns="0">
            <a:spAutoFit/>
          </a:bodyPr>
          <a:lstStyle/>
          <a:p>
            <a:pPr>
              <a:defRPr sz="980">
                <a:solidFill>
                  <a:srgbClr val="232D37"/>
                </a:solidFill>
                <a:latin typeface="Aptos"/>
              </a:defRPr>
            </a:pPr>
            <a:r>
              <a:t>Gaps between training and industrial needs</a:t>
            </a:r>
          </a:p>
        </p:txBody>
      </p:sp>
      <p:sp>
        <p:nvSpPr>
          <p:cNvPr id="25" name="Rounded Rectangle 24"/>
          <p:cNvSpPr/>
          <p:nvPr/>
        </p:nvSpPr>
        <p:spPr>
          <a:xfrm>
            <a:off x="6172200" y="3099816"/>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172200" y="3099816"/>
            <a:ext cx="73152" cy="749808"/>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355080" y="3209544"/>
            <a:ext cx="4937760" cy="320040"/>
          </a:xfrm>
          <a:prstGeom prst="rect">
            <a:avLst/>
          </a:prstGeom>
          <a:noFill/>
        </p:spPr>
        <p:txBody>
          <a:bodyPr wrap="none">
            <a:spAutoFit/>
          </a:bodyPr>
          <a:lstStyle/>
          <a:p>
            <a:pPr>
              <a:defRPr sz="1250" b="1">
                <a:solidFill>
                  <a:srgbClr val="0A2340"/>
                </a:solidFill>
                <a:latin typeface="Aptos Display"/>
              </a:defRPr>
            </a:pPr>
            <a:r>
              <a:t>Policy</a:t>
            </a:r>
          </a:p>
        </p:txBody>
      </p:sp>
      <p:sp>
        <p:nvSpPr>
          <p:cNvPr id="28" name="TextBox 27"/>
          <p:cNvSpPr txBox="1"/>
          <p:nvPr/>
        </p:nvSpPr>
        <p:spPr>
          <a:xfrm>
            <a:off x="6355080" y="3602736"/>
            <a:ext cx="4937760" cy="155447"/>
          </a:xfrm>
          <a:prstGeom prst="rect">
            <a:avLst/>
          </a:prstGeom>
          <a:noFill/>
        </p:spPr>
        <p:txBody>
          <a:bodyPr wrap="square" lIns="0" rIns="0">
            <a:spAutoFit/>
          </a:bodyPr>
          <a:lstStyle/>
          <a:p>
            <a:pPr>
              <a:defRPr sz="980">
                <a:solidFill>
                  <a:srgbClr val="232D37"/>
                </a:solidFill>
                <a:latin typeface="Aptos"/>
              </a:defRPr>
            </a:pPr>
            <a:r>
              <a:t>Uncertainty in taxes, trade and FX arrangements</a:t>
            </a:r>
          </a:p>
        </p:txBody>
      </p:sp>
      <p:sp>
        <p:nvSpPr>
          <p:cNvPr id="29" name="Rounded Rectangle 28"/>
          <p:cNvSpPr/>
          <p:nvPr/>
        </p:nvSpPr>
        <p:spPr>
          <a:xfrm>
            <a:off x="548640" y="4032504"/>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48640" y="4032504"/>
            <a:ext cx="73152" cy="749808"/>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31520" y="4142232"/>
            <a:ext cx="4937760" cy="320040"/>
          </a:xfrm>
          <a:prstGeom prst="rect">
            <a:avLst/>
          </a:prstGeom>
          <a:noFill/>
        </p:spPr>
        <p:txBody>
          <a:bodyPr wrap="none">
            <a:spAutoFit/>
          </a:bodyPr>
          <a:lstStyle/>
          <a:p>
            <a:pPr>
              <a:defRPr sz="1250" b="1">
                <a:solidFill>
                  <a:srgbClr val="0A2340"/>
                </a:solidFill>
                <a:latin typeface="Aptos Display"/>
              </a:defRPr>
            </a:pPr>
            <a:r>
              <a:t>R&amp;D links</a:t>
            </a:r>
          </a:p>
        </p:txBody>
      </p:sp>
      <p:sp>
        <p:nvSpPr>
          <p:cNvPr id="32" name="TextBox 31"/>
          <p:cNvSpPr txBox="1"/>
          <p:nvPr/>
        </p:nvSpPr>
        <p:spPr>
          <a:xfrm>
            <a:off x="731520" y="4535424"/>
            <a:ext cx="4937760" cy="155447"/>
          </a:xfrm>
          <a:prstGeom prst="rect">
            <a:avLst/>
          </a:prstGeom>
          <a:noFill/>
        </p:spPr>
        <p:txBody>
          <a:bodyPr wrap="square" lIns="0" rIns="0">
            <a:spAutoFit/>
          </a:bodyPr>
          <a:lstStyle/>
          <a:p>
            <a:pPr>
              <a:defRPr sz="980">
                <a:solidFill>
                  <a:srgbClr val="232D37"/>
                </a:solidFill>
                <a:latin typeface="Aptos"/>
              </a:defRPr>
            </a:pPr>
            <a:r>
              <a:t>Weak university–industry commercialization</a:t>
            </a:r>
          </a:p>
        </p:txBody>
      </p:sp>
      <p:sp>
        <p:nvSpPr>
          <p:cNvPr id="33" name="Rounded Rectangle 32"/>
          <p:cNvSpPr/>
          <p:nvPr/>
        </p:nvSpPr>
        <p:spPr>
          <a:xfrm>
            <a:off x="6172200" y="4032504"/>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6172200" y="4032504"/>
            <a:ext cx="73152" cy="74980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355080" y="4142232"/>
            <a:ext cx="4937760" cy="320040"/>
          </a:xfrm>
          <a:prstGeom prst="rect">
            <a:avLst/>
          </a:prstGeom>
          <a:noFill/>
        </p:spPr>
        <p:txBody>
          <a:bodyPr wrap="none">
            <a:spAutoFit/>
          </a:bodyPr>
          <a:lstStyle/>
          <a:p>
            <a:pPr>
              <a:defRPr sz="1250" b="1">
                <a:solidFill>
                  <a:srgbClr val="0A2340"/>
                </a:solidFill>
                <a:latin typeface="Aptos Display"/>
              </a:defRPr>
            </a:pPr>
            <a:r>
              <a:t>Raw exports</a:t>
            </a:r>
          </a:p>
        </p:txBody>
      </p:sp>
      <p:sp>
        <p:nvSpPr>
          <p:cNvPr id="36" name="TextBox 35"/>
          <p:cNvSpPr txBox="1"/>
          <p:nvPr/>
        </p:nvSpPr>
        <p:spPr>
          <a:xfrm>
            <a:off x="6355080" y="4535424"/>
            <a:ext cx="4937760" cy="155447"/>
          </a:xfrm>
          <a:prstGeom prst="rect">
            <a:avLst/>
          </a:prstGeom>
          <a:noFill/>
        </p:spPr>
        <p:txBody>
          <a:bodyPr wrap="square" lIns="0" rIns="0">
            <a:spAutoFit/>
          </a:bodyPr>
          <a:lstStyle/>
          <a:p>
            <a:pPr>
              <a:defRPr sz="980">
                <a:solidFill>
                  <a:srgbClr val="232D37"/>
                </a:solidFill>
                <a:latin typeface="Aptos"/>
              </a:defRPr>
            </a:pPr>
            <a:r>
              <a:t>Limited domestic processing/value capture</a:t>
            </a:r>
          </a:p>
        </p:txBody>
      </p:sp>
      <p:sp>
        <p:nvSpPr>
          <p:cNvPr id="37" name="Rounded Rectangle 36"/>
          <p:cNvSpPr/>
          <p:nvPr/>
        </p:nvSpPr>
        <p:spPr>
          <a:xfrm>
            <a:off x="548640" y="4965192"/>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548640" y="4965192"/>
            <a:ext cx="73152" cy="749808"/>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31520" y="5074920"/>
            <a:ext cx="4937760" cy="320040"/>
          </a:xfrm>
          <a:prstGeom prst="rect">
            <a:avLst/>
          </a:prstGeom>
          <a:noFill/>
        </p:spPr>
        <p:txBody>
          <a:bodyPr wrap="none">
            <a:spAutoFit/>
          </a:bodyPr>
          <a:lstStyle/>
          <a:p>
            <a:pPr>
              <a:defRPr sz="1250" b="1">
                <a:solidFill>
                  <a:srgbClr val="0A2340"/>
                </a:solidFill>
                <a:latin typeface="Aptos Display"/>
              </a:defRPr>
            </a:pPr>
            <a:r>
              <a:t>Institutions</a:t>
            </a:r>
          </a:p>
        </p:txBody>
      </p:sp>
      <p:sp>
        <p:nvSpPr>
          <p:cNvPr id="40" name="TextBox 39"/>
          <p:cNvSpPr txBox="1"/>
          <p:nvPr/>
        </p:nvSpPr>
        <p:spPr>
          <a:xfrm>
            <a:off x="731520" y="5468112"/>
            <a:ext cx="4937760" cy="155447"/>
          </a:xfrm>
          <a:prstGeom prst="rect">
            <a:avLst/>
          </a:prstGeom>
          <a:noFill/>
        </p:spPr>
        <p:txBody>
          <a:bodyPr wrap="square" lIns="0" rIns="0">
            <a:spAutoFit/>
          </a:bodyPr>
          <a:lstStyle/>
          <a:p>
            <a:pPr>
              <a:defRPr sz="980">
                <a:solidFill>
                  <a:srgbClr val="232D37"/>
                </a:solidFill>
                <a:latin typeface="Aptos"/>
              </a:defRPr>
            </a:pPr>
            <a:r>
              <a:t>Regulatory and governance constraints</a:t>
            </a:r>
          </a:p>
        </p:txBody>
      </p:sp>
      <p:sp>
        <p:nvSpPr>
          <p:cNvPr id="41" name="Rounded Rectangle 40"/>
          <p:cNvSpPr/>
          <p:nvPr/>
        </p:nvSpPr>
        <p:spPr>
          <a:xfrm>
            <a:off x="6172200" y="4965192"/>
            <a:ext cx="5257800" cy="74980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6172200" y="4965192"/>
            <a:ext cx="73152" cy="749808"/>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355080" y="5074920"/>
            <a:ext cx="4937760" cy="320040"/>
          </a:xfrm>
          <a:prstGeom prst="rect">
            <a:avLst/>
          </a:prstGeom>
          <a:noFill/>
        </p:spPr>
        <p:txBody>
          <a:bodyPr wrap="none">
            <a:spAutoFit/>
          </a:bodyPr>
          <a:lstStyle/>
          <a:p>
            <a:pPr>
              <a:defRPr sz="1250" b="1">
                <a:solidFill>
                  <a:srgbClr val="0A2340"/>
                </a:solidFill>
                <a:latin typeface="Aptos Display"/>
              </a:defRPr>
            </a:pPr>
            <a:r>
              <a:t>Insecurity</a:t>
            </a:r>
          </a:p>
        </p:txBody>
      </p:sp>
      <p:sp>
        <p:nvSpPr>
          <p:cNvPr id="44" name="TextBox 43"/>
          <p:cNvSpPr txBox="1"/>
          <p:nvPr/>
        </p:nvSpPr>
        <p:spPr>
          <a:xfrm>
            <a:off x="6355080" y="5468112"/>
            <a:ext cx="4937760" cy="155447"/>
          </a:xfrm>
          <a:prstGeom prst="rect">
            <a:avLst/>
          </a:prstGeom>
          <a:noFill/>
        </p:spPr>
        <p:txBody>
          <a:bodyPr wrap="square" lIns="0" rIns="0">
            <a:spAutoFit/>
          </a:bodyPr>
          <a:lstStyle/>
          <a:p>
            <a:pPr>
              <a:defRPr sz="980">
                <a:solidFill>
                  <a:srgbClr val="232D37"/>
                </a:solidFill>
                <a:latin typeface="Aptos"/>
              </a:defRPr>
            </a:pPr>
            <a:r>
              <a:t>Disruptions to production, transport and investment</a:t>
            </a:r>
          </a:p>
        </p:txBody>
      </p:sp>
      <p:sp>
        <p:nvSpPr>
          <p:cNvPr id="45" name="TextBox 44"/>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Evolution of Engineering Materials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548640" y="155448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1</a:t>
            </a:r>
          </a:p>
        </p:txBody>
      </p:sp>
      <p:sp>
        <p:nvSpPr>
          <p:cNvPr id="6" name="Rounded Rectangle 5"/>
          <p:cNvSpPr/>
          <p:nvPr/>
        </p:nvSpPr>
        <p:spPr>
          <a:xfrm>
            <a:off x="502919" y="2423160"/>
            <a:ext cx="2514600" cy="1874519"/>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02919" y="2423160"/>
            <a:ext cx="73152" cy="1874519"/>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532888"/>
            <a:ext cx="2194560" cy="320040"/>
          </a:xfrm>
          <a:prstGeom prst="rect">
            <a:avLst/>
          </a:prstGeom>
          <a:noFill/>
        </p:spPr>
        <p:txBody>
          <a:bodyPr wrap="none">
            <a:spAutoFit/>
          </a:bodyPr>
          <a:lstStyle/>
          <a:p>
            <a:pPr>
              <a:defRPr sz="1500" b="1">
                <a:solidFill>
                  <a:srgbClr val="0A2340"/>
                </a:solidFill>
                <a:latin typeface="Aptos Display"/>
              </a:defRPr>
            </a:pPr>
            <a:r>
              <a:t>Conventional</a:t>
            </a:r>
            <a:br/>
            <a:r>
              <a:t>materials</a:t>
            </a:r>
          </a:p>
        </p:txBody>
      </p:sp>
      <p:sp>
        <p:nvSpPr>
          <p:cNvPr id="9" name="TextBox 8"/>
          <p:cNvSpPr txBox="1"/>
          <p:nvPr/>
        </p:nvSpPr>
        <p:spPr>
          <a:xfrm>
            <a:off x="685800" y="2926080"/>
            <a:ext cx="2194560" cy="1280160"/>
          </a:xfrm>
          <a:prstGeom prst="rect">
            <a:avLst/>
          </a:prstGeom>
          <a:noFill/>
        </p:spPr>
        <p:txBody>
          <a:bodyPr wrap="square" lIns="0" rIns="0">
            <a:spAutoFit/>
          </a:bodyPr>
          <a:lstStyle/>
          <a:p>
            <a:pPr>
              <a:defRPr sz="1100">
                <a:solidFill>
                  <a:srgbClr val="232D37"/>
                </a:solidFill>
                <a:latin typeface="Aptos"/>
              </a:defRPr>
            </a:pPr>
            <a:r>
              <a:t>Steels • aluminium • ceramics • polymers • concrete</a:t>
            </a:r>
          </a:p>
        </p:txBody>
      </p:sp>
      <p:cxnSp>
        <p:nvCxnSpPr>
          <p:cNvPr id="10" name="Connector 9"/>
          <p:cNvCxnSpPr/>
          <p:nvPr/>
        </p:nvCxnSpPr>
        <p:spPr>
          <a:xfrm>
            <a:off x="1234440" y="1901952"/>
            <a:ext cx="2103120"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3429000" y="1554480"/>
            <a:ext cx="685800" cy="685800"/>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2</a:t>
            </a:r>
          </a:p>
        </p:txBody>
      </p:sp>
      <p:sp>
        <p:nvSpPr>
          <p:cNvPr id="12" name="Rounded Rectangle 11"/>
          <p:cNvSpPr/>
          <p:nvPr/>
        </p:nvSpPr>
        <p:spPr>
          <a:xfrm>
            <a:off x="3383280" y="2423160"/>
            <a:ext cx="2514600" cy="1874519"/>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83280" y="2423160"/>
            <a:ext cx="73152" cy="1874519"/>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6160" y="2532888"/>
            <a:ext cx="2194560" cy="320040"/>
          </a:xfrm>
          <a:prstGeom prst="rect">
            <a:avLst/>
          </a:prstGeom>
          <a:noFill/>
        </p:spPr>
        <p:txBody>
          <a:bodyPr wrap="none">
            <a:spAutoFit/>
          </a:bodyPr>
          <a:lstStyle/>
          <a:p>
            <a:pPr>
              <a:defRPr sz="1500" b="1">
                <a:solidFill>
                  <a:srgbClr val="0A2340"/>
                </a:solidFill>
                <a:latin typeface="Aptos Display"/>
              </a:defRPr>
            </a:pPr>
            <a:r>
              <a:t>Advanced</a:t>
            </a:r>
            <a:br/>
            <a:r>
              <a:t>materials</a:t>
            </a:r>
          </a:p>
        </p:txBody>
      </p:sp>
      <p:sp>
        <p:nvSpPr>
          <p:cNvPr id="15" name="TextBox 14"/>
          <p:cNvSpPr txBox="1"/>
          <p:nvPr/>
        </p:nvSpPr>
        <p:spPr>
          <a:xfrm>
            <a:off x="3566160" y="2926080"/>
            <a:ext cx="2194560" cy="1280160"/>
          </a:xfrm>
          <a:prstGeom prst="rect">
            <a:avLst/>
          </a:prstGeom>
          <a:noFill/>
        </p:spPr>
        <p:txBody>
          <a:bodyPr wrap="square" lIns="0" rIns="0">
            <a:spAutoFit/>
          </a:bodyPr>
          <a:lstStyle/>
          <a:p>
            <a:pPr>
              <a:defRPr sz="1100">
                <a:solidFill>
                  <a:srgbClr val="232D37"/>
                </a:solidFill>
                <a:latin typeface="Aptos"/>
              </a:defRPr>
            </a:pPr>
            <a:r>
              <a:t>Alloys • composites • fibre reinforcement • surface engineering</a:t>
            </a:r>
          </a:p>
        </p:txBody>
      </p:sp>
      <p:cxnSp>
        <p:nvCxnSpPr>
          <p:cNvPr id="16" name="Connector 15"/>
          <p:cNvCxnSpPr/>
          <p:nvPr/>
        </p:nvCxnSpPr>
        <p:spPr>
          <a:xfrm>
            <a:off x="4114800" y="1901952"/>
            <a:ext cx="2103120"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6309359" y="1554480"/>
            <a:ext cx="685800" cy="68580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3</a:t>
            </a:r>
          </a:p>
        </p:txBody>
      </p:sp>
      <p:sp>
        <p:nvSpPr>
          <p:cNvPr id="18" name="Rounded Rectangle 17"/>
          <p:cNvSpPr/>
          <p:nvPr/>
        </p:nvSpPr>
        <p:spPr>
          <a:xfrm>
            <a:off x="6263640" y="2423160"/>
            <a:ext cx="2514600" cy="1874519"/>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263640" y="2423160"/>
            <a:ext cx="73152" cy="1874519"/>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46520" y="2532888"/>
            <a:ext cx="2194560" cy="320040"/>
          </a:xfrm>
          <a:prstGeom prst="rect">
            <a:avLst/>
          </a:prstGeom>
          <a:noFill/>
        </p:spPr>
        <p:txBody>
          <a:bodyPr wrap="none">
            <a:spAutoFit/>
          </a:bodyPr>
          <a:lstStyle/>
          <a:p>
            <a:pPr>
              <a:defRPr sz="1500" b="1">
                <a:solidFill>
                  <a:srgbClr val="0A2340"/>
                </a:solidFill>
                <a:latin typeface="Aptos Display"/>
              </a:defRPr>
            </a:pPr>
            <a:r>
              <a:t>Nanotechnology</a:t>
            </a:r>
          </a:p>
        </p:txBody>
      </p:sp>
      <p:sp>
        <p:nvSpPr>
          <p:cNvPr id="21" name="TextBox 20"/>
          <p:cNvSpPr txBox="1"/>
          <p:nvPr/>
        </p:nvSpPr>
        <p:spPr>
          <a:xfrm>
            <a:off x="6446520" y="2926080"/>
            <a:ext cx="2194560" cy="1280160"/>
          </a:xfrm>
          <a:prstGeom prst="rect">
            <a:avLst/>
          </a:prstGeom>
          <a:noFill/>
        </p:spPr>
        <p:txBody>
          <a:bodyPr wrap="square" lIns="0" rIns="0">
            <a:spAutoFit/>
          </a:bodyPr>
          <a:lstStyle/>
          <a:p>
            <a:pPr>
              <a:defRPr sz="1100">
                <a:solidFill>
                  <a:srgbClr val="232D37"/>
                </a:solidFill>
                <a:latin typeface="Aptos"/>
              </a:defRPr>
            </a:pPr>
            <a:r>
              <a:t>Graphene • CNTs • nanoceramics • 2D materials</a:t>
            </a:r>
          </a:p>
        </p:txBody>
      </p:sp>
      <p:cxnSp>
        <p:nvCxnSpPr>
          <p:cNvPr id="22" name="Connector 21"/>
          <p:cNvCxnSpPr/>
          <p:nvPr/>
        </p:nvCxnSpPr>
        <p:spPr>
          <a:xfrm>
            <a:off x="6995159" y="1901952"/>
            <a:ext cx="2103121" cy="0"/>
          </a:xfrm>
          <a:prstGeom prst="line">
            <a:avLst/>
          </a:prstGeom>
          <a:ln w="38100">
            <a:solidFill>
              <a:srgbClr val="E0A537"/>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9189719" y="1554480"/>
            <a:ext cx="685800" cy="68580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Display"/>
              </a:defRPr>
            </a:pPr>
            <a:r>
              <a:t>4</a:t>
            </a:r>
          </a:p>
        </p:txBody>
      </p:sp>
      <p:sp>
        <p:nvSpPr>
          <p:cNvPr id="24" name="Rounded Rectangle 23"/>
          <p:cNvSpPr/>
          <p:nvPr/>
        </p:nvSpPr>
        <p:spPr>
          <a:xfrm>
            <a:off x="9143999" y="2423160"/>
            <a:ext cx="2514600" cy="1874519"/>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143999" y="2423160"/>
            <a:ext cx="73152" cy="1874519"/>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326879" y="2532888"/>
            <a:ext cx="2194560" cy="320040"/>
          </a:xfrm>
          <a:prstGeom prst="rect">
            <a:avLst/>
          </a:prstGeom>
          <a:noFill/>
        </p:spPr>
        <p:txBody>
          <a:bodyPr wrap="none">
            <a:spAutoFit/>
          </a:bodyPr>
          <a:lstStyle/>
          <a:p>
            <a:pPr>
              <a:defRPr sz="1500" b="1">
                <a:solidFill>
                  <a:srgbClr val="0A2340"/>
                </a:solidFill>
                <a:latin typeface="Aptos Display"/>
              </a:defRPr>
            </a:pPr>
            <a:r>
              <a:t>Multiscale +</a:t>
            </a:r>
            <a:br/>
            <a:r>
              <a:t>multifunctional</a:t>
            </a:r>
          </a:p>
        </p:txBody>
      </p:sp>
      <p:sp>
        <p:nvSpPr>
          <p:cNvPr id="27" name="TextBox 26"/>
          <p:cNvSpPr txBox="1"/>
          <p:nvPr/>
        </p:nvSpPr>
        <p:spPr>
          <a:xfrm>
            <a:off x="9326879" y="2926080"/>
            <a:ext cx="2194560" cy="1280160"/>
          </a:xfrm>
          <a:prstGeom prst="rect">
            <a:avLst/>
          </a:prstGeom>
          <a:noFill/>
        </p:spPr>
        <p:txBody>
          <a:bodyPr wrap="square" lIns="0" rIns="0">
            <a:spAutoFit/>
          </a:bodyPr>
          <a:lstStyle/>
          <a:p>
            <a:pPr>
              <a:defRPr sz="1100">
                <a:solidFill>
                  <a:srgbClr val="232D37"/>
                </a:solidFill>
                <a:latin typeface="Aptos"/>
              </a:defRPr>
            </a:pPr>
            <a:r>
              <a:t>High-entropy • architected • sustainable • AI-enabled</a:t>
            </a:r>
          </a:p>
        </p:txBody>
      </p:sp>
      <p:sp>
        <p:nvSpPr>
          <p:cNvPr id="28" name="Rounded Rectangle 27"/>
          <p:cNvSpPr/>
          <p:nvPr/>
        </p:nvSpPr>
        <p:spPr>
          <a:xfrm>
            <a:off x="2743200" y="4892040"/>
            <a:ext cx="6766560" cy="77724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743200" y="4892040"/>
            <a:ext cx="73152" cy="77724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926080" y="5001768"/>
            <a:ext cx="6446520" cy="320040"/>
          </a:xfrm>
          <a:prstGeom prst="rect">
            <a:avLst/>
          </a:prstGeom>
          <a:noFill/>
        </p:spPr>
        <p:txBody>
          <a:bodyPr wrap="none">
            <a:spAutoFit/>
          </a:bodyPr>
          <a:lstStyle/>
          <a:p>
            <a:pPr>
              <a:defRPr sz="1300" b="1">
                <a:solidFill>
                  <a:srgbClr val="0A2340"/>
                </a:solidFill>
                <a:latin typeface="Aptos Display"/>
              </a:defRPr>
            </a:pPr>
            <a:r>
              <a:t>Emerging philosophy</a:t>
            </a:r>
          </a:p>
        </p:txBody>
      </p:sp>
      <p:sp>
        <p:nvSpPr>
          <p:cNvPr id="31" name="TextBox 30"/>
          <p:cNvSpPr txBox="1"/>
          <p:nvPr/>
        </p:nvSpPr>
        <p:spPr>
          <a:xfrm>
            <a:off x="2926080" y="5394959"/>
            <a:ext cx="6446520" cy="182879"/>
          </a:xfrm>
          <a:prstGeom prst="rect">
            <a:avLst/>
          </a:prstGeom>
          <a:noFill/>
        </p:spPr>
        <p:txBody>
          <a:bodyPr wrap="square" lIns="0" rIns="0">
            <a:spAutoFit/>
          </a:bodyPr>
          <a:lstStyle/>
          <a:p>
            <a:pPr>
              <a:defRPr sz="1050">
                <a:solidFill>
                  <a:srgbClr val="232D37"/>
                </a:solidFill>
                <a:latin typeface="Aptos"/>
              </a:defRPr>
            </a:pPr>
            <a:r>
              <a:t>Composition + microstructure + nanoscale architecture + manufacturing process are increasingly optimized together.</a:t>
            </a:r>
          </a:p>
        </p:txBody>
      </p:sp>
      <p:sp>
        <p:nvSpPr>
          <p:cNvPr id="32" name="TextBox 31"/>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New Engineering Materials: Major Classes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457200" y="123444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234440"/>
            <a:ext cx="73152" cy="18288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344168"/>
            <a:ext cx="2286000" cy="320040"/>
          </a:xfrm>
          <a:prstGeom prst="rect">
            <a:avLst/>
          </a:prstGeom>
          <a:noFill/>
        </p:spPr>
        <p:txBody>
          <a:bodyPr wrap="none">
            <a:spAutoFit/>
          </a:bodyPr>
          <a:lstStyle/>
          <a:p>
            <a:pPr>
              <a:defRPr sz="1400" b="1">
                <a:solidFill>
                  <a:srgbClr val="0A2340"/>
                </a:solidFill>
                <a:latin typeface="Aptos Display"/>
              </a:defRPr>
            </a:pPr>
            <a:r>
              <a:t>High-entropy</a:t>
            </a:r>
          </a:p>
        </p:txBody>
      </p:sp>
      <p:sp>
        <p:nvSpPr>
          <p:cNvPr id="8" name="TextBox 7"/>
          <p:cNvSpPr txBox="1"/>
          <p:nvPr/>
        </p:nvSpPr>
        <p:spPr>
          <a:xfrm>
            <a:off x="640080" y="1737360"/>
            <a:ext cx="2286000" cy="1234440"/>
          </a:xfrm>
          <a:prstGeom prst="rect">
            <a:avLst/>
          </a:prstGeom>
          <a:noFill/>
        </p:spPr>
        <p:txBody>
          <a:bodyPr wrap="square" lIns="0" rIns="0">
            <a:spAutoFit/>
          </a:bodyPr>
          <a:lstStyle/>
          <a:p>
            <a:pPr>
              <a:defRPr sz="1050">
                <a:solidFill>
                  <a:srgbClr val="232D37"/>
                </a:solidFill>
                <a:latin typeface="Aptos"/>
              </a:defRPr>
            </a:pPr>
            <a:r>
              <a:t>Strength • thermal/chemical stability</a:t>
            </a:r>
            <a:br/>
            <a:br/>
            <a:r>
              <a:t>Aerospace • energy • electronics</a:t>
            </a:r>
          </a:p>
        </p:txBody>
      </p:sp>
      <p:sp>
        <p:nvSpPr>
          <p:cNvPr id="9" name="Rounded Rectangle 8"/>
          <p:cNvSpPr/>
          <p:nvPr/>
        </p:nvSpPr>
        <p:spPr>
          <a:xfrm>
            <a:off x="3337560" y="123444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337560" y="1234440"/>
            <a:ext cx="73152" cy="18288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520440" y="1344168"/>
            <a:ext cx="2286000" cy="320040"/>
          </a:xfrm>
          <a:prstGeom prst="rect">
            <a:avLst/>
          </a:prstGeom>
          <a:noFill/>
        </p:spPr>
        <p:txBody>
          <a:bodyPr wrap="none">
            <a:spAutoFit/>
          </a:bodyPr>
          <a:lstStyle/>
          <a:p>
            <a:pPr>
              <a:defRPr sz="1400" b="1">
                <a:solidFill>
                  <a:srgbClr val="0A2340"/>
                </a:solidFill>
                <a:latin typeface="Aptos Display"/>
              </a:defRPr>
            </a:pPr>
            <a:r>
              <a:t>2D / MXenes</a:t>
            </a:r>
          </a:p>
        </p:txBody>
      </p:sp>
      <p:sp>
        <p:nvSpPr>
          <p:cNvPr id="12" name="TextBox 11"/>
          <p:cNvSpPr txBox="1"/>
          <p:nvPr/>
        </p:nvSpPr>
        <p:spPr>
          <a:xfrm>
            <a:off x="3520440" y="1737360"/>
            <a:ext cx="2286000" cy="1234440"/>
          </a:xfrm>
          <a:prstGeom prst="rect">
            <a:avLst/>
          </a:prstGeom>
          <a:noFill/>
        </p:spPr>
        <p:txBody>
          <a:bodyPr wrap="square" lIns="0" rIns="0">
            <a:spAutoFit/>
          </a:bodyPr>
          <a:lstStyle/>
          <a:p>
            <a:pPr>
              <a:defRPr sz="1050">
                <a:solidFill>
                  <a:srgbClr val="232D37"/>
                </a:solidFill>
                <a:latin typeface="Aptos"/>
              </a:defRPr>
            </a:pPr>
            <a:r>
              <a:t>Conductivity • surface tunability</a:t>
            </a:r>
            <a:br/>
            <a:br/>
            <a:r>
              <a:t>Batteries • sensors • EMI shielding</a:t>
            </a:r>
          </a:p>
        </p:txBody>
      </p:sp>
      <p:sp>
        <p:nvSpPr>
          <p:cNvPr id="13" name="Rounded Rectangle 12"/>
          <p:cNvSpPr/>
          <p:nvPr/>
        </p:nvSpPr>
        <p:spPr>
          <a:xfrm>
            <a:off x="6217920" y="123444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17920" y="1234440"/>
            <a:ext cx="73152" cy="182880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0" y="1344168"/>
            <a:ext cx="2286000" cy="320040"/>
          </a:xfrm>
          <a:prstGeom prst="rect">
            <a:avLst/>
          </a:prstGeom>
          <a:noFill/>
        </p:spPr>
        <p:txBody>
          <a:bodyPr wrap="none">
            <a:spAutoFit/>
          </a:bodyPr>
          <a:lstStyle/>
          <a:p>
            <a:pPr>
              <a:defRPr sz="1400" b="1">
                <a:solidFill>
                  <a:srgbClr val="0A2340"/>
                </a:solidFill>
                <a:latin typeface="Aptos Display"/>
              </a:defRPr>
            </a:pPr>
            <a:r>
              <a:t>UHTCs</a:t>
            </a:r>
          </a:p>
        </p:txBody>
      </p:sp>
      <p:sp>
        <p:nvSpPr>
          <p:cNvPr id="16" name="TextBox 15"/>
          <p:cNvSpPr txBox="1"/>
          <p:nvPr/>
        </p:nvSpPr>
        <p:spPr>
          <a:xfrm>
            <a:off x="6400800" y="1737360"/>
            <a:ext cx="2286000" cy="1234440"/>
          </a:xfrm>
          <a:prstGeom prst="rect">
            <a:avLst/>
          </a:prstGeom>
          <a:noFill/>
        </p:spPr>
        <p:txBody>
          <a:bodyPr wrap="square" lIns="0" rIns="0">
            <a:spAutoFit/>
          </a:bodyPr>
          <a:lstStyle/>
          <a:p>
            <a:pPr>
              <a:defRPr sz="1050">
                <a:solidFill>
                  <a:srgbClr val="232D37"/>
                </a:solidFill>
                <a:latin typeface="Aptos"/>
              </a:defRPr>
            </a:pPr>
            <a:r>
              <a:t>Extreme temperature resistance</a:t>
            </a:r>
            <a:br/>
            <a:br/>
            <a:r>
              <a:t>Hypersonics • spacecraft • nuclear</a:t>
            </a:r>
          </a:p>
        </p:txBody>
      </p:sp>
      <p:sp>
        <p:nvSpPr>
          <p:cNvPr id="17" name="Rounded Rectangle 16"/>
          <p:cNvSpPr/>
          <p:nvPr/>
        </p:nvSpPr>
        <p:spPr>
          <a:xfrm>
            <a:off x="9098280" y="123444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098280" y="1234440"/>
            <a:ext cx="73152" cy="182880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281159" y="1344168"/>
            <a:ext cx="2286000" cy="320040"/>
          </a:xfrm>
          <a:prstGeom prst="rect">
            <a:avLst/>
          </a:prstGeom>
          <a:noFill/>
        </p:spPr>
        <p:txBody>
          <a:bodyPr wrap="none">
            <a:spAutoFit/>
          </a:bodyPr>
          <a:lstStyle/>
          <a:p>
            <a:pPr>
              <a:defRPr sz="1400" b="1">
                <a:solidFill>
                  <a:srgbClr val="0A2340"/>
                </a:solidFill>
                <a:latin typeface="Aptos Display"/>
              </a:defRPr>
            </a:pPr>
            <a:r>
              <a:t>Metamaterials</a:t>
            </a:r>
          </a:p>
        </p:txBody>
      </p:sp>
      <p:sp>
        <p:nvSpPr>
          <p:cNvPr id="20" name="TextBox 19"/>
          <p:cNvSpPr txBox="1"/>
          <p:nvPr/>
        </p:nvSpPr>
        <p:spPr>
          <a:xfrm>
            <a:off x="9281159" y="1737360"/>
            <a:ext cx="2286000" cy="1234440"/>
          </a:xfrm>
          <a:prstGeom prst="rect">
            <a:avLst/>
          </a:prstGeom>
          <a:noFill/>
        </p:spPr>
        <p:txBody>
          <a:bodyPr wrap="square" lIns="0" rIns="0">
            <a:spAutoFit/>
          </a:bodyPr>
          <a:lstStyle/>
          <a:p>
            <a:pPr>
              <a:defRPr sz="1050">
                <a:solidFill>
                  <a:srgbClr val="232D37"/>
                </a:solidFill>
                <a:latin typeface="Aptos"/>
              </a:defRPr>
            </a:pPr>
            <a:r>
              <a:t>Architecture-controlled properties</a:t>
            </a:r>
            <a:br/>
            <a:br/>
            <a:r>
              <a:t>Vibration • impact • robotics</a:t>
            </a:r>
          </a:p>
        </p:txBody>
      </p:sp>
      <p:sp>
        <p:nvSpPr>
          <p:cNvPr id="21" name="Rounded Rectangle 20"/>
          <p:cNvSpPr/>
          <p:nvPr/>
        </p:nvSpPr>
        <p:spPr>
          <a:xfrm>
            <a:off x="457200" y="356616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57200" y="3566160"/>
            <a:ext cx="73152" cy="18288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 y="3675887"/>
            <a:ext cx="2286000" cy="320040"/>
          </a:xfrm>
          <a:prstGeom prst="rect">
            <a:avLst/>
          </a:prstGeom>
          <a:noFill/>
        </p:spPr>
        <p:txBody>
          <a:bodyPr wrap="none">
            <a:spAutoFit/>
          </a:bodyPr>
          <a:lstStyle/>
          <a:p>
            <a:pPr>
              <a:defRPr sz="1400" b="1">
                <a:solidFill>
                  <a:srgbClr val="0A2340"/>
                </a:solidFill>
                <a:latin typeface="Aptos Display"/>
              </a:defRPr>
            </a:pPr>
            <a:r>
              <a:t>Aerogels</a:t>
            </a:r>
          </a:p>
        </p:txBody>
      </p:sp>
      <p:sp>
        <p:nvSpPr>
          <p:cNvPr id="24" name="TextBox 23"/>
          <p:cNvSpPr txBox="1"/>
          <p:nvPr/>
        </p:nvSpPr>
        <p:spPr>
          <a:xfrm>
            <a:off x="640080" y="4069080"/>
            <a:ext cx="2286000" cy="1234440"/>
          </a:xfrm>
          <a:prstGeom prst="rect">
            <a:avLst/>
          </a:prstGeom>
          <a:noFill/>
        </p:spPr>
        <p:txBody>
          <a:bodyPr wrap="square" lIns="0" rIns="0">
            <a:spAutoFit/>
          </a:bodyPr>
          <a:lstStyle/>
          <a:p>
            <a:pPr>
              <a:defRPr sz="1050">
                <a:solidFill>
                  <a:srgbClr val="232D37"/>
                </a:solidFill>
                <a:latin typeface="Aptos"/>
              </a:defRPr>
            </a:pPr>
            <a:r>
              <a:t>Low density • high porosity</a:t>
            </a:r>
            <a:br/>
            <a:br/>
            <a:r>
              <a:t>Insulation • filtration • aerospace</a:t>
            </a:r>
          </a:p>
        </p:txBody>
      </p:sp>
      <p:sp>
        <p:nvSpPr>
          <p:cNvPr id="25" name="Rounded Rectangle 24"/>
          <p:cNvSpPr/>
          <p:nvPr/>
        </p:nvSpPr>
        <p:spPr>
          <a:xfrm>
            <a:off x="3337560" y="356616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3337560" y="3566160"/>
            <a:ext cx="73152" cy="182880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520440" y="3675887"/>
            <a:ext cx="2286000" cy="320040"/>
          </a:xfrm>
          <a:prstGeom prst="rect">
            <a:avLst/>
          </a:prstGeom>
          <a:noFill/>
        </p:spPr>
        <p:txBody>
          <a:bodyPr wrap="none">
            <a:spAutoFit/>
          </a:bodyPr>
          <a:lstStyle/>
          <a:p>
            <a:pPr>
              <a:defRPr sz="1400" b="1">
                <a:solidFill>
                  <a:srgbClr val="0A2340"/>
                </a:solidFill>
                <a:latin typeface="Aptos Display"/>
              </a:defRPr>
            </a:pPr>
            <a:r>
              <a:t>Self-healing</a:t>
            </a:r>
          </a:p>
        </p:txBody>
      </p:sp>
      <p:sp>
        <p:nvSpPr>
          <p:cNvPr id="28" name="TextBox 27"/>
          <p:cNvSpPr txBox="1"/>
          <p:nvPr/>
        </p:nvSpPr>
        <p:spPr>
          <a:xfrm>
            <a:off x="3520440" y="4069080"/>
            <a:ext cx="2286000" cy="1234440"/>
          </a:xfrm>
          <a:prstGeom prst="rect">
            <a:avLst/>
          </a:prstGeom>
          <a:noFill/>
        </p:spPr>
        <p:txBody>
          <a:bodyPr wrap="square" lIns="0" rIns="0">
            <a:spAutoFit/>
          </a:bodyPr>
          <a:lstStyle/>
          <a:p>
            <a:pPr>
              <a:defRPr sz="1050">
                <a:solidFill>
                  <a:srgbClr val="232D37"/>
                </a:solidFill>
                <a:latin typeface="Aptos"/>
              </a:defRPr>
            </a:pPr>
            <a:r>
              <a:t>Damage recovery</a:t>
            </a:r>
            <a:br/>
            <a:br/>
            <a:r>
              <a:t>Infrastructure • aerospace • electronics</a:t>
            </a:r>
          </a:p>
        </p:txBody>
      </p:sp>
      <p:sp>
        <p:nvSpPr>
          <p:cNvPr id="29" name="Rounded Rectangle 28"/>
          <p:cNvSpPr/>
          <p:nvPr/>
        </p:nvSpPr>
        <p:spPr>
          <a:xfrm>
            <a:off x="6217920" y="356616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6217920" y="3566160"/>
            <a:ext cx="73152" cy="18288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00800" y="3675887"/>
            <a:ext cx="2286000" cy="320040"/>
          </a:xfrm>
          <a:prstGeom prst="rect">
            <a:avLst/>
          </a:prstGeom>
          <a:noFill/>
        </p:spPr>
        <p:txBody>
          <a:bodyPr wrap="none">
            <a:spAutoFit/>
          </a:bodyPr>
          <a:lstStyle/>
          <a:p>
            <a:pPr>
              <a:defRPr sz="1400" b="1">
                <a:solidFill>
                  <a:srgbClr val="0A2340"/>
                </a:solidFill>
                <a:latin typeface="Aptos Display"/>
              </a:defRPr>
            </a:pPr>
            <a:r>
              <a:t>Nanocomposites</a:t>
            </a:r>
          </a:p>
        </p:txBody>
      </p:sp>
      <p:sp>
        <p:nvSpPr>
          <p:cNvPr id="32" name="TextBox 31"/>
          <p:cNvSpPr txBox="1"/>
          <p:nvPr/>
        </p:nvSpPr>
        <p:spPr>
          <a:xfrm>
            <a:off x="6400800" y="4069080"/>
            <a:ext cx="2286000" cy="1234440"/>
          </a:xfrm>
          <a:prstGeom prst="rect">
            <a:avLst/>
          </a:prstGeom>
          <a:noFill/>
        </p:spPr>
        <p:txBody>
          <a:bodyPr wrap="square" lIns="0" rIns="0">
            <a:spAutoFit/>
          </a:bodyPr>
          <a:lstStyle/>
          <a:p>
            <a:pPr>
              <a:defRPr sz="1050">
                <a:solidFill>
                  <a:srgbClr val="232D37"/>
                </a:solidFill>
                <a:latin typeface="Aptos"/>
              </a:defRPr>
            </a:pPr>
            <a:r>
              <a:t>Strength • conductivity • barriers</a:t>
            </a:r>
            <a:br/>
            <a:br/>
            <a:r>
              <a:t>Structural • biomedical • electronics</a:t>
            </a:r>
          </a:p>
        </p:txBody>
      </p:sp>
      <p:sp>
        <p:nvSpPr>
          <p:cNvPr id="33" name="Rounded Rectangle 32"/>
          <p:cNvSpPr/>
          <p:nvPr/>
        </p:nvSpPr>
        <p:spPr>
          <a:xfrm>
            <a:off x="9098280" y="3566160"/>
            <a:ext cx="2606040" cy="18288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9098280" y="3566160"/>
            <a:ext cx="73152" cy="182880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281159" y="3675887"/>
            <a:ext cx="2286000" cy="320040"/>
          </a:xfrm>
          <a:prstGeom prst="rect">
            <a:avLst/>
          </a:prstGeom>
          <a:noFill/>
        </p:spPr>
        <p:txBody>
          <a:bodyPr wrap="none">
            <a:spAutoFit/>
          </a:bodyPr>
          <a:lstStyle/>
          <a:p>
            <a:pPr>
              <a:defRPr sz="1400" b="1">
                <a:solidFill>
                  <a:srgbClr val="0A2340"/>
                </a:solidFill>
                <a:latin typeface="Aptos Display"/>
              </a:defRPr>
            </a:pPr>
            <a:r>
              <a:t>Sustainable / AM</a:t>
            </a:r>
          </a:p>
        </p:txBody>
      </p:sp>
      <p:sp>
        <p:nvSpPr>
          <p:cNvPr id="36" name="TextBox 35"/>
          <p:cNvSpPr txBox="1"/>
          <p:nvPr/>
        </p:nvSpPr>
        <p:spPr>
          <a:xfrm>
            <a:off x="9281159" y="4069080"/>
            <a:ext cx="2286000" cy="1234440"/>
          </a:xfrm>
          <a:prstGeom prst="rect">
            <a:avLst/>
          </a:prstGeom>
          <a:noFill/>
        </p:spPr>
        <p:txBody>
          <a:bodyPr wrap="square" lIns="0" rIns="0">
            <a:spAutoFit/>
          </a:bodyPr>
          <a:lstStyle/>
          <a:p>
            <a:pPr>
              <a:defRPr sz="1050">
                <a:solidFill>
                  <a:srgbClr val="232D37"/>
                </a:solidFill>
                <a:latin typeface="Aptos"/>
              </a:defRPr>
            </a:pPr>
            <a:r>
              <a:t>Circularity • geometric freedom</a:t>
            </a:r>
            <a:br/>
            <a:br/>
            <a:r>
              <a:t>Construction • transport • tooling</a:t>
            </a:r>
          </a:p>
        </p:txBody>
      </p:sp>
      <p:sp>
        <p:nvSpPr>
          <p:cNvPr id="37" name="TextBox 36"/>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High-Entropy Materials: Designing Complexity for Performance</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1234440"/>
            <a:ext cx="6629400" cy="4754880"/>
          </a:xfrm>
          <a:prstGeom prst="rect">
            <a:avLst/>
          </a:prstGeom>
          <a:noFill/>
        </p:spPr>
        <p:txBody>
          <a:bodyPr wrap="square">
            <a:spAutoFit/>
          </a:bodyPr>
          <a:lstStyle/>
          <a:p>
            <a:pPr>
              <a:spcAft>
                <a:spcPts val="900"/>
              </a:spcAft>
              <a:defRPr sz="1550" b="0">
                <a:solidFill>
                  <a:srgbClr val="232D37"/>
                </a:solidFill>
                <a:latin typeface="Aptos"/>
              </a:defRPr>
            </a:pPr>
            <a:r>
              <a:t>Unlike conventional alloys with one dominant element, high-entropy alloys use multiple principal elements in substantial proportions.</a:t>
            </a:r>
          </a:p>
          <a:p>
            <a:pPr>
              <a:spcAft>
                <a:spcPts val="900"/>
              </a:spcAft>
              <a:defRPr sz="1550" b="0">
                <a:solidFill>
                  <a:srgbClr val="232D37"/>
                </a:solidFill>
                <a:latin typeface="Aptos"/>
              </a:defRPr>
            </a:pPr>
            <a:r>
              <a:t>The concept now extends beyond metals into ceramics, oxides, carbides, borides, nitrides, polymers, composites and low-dimensional materials.</a:t>
            </a:r>
          </a:p>
          <a:p>
            <a:pPr>
              <a:spcAft>
                <a:spcPts val="900"/>
              </a:spcAft>
              <a:defRPr sz="1550" b="0">
                <a:solidFill>
                  <a:srgbClr val="232D37"/>
                </a:solidFill>
                <a:latin typeface="Aptos"/>
              </a:defRPr>
            </a:pPr>
            <a:r>
              <a:t>Potential properties include strength, ductility, fracture toughness, wear/corrosion resistance, thermal stability, magnetic, catalytic and electrochemical functions.</a:t>
            </a:r>
          </a:p>
          <a:p>
            <a:pPr>
              <a:spcAft>
                <a:spcPts val="900"/>
              </a:spcAft>
              <a:defRPr sz="1550" b="0">
                <a:solidFill>
                  <a:srgbClr val="232D37"/>
                </a:solidFill>
                <a:latin typeface="Aptos"/>
              </a:defRPr>
            </a:pPr>
            <a:r>
              <a:t>Performance depends on composition, processing, phase stability, microstructure, defects and interfaces—the high-entropy label alone does not guarantee superior performance.</a:t>
            </a:r>
          </a:p>
        </p:txBody>
      </p:sp>
      <p:sp>
        <p:nvSpPr>
          <p:cNvPr id="6" name="Rounded Rectangle 5"/>
          <p:cNvSpPr/>
          <p:nvPr/>
        </p:nvSpPr>
        <p:spPr>
          <a:xfrm>
            <a:off x="7635240" y="1234440"/>
            <a:ext cx="3886200" cy="4480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7635240" y="1234440"/>
            <a:ext cx="73152" cy="448056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818119" y="1344168"/>
            <a:ext cx="3566160" cy="320040"/>
          </a:xfrm>
          <a:prstGeom prst="rect">
            <a:avLst/>
          </a:prstGeom>
          <a:noFill/>
        </p:spPr>
        <p:txBody>
          <a:bodyPr wrap="none">
            <a:spAutoFit/>
          </a:bodyPr>
          <a:lstStyle/>
          <a:p>
            <a:pPr>
              <a:defRPr sz="1500" b="1">
                <a:solidFill>
                  <a:srgbClr val="0A2340"/>
                </a:solidFill>
                <a:latin typeface="Aptos Display"/>
              </a:defRPr>
            </a:pPr>
            <a:r>
              <a:t>High-entropy material</a:t>
            </a:r>
          </a:p>
        </p:txBody>
      </p:sp>
      <p:sp>
        <p:nvSpPr>
          <p:cNvPr id="9" name="TextBox 8"/>
          <p:cNvSpPr txBox="1"/>
          <p:nvPr/>
        </p:nvSpPr>
        <p:spPr>
          <a:xfrm>
            <a:off x="7818119" y="1737360"/>
            <a:ext cx="3566160" cy="3886200"/>
          </a:xfrm>
          <a:prstGeom prst="rect">
            <a:avLst/>
          </a:prstGeom>
          <a:noFill/>
        </p:spPr>
        <p:txBody>
          <a:bodyPr wrap="square" lIns="0" rIns="0">
            <a:spAutoFit/>
          </a:bodyPr>
          <a:lstStyle/>
          <a:p>
            <a:pPr>
              <a:defRPr sz="1150">
                <a:solidFill>
                  <a:srgbClr val="232D37"/>
                </a:solidFill>
                <a:latin typeface="Aptos"/>
              </a:defRPr>
            </a:pPr>
            <a:r>
              <a:t>Multiple principal elements • complex local environments</a:t>
            </a:r>
          </a:p>
        </p:txBody>
      </p:sp>
      <p:sp>
        <p:nvSpPr>
          <p:cNvPr id="10" name="Oval 9"/>
          <p:cNvSpPr/>
          <p:nvPr/>
        </p:nvSpPr>
        <p:spPr>
          <a:xfrm>
            <a:off x="8138160" y="2286000"/>
            <a:ext cx="310896" cy="310896"/>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1" name="Oval 10"/>
          <p:cNvSpPr/>
          <p:nvPr/>
        </p:nvSpPr>
        <p:spPr>
          <a:xfrm>
            <a:off x="8759952" y="2286000"/>
            <a:ext cx="310896" cy="310896"/>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2" name="Oval 11"/>
          <p:cNvSpPr/>
          <p:nvPr/>
        </p:nvSpPr>
        <p:spPr>
          <a:xfrm>
            <a:off x="9381744" y="2286000"/>
            <a:ext cx="310896" cy="310896"/>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3" name="Oval 12"/>
          <p:cNvSpPr/>
          <p:nvPr/>
        </p:nvSpPr>
        <p:spPr>
          <a:xfrm>
            <a:off x="10003536" y="2286000"/>
            <a:ext cx="310896" cy="310896"/>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4" name="Oval 13"/>
          <p:cNvSpPr/>
          <p:nvPr/>
        </p:nvSpPr>
        <p:spPr>
          <a:xfrm>
            <a:off x="10625328" y="2286000"/>
            <a:ext cx="310896" cy="310896"/>
          </a:xfrm>
          <a:prstGeom prst="ellipse">
            <a:avLst/>
          </a:prstGeom>
          <a:solidFill>
            <a:srgbClr val="BE37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5" name="Oval 14"/>
          <p:cNvSpPr/>
          <p:nvPr/>
        </p:nvSpPr>
        <p:spPr>
          <a:xfrm>
            <a:off x="8138160" y="2816352"/>
            <a:ext cx="310896" cy="310896"/>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6" name="Oval 15"/>
          <p:cNvSpPr/>
          <p:nvPr/>
        </p:nvSpPr>
        <p:spPr>
          <a:xfrm>
            <a:off x="8759952" y="2816352"/>
            <a:ext cx="310896" cy="310896"/>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7" name="Oval 16"/>
          <p:cNvSpPr/>
          <p:nvPr/>
        </p:nvSpPr>
        <p:spPr>
          <a:xfrm>
            <a:off x="9381744" y="2816352"/>
            <a:ext cx="310896" cy="310896"/>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8" name="Oval 17"/>
          <p:cNvSpPr/>
          <p:nvPr/>
        </p:nvSpPr>
        <p:spPr>
          <a:xfrm>
            <a:off x="10003536" y="2816352"/>
            <a:ext cx="310896" cy="310896"/>
          </a:xfrm>
          <a:prstGeom prst="ellipse">
            <a:avLst/>
          </a:prstGeom>
          <a:solidFill>
            <a:srgbClr val="BE37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19" name="Oval 18"/>
          <p:cNvSpPr/>
          <p:nvPr/>
        </p:nvSpPr>
        <p:spPr>
          <a:xfrm>
            <a:off x="10625328" y="2816352"/>
            <a:ext cx="310896" cy="310896"/>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0" name="Oval 19"/>
          <p:cNvSpPr/>
          <p:nvPr/>
        </p:nvSpPr>
        <p:spPr>
          <a:xfrm>
            <a:off x="8138160" y="3346704"/>
            <a:ext cx="310896" cy="310896"/>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1" name="Oval 20"/>
          <p:cNvSpPr/>
          <p:nvPr/>
        </p:nvSpPr>
        <p:spPr>
          <a:xfrm>
            <a:off x="8759952" y="3346704"/>
            <a:ext cx="310896" cy="310896"/>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2" name="Oval 21"/>
          <p:cNvSpPr/>
          <p:nvPr/>
        </p:nvSpPr>
        <p:spPr>
          <a:xfrm>
            <a:off x="9381744" y="3346704"/>
            <a:ext cx="310896" cy="310896"/>
          </a:xfrm>
          <a:prstGeom prst="ellipse">
            <a:avLst/>
          </a:prstGeom>
          <a:solidFill>
            <a:srgbClr val="BE37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3" name="Oval 22"/>
          <p:cNvSpPr/>
          <p:nvPr/>
        </p:nvSpPr>
        <p:spPr>
          <a:xfrm>
            <a:off x="10003536" y="3346704"/>
            <a:ext cx="310896" cy="310896"/>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4" name="Oval 23"/>
          <p:cNvSpPr/>
          <p:nvPr/>
        </p:nvSpPr>
        <p:spPr>
          <a:xfrm>
            <a:off x="10625328" y="3346704"/>
            <a:ext cx="310896" cy="310896"/>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5" name="Oval 24"/>
          <p:cNvSpPr/>
          <p:nvPr/>
        </p:nvSpPr>
        <p:spPr>
          <a:xfrm>
            <a:off x="8138160" y="3877056"/>
            <a:ext cx="310896" cy="310896"/>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6" name="Oval 25"/>
          <p:cNvSpPr/>
          <p:nvPr/>
        </p:nvSpPr>
        <p:spPr>
          <a:xfrm>
            <a:off x="8759952" y="3877056"/>
            <a:ext cx="310896" cy="310896"/>
          </a:xfrm>
          <a:prstGeom prst="ellipse">
            <a:avLst/>
          </a:prstGeom>
          <a:solidFill>
            <a:srgbClr val="BE37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7" name="Oval 26"/>
          <p:cNvSpPr/>
          <p:nvPr/>
        </p:nvSpPr>
        <p:spPr>
          <a:xfrm>
            <a:off x="9381744" y="3877056"/>
            <a:ext cx="310896" cy="310896"/>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8" name="Oval 27"/>
          <p:cNvSpPr/>
          <p:nvPr/>
        </p:nvSpPr>
        <p:spPr>
          <a:xfrm>
            <a:off x="10003536" y="3877056"/>
            <a:ext cx="310896" cy="310896"/>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29" name="Oval 28"/>
          <p:cNvSpPr/>
          <p:nvPr/>
        </p:nvSpPr>
        <p:spPr>
          <a:xfrm>
            <a:off x="10625328" y="3877056"/>
            <a:ext cx="310896" cy="310896"/>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0" name="Oval 29"/>
          <p:cNvSpPr/>
          <p:nvPr/>
        </p:nvSpPr>
        <p:spPr>
          <a:xfrm>
            <a:off x="8138160" y="4407408"/>
            <a:ext cx="310896" cy="310896"/>
          </a:xfrm>
          <a:prstGeom prst="ellipse">
            <a:avLst/>
          </a:prstGeom>
          <a:solidFill>
            <a:srgbClr val="BE37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1" name="Oval 30"/>
          <p:cNvSpPr/>
          <p:nvPr/>
        </p:nvSpPr>
        <p:spPr>
          <a:xfrm>
            <a:off x="8759952" y="4407408"/>
            <a:ext cx="310896" cy="310896"/>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2" name="Oval 31"/>
          <p:cNvSpPr/>
          <p:nvPr/>
        </p:nvSpPr>
        <p:spPr>
          <a:xfrm>
            <a:off x="9381744" y="4407408"/>
            <a:ext cx="310896" cy="310896"/>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3" name="Oval 32"/>
          <p:cNvSpPr/>
          <p:nvPr/>
        </p:nvSpPr>
        <p:spPr>
          <a:xfrm>
            <a:off x="10003536" y="4407408"/>
            <a:ext cx="310896" cy="310896"/>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4" name="Oval 33"/>
          <p:cNvSpPr/>
          <p:nvPr/>
        </p:nvSpPr>
        <p:spPr>
          <a:xfrm>
            <a:off x="10625328" y="4407408"/>
            <a:ext cx="310896" cy="310896"/>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00" b="1">
                <a:solidFill>
                  <a:srgbClr val="FFFFFF"/>
                </a:solidFill>
                <a:latin typeface="Aptos Display"/>
              </a:defRPr>
            </a:pPr>
          </a:p>
        </p:txBody>
      </p:sp>
      <p:sp>
        <p:nvSpPr>
          <p:cNvPr id="35" name="TextBox 34"/>
          <p:cNvSpPr txBox="1"/>
          <p:nvPr/>
        </p:nvSpPr>
        <p:spPr>
          <a:xfrm>
            <a:off x="8046719" y="4983479"/>
            <a:ext cx="3154680" cy="457200"/>
          </a:xfrm>
          <a:prstGeom prst="rect">
            <a:avLst/>
          </a:prstGeom>
          <a:noFill/>
        </p:spPr>
        <p:txBody>
          <a:bodyPr wrap="none">
            <a:spAutoFit/>
          </a:bodyPr>
          <a:lstStyle/>
          <a:p>
            <a:pPr algn="ctr">
              <a:defRPr sz="1100">
                <a:solidFill>
                  <a:srgbClr val="232D37"/>
                </a:solidFill>
              </a:defRPr>
            </a:pPr>
            <a:r>
              <a:t>Tailor composition + microstructure → multifunctional performance</a:t>
            </a:r>
          </a:p>
        </p:txBody>
      </p:sp>
      <p:sp>
        <p:nvSpPr>
          <p:cNvPr id="36" name="TextBox 35"/>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Two-Dimensional Materials and MXenes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1234440"/>
            <a:ext cx="6583680" cy="4754880"/>
          </a:xfrm>
          <a:prstGeom prst="rect">
            <a:avLst/>
          </a:prstGeom>
          <a:noFill/>
        </p:spPr>
        <p:txBody>
          <a:bodyPr wrap="square">
            <a:spAutoFit/>
          </a:bodyPr>
          <a:lstStyle/>
          <a:p>
            <a:pPr>
              <a:spcAft>
                <a:spcPts val="900"/>
              </a:spcAft>
              <a:defRPr sz="1550" b="0">
                <a:solidFill>
                  <a:srgbClr val="232D37"/>
                </a:solidFill>
                <a:latin typeface="Aptos"/>
              </a:defRPr>
            </a:pPr>
            <a:r>
              <a:t>2D materials have extremely small thicknesses, often approaching atomic or few-layer dimensions.</a:t>
            </a:r>
          </a:p>
          <a:p>
            <a:pPr>
              <a:spcAft>
                <a:spcPts val="900"/>
              </a:spcAft>
              <a:defRPr sz="1550" b="0">
                <a:solidFill>
                  <a:srgbClr val="232D37"/>
                </a:solidFill>
                <a:latin typeface="Aptos"/>
              </a:defRPr>
            </a:pPr>
            <a:r>
              <a:t>MXenes combine layered structures, electrical conductivity and chemically active, tunable surfaces.</a:t>
            </a:r>
          </a:p>
          <a:p>
            <a:pPr>
              <a:spcAft>
                <a:spcPts val="900"/>
              </a:spcAft>
              <a:defRPr sz="1550" b="0">
                <a:solidFill>
                  <a:srgbClr val="232D37"/>
                </a:solidFill>
                <a:latin typeface="Aptos"/>
              </a:defRPr>
            </a:pPr>
            <a:r>
              <a:t>Key properties: high conductivity, specific surface area, hydrophilicity, flexibility, electrochemical activity, electromagnetic attenuation and ion transport.</a:t>
            </a:r>
          </a:p>
          <a:p>
            <a:pPr>
              <a:spcAft>
                <a:spcPts val="900"/>
              </a:spcAft>
              <a:defRPr sz="1550" b="0">
                <a:solidFill>
                  <a:srgbClr val="232D37"/>
                </a:solidFill>
                <a:latin typeface="Aptos"/>
              </a:defRPr>
            </a:pPr>
            <a:r>
              <a:t>Applications highlighted: energy storage, sensors, EMI shielding, water treatment, catalysis and biomedical technologies.</a:t>
            </a:r>
          </a:p>
        </p:txBody>
      </p:sp>
      <p:sp>
        <p:nvSpPr>
          <p:cNvPr id="6" name="Rounded Rectangle 5"/>
          <p:cNvSpPr/>
          <p:nvPr/>
        </p:nvSpPr>
        <p:spPr>
          <a:xfrm>
            <a:off x="7635240" y="1234440"/>
            <a:ext cx="3886200" cy="4480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7635240" y="1234440"/>
            <a:ext cx="73152" cy="448056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818119" y="1344168"/>
            <a:ext cx="3566160" cy="320040"/>
          </a:xfrm>
          <a:prstGeom prst="rect">
            <a:avLst/>
          </a:prstGeom>
          <a:noFill/>
        </p:spPr>
        <p:txBody>
          <a:bodyPr wrap="none">
            <a:spAutoFit/>
          </a:bodyPr>
          <a:lstStyle/>
          <a:p>
            <a:pPr>
              <a:defRPr sz="1500" b="1">
                <a:solidFill>
                  <a:srgbClr val="0A2340"/>
                </a:solidFill>
                <a:latin typeface="Aptos Display"/>
              </a:defRPr>
            </a:pPr>
            <a:r>
              <a:t>2D materials / MXenes</a:t>
            </a:r>
          </a:p>
        </p:txBody>
      </p:sp>
      <p:sp>
        <p:nvSpPr>
          <p:cNvPr id="9" name="TextBox 8"/>
          <p:cNvSpPr txBox="1"/>
          <p:nvPr/>
        </p:nvSpPr>
        <p:spPr>
          <a:xfrm>
            <a:off x="7818119" y="1737360"/>
            <a:ext cx="3566160" cy="3886200"/>
          </a:xfrm>
          <a:prstGeom prst="rect">
            <a:avLst/>
          </a:prstGeom>
          <a:noFill/>
        </p:spPr>
        <p:txBody>
          <a:bodyPr wrap="square" lIns="0" rIns="0">
            <a:spAutoFit/>
          </a:bodyPr>
          <a:lstStyle/>
          <a:p>
            <a:pPr>
              <a:defRPr sz="1150">
                <a:solidFill>
                  <a:srgbClr val="232D37"/>
                </a:solidFill>
                <a:latin typeface="Aptos"/>
              </a:defRPr>
            </a:pPr>
            <a:r>
              <a:t>Atomically thin or few-layer structures with tunable surfaces</a:t>
            </a:r>
          </a:p>
        </p:txBody>
      </p:sp>
      <p:sp>
        <p:nvSpPr>
          <p:cNvPr id="10" name="Rectangle 9"/>
          <p:cNvSpPr/>
          <p:nvPr/>
        </p:nvSpPr>
        <p:spPr>
          <a:xfrm>
            <a:off x="8138160" y="2331720"/>
            <a:ext cx="2880360" cy="2560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138160" y="2834639"/>
            <a:ext cx="2880360" cy="2560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138160" y="3337560"/>
            <a:ext cx="2880360" cy="2560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138160" y="3840480"/>
            <a:ext cx="2880360" cy="2560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38160" y="4343400"/>
            <a:ext cx="2880360" cy="2560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0698480" y="2286000"/>
            <a:ext cx="594360" cy="59436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2D</a:t>
            </a:r>
          </a:p>
        </p:txBody>
      </p:sp>
      <p:sp>
        <p:nvSpPr>
          <p:cNvPr id="16" name="TextBox 15"/>
          <p:cNvSpPr txBox="1"/>
          <p:nvPr/>
        </p:nvSpPr>
        <p:spPr>
          <a:xfrm>
            <a:off x="8046719" y="4983479"/>
            <a:ext cx="3154680" cy="594360"/>
          </a:xfrm>
          <a:prstGeom prst="rect">
            <a:avLst/>
          </a:prstGeom>
          <a:noFill/>
        </p:spPr>
        <p:txBody>
          <a:bodyPr wrap="none">
            <a:spAutoFit/>
          </a:bodyPr>
          <a:lstStyle/>
          <a:p>
            <a:pPr algn="ctr">
              <a:defRPr sz="1050">
                <a:solidFill>
                  <a:srgbClr val="232D37"/>
                </a:solidFill>
              </a:defRPr>
            </a:pPr>
            <a:r>
              <a:t>Energy storage • sensors • EMI shielding • environmental &amp; biomedical technologies</a:t>
            </a:r>
          </a:p>
        </p:txBody>
      </p:sp>
      <p:sp>
        <p:nvSpPr>
          <p:cNvPr id="17" name="TextBox 16"/>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Extreme-Environment and Architected Materials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234440"/>
            <a:ext cx="5303520" cy="452628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34440"/>
            <a:ext cx="73152" cy="4526280"/>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1344168"/>
            <a:ext cx="4983480" cy="320040"/>
          </a:xfrm>
          <a:prstGeom prst="rect">
            <a:avLst/>
          </a:prstGeom>
          <a:noFill/>
        </p:spPr>
        <p:txBody>
          <a:bodyPr wrap="none">
            <a:spAutoFit/>
          </a:bodyPr>
          <a:lstStyle/>
          <a:p>
            <a:pPr>
              <a:defRPr sz="1500" b="1">
                <a:solidFill>
                  <a:srgbClr val="0A2340"/>
                </a:solidFill>
                <a:latin typeface="Aptos Display"/>
              </a:defRPr>
            </a:pPr>
            <a:r>
              <a:t>Ultra-high-temperature ceramics</a:t>
            </a:r>
          </a:p>
        </p:txBody>
      </p:sp>
      <p:sp>
        <p:nvSpPr>
          <p:cNvPr id="8" name="TextBox 7"/>
          <p:cNvSpPr txBox="1"/>
          <p:nvPr/>
        </p:nvSpPr>
        <p:spPr>
          <a:xfrm>
            <a:off x="731520" y="1737360"/>
            <a:ext cx="4983480" cy="3931920"/>
          </a:xfrm>
          <a:prstGeom prst="rect">
            <a:avLst/>
          </a:prstGeom>
          <a:noFill/>
        </p:spPr>
        <p:txBody>
          <a:bodyPr wrap="square" lIns="0" rIns="0">
            <a:spAutoFit/>
          </a:bodyPr>
          <a:lstStyle/>
          <a:p>
            <a:pPr>
              <a:defRPr sz="1150">
                <a:solidFill>
                  <a:srgbClr val="232D37"/>
                </a:solidFill>
                <a:latin typeface="Aptos"/>
              </a:defRPr>
            </a:pPr>
            <a:r>
              <a:t>Extreme-temperature materials for demanding environments</a:t>
            </a:r>
          </a:p>
        </p:txBody>
      </p:sp>
      <p:sp>
        <p:nvSpPr>
          <p:cNvPr id="9" name="Oval 8"/>
          <p:cNvSpPr/>
          <p:nvPr/>
        </p:nvSpPr>
        <p:spPr>
          <a:xfrm>
            <a:off x="1463040" y="2148840"/>
            <a:ext cx="2286000" cy="2286000"/>
          </a:xfrm>
          <a:prstGeom prst="ellipse">
            <a:avLst/>
          </a:prstGeom>
          <a:solidFill>
            <a:srgbClr val="BE3737"/>
          </a:solidFill>
          <a:ln>
            <a:solidFill>
              <a:srgbClr val="BE3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783080" y="2468880"/>
            <a:ext cx="1645920" cy="1645920"/>
          </a:xfrm>
          <a:prstGeom prst="ellipse">
            <a:avLst/>
          </a:prstGeom>
          <a:solidFill>
            <a:srgbClr val="E0A537"/>
          </a:solidFill>
          <a:ln>
            <a:solidFill>
              <a:srgbClr val="BE3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2080260" y="2766060"/>
            <a:ext cx="1051560" cy="1051560"/>
          </a:xfrm>
          <a:prstGeom prst="ellipse">
            <a:avLst/>
          </a:prstGeom>
          <a:solidFill>
            <a:srgbClr val="FFFFFF"/>
          </a:solidFill>
          <a:ln>
            <a:solidFill>
              <a:srgbClr val="BE3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4709160"/>
            <a:ext cx="4572000" cy="731520"/>
          </a:xfrm>
          <a:prstGeom prst="rect">
            <a:avLst/>
          </a:prstGeom>
          <a:noFill/>
        </p:spPr>
        <p:txBody>
          <a:bodyPr wrap="none">
            <a:spAutoFit/>
          </a:bodyPr>
          <a:lstStyle/>
          <a:p>
            <a:pPr algn="ctr">
              <a:defRPr sz="1100" b="1">
                <a:solidFill>
                  <a:srgbClr val="0A2340"/>
                </a:solidFill>
              </a:defRPr>
            </a:pPr>
            <a:r>
              <a:t>ZrB₂ • HfB₂ • TaC • HfC</a:t>
            </a:r>
            <a:br/>
            <a:r>
              <a:t>Melting temperatures can exceed 4,000 °C</a:t>
            </a:r>
          </a:p>
        </p:txBody>
      </p:sp>
      <p:sp>
        <p:nvSpPr>
          <p:cNvPr id="13" name="Rounded Rectangle 12"/>
          <p:cNvSpPr/>
          <p:nvPr/>
        </p:nvSpPr>
        <p:spPr>
          <a:xfrm>
            <a:off x="6355080" y="1234440"/>
            <a:ext cx="5303520" cy="452628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55080" y="1234440"/>
            <a:ext cx="73152" cy="452628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7960" y="1344168"/>
            <a:ext cx="4983480" cy="320040"/>
          </a:xfrm>
          <a:prstGeom prst="rect">
            <a:avLst/>
          </a:prstGeom>
          <a:noFill/>
        </p:spPr>
        <p:txBody>
          <a:bodyPr wrap="none">
            <a:spAutoFit/>
          </a:bodyPr>
          <a:lstStyle/>
          <a:p>
            <a:pPr>
              <a:defRPr sz="1500" b="1">
                <a:solidFill>
                  <a:srgbClr val="0A2340"/>
                </a:solidFill>
                <a:latin typeface="Aptos Display"/>
              </a:defRPr>
            </a:pPr>
            <a:r>
              <a:t>Metamaterials</a:t>
            </a:r>
          </a:p>
        </p:txBody>
      </p:sp>
      <p:sp>
        <p:nvSpPr>
          <p:cNvPr id="16" name="TextBox 15"/>
          <p:cNvSpPr txBox="1"/>
          <p:nvPr/>
        </p:nvSpPr>
        <p:spPr>
          <a:xfrm>
            <a:off x="6537960" y="1737360"/>
            <a:ext cx="4983480" cy="3931920"/>
          </a:xfrm>
          <a:prstGeom prst="rect">
            <a:avLst/>
          </a:prstGeom>
          <a:noFill/>
        </p:spPr>
        <p:txBody>
          <a:bodyPr wrap="square" lIns="0" rIns="0">
            <a:spAutoFit/>
          </a:bodyPr>
          <a:lstStyle/>
          <a:p>
            <a:pPr>
              <a:defRPr sz="1150">
                <a:solidFill>
                  <a:srgbClr val="232D37"/>
                </a:solidFill>
                <a:latin typeface="Aptos"/>
              </a:defRPr>
            </a:pPr>
            <a:r>
              <a:t>Performance engineered through architecture</a:t>
            </a:r>
          </a:p>
        </p:txBody>
      </p:sp>
      <p:cxnSp>
        <p:nvCxnSpPr>
          <p:cNvPr id="17" name="Connector 16"/>
          <p:cNvCxnSpPr/>
          <p:nvPr/>
        </p:nvCxnSpPr>
        <p:spPr>
          <a:xfrm>
            <a:off x="6903720" y="2286000"/>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6903720" y="2286000"/>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7470648" y="2286000"/>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7470648" y="2286000"/>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8037575" y="2286000"/>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8037575" y="2286000"/>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8604504" y="2286000"/>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8604504" y="2286000"/>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9171432" y="2286000"/>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a:off x="9171432" y="2286000"/>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6903720" y="2852928"/>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H="1">
            <a:off x="6903720" y="2852928"/>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7470648" y="2852928"/>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H="1">
            <a:off x="7470648" y="2852928"/>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8037575" y="2852928"/>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H="1">
            <a:off x="8037575" y="2852928"/>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8604504" y="2852928"/>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H="1">
            <a:off x="8604504" y="2852928"/>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9171432" y="2852928"/>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H="1">
            <a:off x="9171432" y="2852928"/>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6903720" y="3419856"/>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flipH="1">
            <a:off x="6903720" y="3419856"/>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7470648" y="3419856"/>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flipH="1">
            <a:off x="7470648" y="3419856"/>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8037575" y="3419856"/>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flipH="1">
            <a:off x="8037575" y="3419856"/>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a:off x="8604504" y="3419856"/>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H="1">
            <a:off x="8604504" y="3419856"/>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a:off x="9171432" y="3419856"/>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46" name="Connector 45"/>
          <p:cNvCxnSpPr/>
          <p:nvPr/>
        </p:nvCxnSpPr>
        <p:spPr>
          <a:xfrm flipH="1">
            <a:off x="9171432" y="3419856"/>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6903720" y="3986783"/>
            <a:ext cx="566928" cy="566929"/>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flipH="1">
            <a:off x="6903720" y="3986783"/>
            <a:ext cx="566928" cy="566929"/>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7470648" y="3986783"/>
            <a:ext cx="566927" cy="566929"/>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flipH="1">
            <a:off x="7470648" y="3986783"/>
            <a:ext cx="566927" cy="566929"/>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a:off x="8037575" y="3986783"/>
            <a:ext cx="566928" cy="566929"/>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flipH="1">
            <a:off x="8037575" y="3986783"/>
            <a:ext cx="566928" cy="566929"/>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8604504" y="3986783"/>
            <a:ext cx="566928" cy="566929"/>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54" name="Connector 53"/>
          <p:cNvCxnSpPr/>
          <p:nvPr/>
        </p:nvCxnSpPr>
        <p:spPr>
          <a:xfrm flipH="1">
            <a:off x="8604504" y="3986783"/>
            <a:ext cx="566928" cy="566929"/>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a:off x="9171432" y="3986783"/>
            <a:ext cx="566927" cy="566929"/>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flipH="1">
            <a:off x="9171432" y="3986783"/>
            <a:ext cx="566927" cy="566929"/>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6903720" y="4553712"/>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flipH="1">
            <a:off x="6903720" y="4553712"/>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59" name="Connector 58"/>
          <p:cNvCxnSpPr/>
          <p:nvPr/>
        </p:nvCxnSpPr>
        <p:spPr>
          <a:xfrm>
            <a:off x="7470648" y="4553712"/>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60" name="Connector 59"/>
          <p:cNvCxnSpPr/>
          <p:nvPr/>
        </p:nvCxnSpPr>
        <p:spPr>
          <a:xfrm flipH="1">
            <a:off x="7470648" y="4553712"/>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p:nvPr/>
        </p:nvCxnSpPr>
        <p:spPr>
          <a:xfrm>
            <a:off x="8037575" y="4553712"/>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62" name="Connector 61"/>
          <p:cNvCxnSpPr/>
          <p:nvPr/>
        </p:nvCxnSpPr>
        <p:spPr>
          <a:xfrm flipH="1">
            <a:off x="8037575" y="4553712"/>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63" name="Connector 62"/>
          <p:cNvCxnSpPr/>
          <p:nvPr/>
        </p:nvCxnSpPr>
        <p:spPr>
          <a:xfrm>
            <a:off x="8604504" y="4553712"/>
            <a:ext cx="566928"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64" name="Connector 63"/>
          <p:cNvCxnSpPr/>
          <p:nvPr/>
        </p:nvCxnSpPr>
        <p:spPr>
          <a:xfrm flipH="1">
            <a:off x="8604504" y="4553712"/>
            <a:ext cx="566928"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cxnSp>
        <p:nvCxnSpPr>
          <p:cNvPr id="65" name="Connector 64"/>
          <p:cNvCxnSpPr/>
          <p:nvPr/>
        </p:nvCxnSpPr>
        <p:spPr>
          <a:xfrm>
            <a:off x="9171432" y="4553712"/>
            <a:ext cx="566927" cy="566928"/>
          </a:xfrm>
          <a:prstGeom prst="line">
            <a:avLst/>
          </a:prstGeom>
          <a:ln w="25400">
            <a:solidFill>
              <a:srgbClr val="1C5B8C"/>
            </a:solidFill>
          </a:ln>
        </p:spPr>
        <p:style>
          <a:lnRef idx="2">
            <a:schemeClr val="accent1"/>
          </a:lnRef>
          <a:fillRef idx="0">
            <a:schemeClr val="accent1"/>
          </a:fillRef>
          <a:effectRef idx="1">
            <a:schemeClr val="accent1"/>
          </a:effectRef>
          <a:fontRef idx="minor">
            <a:schemeClr val="tx1"/>
          </a:fontRef>
        </p:style>
      </p:cxnSp>
      <p:cxnSp>
        <p:nvCxnSpPr>
          <p:cNvPr id="66" name="Connector 65"/>
          <p:cNvCxnSpPr/>
          <p:nvPr/>
        </p:nvCxnSpPr>
        <p:spPr>
          <a:xfrm flipH="1">
            <a:off x="9171432" y="4553712"/>
            <a:ext cx="566927" cy="566928"/>
          </a:xfrm>
          <a:prstGeom prst="line">
            <a:avLst/>
          </a:prstGeom>
          <a:ln w="25400">
            <a:solidFill>
              <a:srgbClr val="00827D"/>
            </a:solidFill>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6675120" y="4983479"/>
            <a:ext cx="4663440" cy="457200"/>
          </a:xfrm>
          <a:prstGeom prst="rect">
            <a:avLst/>
          </a:prstGeom>
          <a:noFill/>
        </p:spPr>
        <p:txBody>
          <a:bodyPr wrap="none">
            <a:spAutoFit/>
          </a:bodyPr>
          <a:lstStyle/>
          <a:p>
            <a:pPr algn="ctr">
              <a:defRPr sz="1050">
                <a:solidFill>
                  <a:srgbClr val="232D37"/>
                </a:solidFill>
              </a:defRPr>
            </a:pPr>
            <a:r>
              <a:t>Lightweight lattices • impact absorption • vibration control • robotics</a:t>
            </a:r>
          </a:p>
        </p:txBody>
      </p:sp>
      <p:sp>
        <p:nvSpPr>
          <p:cNvPr id="68" name="TextBox 67"/>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Lightweight, Adaptive and Bio-Derived Materials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411480" y="1234440"/>
            <a:ext cx="3657600" cy="4480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11480" y="1234440"/>
            <a:ext cx="73152" cy="448056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1344168"/>
            <a:ext cx="3337560" cy="320040"/>
          </a:xfrm>
          <a:prstGeom prst="rect">
            <a:avLst/>
          </a:prstGeom>
          <a:noFill/>
        </p:spPr>
        <p:txBody>
          <a:bodyPr wrap="none">
            <a:spAutoFit/>
          </a:bodyPr>
          <a:lstStyle/>
          <a:p>
            <a:pPr>
              <a:defRPr sz="1500" b="1">
                <a:solidFill>
                  <a:srgbClr val="0A2340"/>
                </a:solidFill>
                <a:latin typeface="Aptos Display"/>
              </a:defRPr>
            </a:pPr>
            <a:r>
              <a:t>Aerogels &amp; porous materials</a:t>
            </a:r>
          </a:p>
        </p:txBody>
      </p:sp>
      <p:sp>
        <p:nvSpPr>
          <p:cNvPr id="8" name="TextBox 7"/>
          <p:cNvSpPr txBox="1"/>
          <p:nvPr/>
        </p:nvSpPr>
        <p:spPr>
          <a:xfrm>
            <a:off x="594360" y="1737360"/>
            <a:ext cx="3337560" cy="3886200"/>
          </a:xfrm>
          <a:prstGeom prst="rect">
            <a:avLst/>
          </a:prstGeom>
          <a:noFill/>
        </p:spPr>
        <p:txBody>
          <a:bodyPr wrap="square" lIns="0" rIns="0">
            <a:spAutoFit/>
          </a:bodyPr>
          <a:lstStyle/>
          <a:p>
            <a:pPr>
              <a:defRPr sz="1150">
                <a:solidFill>
                  <a:srgbClr val="232D37"/>
                </a:solidFill>
                <a:latin typeface="Aptos"/>
              </a:defRPr>
            </a:pPr>
            <a:r>
              <a:t>Very low density + high internal surface area</a:t>
            </a:r>
          </a:p>
        </p:txBody>
      </p:sp>
      <p:sp>
        <p:nvSpPr>
          <p:cNvPr id="9" name="Oval 8"/>
          <p:cNvSpPr/>
          <p:nvPr/>
        </p:nvSpPr>
        <p:spPr>
          <a:xfrm>
            <a:off x="822960" y="2194560"/>
            <a:ext cx="45720" cy="45720"/>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161288" y="2679192"/>
            <a:ext cx="109728" cy="109728"/>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499616" y="3163824"/>
            <a:ext cx="82296" cy="82296"/>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837944" y="3648456"/>
            <a:ext cx="54864" cy="54864"/>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2176272" y="4133088"/>
            <a:ext cx="118872" cy="118872"/>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514600" y="4617720"/>
            <a:ext cx="91440" cy="91440"/>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2852928" y="2450592"/>
            <a:ext cx="64008" cy="64008"/>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3191256" y="2935224"/>
            <a:ext cx="128016" cy="128016"/>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3529584" y="3419856"/>
            <a:ext cx="100584" cy="100584"/>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4712" y="3904488"/>
            <a:ext cx="73152" cy="73152"/>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1463040" y="4389120"/>
            <a:ext cx="45720" cy="45720"/>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1801368" y="2221992"/>
            <a:ext cx="109728" cy="109728"/>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2139696" y="2706624"/>
            <a:ext cx="82296" cy="82296"/>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2478024" y="3191256"/>
            <a:ext cx="54864" cy="54864"/>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2816352" y="3675888"/>
            <a:ext cx="118872" cy="118872"/>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3154679" y="4160520"/>
            <a:ext cx="91440" cy="91440"/>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3493008" y="4645152"/>
            <a:ext cx="64008" cy="64008"/>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088136" y="2478024"/>
            <a:ext cx="128016" cy="128016"/>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426464" y="2962656"/>
            <a:ext cx="100584" cy="100584"/>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1764792" y="3447288"/>
            <a:ext cx="73152" cy="73152"/>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2103120" y="3931920"/>
            <a:ext cx="45720" cy="45720"/>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2441448" y="4416552"/>
            <a:ext cx="109728" cy="109728"/>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2779776" y="2249424"/>
            <a:ext cx="82296" cy="82296"/>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3118103" y="2734056"/>
            <a:ext cx="54864" cy="54864"/>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3456432" y="3218688"/>
            <a:ext cx="118872" cy="118872"/>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051560" y="3703320"/>
            <a:ext cx="91440" cy="91440"/>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89888" y="4187952"/>
            <a:ext cx="64008" cy="64008"/>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728216" y="4672584"/>
            <a:ext cx="128016" cy="128016"/>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2066544" y="2505456"/>
            <a:ext cx="100584" cy="100584"/>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2404872" y="2990088"/>
            <a:ext cx="73152" cy="73152"/>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2743200" y="3474720"/>
            <a:ext cx="45720" cy="45720"/>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3081528" y="3959352"/>
            <a:ext cx="109728" cy="109728"/>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3419856" y="4443984"/>
            <a:ext cx="82296" cy="82296"/>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014984" y="2276856"/>
            <a:ext cx="54864" cy="54864"/>
          </a:xfrm>
          <a:prstGeom prst="ellipse">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1353312" y="2761488"/>
            <a:ext cx="118872" cy="118872"/>
          </a:xfrm>
          <a:prstGeom prst="ellipse">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777240" y="4983479"/>
            <a:ext cx="2926080" cy="594360"/>
          </a:xfrm>
          <a:prstGeom prst="rect">
            <a:avLst/>
          </a:prstGeom>
          <a:noFill/>
        </p:spPr>
        <p:txBody>
          <a:bodyPr wrap="none">
            <a:spAutoFit/>
          </a:bodyPr>
          <a:lstStyle/>
          <a:p>
            <a:pPr algn="ctr">
              <a:defRPr sz="1050">
                <a:solidFill>
                  <a:srgbClr val="232D37"/>
                </a:solidFill>
              </a:defRPr>
            </a:pPr>
            <a:r>
              <a:t>Thermal insulation • filtration • aerospace • energy storage</a:t>
            </a:r>
          </a:p>
        </p:txBody>
      </p:sp>
      <p:sp>
        <p:nvSpPr>
          <p:cNvPr id="45" name="Rounded Rectangle 44"/>
          <p:cNvSpPr/>
          <p:nvPr/>
        </p:nvSpPr>
        <p:spPr>
          <a:xfrm>
            <a:off x="4270248" y="1234440"/>
            <a:ext cx="3657600" cy="4480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4270248" y="1234440"/>
            <a:ext cx="73152" cy="448056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4453128" y="1344168"/>
            <a:ext cx="3337560" cy="320040"/>
          </a:xfrm>
          <a:prstGeom prst="rect">
            <a:avLst/>
          </a:prstGeom>
          <a:noFill/>
        </p:spPr>
        <p:txBody>
          <a:bodyPr wrap="none">
            <a:spAutoFit/>
          </a:bodyPr>
          <a:lstStyle/>
          <a:p>
            <a:pPr>
              <a:defRPr sz="1500" b="1">
                <a:solidFill>
                  <a:srgbClr val="0A2340"/>
                </a:solidFill>
                <a:latin typeface="Aptos Display"/>
              </a:defRPr>
            </a:pPr>
            <a:r>
              <a:t>Self-healing materials</a:t>
            </a:r>
          </a:p>
        </p:txBody>
      </p:sp>
      <p:sp>
        <p:nvSpPr>
          <p:cNvPr id="48" name="TextBox 47"/>
          <p:cNvSpPr txBox="1"/>
          <p:nvPr/>
        </p:nvSpPr>
        <p:spPr>
          <a:xfrm>
            <a:off x="4453128" y="1737360"/>
            <a:ext cx="3337560" cy="3886200"/>
          </a:xfrm>
          <a:prstGeom prst="rect">
            <a:avLst/>
          </a:prstGeom>
          <a:noFill/>
        </p:spPr>
        <p:txBody>
          <a:bodyPr wrap="square" lIns="0" rIns="0">
            <a:spAutoFit/>
          </a:bodyPr>
          <a:lstStyle/>
          <a:p>
            <a:pPr>
              <a:defRPr sz="1150">
                <a:solidFill>
                  <a:srgbClr val="232D37"/>
                </a:solidFill>
                <a:latin typeface="Aptos"/>
              </a:defRPr>
            </a:pPr>
            <a:r>
              <a:t>Materials designed to recover part of their function after damage</a:t>
            </a:r>
          </a:p>
        </p:txBody>
      </p:sp>
      <p:cxnSp>
        <p:nvCxnSpPr>
          <p:cNvPr id="49" name="Connector 48"/>
          <p:cNvCxnSpPr/>
          <p:nvPr/>
        </p:nvCxnSpPr>
        <p:spPr>
          <a:xfrm>
            <a:off x="5276088" y="2514600"/>
            <a:ext cx="731520" cy="640080"/>
          </a:xfrm>
          <a:prstGeom prst="line">
            <a:avLst/>
          </a:prstGeom>
          <a:ln w="63500">
            <a:solidFill>
              <a:srgbClr val="BE3737"/>
            </a:solidFill>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flipH="1">
            <a:off x="5687568" y="3154680"/>
            <a:ext cx="320040" cy="731520"/>
          </a:xfrm>
          <a:prstGeom prst="line">
            <a:avLst/>
          </a:prstGeom>
          <a:ln w="63500">
            <a:solidFill>
              <a:srgbClr val="BE3737"/>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V="1">
            <a:off x="6007608" y="2697480"/>
            <a:ext cx="731520" cy="457200"/>
          </a:xfrm>
          <a:prstGeom prst="line">
            <a:avLst/>
          </a:prstGeom>
          <a:ln w="63500">
            <a:solidFill>
              <a:srgbClr val="BE3737"/>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a:off x="6281928" y="4069080"/>
            <a:ext cx="0" cy="41148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5276088" y="5029200"/>
            <a:ext cx="2011680" cy="0"/>
          </a:xfrm>
          <a:prstGeom prst="line">
            <a:avLst/>
          </a:prstGeom>
          <a:ln w="76200">
            <a:solidFill>
              <a:srgbClr val="007848"/>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4773168" y="5212079"/>
            <a:ext cx="2651760" cy="411480"/>
          </a:xfrm>
          <a:prstGeom prst="rect">
            <a:avLst/>
          </a:prstGeom>
          <a:noFill/>
        </p:spPr>
        <p:txBody>
          <a:bodyPr wrap="none">
            <a:spAutoFit/>
          </a:bodyPr>
          <a:lstStyle/>
          <a:p>
            <a:pPr algn="ctr">
              <a:defRPr sz="1050">
                <a:solidFill>
                  <a:srgbClr val="232D37"/>
                </a:solidFill>
              </a:defRPr>
            </a:pPr>
            <a:r>
              <a:t>Intrinsic or extrinsic healing • durability &amp; maintenance benefits</a:t>
            </a:r>
          </a:p>
        </p:txBody>
      </p:sp>
      <p:sp>
        <p:nvSpPr>
          <p:cNvPr id="55" name="Rounded Rectangle 54"/>
          <p:cNvSpPr/>
          <p:nvPr/>
        </p:nvSpPr>
        <p:spPr>
          <a:xfrm>
            <a:off x="8138160" y="1234440"/>
            <a:ext cx="3657600" cy="4480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a:off x="8138160" y="1234440"/>
            <a:ext cx="73152" cy="448056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8321040" y="1344168"/>
            <a:ext cx="3337560" cy="320040"/>
          </a:xfrm>
          <a:prstGeom prst="rect">
            <a:avLst/>
          </a:prstGeom>
          <a:noFill/>
        </p:spPr>
        <p:txBody>
          <a:bodyPr wrap="none">
            <a:spAutoFit/>
          </a:bodyPr>
          <a:lstStyle/>
          <a:p>
            <a:pPr>
              <a:defRPr sz="1500" b="1">
                <a:solidFill>
                  <a:srgbClr val="0A2340"/>
                </a:solidFill>
                <a:latin typeface="Aptos Display"/>
              </a:defRPr>
            </a:pPr>
            <a:r>
              <a:t>Superwood</a:t>
            </a:r>
          </a:p>
        </p:txBody>
      </p:sp>
      <p:sp>
        <p:nvSpPr>
          <p:cNvPr id="58" name="TextBox 57"/>
          <p:cNvSpPr txBox="1"/>
          <p:nvPr/>
        </p:nvSpPr>
        <p:spPr>
          <a:xfrm>
            <a:off x="8321040" y="1737360"/>
            <a:ext cx="3337560" cy="3886200"/>
          </a:xfrm>
          <a:prstGeom prst="rect">
            <a:avLst/>
          </a:prstGeom>
          <a:noFill/>
        </p:spPr>
        <p:txBody>
          <a:bodyPr wrap="square" lIns="0" rIns="0">
            <a:spAutoFit/>
          </a:bodyPr>
          <a:lstStyle/>
          <a:p>
            <a:pPr>
              <a:defRPr sz="1150">
                <a:solidFill>
                  <a:srgbClr val="232D37"/>
                </a:solidFill>
                <a:latin typeface="Aptos"/>
              </a:defRPr>
            </a:pPr>
            <a:r>
              <a:t>Bio-derived structural wood engineered for higher strength and lower weight</a:t>
            </a:r>
          </a:p>
        </p:txBody>
      </p:sp>
      <p:sp>
        <p:nvSpPr>
          <p:cNvPr id="59" name="Arc 58"/>
          <p:cNvSpPr/>
          <p:nvPr/>
        </p:nvSpPr>
        <p:spPr>
          <a:xfrm>
            <a:off x="8732520"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Arc 59"/>
          <p:cNvSpPr/>
          <p:nvPr/>
        </p:nvSpPr>
        <p:spPr>
          <a:xfrm>
            <a:off x="8933688"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Arc 60"/>
          <p:cNvSpPr/>
          <p:nvPr/>
        </p:nvSpPr>
        <p:spPr>
          <a:xfrm>
            <a:off x="9134856"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Arc 61"/>
          <p:cNvSpPr/>
          <p:nvPr/>
        </p:nvSpPr>
        <p:spPr>
          <a:xfrm>
            <a:off x="9336024"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Arc 62"/>
          <p:cNvSpPr/>
          <p:nvPr/>
        </p:nvSpPr>
        <p:spPr>
          <a:xfrm>
            <a:off x="9537192"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Arc 63"/>
          <p:cNvSpPr/>
          <p:nvPr/>
        </p:nvSpPr>
        <p:spPr>
          <a:xfrm>
            <a:off x="9738360"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Arc 64"/>
          <p:cNvSpPr/>
          <p:nvPr/>
        </p:nvSpPr>
        <p:spPr>
          <a:xfrm>
            <a:off x="9939528" y="2194560"/>
            <a:ext cx="2286000" cy="2286000"/>
          </a:xfrm>
          <a:prstGeom prst="arc">
            <a:avLst/>
          </a:prstGeom>
          <a:noFill/>
          <a:ln w="25400">
            <a:solidFill>
              <a:srgbClr val="E0A5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66" name="Connector 65"/>
          <p:cNvCxnSpPr/>
          <p:nvPr/>
        </p:nvCxnSpPr>
        <p:spPr>
          <a:xfrm>
            <a:off x="10881360" y="3063240"/>
            <a:ext cx="640080" cy="0"/>
          </a:xfrm>
          <a:prstGeom prst="line">
            <a:avLst/>
          </a:prstGeom>
          <a:ln w="31750">
            <a:solidFill>
              <a:srgbClr val="007848"/>
            </a:solidFill>
          </a:ln>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8549640" y="4892040"/>
            <a:ext cx="2834640" cy="640080"/>
          </a:xfrm>
          <a:prstGeom prst="rect">
            <a:avLst/>
          </a:prstGeom>
          <a:noFill/>
        </p:spPr>
        <p:txBody>
          <a:bodyPr wrap="none">
            <a:spAutoFit/>
          </a:bodyPr>
          <a:lstStyle/>
          <a:p>
            <a:pPr algn="ctr">
              <a:defRPr sz="1050" b="1">
                <a:solidFill>
                  <a:srgbClr val="0A2340"/>
                </a:solidFill>
              </a:defRPr>
            </a:pPr>
            <a:r>
              <a:t>Paper cites the creators' claim: 10× stronger than steel and 6× lighter</a:t>
            </a:r>
          </a:p>
        </p:txBody>
      </p:sp>
      <p:sp>
        <p:nvSpPr>
          <p:cNvPr id="68" name="TextBox 67"/>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Enabling Technologies: Additive Manufacturing and AI</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94360" y="1325880"/>
            <a:ext cx="4846320" cy="438912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94360" y="1325880"/>
            <a:ext cx="73152" cy="438912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435607"/>
            <a:ext cx="4526280" cy="320040"/>
          </a:xfrm>
          <a:prstGeom prst="rect">
            <a:avLst/>
          </a:prstGeom>
          <a:noFill/>
        </p:spPr>
        <p:txBody>
          <a:bodyPr wrap="none">
            <a:spAutoFit/>
          </a:bodyPr>
          <a:lstStyle/>
          <a:p>
            <a:pPr>
              <a:defRPr sz="1500" b="1">
                <a:solidFill>
                  <a:srgbClr val="0A2340"/>
                </a:solidFill>
                <a:latin typeface="Aptos Display"/>
              </a:defRPr>
            </a:pPr>
            <a:r>
              <a:t>Additive manufacturing</a:t>
            </a:r>
          </a:p>
        </p:txBody>
      </p:sp>
      <p:sp>
        <p:nvSpPr>
          <p:cNvPr id="8" name="TextBox 7"/>
          <p:cNvSpPr txBox="1"/>
          <p:nvPr/>
        </p:nvSpPr>
        <p:spPr>
          <a:xfrm>
            <a:off x="777240" y="1828800"/>
            <a:ext cx="4526280" cy="3794759"/>
          </a:xfrm>
          <a:prstGeom prst="rect">
            <a:avLst/>
          </a:prstGeom>
          <a:noFill/>
        </p:spPr>
        <p:txBody>
          <a:bodyPr wrap="square" lIns="0" rIns="0">
            <a:spAutoFit/>
          </a:bodyPr>
          <a:lstStyle/>
          <a:p>
            <a:pPr>
              <a:defRPr sz="1150">
                <a:solidFill>
                  <a:srgbClr val="232D37"/>
                </a:solidFill>
                <a:latin typeface="Aptos"/>
              </a:defRPr>
            </a:pPr>
            <a:r>
              <a:t>Digital design → layer-by-layer fabrication</a:t>
            </a:r>
          </a:p>
        </p:txBody>
      </p:sp>
      <p:sp>
        <p:nvSpPr>
          <p:cNvPr id="9" name="Rectangle 8"/>
          <p:cNvSpPr/>
          <p:nvPr/>
        </p:nvSpPr>
        <p:spPr>
          <a:xfrm>
            <a:off x="1600200" y="2514600"/>
            <a:ext cx="2011680" cy="2560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2971800"/>
            <a:ext cx="2011680" cy="2560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600200" y="3429000"/>
            <a:ext cx="2011680" cy="2560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600200" y="3886200"/>
            <a:ext cx="2011680" cy="256032"/>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600200" y="4343400"/>
            <a:ext cx="2011680" cy="256032"/>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4" name="Connector 13"/>
          <p:cNvCxnSpPr/>
          <p:nvPr/>
        </p:nvCxnSpPr>
        <p:spPr>
          <a:xfrm>
            <a:off x="3657600" y="3474720"/>
            <a:ext cx="41148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960120" y="4983480"/>
            <a:ext cx="4114800" cy="640080"/>
          </a:xfrm>
          <a:prstGeom prst="rect">
            <a:avLst/>
          </a:prstGeom>
          <a:noFill/>
        </p:spPr>
        <p:txBody>
          <a:bodyPr wrap="none">
            <a:spAutoFit/>
          </a:bodyPr>
          <a:lstStyle/>
          <a:p>
            <a:pPr algn="ctr">
              <a:defRPr sz="1050">
                <a:solidFill>
                  <a:srgbClr val="232D37"/>
                </a:solidFill>
              </a:defRPr>
            </a:pPr>
            <a:r>
              <a:t>Complex geometry • material efficiency • customization • lattice structures</a:t>
            </a:r>
          </a:p>
        </p:txBody>
      </p:sp>
      <p:sp>
        <p:nvSpPr>
          <p:cNvPr id="16" name="Rounded Rectangle 15"/>
          <p:cNvSpPr/>
          <p:nvPr/>
        </p:nvSpPr>
        <p:spPr>
          <a:xfrm>
            <a:off x="5897880" y="1325880"/>
            <a:ext cx="5394960" cy="9144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897880" y="1325880"/>
            <a:ext cx="73152" cy="914400"/>
          </a:xfrm>
          <a:prstGeom prst="rect">
            <a:avLst/>
          </a:prstGeom>
          <a:solidFill>
            <a:srgbClr val="6976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080760" y="1435607"/>
            <a:ext cx="5074920" cy="320040"/>
          </a:xfrm>
          <a:prstGeom prst="rect">
            <a:avLst/>
          </a:prstGeom>
          <a:noFill/>
        </p:spPr>
        <p:txBody>
          <a:bodyPr wrap="none">
            <a:spAutoFit/>
          </a:bodyPr>
          <a:lstStyle/>
          <a:p>
            <a:pPr>
              <a:defRPr sz="1300" b="1">
                <a:solidFill>
                  <a:srgbClr val="0A2340"/>
                </a:solidFill>
                <a:latin typeface="Aptos Display"/>
              </a:defRPr>
            </a:pPr>
            <a:r>
              <a:t>Traditional materials development</a:t>
            </a:r>
          </a:p>
        </p:txBody>
      </p:sp>
      <p:sp>
        <p:nvSpPr>
          <p:cNvPr id="19" name="TextBox 18"/>
          <p:cNvSpPr txBox="1"/>
          <p:nvPr/>
        </p:nvSpPr>
        <p:spPr>
          <a:xfrm>
            <a:off x="6080760" y="1828800"/>
            <a:ext cx="5074920" cy="320040"/>
          </a:xfrm>
          <a:prstGeom prst="rect">
            <a:avLst/>
          </a:prstGeom>
          <a:noFill/>
        </p:spPr>
        <p:txBody>
          <a:bodyPr wrap="square" lIns="0" rIns="0">
            <a:spAutoFit/>
          </a:bodyPr>
          <a:lstStyle/>
          <a:p>
            <a:pPr>
              <a:defRPr sz="1100">
                <a:solidFill>
                  <a:srgbClr val="232D37"/>
                </a:solidFill>
                <a:latin typeface="Aptos"/>
              </a:defRPr>
            </a:pPr>
            <a:r>
              <a:t>Design → Synthesis → Characterization → Testing → Modification</a:t>
            </a:r>
          </a:p>
        </p:txBody>
      </p:sp>
      <p:cxnSp>
        <p:nvCxnSpPr>
          <p:cNvPr id="20" name="Connector 19"/>
          <p:cNvCxnSpPr/>
          <p:nvPr/>
        </p:nvCxnSpPr>
        <p:spPr>
          <a:xfrm>
            <a:off x="8595360" y="2331720"/>
            <a:ext cx="0" cy="36576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5897880" y="2834640"/>
            <a:ext cx="5394960" cy="9144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897880" y="2834640"/>
            <a:ext cx="73152" cy="9144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080760" y="2944368"/>
            <a:ext cx="5074920" cy="320040"/>
          </a:xfrm>
          <a:prstGeom prst="rect">
            <a:avLst/>
          </a:prstGeom>
          <a:noFill/>
        </p:spPr>
        <p:txBody>
          <a:bodyPr wrap="none">
            <a:spAutoFit/>
          </a:bodyPr>
          <a:lstStyle/>
          <a:p>
            <a:pPr>
              <a:defRPr sz="1300" b="1">
                <a:solidFill>
                  <a:srgbClr val="0A2340"/>
                </a:solidFill>
                <a:latin typeface="Aptos Display"/>
              </a:defRPr>
            </a:pPr>
            <a:r>
              <a:t>AI / data-driven acceleration</a:t>
            </a:r>
          </a:p>
        </p:txBody>
      </p:sp>
      <p:sp>
        <p:nvSpPr>
          <p:cNvPr id="24" name="TextBox 23"/>
          <p:cNvSpPr txBox="1"/>
          <p:nvPr/>
        </p:nvSpPr>
        <p:spPr>
          <a:xfrm>
            <a:off x="6080760" y="3337560"/>
            <a:ext cx="5074920" cy="320040"/>
          </a:xfrm>
          <a:prstGeom prst="rect">
            <a:avLst/>
          </a:prstGeom>
          <a:noFill/>
        </p:spPr>
        <p:txBody>
          <a:bodyPr wrap="square" lIns="0" rIns="0">
            <a:spAutoFit/>
          </a:bodyPr>
          <a:lstStyle/>
          <a:p>
            <a:pPr>
              <a:defRPr sz="1100">
                <a:solidFill>
                  <a:srgbClr val="232D37"/>
                </a:solidFill>
                <a:latin typeface="Aptos"/>
              </a:defRPr>
            </a:pPr>
            <a:r>
              <a:t>Composition + processing + microstructure → predicted properties</a:t>
            </a:r>
          </a:p>
        </p:txBody>
      </p:sp>
      <p:sp>
        <p:nvSpPr>
          <p:cNvPr id="25" name="Oval 24"/>
          <p:cNvSpPr/>
          <p:nvPr/>
        </p:nvSpPr>
        <p:spPr>
          <a:xfrm>
            <a:off x="6126480" y="4343400"/>
            <a:ext cx="713232" cy="71323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Display"/>
              </a:defRPr>
            </a:pPr>
            <a:r>
              <a:t>Thermodynamics</a:t>
            </a:r>
          </a:p>
        </p:txBody>
      </p:sp>
      <p:sp>
        <p:nvSpPr>
          <p:cNvPr id="26" name="Oval 25"/>
          <p:cNvSpPr/>
          <p:nvPr/>
        </p:nvSpPr>
        <p:spPr>
          <a:xfrm>
            <a:off x="7086600" y="4343400"/>
            <a:ext cx="713232" cy="713232"/>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Display"/>
              </a:defRPr>
            </a:pPr>
            <a:r>
              <a:t>DFT</a:t>
            </a:r>
          </a:p>
        </p:txBody>
      </p:sp>
      <p:sp>
        <p:nvSpPr>
          <p:cNvPr id="27" name="Oval 26"/>
          <p:cNvSpPr/>
          <p:nvPr/>
        </p:nvSpPr>
        <p:spPr>
          <a:xfrm>
            <a:off x="8046720" y="4343400"/>
            <a:ext cx="713232" cy="71323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Display"/>
              </a:defRPr>
            </a:pPr>
            <a:r>
              <a:t>ML</a:t>
            </a:r>
          </a:p>
        </p:txBody>
      </p:sp>
      <p:sp>
        <p:nvSpPr>
          <p:cNvPr id="28" name="Oval 27"/>
          <p:cNvSpPr/>
          <p:nvPr/>
        </p:nvSpPr>
        <p:spPr>
          <a:xfrm>
            <a:off x="9006840" y="4343400"/>
            <a:ext cx="713232" cy="713232"/>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Display"/>
              </a:defRPr>
            </a:pPr>
            <a:r>
              <a:t>High-throughput</a:t>
            </a:r>
          </a:p>
        </p:txBody>
      </p:sp>
      <p:sp>
        <p:nvSpPr>
          <p:cNvPr id="29" name="Oval 28"/>
          <p:cNvSpPr/>
          <p:nvPr/>
        </p:nvSpPr>
        <p:spPr>
          <a:xfrm>
            <a:off x="9966960" y="4343400"/>
            <a:ext cx="713232" cy="713232"/>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00" b="1">
                <a:solidFill>
                  <a:srgbClr val="FFFFFF"/>
                </a:solidFill>
                <a:latin typeface="Aptos Display"/>
              </a:defRPr>
            </a:pPr>
            <a:r>
              <a:t>Automated</a:t>
            </a:r>
          </a:p>
        </p:txBody>
      </p:sp>
      <p:sp>
        <p:nvSpPr>
          <p:cNvPr id="30" name="Rounded Rectangle 29"/>
          <p:cNvSpPr/>
          <p:nvPr/>
        </p:nvSpPr>
        <p:spPr>
          <a:xfrm>
            <a:off x="5989320" y="5257800"/>
            <a:ext cx="5166360" cy="56692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5989320" y="5257800"/>
            <a:ext cx="73152" cy="566928"/>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172200" y="5367528"/>
            <a:ext cx="4846320" cy="320040"/>
          </a:xfrm>
          <a:prstGeom prst="rect">
            <a:avLst/>
          </a:prstGeom>
          <a:noFill/>
        </p:spPr>
        <p:txBody>
          <a:bodyPr wrap="none">
            <a:spAutoFit/>
          </a:bodyPr>
          <a:lstStyle/>
          <a:p>
            <a:pPr>
              <a:defRPr sz="1100" b="1">
                <a:solidFill>
                  <a:srgbClr val="0A2340"/>
                </a:solidFill>
                <a:latin typeface="Aptos Display"/>
              </a:defRPr>
            </a:pPr>
            <a:r>
              <a:t>Key caution</a:t>
            </a:r>
          </a:p>
        </p:txBody>
      </p:sp>
      <p:sp>
        <p:nvSpPr>
          <p:cNvPr id="33" name="TextBox 32"/>
          <p:cNvSpPr txBox="1"/>
          <p:nvPr/>
        </p:nvSpPr>
        <p:spPr>
          <a:xfrm>
            <a:off x="6172200" y="5733288"/>
            <a:ext cx="4846320" cy="27432"/>
          </a:xfrm>
          <a:prstGeom prst="rect">
            <a:avLst/>
          </a:prstGeom>
          <a:noFill/>
        </p:spPr>
        <p:txBody>
          <a:bodyPr wrap="square" lIns="0" rIns="0">
            <a:spAutoFit/>
          </a:bodyPr>
          <a:lstStyle/>
          <a:p>
            <a:pPr>
              <a:defRPr sz="950">
                <a:solidFill>
                  <a:srgbClr val="232D37"/>
                </a:solidFill>
                <a:latin typeface="Aptos"/>
              </a:defRPr>
            </a:pPr>
            <a:r>
              <a:t>Data quality and consistency limit model reliability.</a:t>
            </a:r>
          </a:p>
        </p:txBody>
      </p:sp>
      <p:sp>
        <p:nvSpPr>
          <p:cNvPr id="34" name="TextBox 33"/>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From Nigerian Resources to Higher-Value Products</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234440"/>
            <a:ext cx="201168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34440"/>
            <a:ext cx="73152" cy="84124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1344168"/>
            <a:ext cx="1691640" cy="320040"/>
          </a:xfrm>
          <a:prstGeom prst="rect">
            <a:avLst/>
          </a:prstGeom>
          <a:noFill/>
        </p:spPr>
        <p:txBody>
          <a:bodyPr wrap="none">
            <a:spAutoFit/>
          </a:bodyPr>
          <a:lstStyle/>
          <a:p>
            <a:pPr>
              <a:defRPr sz="1300" b="1">
                <a:solidFill>
                  <a:srgbClr val="0A2340"/>
                </a:solidFill>
                <a:latin typeface="Aptos Display"/>
              </a:defRPr>
            </a:pPr>
            <a:r>
              <a:t>AGRICULTURE</a:t>
            </a:r>
          </a:p>
        </p:txBody>
      </p:sp>
      <p:sp>
        <p:nvSpPr>
          <p:cNvPr id="8" name="TextBox 7"/>
          <p:cNvSpPr txBox="1"/>
          <p:nvPr/>
        </p:nvSpPr>
        <p:spPr>
          <a:xfrm>
            <a:off x="731520" y="1737360"/>
            <a:ext cx="1691640" cy="246888"/>
          </a:xfrm>
          <a:prstGeom prst="rect">
            <a:avLst/>
          </a:prstGeom>
          <a:noFill/>
        </p:spPr>
        <p:txBody>
          <a:bodyPr wrap="square" lIns="0" rIns="0">
            <a:spAutoFit/>
          </a:bodyPr>
          <a:lstStyle/>
          <a:p>
            <a:pPr>
              <a:defRPr sz="950">
                <a:solidFill>
                  <a:srgbClr val="232D37"/>
                </a:solidFill>
                <a:latin typeface="Aptos"/>
              </a:defRPr>
            </a:pPr>
            <a:r>
              <a:t>Cocoa / cassava / cotton / oil palm</a:t>
            </a:r>
          </a:p>
        </p:txBody>
      </p:sp>
      <p:cxnSp>
        <p:nvCxnSpPr>
          <p:cNvPr id="9" name="Connector 8"/>
          <p:cNvCxnSpPr/>
          <p:nvPr/>
        </p:nvCxnSpPr>
        <p:spPr>
          <a:xfrm>
            <a:off x="2697480" y="165506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3703320" y="1234440"/>
            <a:ext cx="329184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703320" y="1234440"/>
            <a:ext cx="73152" cy="84124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886200" y="1344168"/>
            <a:ext cx="2971800" cy="320040"/>
          </a:xfrm>
          <a:prstGeom prst="rect">
            <a:avLst/>
          </a:prstGeom>
          <a:noFill/>
        </p:spPr>
        <p:txBody>
          <a:bodyPr wrap="none">
            <a:spAutoFit/>
          </a:bodyPr>
          <a:lstStyle/>
          <a:p>
            <a:pPr>
              <a:defRPr sz="1300" b="1">
                <a:solidFill>
                  <a:srgbClr val="0A2340"/>
                </a:solidFill>
                <a:latin typeface="Aptos Display"/>
              </a:defRPr>
            </a:pPr>
            <a:r>
              <a:t>VALUE ADDITION</a:t>
            </a:r>
          </a:p>
        </p:txBody>
      </p:sp>
      <p:sp>
        <p:nvSpPr>
          <p:cNvPr id="13" name="TextBox 12"/>
          <p:cNvSpPr txBox="1"/>
          <p:nvPr/>
        </p:nvSpPr>
        <p:spPr>
          <a:xfrm>
            <a:off x="3886200" y="1737360"/>
            <a:ext cx="2971800" cy="246888"/>
          </a:xfrm>
          <a:prstGeom prst="rect">
            <a:avLst/>
          </a:prstGeom>
          <a:noFill/>
        </p:spPr>
        <p:txBody>
          <a:bodyPr wrap="square" lIns="0" rIns="0">
            <a:spAutoFit/>
          </a:bodyPr>
          <a:lstStyle/>
          <a:p>
            <a:pPr>
              <a:defRPr sz="1000">
                <a:solidFill>
                  <a:srgbClr val="232D37"/>
                </a:solidFill>
                <a:latin typeface="Aptos"/>
              </a:defRPr>
            </a:pPr>
            <a:r>
              <a:t>Processing → materials → products → markets</a:t>
            </a:r>
          </a:p>
        </p:txBody>
      </p:sp>
      <p:cxnSp>
        <p:nvCxnSpPr>
          <p:cNvPr id="14" name="Connector 13"/>
          <p:cNvCxnSpPr/>
          <p:nvPr/>
        </p:nvCxnSpPr>
        <p:spPr>
          <a:xfrm>
            <a:off x="7132320" y="165506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8138160" y="1234440"/>
            <a:ext cx="347472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38160" y="1234440"/>
            <a:ext cx="73152" cy="84124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21040" y="1344168"/>
            <a:ext cx="3154679" cy="320040"/>
          </a:xfrm>
          <a:prstGeom prst="rect">
            <a:avLst/>
          </a:prstGeom>
          <a:noFill/>
        </p:spPr>
        <p:txBody>
          <a:bodyPr wrap="none">
            <a:spAutoFit/>
          </a:bodyPr>
          <a:lstStyle/>
          <a:p>
            <a:pPr>
              <a:defRPr sz="1300" b="1">
                <a:solidFill>
                  <a:srgbClr val="0A2340"/>
                </a:solidFill>
                <a:latin typeface="Aptos Display"/>
              </a:defRPr>
            </a:pPr>
            <a:r>
              <a:t>OUTCOME</a:t>
            </a:r>
          </a:p>
        </p:txBody>
      </p:sp>
      <p:sp>
        <p:nvSpPr>
          <p:cNvPr id="18" name="TextBox 17"/>
          <p:cNvSpPr txBox="1"/>
          <p:nvPr/>
        </p:nvSpPr>
        <p:spPr>
          <a:xfrm>
            <a:off x="8321040" y="1737360"/>
            <a:ext cx="3154679" cy="246888"/>
          </a:xfrm>
          <a:prstGeom prst="rect">
            <a:avLst/>
          </a:prstGeom>
          <a:noFill/>
        </p:spPr>
        <p:txBody>
          <a:bodyPr wrap="square" lIns="0" rIns="0">
            <a:spAutoFit/>
          </a:bodyPr>
          <a:lstStyle/>
          <a:p>
            <a:pPr>
              <a:defRPr sz="950">
                <a:solidFill>
                  <a:srgbClr val="232D37"/>
                </a:solidFill>
                <a:latin typeface="Aptos"/>
              </a:defRPr>
            </a:pPr>
            <a:r>
              <a:t>Jobs • technology • entrepreneurship • exports</a:t>
            </a:r>
          </a:p>
        </p:txBody>
      </p:sp>
      <p:sp>
        <p:nvSpPr>
          <p:cNvPr id="19" name="Rounded Rectangle 18"/>
          <p:cNvSpPr/>
          <p:nvPr/>
        </p:nvSpPr>
        <p:spPr>
          <a:xfrm>
            <a:off x="548640" y="2423160"/>
            <a:ext cx="201168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2423160"/>
            <a:ext cx="73152" cy="841248"/>
          </a:xfrm>
          <a:prstGeom prst="rect">
            <a:avLst/>
          </a:prstGeom>
          <a:solidFill>
            <a:srgbClr val="BE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2532888"/>
            <a:ext cx="1691640" cy="320040"/>
          </a:xfrm>
          <a:prstGeom prst="rect">
            <a:avLst/>
          </a:prstGeom>
          <a:noFill/>
        </p:spPr>
        <p:txBody>
          <a:bodyPr wrap="none">
            <a:spAutoFit/>
          </a:bodyPr>
          <a:lstStyle/>
          <a:p>
            <a:pPr>
              <a:defRPr sz="1300" b="1">
                <a:solidFill>
                  <a:srgbClr val="0A2340"/>
                </a:solidFill>
                <a:latin typeface="Aptos Display"/>
              </a:defRPr>
            </a:pPr>
            <a:r>
              <a:t>PETROLEUM</a:t>
            </a:r>
          </a:p>
        </p:txBody>
      </p:sp>
      <p:sp>
        <p:nvSpPr>
          <p:cNvPr id="22" name="TextBox 21"/>
          <p:cNvSpPr txBox="1"/>
          <p:nvPr/>
        </p:nvSpPr>
        <p:spPr>
          <a:xfrm>
            <a:off x="731520" y="2926080"/>
            <a:ext cx="1691640" cy="246888"/>
          </a:xfrm>
          <a:prstGeom prst="rect">
            <a:avLst/>
          </a:prstGeom>
          <a:noFill/>
        </p:spPr>
        <p:txBody>
          <a:bodyPr wrap="square" lIns="0" rIns="0">
            <a:spAutoFit/>
          </a:bodyPr>
          <a:lstStyle/>
          <a:p>
            <a:pPr>
              <a:defRPr sz="950">
                <a:solidFill>
                  <a:srgbClr val="232D37"/>
                </a:solidFill>
                <a:latin typeface="Aptos"/>
              </a:defRPr>
            </a:pPr>
            <a:r>
              <a:t>Crude oil</a:t>
            </a:r>
          </a:p>
        </p:txBody>
      </p:sp>
      <p:cxnSp>
        <p:nvCxnSpPr>
          <p:cNvPr id="23" name="Connector 22"/>
          <p:cNvCxnSpPr/>
          <p:nvPr/>
        </p:nvCxnSpPr>
        <p:spPr>
          <a:xfrm>
            <a:off x="2697480" y="284378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3703320" y="2423160"/>
            <a:ext cx="329184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3703320" y="2423160"/>
            <a:ext cx="73152" cy="84124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3886200" y="2532888"/>
            <a:ext cx="2971800" cy="320040"/>
          </a:xfrm>
          <a:prstGeom prst="rect">
            <a:avLst/>
          </a:prstGeom>
          <a:noFill/>
        </p:spPr>
        <p:txBody>
          <a:bodyPr wrap="none">
            <a:spAutoFit/>
          </a:bodyPr>
          <a:lstStyle/>
          <a:p>
            <a:pPr>
              <a:defRPr sz="1300" b="1">
                <a:solidFill>
                  <a:srgbClr val="0A2340"/>
                </a:solidFill>
                <a:latin typeface="Aptos Display"/>
              </a:defRPr>
            </a:pPr>
            <a:r>
              <a:t>VALUE ADDITION</a:t>
            </a:r>
          </a:p>
        </p:txBody>
      </p:sp>
      <p:sp>
        <p:nvSpPr>
          <p:cNvPr id="27" name="TextBox 26"/>
          <p:cNvSpPr txBox="1"/>
          <p:nvPr/>
        </p:nvSpPr>
        <p:spPr>
          <a:xfrm>
            <a:off x="3886200" y="2926080"/>
            <a:ext cx="2971800" cy="246888"/>
          </a:xfrm>
          <a:prstGeom prst="rect">
            <a:avLst/>
          </a:prstGeom>
          <a:noFill/>
        </p:spPr>
        <p:txBody>
          <a:bodyPr wrap="square" lIns="0" rIns="0">
            <a:spAutoFit/>
          </a:bodyPr>
          <a:lstStyle/>
          <a:p>
            <a:pPr>
              <a:defRPr sz="1000">
                <a:solidFill>
                  <a:srgbClr val="232D37"/>
                </a:solidFill>
                <a:latin typeface="Aptos"/>
              </a:defRPr>
            </a:pPr>
            <a:r>
              <a:t>Refining → petrochemicals → plastics / fertilizers</a:t>
            </a:r>
          </a:p>
        </p:txBody>
      </p:sp>
      <p:cxnSp>
        <p:nvCxnSpPr>
          <p:cNvPr id="28" name="Connector 27"/>
          <p:cNvCxnSpPr/>
          <p:nvPr/>
        </p:nvCxnSpPr>
        <p:spPr>
          <a:xfrm>
            <a:off x="7132320" y="284378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8138160" y="2423160"/>
            <a:ext cx="347472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138160" y="2423160"/>
            <a:ext cx="73152" cy="84124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21040" y="2532888"/>
            <a:ext cx="3154679" cy="320040"/>
          </a:xfrm>
          <a:prstGeom prst="rect">
            <a:avLst/>
          </a:prstGeom>
          <a:noFill/>
        </p:spPr>
        <p:txBody>
          <a:bodyPr wrap="none">
            <a:spAutoFit/>
          </a:bodyPr>
          <a:lstStyle/>
          <a:p>
            <a:pPr>
              <a:defRPr sz="1300" b="1">
                <a:solidFill>
                  <a:srgbClr val="0A2340"/>
                </a:solidFill>
                <a:latin typeface="Aptos Display"/>
              </a:defRPr>
            </a:pPr>
            <a:r>
              <a:t>OUTCOME</a:t>
            </a:r>
          </a:p>
        </p:txBody>
      </p:sp>
      <p:sp>
        <p:nvSpPr>
          <p:cNvPr id="32" name="TextBox 31"/>
          <p:cNvSpPr txBox="1"/>
          <p:nvPr/>
        </p:nvSpPr>
        <p:spPr>
          <a:xfrm>
            <a:off x="8321040" y="2926080"/>
            <a:ext cx="3154679" cy="246888"/>
          </a:xfrm>
          <a:prstGeom prst="rect">
            <a:avLst/>
          </a:prstGeom>
          <a:noFill/>
        </p:spPr>
        <p:txBody>
          <a:bodyPr wrap="square" lIns="0" rIns="0">
            <a:spAutoFit/>
          </a:bodyPr>
          <a:lstStyle/>
          <a:p>
            <a:pPr>
              <a:defRPr sz="950">
                <a:solidFill>
                  <a:srgbClr val="232D37"/>
                </a:solidFill>
                <a:latin typeface="Aptos"/>
              </a:defRPr>
            </a:pPr>
            <a:r>
              <a:t>Jobs • technology • entrepreneurship • exports</a:t>
            </a:r>
          </a:p>
        </p:txBody>
      </p:sp>
      <p:sp>
        <p:nvSpPr>
          <p:cNvPr id="33" name="Rounded Rectangle 32"/>
          <p:cNvSpPr/>
          <p:nvPr/>
        </p:nvSpPr>
        <p:spPr>
          <a:xfrm>
            <a:off x="548640" y="3611880"/>
            <a:ext cx="201168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548640" y="3611880"/>
            <a:ext cx="73152" cy="84124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31520" y="3721608"/>
            <a:ext cx="1691640" cy="320040"/>
          </a:xfrm>
          <a:prstGeom prst="rect">
            <a:avLst/>
          </a:prstGeom>
          <a:noFill/>
        </p:spPr>
        <p:txBody>
          <a:bodyPr wrap="none">
            <a:spAutoFit/>
          </a:bodyPr>
          <a:lstStyle/>
          <a:p>
            <a:pPr>
              <a:defRPr sz="1300" b="1">
                <a:solidFill>
                  <a:srgbClr val="0A2340"/>
                </a:solidFill>
                <a:latin typeface="Aptos Display"/>
              </a:defRPr>
            </a:pPr>
            <a:r>
              <a:t>MINERALS</a:t>
            </a:r>
          </a:p>
        </p:txBody>
      </p:sp>
      <p:sp>
        <p:nvSpPr>
          <p:cNvPr id="36" name="TextBox 35"/>
          <p:cNvSpPr txBox="1"/>
          <p:nvPr/>
        </p:nvSpPr>
        <p:spPr>
          <a:xfrm>
            <a:off x="731520" y="4114800"/>
            <a:ext cx="1691640" cy="246888"/>
          </a:xfrm>
          <a:prstGeom prst="rect">
            <a:avLst/>
          </a:prstGeom>
          <a:noFill/>
        </p:spPr>
        <p:txBody>
          <a:bodyPr wrap="square" lIns="0" rIns="0">
            <a:spAutoFit/>
          </a:bodyPr>
          <a:lstStyle/>
          <a:p>
            <a:pPr>
              <a:defRPr sz="950">
                <a:solidFill>
                  <a:srgbClr val="232D37"/>
                </a:solidFill>
                <a:latin typeface="Aptos"/>
              </a:defRPr>
            </a:pPr>
            <a:r>
              <a:t>Ores / solid minerals</a:t>
            </a:r>
          </a:p>
        </p:txBody>
      </p:sp>
      <p:cxnSp>
        <p:nvCxnSpPr>
          <p:cNvPr id="37" name="Connector 36"/>
          <p:cNvCxnSpPr/>
          <p:nvPr/>
        </p:nvCxnSpPr>
        <p:spPr>
          <a:xfrm>
            <a:off x="2697480" y="403250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38" name="Rounded Rectangle 37"/>
          <p:cNvSpPr/>
          <p:nvPr/>
        </p:nvSpPr>
        <p:spPr>
          <a:xfrm>
            <a:off x="3703320" y="3611880"/>
            <a:ext cx="329184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3703320" y="3611880"/>
            <a:ext cx="73152" cy="84124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3886200" y="3721608"/>
            <a:ext cx="2971800" cy="320040"/>
          </a:xfrm>
          <a:prstGeom prst="rect">
            <a:avLst/>
          </a:prstGeom>
          <a:noFill/>
        </p:spPr>
        <p:txBody>
          <a:bodyPr wrap="none">
            <a:spAutoFit/>
          </a:bodyPr>
          <a:lstStyle/>
          <a:p>
            <a:pPr>
              <a:defRPr sz="1300" b="1">
                <a:solidFill>
                  <a:srgbClr val="0A2340"/>
                </a:solidFill>
                <a:latin typeface="Aptos Display"/>
              </a:defRPr>
            </a:pPr>
            <a:r>
              <a:t>VALUE ADDITION</a:t>
            </a:r>
          </a:p>
        </p:txBody>
      </p:sp>
      <p:sp>
        <p:nvSpPr>
          <p:cNvPr id="41" name="TextBox 40"/>
          <p:cNvSpPr txBox="1"/>
          <p:nvPr/>
        </p:nvSpPr>
        <p:spPr>
          <a:xfrm>
            <a:off x="3886200" y="4114800"/>
            <a:ext cx="2971800" cy="246888"/>
          </a:xfrm>
          <a:prstGeom prst="rect">
            <a:avLst/>
          </a:prstGeom>
          <a:noFill/>
        </p:spPr>
        <p:txBody>
          <a:bodyPr wrap="square" lIns="0" rIns="0">
            <a:spAutoFit/>
          </a:bodyPr>
          <a:lstStyle/>
          <a:p>
            <a:pPr>
              <a:defRPr sz="1000">
                <a:solidFill>
                  <a:srgbClr val="232D37"/>
                </a:solidFill>
                <a:latin typeface="Aptos"/>
              </a:defRPr>
            </a:pPr>
            <a:r>
              <a:t>Processing → advanced materials → components</a:t>
            </a:r>
          </a:p>
        </p:txBody>
      </p:sp>
      <p:cxnSp>
        <p:nvCxnSpPr>
          <p:cNvPr id="42" name="Connector 41"/>
          <p:cNvCxnSpPr/>
          <p:nvPr/>
        </p:nvCxnSpPr>
        <p:spPr>
          <a:xfrm>
            <a:off x="7132320" y="403250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43" name="Rounded Rectangle 42"/>
          <p:cNvSpPr/>
          <p:nvPr/>
        </p:nvSpPr>
        <p:spPr>
          <a:xfrm>
            <a:off x="8138160" y="3611880"/>
            <a:ext cx="347472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8138160" y="3611880"/>
            <a:ext cx="73152" cy="84124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321040" y="3721608"/>
            <a:ext cx="3154679" cy="320040"/>
          </a:xfrm>
          <a:prstGeom prst="rect">
            <a:avLst/>
          </a:prstGeom>
          <a:noFill/>
        </p:spPr>
        <p:txBody>
          <a:bodyPr wrap="none">
            <a:spAutoFit/>
          </a:bodyPr>
          <a:lstStyle/>
          <a:p>
            <a:pPr>
              <a:defRPr sz="1300" b="1">
                <a:solidFill>
                  <a:srgbClr val="0A2340"/>
                </a:solidFill>
                <a:latin typeface="Aptos Display"/>
              </a:defRPr>
            </a:pPr>
            <a:r>
              <a:t>OUTCOME</a:t>
            </a:r>
          </a:p>
        </p:txBody>
      </p:sp>
      <p:sp>
        <p:nvSpPr>
          <p:cNvPr id="46" name="TextBox 45"/>
          <p:cNvSpPr txBox="1"/>
          <p:nvPr/>
        </p:nvSpPr>
        <p:spPr>
          <a:xfrm>
            <a:off x="8321040" y="4114800"/>
            <a:ext cx="3154679" cy="246888"/>
          </a:xfrm>
          <a:prstGeom prst="rect">
            <a:avLst/>
          </a:prstGeom>
          <a:noFill/>
        </p:spPr>
        <p:txBody>
          <a:bodyPr wrap="square" lIns="0" rIns="0">
            <a:spAutoFit/>
          </a:bodyPr>
          <a:lstStyle/>
          <a:p>
            <a:pPr>
              <a:defRPr sz="950">
                <a:solidFill>
                  <a:srgbClr val="232D37"/>
                </a:solidFill>
                <a:latin typeface="Aptos"/>
              </a:defRPr>
            </a:pPr>
            <a:r>
              <a:t>Jobs • technology • entrepreneurship • exports</a:t>
            </a:r>
          </a:p>
        </p:txBody>
      </p:sp>
      <p:sp>
        <p:nvSpPr>
          <p:cNvPr id="47" name="Rounded Rectangle 46"/>
          <p:cNvSpPr/>
          <p:nvPr/>
        </p:nvSpPr>
        <p:spPr>
          <a:xfrm>
            <a:off x="548640" y="4800600"/>
            <a:ext cx="201168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548640" y="4800600"/>
            <a:ext cx="73152" cy="841248"/>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731520" y="4910328"/>
            <a:ext cx="1691640" cy="320040"/>
          </a:xfrm>
          <a:prstGeom prst="rect">
            <a:avLst/>
          </a:prstGeom>
          <a:noFill/>
        </p:spPr>
        <p:txBody>
          <a:bodyPr wrap="none">
            <a:spAutoFit/>
          </a:bodyPr>
          <a:lstStyle/>
          <a:p>
            <a:pPr>
              <a:defRPr sz="1300" b="1">
                <a:solidFill>
                  <a:srgbClr val="0A2340"/>
                </a:solidFill>
                <a:latin typeface="Aptos Display"/>
              </a:defRPr>
            </a:pPr>
            <a:r>
              <a:t>ENERGY</a:t>
            </a:r>
          </a:p>
        </p:txBody>
      </p:sp>
      <p:sp>
        <p:nvSpPr>
          <p:cNvPr id="50" name="TextBox 49"/>
          <p:cNvSpPr txBox="1"/>
          <p:nvPr/>
        </p:nvSpPr>
        <p:spPr>
          <a:xfrm>
            <a:off x="731520" y="5303520"/>
            <a:ext cx="1691640" cy="246888"/>
          </a:xfrm>
          <a:prstGeom prst="rect">
            <a:avLst/>
          </a:prstGeom>
          <a:noFill/>
        </p:spPr>
        <p:txBody>
          <a:bodyPr wrap="square" lIns="0" rIns="0">
            <a:spAutoFit/>
          </a:bodyPr>
          <a:lstStyle/>
          <a:p>
            <a:pPr>
              <a:defRPr sz="950">
                <a:solidFill>
                  <a:srgbClr val="232D37"/>
                </a:solidFill>
                <a:latin typeface="Aptos"/>
              </a:defRPr>
            </a:pPr>
            <a:r>
              <a:t>Domestic resources</a:t>
            </a:r>
          </a:p>
        </p:txBody>
      </p:sp>
      <p:cxnSp>
        <p:nvCxnSpPr>
          <p:cNvPr id="51" name="Connector 50"/>
          <p:cNvCxnSpPr/>
          <p:nvPr/>
        </p:nvCxnSpPr>
        <p:spPr>
          <a:xfrm>
            <a:off x="2697480" y="522122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52" name="Rounded Rectangle 51"/>
          <p:cNvSpPr/>
          <p:nvPr/>
        </p:nvSpPr>
        <p:spPr>
          <a:xfrm>
            <a:off x="3703320" y="4800600"/>
            <a:ext cx="329184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3703320" y="4800600"/>
            <a:ext cx="73152" cy="841248"/>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3886200" y="4910328"/>
            <a:ext cx="2971800" cy="320040"/>
          </a:xfrm>
          <a:prstGeom prst="rect">
            <a:avLst/>
          </a:prstGeom>
          <a:noFill/>
        </p:spPr>
        <p:txBody>
          <a:bodyPr wrap="none">
            <a:spAutoFit/>
          </a:bodyPr>
          <a:lstStyle/>
          <a:p>
            <a:pPr>
              <a:defRPr sz="1300" b="1">
                <a:solidFill>
                  <a:srgbClr val="0A2340"/>
                </a:solidFill>
                <a:latin typeface="Aptos Display"/>
              </a:defRPr>
            </a:pPr>
            <a:r>
              <a:t>VALUE ADDITION</a:t>
            </a:r>
          </a:p>
        </p:txBody>
      </p:sp>
      <p:sp>
        <p:nvSpPr>
          <p:cNvPr id="55" name="TextBox 54"/>
          <p:cNvSpPr txBox="1"/>
          <p:nvPr/>
        </p:nvSpPr>
        <p:spPr>
          <a:xfrm>
            <a:off x="3886200" y="5303520"/>
            <a:ext cx="2971800" cy="246888"/>
          </a:xfrm>
          <a:prstGeom prst="rect">
            <a:avLst/>
          </a:prstGeom>
          <a:noFill/>
        </p:spPr>
        <p:txBody>
          <a:bodyPr wrap="square" lIns="0" rIns="0">
            <a:spAutoFit/>
          </a:bodyPr>
          <a:lstStyle/>
          <a:p>
            <a:pPr>
              <a:defRPr sz="1000">
                <a:solidFill>
                  <a:srgbClr val="232D37"/>
                </a:solidFill>
                <a:latin typeface="Aptos"/>
              </a:defRPr>
            </a:pPr>
            <a:r>
              <a:t>Engineering materials → reliable energy systems</a:t>
            </a:r>
          </a:p>
        </p:txBody>
      </p:sp>
      <p:cxnSp>
        <p:nvCxnSpPr>
          <p:cNvPr id="56" name="Connector 55"/>
          <p:cNvCxnSpPr/>
          <p:nvPr/>
        </p:nvCxnSpPr>
        <p:spPr>
          <a:xfrm>
            <a:off x="7132320" y="5221224"/>
            <a:ext cx="960120"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57" name="Rounded Rectangle 56"/>
          <p:cNvSpPr/>
          <p:nvPr/>
        </p:nvSpPr>
        <p:spPr>
          <a:xfrm>
            <a:off x="8138160" y="4800600"/>
            <a:ext cx="3474720" cy="841248"/>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ectangle 57"/>
          <p:cNvSpPr/>
          <p:nvPr/>
        </p:nvSpPr>
        <p:spPr>
          <a:xfrm>
            <a:off x="8138160" y="4800600"/>
            <a:ext cx="73152" cy="841248"/>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8321040" y="4910328"/>
            <a:ext cx="3154679" cy="320040"/>
          </a:xfrm>
          <a:prstGeom prst="rect">
            <a:avLst/>
          </a:prstGeom>
          <a:noFill/>
        </p:spPr>
        <p:txBody>
          <a:bodyPr wrap="none">
            <a:spAutoFit/>
          </a:bodyPr>
          <a:lstStyle/>
          <a:p>
            <a:pPr>
              <a:defRPr sz="1300" b="1">
                <a:solidFill>
                  <a:srgbClr val="0A2340"/>
                </a:solidFill>
                <a:latin typeface="Aptos Display"/>
              </a:defRPr>
            </a:pPr>
            <a:r>
              <a:t>OUTCOME</a:t>
            </a:r>
          </a:p>
        </p:txBody>
      </p:sp>
      <p:sp>
        <p:nvSpPr>
          <p:cNvPr id="60" name="TextBox 59"/>
          <p:cNvSpPr txBox="1"/>
          <p:nvPr/>
        </p:nvSpPr>
        <p:spPr>
          <a:xfrm>
            <a:off x="8321040" y="5303520"/>
            <a:ext cx="3154679" cy="246888"/>
          </a:xfrm>
          <a:prstGeom prst="rect">
            <a:avLst/>
          </a:prstGeom>
          <a:noFill/>
        </p:spPr>
        <p:txBody>
          <a:bodyPr wrap="square" lIns="0" rIns="0">
            <a:spAutoFit/>
          </a:bodyPr>
          <a:lstStyle/>
          <a:p>
            <a:pPr>
              <a:defRPr sz="950">
                <a:solidFill>
                  <a:srgbClr val="232D37"/>
                </a:solidFill>
                <a:latin typeface="Aptos"/>
              </a:defRPr>
            </a:pPr>
            <a:r>
              <a:t>Jobs • technology • entrepreneurship • exports</a:t>
            </a:r>
          </a:p>
        </p:txBody>
      </p:sp>
      <p:sp>
        <p:nvSpPr>
          <p:cNvPr id="61" name="Rounded Rectangle 60"/>
          <p:cNvSpPr/>
          <p:nvPr/>
        </p:nvSpPr>
        <p:spPr>
          <a:xfrm>
            <a:off x="2468880" y="5989320"/>
            <a:ext cx="7223760" cy="41148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2468880" y="5989320"/>
            <a:ext cx="73152" cy="41148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2651760" y="6099048"/>
            <a:ext cx="6903720" cy="320040"/>
          </a:xfrm>
          <a:prstGeom prst="rect">
            <a:avLst/>
          </a:prstGeom>
          <a:noFill/>
        </p:spPr>
        <p:txBody>
          <a:bodyPr wrap="none">
            <a:spAutoFit/>
          </a:bodyPr>
          <a:lstStyle/>
          <a:p>
            <a:pPr>
              <a:defRPr sz="1050" b="1">
                <a:solidFill>
                  <a:srgbClr val="0A2340"/>
                </a:solidFill>
                <a:latin typeface="Aptos Display"/>
              </a:defRPr>
            </a:pPr>
            <a:r>
              <a:t>Core proposition</a:t>
            </a:r>
          </a:p>
        </p:txBody>
      </p:sp>
      <p:sp>
        <p:nvSpPr>
          <p:cNvPr id="64" name="TextBox 63"/>
          <p:cNvSpPr txBox="1"/>
          <p:nvPr/>
        </p:nvSpPr>
        <p:spPr>
          <a:xfrm>
            <a:off x="2651760" y="6309360"/>
            <a:ext cx="6903720" cy="182880"/>
          </a:xfrm>
          <a:prstGeom prst="rect">
            <a:avLst/>
          </a:prstGeom>
          <a:noFill/>
        </p:spPr>
        <p:txBody>
          <a:bodyPr wrap="square" lIns="0" rIns="0">
            <a:spAutoFit/>
          </a:bodyPr>
          <a:lstStyle/>
          <a:p>
            <a:pPr>
              <a:defRPr sz="850">
                <a:solidFill>
                  <a:srgbClr val="232D37"/>
                </a:solidFill>
                <a:latin typeface="Aptos"/>
              </a:defRPr>
            </a:pPr>
            <a:r>
              <a:t>New engineering materials development is treated in the paper as a value-addition pathway toward self-reliance.</a:t>
            </a:r>
          </a:p>
        </p:txBody>
      </p:sp>
      <p:sp>
        <p:nvSpPr>
          <p:cNvPr id="65" name="TextBox 64"/>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Potential Benefits of Greater Economic Self-Reliance</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40080" y="1417320"/>
            <a:ext cx="685800" cy="68580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1</a:t>
            </a:r>
          </a:p>
        </p:txBody>
      </p:sp>
      <p:sp>
        <p:nvSpPr>
          <p:cNvPr id="6" name="Rounded Rectangle 5"/>
          <p:cNvSpPr/>
          <p:nvPr/>
        </p:nvSpPr>
        <p:spPr>
          <a:xfrm>
            <a:off x="1508760" y="13990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508760" y="13990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91639" y="1508760"/>
            <a:ext cx="1463040" cy="320040"/>
          </a:xfrm>
          <a:prstGeom prst="rect">
            <a:avLst/>
          </a:prstGeom>
          <a:noFill/>
        </p:spPr>
        <p:txBody>
          <a:bodyPr wrap="none">
            <a:spAutoFit/>
          </a:bodyPr>
          <a:lstStyle/>
          <a:p>
            <a:pPr>
              <a:defRPr sz="1150" b="1">
                <a:solidFill>
                  <a:srgbClr val="0A2340"/>
                </a:solidFill>
                <a:latin typeface="Aptos Display"/>
              </a:defRPr>
            </a:pPr>
            <a:r>
              <a:t>Employment creation</a:t>
            </a:r>
          </a:p>
        </p:txBody>
      </p:sp>
      <p:sp>
        <p:nvSpPr>
          <p:cNvPr id="9" name="Oval 8"/>
          <p:cNvSpPr/>
          <p:nvPr/>
        </p:nvSpPr>
        <p:spPr>
          <a:xfrm>
            <a:off x="3474720" y="14173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2</a:t>
            </a:r>
          </a:p>
        </p:txBody>
      </p:sp>
      <p:sp>
        <p:nvSpPr>
          <p:cNvPr id="10" name="Rounded Rectangle 9"/>
          <p:cNvSpPr/>
          <p:nvPr/>
        </p:nvSpPr>
        <p:spPr>
          <a:xfrm>
            <a:off x="4343400" y="13990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43400" y="13990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6280" y="1508760"/>
            <a:ext cx="1463040" cy="320040"/>
          </a:xfrm>
          <a:prstGeom prst="rect">
            <a:avLst/>
          </a:prstGeom>
          <a:noFill/>
        </p:spPr>
        <p:txBody>
          <a:bodyPr wrap="none">
            <a:spAutoFit/>
          </a:bodyPr>
          <a:lstStyle/>
          <a:p>
            <a:pPr>
              <a:defRPr sz="1150" b="1">
                <a:solidFill>
                  <a:srgbClr val="0A2340"/>
                </a:solidFill>
                <a:latin typeface="Aptos Display"/>
              </a:defRPr>
            </a:pPr>
            <a:r>
              <a:t>Food security</a:t>
            </a:r>
          </a:p>
        </p:txBody>
      </p:sp>
      <p:sp>
        <p:nvSpPr>
          <p:cNvPr id="13" name="Oval 12"/>
          <p:cNvSpPr/>
          <p:nvPr/>
        </p:nvSpPr>
        <p:spPr>
          <a:xfrm>
            <a:off x="6309360" y="14173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3</a:t>
            </a:r>
          </a:p>
        </p:txBody>
      </p:sp>
      <p:sp>
        <p:nvSpPr>
          <p:cNvPr id="14" name="Rounded Rectangle 13"/>
          <p:cNvSpPr/>
          <p:nvPr/>
        </p:nvSpPr>
        <p:spPr>
          <a:xfrm>
            <a:off x="7178040" y="13990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78040" y="1399032"/>
            <a:ext cx="73152" cy="11430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60920" y="1508760"/>
            <a:ext cx="1463040" cy="320040"/>
          </a:xfrm>
          <a:prstGeom prst="rect">
            <a:avLst/>
          </a:prstGeom>
          <a:noFill/>
        </p:spPr>
        <p:txBody>
          <a:bodyPr wrap="none">
            <a:spAutoFit/>
          </a:bodyPr>
          <a:lstStyle/>
          <a:p>
            <a:pPr>
              <a:defRPr sz="1150" b="1">
                <a:solidFill>
                  <a:srgbClr val="0A2340"/>
                </a:solidFill>
                <a:latin typeface="Aptos Display"/>
              </a:defRPr>
            </a:pPr>
            <a:r>
              <a:t>Reduced unnecessary import dependence</a:t>
            </a:r>
          </a:p>
        </p:txBody>
      </p:sp>
      <p:sp>
        <p:nvSpPr>
          <p:cNvPr id="17" name="Oval 16"/>
          <p:cNvSpPr/>
          <p:nvPr/>
        </p:nvSpPr>
        <p:spPr>
          <a:xfrm>
            <a:off x="9144000" y="14173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4</a:t>
            </a:r>
          </a:p>
        </p:txBody>
      </p:sp>
      <p:sp>
        <p:nvSpPr>
          <p:cNvPr id="18" name="Rounded Rectangle 17"/>
          <p:cNvSpPr/>
          <p:nvPr/>
        </p:nvSpPr>
        <p:spPr>
          <a:xfrm>
            <a:off x="10012680" y="13990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012680" y="13990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195559" y="1508760"/>
            <a:ext cx="1463040" cy="320040"/>
          </a:xfrm>
          <a:prstGeom prst="rect">
            <a:avLst/>
          </a:prstGeom>
          <a:noFill/>
        </p:spPr>
        <p:txBody>
          <a:bodyPr wrap="none">
            <a:spAutoFit/>
          </a:bodyPr>
          <a:lstStyle/>
          <a:p>
            <a:pPr>
              <a:defRPr sz="1150" b="1">
                <a:solidFill>
                  <a:srgbClr val="0A2340"/>
                </a:solidFill>
                <a:latin typeface="Aptos Display"/>
              </a:defRPr>
            </a:pPr>
            <a:r>
              <a:t>Foreign-exchange diversification</a:t>
            </a:r>
          </a:p>
        </p:txBody>
      </p:sp>
      <p:sp>
        <p:nvSpPr>
          <p:cNvPr id="21" name="Oval 20"/>
          <p:cNvSpPr/>
          <p:nvPr/>
        </p:nvSpPr>
        <p:spPr>
          <a:xfrm>
            <a:off x="640080" y="3474720"/>
            <a:ext cx="685800" cy="68580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5</a:t>
            </a:r>
          </a:p>
        </p:txBody>
      </p:sp>
      <p:sp>
        <p:nvSpPr>
          <p:cNvPr id="22" name="Rounded Rectangle 21"/>
          <p:cNvSpPr/>
          <p:nvPr/>
        </p:nvSpPr>
        <p:spPr>
          <a:xfrm>
            <a:off x="1508760" y="34564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508760" y="34564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691639" y="3566160"/>
            <a:ext cx="1463040" cy="320040"/>
          </a:xfrm>
          <a:prstGeom prst="rect">
            <a:avLst/>
          </a:prstGeom>
          <a:noFill/>
        </p:spPr>
        <p:txBody>
          <a:bodyPr wrap="none">
            <a:spAutoFit/>
          </a:bodyPr>
          <a:lstStyle/>
          <a:p>
            <a:pPr>
              <a:defRPr sz="1150" b="1">
                <a:solidFill>
                  <a:srgbClr val="0A2340"/>
                </a:solidFill>
                <a:latin typeface="Aptos Display"/>
              </a:defRPr>
            </a:pPr>
            <a:r>
              <a:t>Industrial development</a:t>
            </a:r>
          </a:p>
        </p:txBody>
      </p:sp>
      <p:sp>
        <p:nvSpPr>
          <p:cNvPr id="25" name="Oval 24"/>
          <p:cNvSpPr/>
          <p:nvPr/>
        </p:nvSpPr>
        <p:spPr>
          <a:xfrm>
            <a:off x="3474720" y="34747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6</a:t>
            </a:r>
          </a:p>
        </p:txBody>
      </p:sp>
      <p:sp>
        <p:nvSpPr>
          <p:cNvPr id="26" name="Rounded Rectangle 25"/>
          <p:cNvSpPr/>
          <p:nvPr/>
        </p:nvSpPr>
        <p:spPr>
          <a:xfrm>
            <a:off x="4343400" y="34564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4343400" y="3456432"/>
            <a:ext cx="73152" cy="11430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526280" y="3566160"/>
            <a:ext cx="1463040" cy="320040"/>
          </a:xfrm>
          <a:prstGeom prst="rect">
            <a:avLst/>
          </a:prstGeom>
          <a:noFill/>
        </p:spPr>
        <p:txBody>
          <a:bodyPr wrap="none">
            <a:spAutoFit/>
          </a:bodyPr>
          <a:lstStyle/>
          <a:p>
            <a:pPr>
              <a:defRPr sz="1150" b="1">
                <a:solidFill>
                  <a:srgbClr val="0A2340"/>
                </a:solidFill>
                <a:latin typeface="Aptos Display"/>
              </a:defRPr>
            </a:pPr>
            <a:r>
              <a:t>Technological learning</a:t>
            </a:r>
          </a:p>
        </p:txBody>
      </p:sp>
      <p:sp>
        <p:nvSpPr>
          <p:cNvPr id="29" name="Oval 28"/>
          <p:cNvSpPr/>
          <p:nvPr/>
        </p:nvSpPr>
        <p:spPr>
          <a:xfrm>
            <a:off x="6309360" y="34747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7</a:t>
            </a:r>
          </a:p>
        </p:txBody>
      </p:sp>
      <p:sp>
        <p:nvSpPr>
          <p:cNvPr id="30" name="Rounded Rectangle 29"/>
          <p:cNvSpPr/>
          <p:nvPr/>
        </p:nvSpPr>
        <p:spPr>
          <a:xfrm>
            <a:off x="7178040" y="34564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7178040" y="34564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360920" y="3566160"/>
            <a:ext cx="1463040" cy="320040"/>
          </a:xfrm>
          <a:prstGeom prst="rect">
            <a:avLst/>
          </a:prstGeom>
          <a:noFill/>
        </p:spPr>
        <p:txBody>
          <a:bodyPr wrap="none">
            <a:spAutoFit/>
          </a:bodyPr>
          <a:lstStyle/>
          <a:p>
            <a:pPr>
              <a:defRPr sz="1150" b="1">
                <a:solidFill>
                  <a:srgbClr val="0A2340"/>
                </a:solidFill>
                <a:latin typeface="Aptos Display"/>
              </a:defRPr>
            </a:pPr>
            <a:r>
              <a:t>Greater resilience to external shocks</a:t>
            </a:r>
          </a:p>
        </p:txBody>
      </p:sp>
      <p:sp>
        <p:nvSpPr>
          <p:cNvPr id="33" name="Oval 32"/>
          <p:cNvSpPr/>
          <p:nvPr/>
        </p:nvSpPr>
        <p:spPr>
          <a:xfrm>
            <a:off x="9144000" y="3474720"/>
            <a:ext cx="685800" cy="68580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8</a:t>
            </a:r>
          </a:p>
        </p:txBody>
      </p:sp>
      <p:sp>
        <p:nvSpPr>
          <p:cNvPr id="34" name="Rounded Rectangle 33"/>
          <p:cNvSpPr/>
          <p:nvPr/>
        </p:nvSpPr>
        <p:spPr>
          <a:xfrm>
            <a:off x="10012680" y="3456432"/>
            <a:ext cx="178308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10012680" y="3456432"/>
            <a:ext cx="73152" cy="114300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195559" y="3566160"/>
            <a:ext cx="1463040" cy="320040"/>
          </a:xfrm>
          <a:prstGeom prst="rect">
            <a:avLst/>
          </a:prstGeom>
          <a:noFill/>
        </p:spPr>
        <p:txBody>
          <a:bodyPr wrap="none">
            <a:spAutoFit/>
          </a:bodyPr>
          <a:lstStyle/>
          <a:p>
            <a:pPr>
              <a:defRPr sz="1150" b="1">
                <a:solidFill>
                  <a:srgbClr val="0A2340"/>
                </a:solidFill>
                <a:latin typeface="Aptos Display"/>
              </a:defRPr>
            </a:pPr>
            <a:r>
              <a:t>Poverty reduction &amp; broader opportunities</a:t>
            </a:r>
          </a:p>
        </p:txBody>
      </p:sp>
      <p:sp>
        <p:nvSpPr>
          <p:cNvPr id="37" name="TextBox 36"/>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Strategies Proposed in the Paper</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411480" y="118872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11480" y="1188720"/>
            <a:ext cx="73152" cy="114300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1298448"/>
            <a:ext cx="3200400" cy="320040"/>
          </a:xfrm>
          <a:prstGeom prst="rect">
            <a:avLst/>
          </a:prstGeom>
          <a:noFill/>
        </p:spPr>
        <p:txBody>
          <a:bodyPr wrap="none">
            <a:spAutoFit/>
          </a:bodyPr>
          <a:lstStyle/>
          <a:p>
            <a:pPr>
              <a:defRPr sz="1500" b="1">
                <a:solidFill>
                  <a:srgbClr val="0A2340"/>
                </a:solidFill>
                <a:latin typeface="Aptos Display"/>
              </a:defRPr>
            </a:pPr>
            <a:r>
              <a:t>01</a:t>
            </a:r>
          </a:p>
        </p:txBody>
      </p:sp>
      <p:sp>
        <p:nvSpPr>
          <p:cNvPr id="8" name="TextBox 7"/>
          <p:cNvSpPr txBox="1"/>
          <p:nvPr/>
        </p:nvSpPr>
        <p:spPr>
          <a:xfrm>
            <a:off x="594360" y="1691640"/>
            <a:ext cx="3200400" cy="548640"/>
          </a:xfrm>
          <a:prstGeom prst="rect">
            <a:avLst/>
          </a:prstGeom>
          <a:noFill/>
        </p:spPr>
        <p:txBody>
          <a:bodyPr wrap="square" lIns="0" rIns="0">
            <a:spAutoFit/>
          </a:bodyPr>
          <a:lstStyle/>
          <a:p>
            <a:pPr>
              <a:defRPr sz="1000">
                <a:solidFill>
                  <a:srgbClr val="232D37"/>
                </a:solidFill>
                <a:latin typeface="Aptos"/>
              </a:defRPr>
            </a:pPr>
            <a:r>
              <a:t>Modernize agriculture and integrate it with agro-processing</a:t>
            </a:r>
          </a:p>
        </p:txBody>
      </p:sp>
      <p:sp>
        <p:nvSpPr>
          <p:cNvPr id="9" name="Rounded Rectangle 8"/>
          <p:cNvSpPr/>
          <p:nvPr/>
        </p:nvSpPr>
        <p:spPr>
          <a:xfrm>
            <a:off x="4325112" y="118872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25112" y="1188720"/>
            <a:ext cx="73152" cy="114300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07992" y="1298448"/>
            <a:ext cx="3200400" cy="320040"/>
          </a:xfrm>
          <a:prstGeom prst="rect">
            <a:avLst/>
          </a:prstGeom>
          <a:noFill/>
        </p:spPr>
        <p:txBody>
          <a:bodyPr wrap="none">
            <a:spAutoFit/>
          </a:bodyPr>
          <a:lstStyle/>
          <a:p>
            <a:pPr>
              <a:defRPr sz="1500" b="1">
                <a:solidFill>
                  <a:srgbClr val="0A2340"/>
                </a:solidFill>
                <a:latin typeface="Aptos Display"/>
              </a:defRPr>
            </a:pPr>
            <a:r>
              <a:t>02</a:t>
            </a:r>
          </a:p>
        </p:txBody>
      </p:sp>
      <p:sp>
        <p:nvSpPr>
          <p:cNvPr id="12" name="TextBox 11"/>
          <p:cNvSpPr txBox="1"/>
          <p:nvPr/>
        </p:nvSpPr>
        <p:spPr>
          <a:xfrm>
            <a:off x="4507992" y="1691640"/>
            <a:ext cx="3200400" cy="548640"/>
          </a:xfrm>
          <a:prstGeom prst="rect">
            <a:avLst/>
          </a:prstGeom>
          <a:noFill/>
        </p:spPr>
        <p:txBody>
          <a:bodyPr wrap="square" lIns="0" rIns="0">
            <a:spAutoFit/>
          </a:bodyPr>
          <a:lstStyle/>
          <a:p>
            <a:pPr>
              <a:defRPr sz="1000">
                <a:solidFill>
                  <a:srgbClr val="232D37"/>
                </a:solidFill>
                <a:latin typeface="Aptos"/>
              </a:defRPr>
            </a:pPr>
            <a:r>
              <a:t>Develop competitive manufacturing and new engineering materials</a:t>
            </a:r>
          </a:p>
        </p:txBody>
      </p:sp>
      <p:sp>
        <p:nvSpPr>
          <p:cNvPr id="13" name="Rounded Rectangle 12"/>
          <p:cNvSpPr/>
          <p:nvPr/>
        </p:nvSpPr>
        <p:spPr>
          <a:xfrm>
            <a:off x="8238744" y="118872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38744" y="1188720"/>
            <a:ext cx="73152" cy="11430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21624" y="1298448"/>
            <a:ext cx="3200400" cy="320040"/>
          </a:xfrm>
          <a:prstGeom prst="rect">
            <a:avLst/>
          </a:prstGeom>
          <a:noFill/>
        </p:spPr>
        <p:txBody>
          <a:bodyPr wrap="none">
            <a:spAutoFit/>
          </a:bodyPr>
          <a:lstStyle/>
          <a:p>
            <a:pPr>
              <a:defRPr sz="1500" b="1">
                <a:solidFill>
                  <a:srgbClr val="0A2340"/>
                </a:solidFill>
                <a:latin typeface="Aptos Display"/>
              </a:defRPr>
            </a:pPr>
            <a:r>
              <a:t>03</a:t>
            </a:r>
          </a:p>
        </p:txBody>
      </p:sp>
      <p:sp>
        <p:nvSpPr>
          <p:cNvPr id="16" name="TextBox 15"/>
          <p:cNvSpPr txBox="1"/>
          <p:nvPr/>
        </p:nvSpPr>
        <p:spPr>
          <a:xfrm>
            <a:off x="8421624" y="1691640"/>
            <a:ext cx="3200400" cy="548640"/>
          </a:xfrm>
          <a:prstGeom prst="rect">
            <a:avLst/>
          </a:prstGeom>
          <a:noFill/>
        </p:spPr>
        <p:txBody>
          <a:bodyPr wrap="square" lIns="0" rIns="0">
            <a:spAutoFit/>
          </a:bodyPr>
          <a:lstStyle/>
          <a:p>
            <a:pPr>
              <a:defRPr sz="1000">
                <a:solidFill>
                  <a:srgbClr val="232D37"/>
                </a:solidFill>
                <a:latin typeface="Aptos"/>
              </a:defRPr>
            </a:pPr>
            <a:r>
              <a:t>Invest in reliable and diversified energy</a:t>
            </a:r>
          </a:p>
        </p:txBody>
      </p:sp>
      <p:sp>
        <p:nvSpPr>
          <p:cNvPr id="17" name="Rounded Rectangle 16"/>
          <p:cNvSpPr/>
          <p:nvPr/>
        </p:nvSpPr>
        <p:spPr>
          <a:xfrm>
            <a:off x="411480" y="260604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11480" y="2606040"/>
            <a:ext cx="73152" cy="114300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94360" y="2715768"/>
            <a:ext cx="3200400" cy="320040"/>
          </a:xfrm>
          <a:prstGeom prst="rect">
            <a:avLst/>
          </a:prstGeom>
          <a:noFill/>
        </p:spPr>
        <p:txBody>
          <a:bodyPr wrap="none">
            <a:spAutoFit/>
          </a:bodyPr>
          <a:lstStyle/>
          <a:p>
            <a:pPr>
              <a:defRPr sz="1500" b="1">
                <a:solidFill>
                  <a:srgbClr val="0A2340"/>
                </a:solidFill>
                <a:latin typeface="Aptos Display"/>
              </a:defRPr>
            </a:pPr>
            <a:r>
              <a:t>04</a:t>
            </a:r>
          </a:p>
        </p:txBody>
      </p:sp>
      <p:sp>
        <p:nvSpPr>
          <p:cNvPr id="20" name="TextBox 19"/>
          <p:cNvSpPr txBox="1"/>
          <p:nvPr/>
        </p:nvSpPr>
        <p:spPr>
          <a:xfrm>
            <a:off x="594360" y="3108960"/>
            <a:ext cx="3200400" cy="548640"/>
          </a:xfrm>
          <a:prstGeom prst="rect">
            <a:avLst/>
          </a:prstGeom>
          <a:noFill/>
        </p:spPr>
        <p:txBody>
          <a:bodyPr wrap="square" lIns="0" rIns="0">
            <a:spAutoFit/>
          </a:bodyPr>
          <a:lstStyle/>
          <a:p>
            <a:pPr>
              <a:defRPr sz="1000">
                <a:solidFill>
                  <a:srgbClr val="232D37"/>
                </a:solidFill>
                <a:latin typeface="Aptos"/>
              </a:defRPr>
            </a:pPr>
            <a:r>
              <a:t>Strengthen technical/vocational education and apprenticeships</a:t>
            </a:r>
          </a:p>
        </p:txBody>
      </p:sp>
      <p:sp>
        <p:nvSpPr>
          <p:cNvPr id="21" name="Rounded Rectangle 20"/>
          <p:cNvSpPr/>
          <p:nvPr/>
        </p:nvSpPr>
        <p:spPr>
          <a:xfrm>
            <a:off x="4325112" y="260604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25112" y="2606040"/>
            <a:ext cx="73152" cy="114300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507992" y="2715768"/>
            <a:ext cx="3200400" cy="320040"/>
          </a:xfrm>
          <a:prstGeom prst="rect">
            <a:avLst/>
          </a:prstGeom>
          <a:noFill/>
        </p:spPr>
        <p:txBody>
          <a:bodyPr wrap="none">
            <a:spAutoFit/>
          </a:bodyPr>
          <a:lstStyle/>
          <a:p>
            <a:pPr>
              <a:defRPr sz="1500" b="1">
                <a:solidFill>
                  <a:srgbClr val="0A2340"/>
                </a:solidFill>
                <a:latin typeface="Aptos Display"/>
              </a:defRPr>
            </a:pPr>
            <a:r>
              <a:t>05</a:t>
            </a:r>
          </a:p>
        </p:txBody>
      </p:sp>
      <p:sp>
        <p:nvSpPr>
          <p:cNvPr id="24" name="TextBox 23"/>
          <p:cNvSpPr txBox="1"/>
          <p:nvPr/>
        </p:nvSpPr>
        <p:spPr>
          <a:xfrm>
            <a:off x="4507992" y="3108960"/>
            <a:ext cx="3200400" cy="548640"/>
          </a:xfrm>
          <a:prstGeom prst="rect">
            <a:avLst/>
          </a:prstGeom>
          <a:noFill/>
        </p:spPr>
        <p:txBody>
          <a:bodyPr wrap="square" lIns="0" rIns="0">
            <a:spAutoFit/>
          </a:bodyPr>
          <a:lstStyle/>
          <a:p>
            <a:pPr>
              <a:defRPr sz="1000">
                <a:solidFill>
                  <a:srgbClr val="232D37"/>
                </a:solidFill>
                <a:latin typeface="Aptos"/>
              </a:defRPr>
            </a:pPr>
            <a:r>
              <a:t>Promote research, development, innovation and university–industry links</a:t>
            </a:r>
          </a:p>
        </p:txBody>
      </p:sp>
      <p:sp>
        <p:nvSpPr>
          <p:cNvPr id="25" name="Rounded Rectangle 24"/>
          <p:cNvSpPr/>
          <p:nvPr/>
        </p:nvSpPr>
        <p:spPr>
          <a:xfrm>
            <a:off x="8238744" y="260604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238744" y="2606040"/>
            <a:ext cx="73152" cy="11430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421624" y="2715768"/>
            <a:ext cx="3200400" cy="320040"/>
          </a:xfrm>
          <a:prstGeom prst="rect">
            <a:avLst/>
          </a:prstGeom>
          <a:noFill/>
        </p:spPr>
        <p:txBody>
          <a:bodyPr wrap="none">
            <a:spAutoFit/>
          </a:bodyPr>
          <a:lstStyle/>
          <a:p>
            <a:pPr>
              <a:defRPr sz="1500" b="1">
                <a:solidFill>
                  <a:srgbClr val="0A2340"/>
                </a:solidFill>
                <a:latin typeface="Aptos Display"/>
              </a:defRPr>
            </a:pPr>
            <a:r>
              <a:t>06</a:t>
            </a:r>
          </a:p>
        </p:txBody>
      </p:sp>
      <p:sp>
        <p:nvSpPr>
          <p:cNvPr id="28" name="TextBox 27"/>
          <p:cNvSpPr txBox="1"/>
          <p:nvPr/>
        </p:nvSpPr>
        <p:spPr>
          <a:xfrm>
            <a:off x="8421624" y="3108960"/>
            <a:ext cx="3200400" cy="548640"/>
          </a:xfrm>
          <a:prstGeom prst="rect">
            <a:avLst/>
          </a:prstGeom>
          <a:noFill/>
        </p:spPr>
        <p:txBody>
          <a:bodyPr wrap="square" lIns="0" rIns="0">
            <a:spAutoFit/>
          </a:bodyPr>
          <a:lstStyle/>
          <a:p>
            <a:pPr>
              <a:defRPr sz="1000">
                <a:solidFill>
                  <a:srgbClr val="232D37"/>
                </a:solidFill>
                <a:latin typeface="Aptos"/>
              </a:defRPr>
            </a:pPr>
            <a:r>
              <a:t>Develop domestic financial markets and long-term industrial finance</a:t>
            </a:r>
          </a:p>
        </p:txBody>
      </p:sp>
      <p:sp>
        <p:nvSpPr>
          <p:cNvPr id="29" name="Rounded Rectangle 28"/>
          <p:cNvSpPr/>
          <p:nvPr/>
        </p:nvSpPr>
        <p:spPr>
          <a:xfrm>
            <a:off x="411480" y="402336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411480" y="4023360"/>
            <a:ext cx="73152" cy="114300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94360" y="4133088"/>
            <a:ext cx="3200400" cy="320040"/>
          </a:xfrm>
          <a:prstGeom prst="rect">
            <a:avLst/>
          </a:prstGeom>
          <a:noFill/>
        </p:spPr>
        <p:txBody>
          <a:bodyPr wrap="none">
            <a:spAutoFit/>
          </a:bodyPr>
          <a:lstStyle/>
          <a:p>
            <a:pPr>
              <a:defRPr sz="1500" b="1">
                <a:solidFill>
                  <a:srgbClr val="0A2340"/>
                </a:solidFill>
                <a:latin typeface="Aptos Display"/>
              </a:defRPr>
            </a:pPr>
            <a:r>
              <a:t>07</a:t>
            </a:r>
          </a:p>
        </p:txBody>
      </p:sp>
      <p:sp>
        <p:nvSpPr>
          <p:cNvPr id="32" name="TextBox 31"/>
          <p:cNvSpPr txBox="1"/>
          <p:nvPr/>
        </p:nvSpPr>
        <p:spPr>
          <a:xfrm>
            <a:off x="594360" y="4526280"/>
            <a:ext cx="3200400" cy="548640"/>
          </a:xfrm>
          <a:prstGeom prst="rect">
            <a:avLst/>
          </a:prstGeom>
          <a:noFill/>
        </p:spPr>
        <p:txBody>
          <a:bodyPr wrap="square" lIns="0" rIns="0">
            <a:spAutoFit/>
          </a:bodyPr>
          <a:lstStyle/>
          <a:p>
            <a:pPr>
              <a:defRPr sz="1000">
                <a:solidFill>
                  <a:srgbClr val="232D37"/>
                </a:solidFill>
                <a:latin typeface="Aptos"/>
              </a:defRPr>
            </a:pPr>
            <a:r>
              <a:t>Improve the business environment, institutions and accountability</a:t>
            </a:r>
          </a:p>
        </p:txBody>
      </p:sp>
      <p:sp>
        <p:nvSpPr>
          <p:cNvPr id="33" name="Rounded Rectangle 32"/>
          <p:cNvSpPr/>
          <p:nvPr/>
        </p:nvSpPr>
        <p:spPr>
          <a:xfrm>
            <a:off x="4325112" y="402336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325112" y="4023360"/>
            <a:ext cx="73152" cy="114300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507992" y="4133088"/>
            <a:ext cx="3200400" cy="320040"/>
          </a:xfrm>
          <a:prstGeom prst="rect">
            <a:avLst/>
          </a:prstGeom>
          <a:noFill/>
        </p:spPr>
        <p:txBody>
          <a:bodyPr wrap="none">
            <a:spAutoFit/>
          </a:bodyPr>
          <a:lstStyle/>
          <a:p>
            <a:pPr>
              <a:defRPr sz="1500" b="1">
                <a:solidFill>
                  <a:srgbClr val="0A2340"/>
                </a:solidFill>
                <a:latin typeface="Aptos Display"/>
              </a:defRPr>
            </a:pPr>
            <a:r>
              <a:t>08</a:t>
            </a:r>
          </a:p>
        </p:txBody>
      </p:sp>
      <p:sp>
        <p:nvSpPr>
          <p:cNvPr id="36" name="TextBox 35"/>
          <p:cNvSpPr txBox="1"/>
          <p:nvPr/>
        </p:nvSpPr>
        <p:spPr>
          <a:xfrm>
            <a:off x="4507992" y="4526280"/>
            <a:ext cx="3200400" cy="548640"/>
          </a:xfrm>
          <a:prstGeom prst="rect">
            <a:avLst/>
          </a:prstGeom>
          <a:noFill/>
        </p:spPr>
        <p:txBody>
          <a:bodyPr wrap="square" lIns="0" rIns="0">
            <a:spAutoFit/>
          </a:bodyPr>
          <a:lstStyle/>
          <a:p>
            <a:pPr>
              <a:defRPr sz="1000">
                <a:solidFill>
                  <a:srgbClr val="232D37"/>
                </a:solidFill>
                <a:latin typeface="Aptos"/>
              </a:defRPr>
            </a:pPr>
            <a:r>
              <a:t>Build local supply chains and diversify exports</a:t>
            </a:r>
          </a:p>
        </p:txBody>
      </p:sp>
      <p:sp>
        <p:nvSpPr>
          <p:cNvPr id="37" name="Rounded Rectangle 36"/>
          <p:cNvSpPr/>
          <p:nvPr/>
        </p:nvSpPr>
        <p:spPr>
          <a:xfrm>
            <a:off x="8238744" y="4023360"/>
            <a:ext cx="3520440" cy="11430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8238744" y="4023360"/>
            <a:ext cx="73152" cy="114300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21624" y="4133088"/>
            <a:ext cx="3200400" cy="320040"/>
          </a:xfrm>
          <a:prstGeom prst="rect">
            <a:avLst/>
          </a:prstGeom>
          <a:noFill/>
        </p:spPr>
        <p:txBody>
          <a:bodyPr wrap="none">
            <a:spAutoFit/>
          </a:bodyPr>
          <a:lstStyle/>
          <a:p>
            <a:pPr>
              <a:defRPr sz="1500" b="1">
                <a:solidFill>
                  <a:srgbClr val="0A2340"/>
                </a:solidFill>
                <a:latin typeface="Aptos Display"/>
              </a:defRPr>
            </a:pPr>
            <a:r>
              <a:t>09</a:t>
            </a:r>
          </a:p>
        </p:txBody>
      </p:sp>
      <p:sp>
        <p:nvSpPr>
          <p:cNvPr id="40" name="TextBox 39"/>
          <p:cNvSpPr txBox="1"/>
          <p:nvPr/>
        </p:nvSpPr>
        <p:spPr>
          <a:xfrm>
            <a:off x="8421624" y="4526280"/>
            <a:ext cx="3200400" cy="548640"/>
          </a:xfrm>
          <a:prstGeom prst="rect">
            <a:avLst/>
          </a:prstGeom>
          <a:noFill/>
        </p:spPr>
        <p:txBody>
          <a:bodyPr wrap="square" lIns="0" rIns="0">
            <a:spAutoFit/>
          </a:bodyPr>
          <a:lstStyle/>
          <a:p>
            <a:pPr>
              <a:defRPr sz="1000">
                <a:solidFill>
                  <a:srgbClr val="232D37"/>
                </a:solidFill>
                <a:latin typeface="Aptos"/>
              </a:defRPr>
            </a:pPr>
            <a:r>
              <a:t>Strengthen regional trade and maintain strategic, open international trade</a:t>
            </a:r>
          </a:p>
        </p:txBody>
      </p:sp>
      <p:sp>
        <p:nvSpPr>
          <p:cNvPr id="41" name="TextBox 40"/>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Proposed Framework for Nigeria’s Economic Self-Reliance</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77240" y="1234440"/>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77240" y="1234440"/>
            <a:ext cx="73152" cy="105156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1344168"/>
            <a:ext cx="2651760" cy="320040"/>
          </a:xfrm>
          <a:prstGeom prst="rect">
            <a:avLst/>
          </a:prstGeom>
          <a:noFill/>
        </p:spPr>
        <p:txBody>
          <a:bodyPr wrap="none">
            <a:spAutoFit/>
          </a:bodyPr>
          <a:lstStyle/>
          <a:p>
            <a:pPr>
              <a:defRPr sz="1400" b="1">
                <a:solidFill>
                  <a:srgbClr val="0A2340"/>
                </a:solidFill>
                <a:latin typeface="Aptos Display"/>
              </a:defRPr>
            </a:pPr>
            <a:r>
              <a:t>Domestic</a:t>
            </a:r>
            <a:br/>
            <a:r>
              <a:t>Resources</a:t>
            </a:r>
          </a:p>
        </p:txBody>
      </p:sp>
      <p:cxnSp>
        <p:nvCxnSpPr>
          <p:cNvPr id="8" name="Connector 7"/>
          <p:cNvCxnSpPr/>
          <p:nvPr/>
        </p:nvCxnSpPr>
        <p:spPr>
          <a:xfrm>
            <a:off x="3749039" y="1755648"/>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4480559" y="1234440"/>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480559" y="1234440"/>
            <a:ext cx="73152" cy="105156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63440" y="1344168"/>
            <a:ext cx="2651760" cy="320040"/>
          </a:xfrm>
          <a:prstGeom prst="rect">
            <a:avLst/>
          </a:prstGeom>
          <a:noFill/>
        </p:spPr>
        <p:txBody>
          <a:bodyPr wrap="none">
            <a:spAutoFit/>
          </a:bodyPr>
          <a:lstStyle/>
          <a:p>
            <a:pPr>
              <a:defRPr sz="1400" b="1">
                <a:solidFill>
                  <a:srgbClr val="0A2340"/>
                </a:solidFill>
                <a:latin typeface="Aptos Display"/>
              </a:defRPr>
            </a:pPr>
            <a:r>
              <a:t>Infrastructure +</a:t>
            </a:r>
            <a:br/>
            <a:r>
              <a:t>Energy + Finance</a:t>
            </a:r>
          </a:p>
        </p:txBody>
      </p:sp>
      <p:cxnSp>
        <p:nvCxnSpPr>
          <p:cNvPr id="12" name="Connector 11"/>
          <p:cNvCxnSpPr/>
          <p:nvPr/>
        </p:nvCxnSpPr>
        <p:spPr>
          <a:xfrm>
            <a:off x="7452359" y="1755648"/>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8183879" y="1234440"/>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83879" y="1234440"/>
            <a:ext cx="73152" cy="105156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66759" y="1344168"/>
            <a:ext cx="2651760" cy="320040"/>
          </a:xfrm>
          <a:prstGeom prst="rect">
            <a:avLst/>
          </a:prstGeom>
          <a:noFill/>
        </p:spPr>
        <p:txBody>
          <a:bodyPr wrap="none">
            <a:spAutoFit/>
          </a:bodyPr>
          <a:lstStyle/>
          <a:p>
            <a:pPr>
              <a:defRPr sz="1400" b="1">
                <a:solidFill>
                  <a:srgbClr val="0A2340"/>
                </a:solidFill>
                <a:latin typeface="Aptos Display"/>
              </a:defRPr>
            </a:pPr>
            <a:r>
              <a:t>Human Capital +</a:t>
            </a:r>
            <a:br/>
            <a:r>
              <a:t>Technology + Entrepreneurship</a:t>
            </a:r>
          </a:p>
        </p:txBody>
      </p:sp>
      <p:cxnSp>
        <p:nvCxnSpPr>
          <p:cNvPr id="16" name="Connector 15"/>
          <p:cNvCxnSpPr/>
          <p:nvPr/>
        </p:nvCxnSpPr>
        <p:spPr>
          <a:xfrm>
            <a:off x="9674351" y="2286000"/>
            <a:ext cx="0" cy="393192"/>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777240" y="2807208"/>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77240" y="2807208"/>
            <a:ext cx="73152" cy="105156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60120" y="2916936"/>
            <a:ext cx="2651760" cy="320040"/>
          </a:xfrm>
          <a:prstGeom prst="rect">
            <a:avLst/>
          </a:prstGeom>
          <a:noFill/>
        </p:spPr>
        <p:txBody>
          <a:bodyPr wrap="none">
            <a:spAutoFit/>
          </a:bodyPr>
          <a:lstStyle/>
          <a:p>
            <a:pPr>
              <a:defRPr sz="1400" b="1">
                <a:solidFill>
                  <a:srgbClr val="0A2340"/>
                </a:solidFill>
                <a:latin typeface="Aptos Display"/>
              </a:defRPr>
            </a:pPr>
            <a:r>
              <a:t>Agricultural +</a:t>
            </a:r>
            <a:br/>
            <a:r>
              <a:t>Industrial Production</a:t>
            </a:r>
          </a:p>
        </p:txBody>
      </p:sp>
      <p:cxnSp>
        <p:nvCxnSpPr>
          <p:cNvPr id="20" name="Connector 19"/>
          <p:cNvCxnSpPr/>
          <p:nvPr/>
        </p:nvCxnSpPr>
        <p:spPr>
          <a:xfrm>
            <a:off x="3749039" y="3328416"/>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4480559" y="2807208"/>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480559" y="2807208"/>
            <a:ext cx="73152" cy="105156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63440" y="2916936"/>
            <a:ext cx="2651760" cy="320040"/>
          </a:xfrm>
          <a:prstGeom prst="rect">
            <a:avLst/>
          </a:prstGeom>
          <a:noFill/>
        </p:spPr>
        <p:txBody>
          <a:bodyPr wrap="none">
            <a:spAutoFit/>
          </a:bodyPr>
          <a:lstStyle/>
          <a:p>
            <a:pPr>
              <a:defRPr sz="1400" b="1">
                <a:solidFill>
                  <a:srgbClr val="0A2340"/>
                </a:solidFill>
                <a:latin typeface="Aptos Display"/>
              </a:defRPr>
            </a:pPr>
            <a:r>
              <a:t>Value Addition +</a:t>
            </a:r>
            <a:br/>
            <a:r>
              <a:t>Local Supply Chains</a:t>
            </a:r>
          </a:p>
        </p:txBody>
      </p:sp>
      <p:cxnSp>
        <p:nvCxnSpPr>
          <p:cNvPr id="24" name="Connector 23"/>
          <p:cNvCxnSpPr/>
          <p:nvPr/>
        </p:nvCxnSpPr>
        <p:spPr>
          <a:xfrm>
            <a:off x="7452359" y="3328416"/>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8183879" y="2807208"/>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183879" y="2807208"/>
            <a:ext cx="73152" cy="1051560"/>
          </a:xfrm>
          <a:prstGeom prst="rect">
            <a:avLst/>
          </a:prstGeom>
          <a:solidFill>
            <a:srgbClr val="1C5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366759" y="2916936"/>
            <a:ext cx="2651760" cy="320040"/>
          </a:xfrm>
          <a:prstGeom prst="rect">
            <a:avLst/>
          </a:prstGeom>
          <a:noFill/>
        </p:spPr>
        <p:txBody>
          <a:bodyPr wrap="none">
            <a:spAutoFit/>
          </a:bodyPr>
          <a:lstStyle/>
          <a:p>
            <a:pPr>
              <a:defRPr sz="1400" b="1">
                <a:solidFill>
                  <a:srgbClr val="0A2340"/>
                </a:solidFill>
                <a:latin typeface="Aptos Display"/>
              </a:defRPr>
            </a:pPr>
            <a:r>
              <a:t>Competitive</a:t>
            </a:r>
            <a:br/>
            <a:r>
              <a:t>Domestic Markets</a:t>
            </a:r>
          </a:p>
        </p:txBody>
      </p:sp>
      <p:cxnSp>
        <p:nvCxnSpPr>
          <p:cNvPr id="28" name="Connector 27"/>
          <p:cNvCxnSpPr/>
          <p:nvPr/>
        </p:nvCxnSpPr>
        <p:spPr>
          <a:xfrm>
            <a:off x="9674351" y="3858768"/>
            <a:ext cx="0" cy="393192"/>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777240" y="4379976"/>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77240" y="4379976"/>
            <a:ext cx="73152" cy="1051560"/>
          </a:xfrm>
          <a:prstGeom prst="rect">
            <a:avLst/>
          </a:prstGeom>
          <a:solidFill>
            <a:srgbClr val="0082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60120" y="4489704"/>
            <a:ext cx="2651760" cy="320040"/>
          </a:xfrm>
          <a:prstGeom prst="rect">
            <a:avLst/>
          </a:prstGeom>
          <a:noFill/>
        </p:spPr>
        <p:txBody>
          <a:bodyPr wrap="none">
            <a:spAutoFit/>
          </a:bodyPr>
          <a:lstStyle/>
          <a:p>
            <a:pPr>
              <a:defRPr sz="1400" b="1">
                <a:solidFill>
                  <a:srgbClr val="0A2340"/>
                </a:solidFill>
                <a:latin typeface="Aptos Display"/>
              </a:defRPr>
            </a:pPr>
            <a:r>
              <a:t>Diversified</a:t>
            </a:r>
            <a:br/>
            <a:r>
              <a:t>Exports</a:t>
            </a:r>
          </a:p>
        </p:txBody>
      </p:sp>
      <p:cxnSp>
        <p:nvCxnSpPr>
          <p:cNvPr id="32" name="Connector 31"/>
          <p:cNvCxnSpPr/>
          <p:nvPr/>
        </p:nvCxnSpPr>
        <p:spPr>
          <a:xfrm>
            <a:off x="3749039" y="4901184"/>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4480559" y="4379976"/>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480559" y="4379976"/>
            <a:ext cx="73152" cy="1051560"/>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663440" y="4489704"/>
            <a:ext cx="2651760" cy="320040"/>
          </a:xfrm>
          <a:prstGeom prst="rect">
            <a:avLst/>
          </a:prstGeom>
          <a:noFill/>
        </p:spPr>
        <p:txBody>
          <a:bodyPr wrap="none">
            <a:spAutoFit/>
          </a:bodyPr>
          <a:lstStyle/>
          <a:p>
            <a:pPr>
              <a:defRPr sz="1400" b="1">
                <a:solidFill>
                  <a:srgbClr val="0A2340"/>
                </a:solidFill>
                <a:latin typeface="Aptos Display"/>
              </a:defRPr>
            </a:pPr>
            <a:r>
              <a:t>Employment + Income +</a:t>
            </a:r>
            <a:br/>
            <a:r>
              <a:t>Foreign Exchange</a:t>
            </a:r>
          </a:p>
        </p:txBody>
      </p:sp>
      <p:cxnSp>
        <p:nvCxnSpPr>
          <p:cNvPr id="36" name="Connector 35"/>
          <p:cNvCxnSpPr/>
          <p:nvPr/>
        </p:nvCxnSpPr>
        <p:spPr>
          <a:xfrm>
            <a:off x="7452359" y="4901184"/>
            <a:ext cx="64008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8183879" y="4379976"/>
            <a:ext cx="2971800" cy="105156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8183879" y="4379976"/>
            <a:ext cx="73152" cy="1051560"/>
          </a:xfrm>
          <a:prstGeom prst="rect">
            <a:avLst/>
          </a:prstGeom>
          <a:solidFill>
            <a:srgbClr val="0078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366759" y="4489704"/>
            <a:ext cx="2651760" cy="320040"/>
          </a:xfrm>
          <a:prstGeom prst="rect">
            <a:avLst/>
          </a:prstGeom>
          <a:noFill/>
        </p:spPr>
        <p:txBody>
          <a:bodyPr wrap="none">
            <a:spAutoFit/>
          </a:bodyPr>
          <a:lstStyle/>
          <a:p>
            <a:pPr>
              <a:defRPr sz="1400" b="1">
                <a:solidFill>
                  <a:srgbClr val="0A2340"/>
                </a:solidFill>
                <a:latin typeface="Aptos Display"/>
              </a:defRPr>
            </a:pPr>
            <a:r>
              <a:t>Economic Resilience +</a:t>
            </a:r>
            <a:br/>
            <a:r>
              <a:t>Sustainable Development</a:t>
            </a:r>
          </a:p>
        </p:txBody>
      </p:sp>
      <p:sp>
        <p:nvSpPr>
          <p:cNvPr id="40" name="Rounded Rectangle 39"/>
          <p:cNvSpPr/>
          <p:nvPr/>
        </p:nvSpPr>
        <p:spPr>
          <a:xfrm>
            <a:off x="2743200" y="5806440"/>
            <a:ext cx="6720840" cy="457200"/>
          </a:xfrm>
          <a:prstGeom prst="roundRect">
            <a:avLst/>
          </a:prstGeom>
          <a:solidFill>
            <a:srgbClr val="FFFFFF"/>
          </a:solidFill>
          <a:ln>
            <a:solidFill>
              <a:srgbClr val="CFDCE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2743200" y="5806440"/>
            <a:ext cx="73152" cy="45720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2926080" y="5916168"/>
            <a:ext cx="6400800" cy="320040"/>
          </a:xfrm>
          <a:prstGeom prst="rect">
            <a:avLst/>
          </a:prstGeom>
          <a:noFill/>
        </p:spPr>
        <p:txBody>
          <a:bodyPr wrap="none">
            <a:spAutoFit/>
          </a:bodyPr>
          <a:lstStyle/>
          <a:p>
            <a:pPr>
              <a:defRPr sz="1100" b="1">
                <a:solidFill>
                  <a:srgbClr val="0A2340"/>
                </a:solidFill>
                <a:latin typeface="Aptos Display"/>
              </a:defRPr>
            </a:pPr>
            <a:r>
              <a:t>Logic</a:t>
            </a:r>
          </a:p>
        </p:txBody>
      </p:sp>
      <p:sp>
        <p:nvSpPr>
          <p:cNvPr id="43" name="TextBox 42"/>
          <p:cNvSpPr txBox="1"/>
          <p:nvPr/>
        </p:nvSpPr>
        <p:spPr>
          <a:xfrm>
            <a:off x="2926080" y="6172199"/>
            <a:ext cx="6400800" cy="137160"/>
          </a:xfrm>
          <a:prstGeom prst="rect">
            <a:avLst/>
          </a:prstGeom>
          <a:noFill/>
        </p:spPr>
        <p:txBody>
          <a:bodyPr wrap="square" lIns="0" rIns="0">
            <a:spAutoFit/>
          </a:bodyPr>
          <a:lstStyle/>
          <a:p>
            <a:pPr>
              <a:defRPr sz="900">
                <a:solidFill>
                  <a:srgbClr val="232D37"/>
                </a:solidFill>
                <a:latin typeface="Aptos"/>
              </a:defRPr>
            </a:pPr>
            <a:r>
              <a:t>Capacity → production → value addition → markets → diversified exports → resilience.</a:t>
            </a:r>
          </a:p>
        </p:txBody>
      </p:sp>
      <p:sp>
        <p:nvSpPr>
          <p:cNvPr id="44" name="TextBox 43"/>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Conclusion: The Central Message</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234440"/>
            <a:ext cx="7498079" cy="4846320"/>
          </a:xfrm>
          <a:prstGeom prst="rect">
            <a:avLst/>
          </a:prstGeom>
          <a:noFill/>
        </p:spPr>
        <p:txBody>
          <a:bodyPr wrap="square">
            <a:spAutoFit/>
          </a:bodyPr>
          <a:lstStyle/>
          <a:p>
            <a:pPr>
              <a:spcAft>
                <a:spcPts val="900"/>
              </a:spcAft>
              <a:defRPr sz="1550" b="0">
                <a:solidFill>
                  <a:srgbClr val="232D37"/>
                </a:solidFill>
                <a:latin typeface="Aptos"/>
              </a:defRPr>
            </a:pPr>
            <a:r>
              <a:t>Conventional materials remain important, but advanced technologies increasingly require materials with multiple and extreme performance characteristics.</a:t>
            </a:r>
          </a:p>
          <a:p>
            <a:pPr>
              <a:spcAft>
                <a:spcPts val="900"/>
              </a:spcAft>
              <a:defRPr sz="1550" b="0">
                <a:solidFill>
                  <a:srgbClr val="232D37"/>
                </a:solidFill>
                <a:latin typeface="Aptos"/>
              </a:defRPr>
            </a:pPr>
            <a:r>
              <a:t>New engineering materials development is presented as synonymous with value addition: raw resources are transformed into higher-value materials, components and products.</a:t>
            </a:r>
          </a:p>
          <a:p>
            <a:pPr>
              <a:spcAft>
                <a:spcPts val="900"/>
              </a:spcAft>
              <a:defRPr sz="1550" b="0">
                <a:solidFill>
                  <a:srgbClr val="232D37"/>
                </a:solidFill>
                <a:latin typeface="Aptos"/>
              </a:defRPr>
            </a:pPr>
            <a:r>
              <a:t>For Nigeria, stronger value addition can support industrial development, technological learning, employment, entrepreneurship and export diversification.</a:t>
            </a:r>
          </a:p>
          <a:p>
            <a:pPr>
              <a:spcAft>
                <a:spcPts val="900"/>
              </a:spcAft>
              <a:defRPr sz="1550" b="0">
                <a:solidFill>
                  <a:srgbClr val="232D37"/>
                </a:solidFill>
                <a:latin typeface="Aptos"/>
              </a:defRPr>
            </a:pPr>
            <a:r>
              <a:t>The current materials frontier is increasingly integrated: high-entropy concepts, nanostructures, additive manufacturing, architected materials, sustainability and AI are converging.</a:t>
            </a:r>
          </a:p>
          <a:p>
            <a:pPr>
              <a:spcAft>
                <a:spcPts val="900"/>
              </a:spcAft>
              <a:defRPr sz="1550" b="0">
                <a:solidFill>
                  <a:srgbClr val="232D37"/>
                </a:solidFill>
                <a:latin typeface="Aptos"/>
              </a:defRPr>
            </a:pPr>
            <a:r>
              <a:t>Self-reliance is therefore framed as a process of building productive capacity—not economic isolation.</a:t>
            </a:r>
          </a:p>
        </p:txBody>
      </p:sp>
      <p:sp>
        <p:nvSpPr>
          <p:cNvPr id="6" name="Oval 5"/>
          <p:cNvSpPr/>
          <p:nvPr/>
        </p:nvSpPr>
        <p:spPr>
          <a:xfrm>
            <a:off x="8732520" y="1417320"/>
            <a:ext cx="1965960" cy="196596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Display"/>
              </a:defRPr>
            </a:pPr>
            <a:r>
              <a:t>MATERIALS</a:t>
            </a:r>
          </a:p>
        </p:txBody>
      </p:sp>
      <p:sp>
        <p:nvSpPr>
          <p:cNvPr id="7" name="Oval 6"/>
          <p:cNvSpPr/>
          <p:nvPr/>
        </p:nvSpPr>
        <p:spPr>
          <a:xfrm>
            <a:off x="9829800" y="2743200"/>
            <a:ext cx="1965960" cy="196596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VALUE</a:t>
            </a:r>
            <a:br/>
            <a:r>
              <a:t>ADDITION</a:t>
            </a:r>
          </a:p>
        </p:txBody>
      </p:sp>
      <p:sp>
        <p:nvSpPr>
          <p:cNvPr id="8" name="Oval 7"/>
          <p:cNvSpPr/>
          <p:nvPr/>
        </p:nvSpPr>
        <p:spPr>
          <a:xfrm>
            <a:off x="8732520" y="4069080"/>
            <a:ext cx="1965960" cy="196596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latin typeface="Aptos Display"/>
              </a:defRPr>
            </a:pPr>
            <a:r>
              <a:t>SELF-</a:t>
            </a:r>
            <a:br/>
            <a:r>
              <a:t>RELIANCE</a:t>
            </a:r>
          </a:p>
        </p:txBody>
      </p:sp>
      <p:cxnSp>
        <p:nvCxnSpPr>
          <p:cNvPr id="9" name="Connector 8"/>
          <p:cNvCxnSpPr/>
          <p:nvPr/>
        </p:nvCxnSpPr>
        <p:spPr>
          <a:xfrm flipV="1">
            <a:off x="9710928" y="2743200"/>
            <a:ext cx="347472" cy="59436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flipH="1" flipV="1">
            <a:off x="9144000" y="4160520"/>
            <a:ext cx="566928" cy="41148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2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28600"/>
            <a:ext cx="11155680" cy="594360"/>
          </a:xfrm>
          <a:prstGeom prst="rect">
            <a:avLst/>
          </a:prstGeom>
          <a:noFill/>
        </p:spPr>
        <p:txBody>
          <a:bodyPr wrap="none">
            <a:spAutoFit/>
          </a:bodyPr>
          <a:lstStyle/>
          <a:p>
            <a:pPr>
              <a:defRPr sz="2700" b="1">
                <a:solidFill>
                  <a:srgbClr val="0A2340"/>
                </a:solidFill>
                <a:latin typeface="Aptos Display"/>
              </a:defRPr>
            </a:pPr>
            <a:r>
              <a:t>Selected References from the Paper</a:t>
            </a:r>
          </a:p>
        </p:txBody>
      </p:sp>
      <p:sp>
        <p:nvSpPr>
          <p:cNvPr id="4" name="Rectangle 3"/>
          <p:cNvSpPr/>
          <p:nvPr/>
        </p:nvSpPr>
        <p:spPr>
          <a:xfrm>
            <a:off x="502920" y="960120"/>
            <a:ext cx="1051560" cy="54864"/>
          </a:xfrm>
          <a:prstGeom prst="rect">
            <a:avLst/>
          </a:prstGeom>
          <a:solidFill>
            <a:srgbClr val="E0A5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143000"/>
            <a:ext cx="5349240" cy="640080"/>
          </a:xfrm>
          <a:prstGeom prst="rect">
            <a:avLst/>
          </a:prstGeom>
          <a:noFill/>
        </p:spPr>
        <p:txBody>
          <a:bodyPr wrap="none">
            <a:spAutoFit/>
          </a:bodyPr>
          <a:lstStyle/>
          <a:p>
            <a:pPr>
              <a:defRPr sz="1050">
                <a:solidFill>
                  <a:srgbClr val="232D37"/>
                </a:solidFill>
                <a:latin typeface="Aptos"/>
              </a:defRPr>
            </a:pPr>
            <a:r>
              <a:t>• African Development Bank. (2024). African Economic Outlook 2024.</a:t>
            </a:r>
          </a:p>
        </p:txBody>
      </p:sp>
      <p:sp>
        <p:nvSpPr>
          <p:cNvPr id="6" name="TextBox 5"/>
          <p:cNvSpPr txBox="1"/>
          <p:nvPr/>
        </p:nvSpPr>
        <p:spPr>
          <a:xfrm>
            <a:off x="548640" y="1947672"/>
            <a:ext cx="5349240" cy="640080"/>
          </a:xfrm>
          <a:prstGeom prst="rect">
            <a:avLst/>
          </a:prstGeom>
          <a:noFill/>
        </p:spPr>
        <p:txBody>
          <a:bodyPr wrap="none">
            <a:spAutoFit/>
          </a:bodyPr>
          <a:lstStyle/>
          <a:p>
            <a:pPr>
              <a:defRPr sz="1050">
                <a:solidFill>
                  <a:srgbClr val="232D37"/>
                </a:solidFill>
                <a:latin typeface="Aptos"/>
              </a:defRPr>
            </a:pPr>
            <a:r>
              <a:t>• Central Bank of Nigeria. (2023). Annual Report and Financial Statements.</a:t>
            </a:r>
          </a:p>
        </p:txBody>
      </p:sp>
      <p:sp>
        <p:nvSpPr>
          <p:cNvPr id="7" name="TextBox 6"/>
          <p:cNvSpPr txBox="1"/>
          <p:nvPr/>
        </p:nvSpPr>
        <p:spPr>
          <a:xfrm>
            <a:off x="548640" y="2752344"/>
            <a:ext cx="5349240" cy="640080"/>
          </a:xfrm>
          <a:prstGeom prst="rect">
            <a:avLst/>
          </a:prstGeom>
          <a:noFill/>
        </p:spPr>
        <p:txBody>
          <a:bodyPr wrap="none">
            <a:spAutoFit/>
          </a:bodyPr>
          <a:lstStyle/>
          <a:p>
            <a:pPr>
              <a:defRPr sz="1050">
                <a:solidFill>
                  <a:srgbClr val="232D37"/>
                </a:solidFill>
                <a:latin typeface="Aptos"/>
              </a:defRPr>
            </a:pPr>
            <a:r>
              <a:t>• Eswarappa, P. S., et al. (2023). Materials for extreme environments. Nature Reviews Materials, 8, 81–88.</a:t>
            </a:r>
          </a:p>
        </p:txBody>
      </p:sp>
      <p:sp>
        <p:nvSpPr>
          <p:cNvPr id="8" name="TextBox 7"/>
          <p:cNvSpPr txBox="1"/>
          <p:nvPr/>
        </p:nvSpPr>
        <p:spPr>
          <a:xfrm>
            <a:off x="548640" y="3557016"/>
            <a:ext cx="5349240" cy="640080"/>
          </a:xfrm>
          <a:prstGeom prst="rect">
            <a:avLst/>
          </a:prstGeom>
          <a:noFill/>
        </p:spPr>
        <p:txBody>
          <a:bodyPr wrap="none">
            <a:spAutoFit/>
          </a:bodyPr>
          <a:lstStyle/>
          <a:p>
            <a:pPr>
              <a:defRPr sz="1050">
                <a:solidFill>
                  <a:srgbClr val="232D37"/>
                </a:solidFill>
                <a:latin typeface="Aptos"/>
              </a:defRPr>
            </a:pPr>
            <a:r>
              <a:t>• Han, L., et al. (2024). Multifunctional high-entropy materials. Nature Reviews Materials, 9, 846–865.</a:t>
            </a:r>
          </a:p>
        </p:txBody>
      </p:sp>
      <p:sp>
        <p:nvSpPr>
          <p:cNvPr id="9" name="TextBox 8"/>
          <p:cNvSpPr txBox="1"/>
          <p:nvPr/>
        </p:nvSpPr>
        <p:spPr>
          <a:xfrm>
            <a:off x="548640" y="4361688"/>
            <a:ext cx="5349240" cy="640080"/>
          </a:xfrm>
          <a:prstGeom prst="rect">
            <a:avLst/>
          </a:prstGeom>
          <a:noFill/>
        </p:spPr>
        <p:txBody>
          <a:bodyPr wrap="none">
            <a:spAutoFit/>
          </a:bodyPr>
          <a:lstStyle/>
          <a:p>
            <a:pPr>
              <a:defRPr sz="1050">
                <a:solidFill>
                  <a:srgbClr val="232D37"/>
                </a:solidFill>
                <a:latin typeface="Aptos"/>
              </a:defRPr>
            </a:pPr>
            <a:r>
              <a:t>• Hsu, W.-L., et al. (2024). Clarifying the four core effects of high-entropy materials. Nature Reviews Chemistry, 8, 471–485.</a:t>
            </a:r>
          </a:p>
        </p:txBody>
      </p:sp>
      <p:sp>
        <p:nvSpPr>
          <p:cNvPr id="10" name="TextBox 9"/>
          <p:cNvSpPr txBox="1"/>
          <p:nvPr/>
        </p:nvSpPr>
        <p:spPr>
          <a:xfrm>
            <a:off x="548640" y="5166360"/>
            <a:ext cx="5349240" cy="640080"/>
          </a:xfrm>
          <a:prstGeom prst="rect">
            <a:avLst/>
          </a:prstGeom>
          <a:noFill/>
        </p:spPr>
        <p:txBody>
          <a:bodyPr wrap="none">
            <a:spAutoFit/>
          </a:bodyPr>
          <a:lstStyle/>
          <a:p>
            <a:pPr>
              <a:defRPr sz="1050">
                <a:solidFill>
                  <a:srgbClr val="232D37"/>
                </a:solidFill>
                <a:latin typeface="Aptos"/>
              </a:defRPr>
            </a:pPr>
            <a:r>
              <a:t>• Ihom, A. P., &amp; Odeh, E. U. (2025). Exploration, exploitation, and value addition of energy materials for sustainable energy usage and economic development in Africa.</a:t>
            </a:r>
          </a:p>
        </p:txBody>
      </p:sp>
      <p:sp>
        <p:nvSpPr>
          <p:cNvPr id="11" name="TextBox 10"/>
          <p:cNvSpPr txBox="1"/>
          <p:nvPr/>
        </p:nvSpPr>
        <p:spPr>
          <a:xfrm>
            <a:off x="6263640" y="1143000"/>
            <a:ext cx="5349240" cy="640080"/>
          </a:xfrm>
          <a:prstGeom prst="rect">
            <a:avLst/>
          </a:prstGeom>
          <a:noFill/>
        </p:spPr>
        <p:txBody>
          <a:bodyPr wrap="none">
            <a:spAutoFit/>
          </a:bodyPr>
          <a:lstStyle/>
          <a:p>
            <a:pPr>
              <a:defRPr sz="1050">
                <a:solidFill>
                  <a:srgbClr val="232D37"/>
                </a:solidFill>
                <a:latin typeface="Aptos"/>
              </a:defRPr>
            </a:pPr>
            <a:r>
              <a:t>• National Bureau of Statistics. (2023). Nigeria GDP Report.</a:t>
            </a:r>
          </a:p>
        </p:txBody>
      </p:sp>
      <p:sp>
        <p:nvSpPr>
          <p:cNvPr id="12" name="TextBox 11"/>
          <p:cNvSpPr txBox="1"/>
          <p:nvPr/>
        </p:nvSpPr>
        <p:spPr>
          <a:xfrm>
            <a:off x="6263640" y="1947672"/>
            <a:ext cx="5349240" cy="640080"/>
          </a:xfrm>
          <a:prstGeom prst="rect">
            <a:avLst/>
          </a:prstGeom>
          <a:noFill/>
        </p:spPr>
        <p:txBody>
          <a:bodyPr wrap="none">
            <a:spAutoFit/>
          </a:bodyPr>
          <a:lstStyle/>
          <a:p>
            <a:pPr>
              <a:defRPr sz="1050">
                <a:solidFill>
                  <a:srgbClr val="232D37"/>
                </a:solidFill>
                <a:latin typeface="Aptos"/>
              </a:defRPr>
            </a:pPr>
            <a:r>
              <a:t>• Rodrik, D. (2004). Industrial policy for the twenty-first century.</a:t>
            </a:r>
          </a:p>
        </p:txBody>
      </p:sp>
      <p:sp>
        <p:nvSpPr>
          <p:cNvPr id="13" name="TextBox 12"/>
          <p:cNvSpPr txBox="1"/>
          <p:nvPr/>
        </p:nvSpPr>
        <p:spPr>
          <a:xfrm>
            <a:off x="6263640" y="2752344"/>
            <a:ext cx="5349240" cy="640080"/>
          </a:xfrm>
          <a:prstGeom prst="rect">
            <a:avLst/>
          </a:prstGeom>
          <a:noFill/>
        </p:spPr>
        <p:txBody>
          <a:bodyPr wrap="none">
            <a:spAutoFit/>
          </a:bodyPr>
          <a:lstStyle/>
          <a:p>
            <a:pPr>
              <a:defRPr sz="1050">
                <a:solidFill>
                  <a:srgbClr val="232D37"/>
                </a:solidFill>
                <a:latin typeface="Aptos"/>
              </a:defRPr>
            </a:pPr>
            <a:r>
              <a:t>• Schweidler, S., et al. (2024). High-entropy materials for energy and electronic applications. Nature Reviews Materials, 9, 266–281.</a:t>
            </a:r>
          </a:p>
        </p:txBody>
      </p:sp>
      <p:sp>
        <p:nvSpPr>
          <p:cNvPr id="14" name="TextBox 13"/>
          <p:cNvSpPr txBox="1"/>
          <p:nvPr/>
        </p:nvSpPr>
        <p:spPr>
          <a:xfrm>
            <a:off x="6263640" y="3557016"/>
            <a:ext cx="5349240" cy="640080"/>
          </a:xfrm>
          <a:prstGeom prst="rect">
            <a:avLst/>
          </a:prstGeom>
          <a:noFill/>
        </p:spPr>
        <p:txBody>
          <a:bodyPr wrap="none">
            <a:spAutoFit/>
          </a:bodyPr>
          <a:lstStyle/>
          <a:p>
            <a:pPr>
              <a:defRPr sz="1050">
                <a:solidFill>
                  <a:srgbClr val="232D37"/>
                </a:solidFill>
                <a:latin typeface="Aptos"/>
              </a:defRPr>
            </a:pPr>
            <a:r>
              <a:t>• Sun, Y., &amp; Dai, S. (2024). Synthesis of high-entropy materials. Nature Synthesis, 3, 1457–1470.</a:t>
            </a:r>
          </a:p>
        </p:txBody>
      </p:sp>
      <p:sp>
        <p:nvSpPr>
          <p:cNvPr id="15" name="TextBox 14"/>
          <p:cNvSpPr txBox="1"/>
          <p:nvPr/>
        </p:nvSpPr>
        <p:spPr>
          <a:xfrm>
            <a:off x="6263640" y="4361688"/>
            <a:ext cx="5349240" cy="640080"/>
          </a:xfrm>
          <a:prstGeom prst="rect">
            <a:avLst/>
          </a:prstGeom>
          <a:noFill/>
        </p:spPr>
        <p:txBody>
          <a:bodyPr wrap="none">
            <a:spAutoFit/>
          </a:bodyPr>
          <a:lstStyle/>
          <a:p>
            <a:pPr>
              <a:defRPr sz="1050">
                <a:solidFill>
                  <a:srgbClr val="232D37"/>
                </a:solidFill>
                <a:latin typeface="Aptos"/>
              </a:defRPr>
            </a:pPr>
            <a:r>
              <a:t>• Wyatt, B. C., et al. (2024). Ultra-high temperature ceramics for extreme environments. Nature Reviews Materials, 9, 773–789.</a:t>
            </a:r>
          </a:p>
        </p:txBody>
      </p:sp>
      <p:sp>
        <p:nvSpPr>
          <p:cNvPr id="16" name="TextBox 15"/>
          <p:cNvSpPr txBox="1"/>
          <p:nvPr/>
        </p:nvSpPr>
        <p:spPr>
          <a:xfrm>
            <a:off x="6263640" y="5166360"/>
            <a:ext cx="5349240" cy="640080"/>
          </a:xfrm>
          <a:prstGeom prst="rect">
            <a:avLst/>
          </a:prstGeom>
          <a:noFill/>
        </p:spPr>
        <p:txBody>
          <a:bodyPr wrap="none">
            <a:spAutoFit/>
          </a:bodyPr>
          <a:lstStyle/>
          <a:p>
            <a:pPr>
              <a:defRPr sz="1050">
                <a:solidFill>
                  <a:srgbClr val="232D37"/>
                </a:solidFill>
                <a:latin typeface="Aptos"/>
              </a:defRPr>
            </a:pPr>
            <a:r>
              <a:t>• World Bank. (2024). Nigeria Development Update: Staying the Course on Reforms.</a:t>
            </a:r>
          </a:p>
        </p:txBody>
      </p:sp>
      <p:sp>
        <p:nvSpPr>
          <p:cNvPr id="17" name="TextBox 16"/>
          <p:cNvSpPr txBox="1"/>
          <p:nvPr/>
        </p:nvSpPr>
        <p:spPr>
          <a:xfrm>
            <a:off x="502920" y="6473952"/>
            <a:ext cx="11064240" cy="201168"/>
          </a:xfrm>
          <a:prstGeom prst="rect">
            <a:avLst/>
          </a:prstGeom>
          <a:noFill/>
        </p:spPr>
        <p:txBody>
          <a:bodyPr wrap="none">
            <a:spAutoFit/>
          </a:bodyPr>
          <a:lstStyle/>
          <a:p>
            <a:pPr>
              <a:defRPr sz="800">
                <a:solidFill>
                  <a:srgbClr val="697682"/>
                </a:solidFill>
                <a:latin typeface="Aptos"/>
              </a:defRPr>
            </a:pPr>
            <a:r>
              <a:t>Ihom, A.P.  |  6th International Conference on Research and Innovations in Engineering  |  Slide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0A23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554480"/>
            <a:ext cx="10332720" cy="1188720"/>
          </a:xfrm>
          <a:prstGeom prst="rect">
            <a:avLst/>
          </a:prstGeom>
          <a:noFill/>
        </p:spPr>
        <p:txBody>
          <a:bodyPr wrap="none">
            <a:spAutoFit/>
          </a:bodyPr>
          <a:lstStyle/>
          <a:p>
            <a:pPr algn="ctr">
              <a:defRPr sz="4000" b="1">
                <a:solidFill>
                  <a:srgbClr val="FFFFFF"/>
                </a:solidFill>
                <a:latin typeface="Aptos Display"/>
              </a:defRPr>
            </a:pPr>
            <a:r>
              <a:t>Thank You</a:t>
            </a:r>
          </a:p>
          <a:p>
            <a:pPr algn="ctr">
              <a:defRPr sz="1800">
                <a:solidFill>
                  <a:srgbClr val="E0A537"/>
                </a:solidFill>
                <a:latin typeface="Aptos"/>
              </a:defRPr>
            </a:pPr>
            <a:r>
              <a:t>Engineering materials are not only about better materials—they are about building better productive capacity.</a:t>
            </a:r>
          </a:p>
        </p:txBody>
      </p:sp>
      <p:sp>
        <p:nvSpPr>
          <p:cNvPr id="4" name="Oval 3"/>
          <p:cNvSpPr/>
          <p:nvPr/>
        </p:nvSpPr>
        <p:spPr>
          <a:xfrm>
            <a:off x="1051560" y="3383280"/>
            <a:ext cx="1417320" cy="1417320"/>
          </a:xfrm>
          <a:prstGeom prst="ellipse">
            <a:avLst/>
          </a:prstGeom>
          <a:solidFill>
            <a:srgbClr val="1C5B8C"/>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Resources</a:t>
            </a:r>
          </a:p>
        </p:txBody>
      </p:sp>
      <p:cxnSp>
        <p:nvCxnSpPr>
          <p:cNvPr id="5" name="Connector 4"/>
          <p:cNvCxnSpPr/>
          <p:nvPr/>
        </p:nvCxnSpPr>
        <p:spPr>
          <a:xfrm>
            <a:off x="2468880" y="4087368"/>
            <a:ext cx="66751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3200400" y="3383280"/>
            <a:ext cx="1417320" cy="1417320"/>
          </a:xfrm>
          <a:prstGeom prst="ellipse">
            <a:avLst/>
          </a:prstGeom>
          <a:solidFill>
            <a:srgbClr val="E0A537"/>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Value</a:t>
            </a:r>
          </a:p>
        </p:txBody>
      </p:sp>
      <p:cxnSp>
        <p:nvCxnSpPr>
          <p:cNvPr id="7" name="Connector 6"/>
          <p:cNvCxnSpPr/>
          <p:nvPr/>
        </p:nvCxnSpPr>
        <p:spPr>
          <a:xfrm>
            <a:off x="4617720" y="4087368"/>
            <a:ext cx="667511"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5349240" y="3383280"/>
            <a:ext cx="1417320" cy="1417320"/>
          </a:xfrm>
          <a:prstGeom prst="ellipse">
            <a:avLst/>
          </a:prstGeom>
          <a:solidFill>
            <a:srgbClr val="00827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Display"/>
              </a:defRPr>
            </a:pPr>
            <a:r>
              <a:t>Technology</a:t>
            </a:r>
          </a:p>
        </p:txBody>
      </p:sp>
      <p:cxnSp>
        <p:nvCxnSpPr>
          <p:cNvPr id="9" name="Connector 8"/>
          <p:cNvCxnSpPr/>
          <p:nvPr/>
        </p:nvCxnSpPr>
        <p:spPr>
          <a:xfrm>
            <a:off x="6766559" y="4087368"/>
            <a:ext cx="667512"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7498080" y="3383280"/>
            <a:ext cx="1417320" cy="1417320"/>
          </a:xfrm>
          <a:prstGeom prst="ellipse">
            <a:avLst/>
          </a:prstGeom>
          <a:solidFill>
            <a:srgbClr val="007848"/>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Industry</a:t>
            </a:r>
          </a:p>
        </p:txBody>
      </p:sp>
      <p:cxnSp>
        <p:nvCxnSpPr>
          <p:cNvPr id="11" name="Connector 10"/>
          <p:cNvCxnSpPr/>
          <p:nvPr/>
        </p:nvCxnSpPr>
        <p:spPr>
          <a:xfrm>
            <a:off x="8915400" y="4087368"/>
            <a:ext cx="667512" cy="0"/>
          </a:xfrm>
          <a:prstGeom prst="line">
            <a:avLst/>
          </a:prstGeom>
          <a:ln w="31750">
            <a:solidFill>
              <a:srgbClr val="E0A537"/>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9646920" y="3383280"/>
            <a:ext cx="1417320" cy="1417320"/>
          </a:xfrm>
          <a:prstGeom prst="ellipse">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latin typeface="Aptos Display"/>
              </a:defRPr>
            </a:pPr>
            <a:r>
              <a:t>Resilience</a:t>
            </a:r>
          </a:p>
        </p:txBody>
      </p:sp>
      <p:sp>
        <p:nvSpPr>
          <p:cNvPr id="13" name="TextBox 12"/>
          <p:cNvSpPr txBox="1"/>
          <p:nvPr/>
        </p:nvSpPr>
        <p:spPr>
          <a:xfrm>
            <a:off x="914400" y="5623560"/>
            <a:ext cx="10332720" cy="502920"/>
          </a:xfrm>
          <a:prstGeom prst="rect">
            <a:avLst/>
          </a:prstGeom>
          <a:noFill/>
        </p:spPr>
        <p:txBody>
          <a:bodyPr wrap="none">
            <a:spAutoFit/>
          </a:bodyPr>
          <a:lstStyle/>
          <a:p>
            <a:pPr algn="ctr">
              <a:defRPr sz="1100">
                <a:solidFill>
                  <a:srgbClr val="D2E1EB"/>
                </a:solidFill>
              </a:defRPr>
            </a:pPr>
            <a:r>
              <a:t>Ihom, A.P. • University of Uyo • 6th International Conference on Research and Innovations in Engineering •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14707</Words>
  <Application>WPS Presentation</Application>
  <PresentationFormat>On-screen Show (4:3)</PresentationFormat>
  <Paragraphs>599</Paragraphs>
  <Slides>23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SimSun</vt:lpstr>
      <vt:lpstr>Wingdings</vt:lpstr>
      <vt:lpstr>Arial</vt:lpstr>
      <vt:lpstr>Aptos Display</vt:lpstr>
      <vt:lpstr>Segoe UI</vt:lpstr>
      <vt:lpstr>Aptos</vt:lpstr>
      <vt:lpstr>Times New Roman</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IHOM Aondona</cp:lastModifiedBy>
  <cp:revision>4</cp:revision>
  <dcterms:created xsi:type="dcterms:W3CDTF">2013-01-27T09:14:00Z</dcterms:created>
  <dcterms:modified xsi:type="dcterms:W3CDTF">2026-10-07T09:42:10Z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0FE5F1546B9E4BD3A5031208C0751526_13</vt:lpwstr>
  </property>
  <property fmtid="{D5CDD505-2E9C-101B-9397-08002B2CF9AE}" pid="3" name="KSOProductBuildVer">
    <vt:lpwstr>1033-12.2.0.23196</vt:lpwstr>
  </property>
</Properties>
</file>