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14"/>
  </p:notesMasterIdLst>
  <p:sldIdLst>
    <p:sldId id="2145708299" r:id="rId6"/>
    <p:sldId id="263" r:id="rId7"/>
    <p:sldId id="2145708168" r:id="rId8"/>
    <p:sldId id="2145708333" r:id="rId9"/>
    <p:sldId id="2145708336" r:id="rId10"/>
    <p:sldId id="2145708334" r:id="rId11"/>
    <p:sldId id="2145708335" r:id="rId12"/>
    <p:sldId id="2145708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BF69D1-230B-BCA8-B8F3-8F2E4804F344}" name="Shearn, Katie" initials="KS" userId="S::hwbks10@hallam.shu.ac.uk::a48c5dde-532e-4ea6-8c3f-a5465bfe59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C9C"/>
    <a:srgbClr val="70221E"/>
    <a:srgbClr val="1E0908"/>
    <a:srgbClr val="9E302D"/>
    <a:srgbClr val="FFFFFF"/>
    <a:srgbClr val="F49800"/>
    <a:srgbClr val="EBDBAB"/>
    <a:srgbClr val="F5EBCD"/>
    <a:srgbClr val="165D5B"/>
    <a:srgbClr val="AB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2DFEE-EEBB-1A67-1B5C-2BE5E3202D23}" v="56" dt="2025-03-03T16:08:58.860"/>
    <p1510:client id="{6988CA6D-2A4B-4B10-A59D-71ACEE60AFB4}" v="632" dt="2025-03-03T16:17:09.416"/>
    <p1510:client id="{938B0FE1-FED7-60F7-8DF3-A9B2BE38F3EB}" v="2232" dt="2025-03-04T12:07:30.465"/>
    <p1510:client id="{A6F2E822-2B5D-8078-C3C2-CF72BDE31635}" v="8" dt="2025-03-03T16:12:02.833"/>
    <p1510:client id="{ED2E164C-F85D-EDA1-83EA-CBAADD82BDF6}" v="4089" dt="2025-03-03T21:49:07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8"/>
    <p:restoredTop sz="94610" autoAdjust="0"/>
  </p:normalViewPr>
  <p:slideViewPr>
    <p:cSldViewPr snapToGrid="0">
      <p:cViewPr varScale="1">
        <p:scale>
          <a:sx n="104" d="100"/>
          <a:sy n="104" d="100"/>
        </p:scale>
        <p:origin x="8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5456A-DBC4-48AF-948E-7D97DBB6A3B8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570CFDB-F323-47FF-831D-E05E1F79A358}">
      <dgm:prSet/>
      <dgm:spPr/>
      <dgm:t>
        <a:bodyPr/>
        <a:lstStyle/>
        <a:p>
          <a:r>
            <a:rPr lang="en-GB"/>
            <a:t>ELAM can help places establish the foundations for Evaluation and Learning.</a:t>
          </a:r>
          <a:endParaRPr lang="en-US"/>
        </a:p>
      </dgm:t>
    </dgm:pt>
    <dgm:pt modelId="{0F72BB86-5C28-46B3-A9C8-6BCB14EACFEF}" type="parTrans" cxnId="{38973C73-4643-4AB2-8622-02921AF1563A}">
      <dgm:prSet/>
      <dgm:spPr/>
      <dgm:t>
        <a:bodyPr/>
        <a:lstStyle/>
        <a:p>
          <a:endParaRPr lang="en-US"/>
        </a:p>
      </dgm:t>
    </dgm:pt>
    <dgm:pt modelId="{91FDA8AA-3F97-499C-B422-6307DA485839}" type="sibTrans" cxnId="{38973C73-4643-4AB2-8622-02921AF1563A}">
      <dgm:prSet/>
      <dgm:spPr/>
      <dgm:t>
        <a:bodyPr/>
        <a:lstStyle/>
        <a:p>
          <a:endParaRPr lang="en-US"/>
        </a:p>
      </dgm:t>
    </dgm:pt>
    <dgm:pt modelId="{D112650B-A11A-48E8-9889-93810C7403BE}">
      <dgm:prSet/>
      <dgm:spPr/>
      <dgm:t>
        <a:bodyPr/>
        <a:lstStyle/>
        <a:p>
          <a:r>
            <a:rPr lang="en-GB"/>
            <a:t>ELAM can build on what currently exists in Evaluation and Learning in a place.</a:t>
          </a:r>
          <a:endParaRPr lang="en-US"/>
        </a:p>
      </dgm:t>
    </dgm:pt>
    <dgm:pt modelId="{0AB7692D-A916-498D-A8E5-48C43D5E90B6}" type="parTrans" cxnId="{1AF46F04-87C9-497A-BF3B-FF13A97E481F}">
      <dgm:prSet/>
      <dgm:spPr/>
      <dgm:t>
        <a:bodyPr/>
        <a:lstStyle/>
        <a:p>
          <a:endParaRPr lang="en-US"/>
        </a:p>
      </dgm:t>
    </dgm:pt>
    <dgm:pt modelId="{D4F9A01B-1815-41AD-BDEC-2BBAD70BAD74}" type="sibTrans" cxnId="{1AF46F04-87C9-497A-BF3B-FF13A97E481F}">
      <dgm:prSet/>
      <dgm:spPr/>
      <dgm:t>
        <a:bodyPr/>
        <a:lstStyle/>
        <a:p>
          <a:endParaRPr lang="en-US"/>
        </a:p>
      </dgm:t>
    </dgm:pt>
    <dgm:pt modelId="{9F2ECF83-EFD3-4E2B-B776-364957468AE1}">
      <dgm:prSet/>
      <dgm:spPr/>
      <dgm:t>
        <a:bodyPr/>
        <a:lstStyle/>
        <a:p>
          <a:r>
            <a:rPr lang="en-GB"/>
            <a:t>An ongoing developmental tool that can inform the maturity of Cycles of Learning and Action. </a:t>
          </a:r>
          <a:endParaRPr lang="en-US"/>
        </a:p>
      </dgm:t>
    </dgm:pt>
    <dgm:pt modelId="{52F5EC70-11A9-4966-B06F-FF78E01AE09E}" type="parTrans" cxnId="{C14F9B9C-8552-40F1-933B-EC26A4C8DF9B}">
      <dgm:prSet/>
      <dgm:spPr/>
      <dgm:t>
        <a:bodyPr/>
        <a:lstStyle/>
        <a:p>
          <a:endParaRPr lang="en-US"/>
        </a:p>
      </dgm:t>
    </dgm:pt>
    <dgm:pt modelId="{5E138B63-F7E8-426F-86E1-694651B401A7}" type="sibTrans" cxnId="{C14F9B9C-8552-40F1-933B-EC26A4C8DF9B}">
      <dgm:prSet/>
      <dgm:spPr/>
      <dgm:t>
        <a:bodyPr/>
        <a:lstStyle/>
        <a:p>
          <a:endParaRPr lang="en-US"/>
        </a:p>
      </dgm:t>
    </dgm:pt>
    <dgm:pt modelId="{088611FA-0AF8-8F42-A52B-31E8894D0CEB}" type="pres">
      <dgm:prSet presAssocID="{DD25456A-DBC4-48AF-948E-7D97DBB6A3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B78DAA-DA27-CA43-859E-3A956654D134}" type="pres">
      <dgm:prSet presAssocID="{1570CFDB-F323-47FF-831D-E05E1F79A358}" presName="hierRoot1" presStyleCnt="0"/>
      <dgm:spPr/>
    </dgm:pt>
    <dgm:pt modelId="{559D6AF5-60CB-504A-B67C-E28AFC7F3521}" type="pres">
      <dgm:prSet presAssocID="{1570CFDB-F323-47FF-831D-E05E1F79A358}" presName="composite" presStyleCnt="0"/>
      <dgm:spPr/>
    </dgm:pt>
    <dgm:pt modelId="{AF0781A5-B109-A84F-B62B-CD7389762AAA}" type="pres">
      <dgm:prSet presAssocID="{1570CFDB-F323-47FF-831D-E05E1F79A358}" presName="background" presStyleLbl="node0" presStyleIdx="0" presStyleCnt="3"/>
      <dgm:spPr/>
    </dgm:pt>
    <dgm:pt modelId="{A737B06A-290E-4748-9C68-1BA43201330B}" type="pres">
      <dgm:prSet presAssocID="{1570CFDB-F323-47FF-831D-E05E1F79A358}" presName="text" presStyleLbl="fgAcc0" presStyleIdx="0" presStyleCnt="3">
        <dgm:presLayoutVars>
          <dgm:chPref val="3"/>
        </dgm:presLayoutVars>
      </dgm:prSet>
      <dgm:spPr/>
    </dgm:pt>
    <dgm:pt modelId="{32135EF4-BBE7-C54E-921D-151F86B5B9F4}" type="pres">
      <dgm:prSet presAssocID="{1570CFDB-F323-47FF-831D-E05E1F79A358}" presName="hierChild2" presStyleCnt="0"/>
      <dgm:spPr/>
    </dgm:pt>
    <dgm:pt modelId="{51A52011-33AD-784D-97BF-43555C8C931D}" type="pres">
      <dgm:prSet presAssocID="{D112650B-A11A-48E8-9889-93810C7403BE}" presName="hierRoot1" presStyleCnt="0"/>
      <dgm:spPr/>
    </dgm:pt>
    <dgm:pt modelId="{D86E1853-8DE0-B44F-9ED9-14A69842E423}" type="pres">
      <dgm:prSet presAssocID="{D112650B-A11A-48E8-9889-93810C7403BE}" presName="composite" presStyleCnt="0"/>
      <dgm:spPr/>
    </dgm:pt>
    <dgm:pt modelId="{5241FE32-D0CC-744C-AF93-1E6517B1D7DD}" type="pres">
      <dgm:prSet presAssocID="{D112650B-A11A-48E8-9889-93810C7403BE}" presName="background" presStyleLbl="node0" presStyleIdx="1" presStyleCnt="3"/>
      <dgm:spPr/>
    </dgm:pt>
    <dgm:pt modelId="{170F0489-B17E-4244-B8F0-29581FEB3542}" type="pres">
      <dgm:prSet presAssocID="{D112650B-A11A-48E8-9889-93810C7403BE}" presName="text" presStyleLbl="fgAcc0" presStyleIdx="1" presStyleCnt="3">
        <dgm:presLayoutVars>
          <dgm:chPref val="3"/>
        </dgm:presLayoutVars>
      </dgm:prSet>
      <dgm:spPr/>
    </dgm:pt>
    <dgm:pt modelId="{3CB8231E-C581-2D48-B6E0-F25DFD936D22}" type="pres">
      <dgm:prSet presAssocID="{D112650B-A11A-48E8-9889-93810C7403BE}" presName="hierChild2" presStyleCnt="0"/>
      <dgm:spPr/>
    </dgm:pt>
    <dgm:pt modelId="{3808D72D-F7E8-1649-A929-CDFFE6B55E47}" type="pres">
      <dgm:prSet presAssocID="{9F2ECF83-EFD3-4E2B-B776-364957468AE1}" presName="hierRoot1" presStyleCnt="0"/>
      <dgm:spPr/>
    </dgm:pt>
    <dgm:pt modelId="{2A67D6AD-7A21-2D44-8D4C-FD231DBD47C4}" type="pres">
      <dgm:prSet presAssocID="{9F2ECF83-EFD3-4E2B-B776-364957468AE1}" presName="composite" presStyleCnt="0"/>
      <dgm:spPr/>
    </dgm:pt>
    <dgm:pt modelId="{89ABF4BE-2E78-834A-AF65-2FA4935D8E73}" type="pres">
      <dgm:prSet presAssocID="{9F2ECF83-EFD3-4E2B-B776-364957468AE1}" presName="background" presStyleLbl="node0" presStyleIdx="2" presStyleCnt="3"/>
      <dgm:spPr/>
    </dgm:pt>
    <dgm:pt modelId="{D5FB3769-7AFC-214F-AD9A-4D22722CC7EE}" type="pres">
      <dgm:prSet presAssocID="{9F2ECF83-EFD3-4E2B-B776-364957468AE1}" presName="text" presStyleLbl="fgAcc0" presStyleIdx="2" presStyleCnt="3">
        <dgm:presLayoutVars>
          <dgm:chPref val="3"/>
        </dgm:presLayoutVars>
      </dgm:prSet>
      <dgm:spPr/>
    </dgm:pt>
    <dgm:pt modelId="{DCBB13F2-6CED-ED42-8053-3F853096939A}" type="pres">
      <dgm:prSet presAssocID="{9F2ECF83-EFD3-4E2B-B776-364957468AE1}" presName="hierChild2" presStyleCnt="0"/>
      <dgm:spPr/>
    </dgm:pt>
  </dgm:ptLst>
  <dgm:cxnLst>
    <dgm:cxn modelId="{1AF46F04-87C9-497A-BF3B-FF13A97E481F}" srcId="{DD25456A-DBC4-48AF-948E-7D97DBB6A3B8}" destId="{D112650B-A11A-48E8-9889-93810C7403BE}" srcOrd="1" destOrd="0" parTransId="{0AB7692D-A916-498D-A8E5-48C43D5E90B6}" sibTransId="{D4F9A01B-1815-41AD-BDEC-2BBAD70BAD74}"/>
    <dgm:cxn modelId="{FAA08A0C-4765-F148-897D-2FB195569ABE}" type="presOf" srcId="{9F2ECF83-EFD3-4E2B-B776-364957468AE1}" destId="{D5FB3769-7AFC-214F-AD9A-4D22722CC7EE}" srcOrd="0" destOrd="0" presId="urn:microsoft.com/office/officeart/2005/8/layout/hierarchy1"/>
    <dgm:cxn modelId="{6EBD4B0F-B6C0-6043-A204-E6E876534B97}" type="presOf" srcId="{D112650B-A11A-48E8-9889-93810C7403BE}" destId="{170F0489-B17E-4244-B8F0-29581FEB3542}" srcOrd="0" destOrd="0" presId="urn:microsoft.com/office/officeart/2005/8/layout/hierarchy1"/>
    <dgm:cxn modelId="{38973C73-4643-4AB2-8622-02921AF1563A}" srcId="{DD25456A-DBC4-48AF-948E-7D97DBB6A3B8}" destId="{1570CFDB-F323-47FF-831D-E05E1F79A358}" srcOrd="0" destOrd="0" parTransId="{0F72BB86-5C28-46B3-A9C8-6BCB14EACFEF}" sibTransId="{91FDA8AA-3F97-499C-B422-6307DA485839}"/>
    <dgm:cxn modelId="{C14F9B9C-8552-40F1-933B-EC26A4C8DF9B}" srcId="{DD25456A-DBC4-48AF-948E-7D97DBB6A3B8}" destId="{9F2ECF83-EFD3-4E2B-B776-364957468AE1}" srcOrd="2" destOrd="0" parTransId="{52F5EC70-11A9-4966-B06F-FF78E01AE09E}" sibTransId="{5E138B63-F7E8-426F-86E1-694651B401A7}"/>
    <dgm:cxn modelId="{3C9B79C8-8D87-744B-8A07-D57F6160E1DD}" type="presOf" srcId="{DD25456A-DBC4-48AF-948E-7D97DBB6A3B8}" destId="{088611FA-0AF8-8F42-A52B-31E8894D0CEB}" srcOrd="0" destOrd="0" presId="urn:microsoft.com/office/officeart/2005/8/layout/hierarchy1"/>
    <dgm:cxn modelId="{A2639BE0-201A-E44B-8D67-B106C362A992}" type="presOf" srcId="{1570CFDB-F323-47FF-831D-E05E1F79A358}" destId="{A737B06A-290E-4748-9C68-1BA43201330B}" srcOrd="0" destOrd="0" presId="urn:microsoft.com/office/officeart/2005/8/layout/hierarchy1"/>
    <dgm:cxn modelId="{6963ACF5-9B47-F44B-8FBE-4066C3F58899}" type="presParOf" srcId="{088611FA-0AF8-8F42-A52B-31E8894D0CEB}" destId="{AFB78DAA-DA27-CA43-859E-3A956654D134}" srcOrd="0" destOrd="0" presId="urn:microsoft.com/office/officeart/2005/8/layout/hierarchy1"/>
    <dgm:cxn modelId="{4BFB4E51-0087-1440-AEDA-C7E6EE453355}" type="presParOf" srcId="{AFB78DAA-DA27-CA43-859E-3A956654D134}" destId="{559D6AF5-60CB-504A-B67C-E28AFC7F3521}" srcOrd="0" destOrd="0" presId="urn:microsoft.com/office/officeart/2005/8/layout/hierarchy1"/>
    <dgm:cxn modelId="{6DBCFACF-B034-384F-BD18-DC9FE6472267}" type="presParOf" srcId="{559D6AF5-60CB-504A-B67C-E28AFC7F3521}" destId="{AF0781A5-B109-A84F-B62B-CD7389762AAA}" srcOrd="0" destOrd="0" presId="urn:microsoft.com/office/officeart/2005/8/layout/hierarchy1"/>
    <dgm:cxn modelId="{E17AF10A-38D5-B441-9B63-89AA9711C603}" type="presParOf" srcId="{559D6AF5-60CB-504A-B67C-E28AFC7F3521}" destId="{A737B06A-290E-4748-9C68-1BA43201330B}" srcOrd="1" destOrd="0" presId="urn:microsoft.com/office/officeart/2005/8/layout/hierarchy1"/>
    <dgm:cxn modelId="{3FCB0596-1526-184E-816D-4CDF7074E2B0}" type="presParOf" srcId="{AFB78DAA-DA27-CA43-859E-3A956654D134}" destId="{32135EF4-BBE7-C54E-921D-151F86B5B9F4}" srcOrd="1" destOrd="0" presId="urn:microsoft.com/office/officeart/2005/8/layout/hierarchy1"/>
    <dgm:cxn modelId="{0A3E7833-C5E1-9148-855F-5A04B3CF9E3B}" type="presParOf" srcId="{088611FA-0AF8-8F42-A52B-31E8894D0CEB}" destId="{51A52011-33AD-784D-97BF-43555C8C931D}" srcOrd="1" destOrd="0" presId="urn:microsoft.com/office/officeart/2005/8/layout/hierarchy1"/>
    <dgm:cxn modelId="{C2CE10BB-57F6-0648-A062-198FAC2811B0}" type="presParOf" srcId="{51A52011-33AD-784D-97BF-43555C8C931D}" destId="{D86E1853-8DE0-B44F-9ED9-14A69842E423}" srcOrd="0" destOrd="0" presId="urn:microsoft.com/office/officeart/2005/8/layout/hierarchy1"/>
    <dgm:cxn modelId="{D491C26B-33AE-F246-AFD6-9B0DAAF0FBAC}" type="presParOf" srcId="{D86E1853-8DE0-B44F-9ED9-14A69842E423}" destId="{5241FE32-D0CC-744C-AF93-1E6517B1D7DD}" srcOrd="0" destOrd="0" presId="urn:microsoft.com/office/officeart/2005/8/layout/hierarchy1"/>
    <dgm:cxn modelId="{43190C1A-69A8-E146-AE0F-344DFDA659DD}" type="presParOf" srcId="{D86E1853-8DE0-B44F-9ED9-14A69842E423}" destId="{170F0489-B17E-4244-B8F0-29581FEB3542}" srcOrd="1" destOrd="0" presId="urn:microsoft.com/office/officeart/2005/8/layout/hierarchy1"/>
    <dgm:cxn modelId="{9F1743F5-31D8-A048-A607-81AB1AAC42D2}" type="presParOf" srcId="{51A52011-33AD-784D-97BF-43555C8C931D}" destId="{3CB8231E-C581-2D48-B6E0-F25DFD936D22}" srcOrd="1" destOrd="0" presId="urn:microsoft.com/office/officeart/2005/8/layout/hierarchy1"/>
    <dgm:cxn modelId="{A6FF9CCC-F96D-7F47-90F5-FFEEF3D658D0}" type="presParOf" srcId="{088611FA-0AF8-8F42-A52B-31E8894D0CEB}" destId="{3808D72D-F7E8-1649-A929-CDFFE6B55E47}" srcOrd="2" destOrd="0" presId="urn:microsoft.com/office/officeart/2005/8/layout/hierarchy1"/>
    <dgm:cxn modelId="{32420A38-2A70-6B49-B517-ABADE4C60C06}" type="presParOf" srcId="{3808D72D-F7E8-1649-A929-CDFFE6B55E47}" destId="{2A67D6AD-7A21-2D44-8D4C-FD231DBD47C4}" srcOrd="0" destOrd="0" presId="urn:microsoft.com/office/officeart/2005/8/layout/hierarchy1"/>
    <dgm:cxn modelId="{41D62E8E-5DBE-A54C-8CAB-27FA35C0F6BB}" type="presParOf" srcId="{2A67D6AD-7A21-2D44-8D4C-FD231DBD47C4}" destId="{89ABF4BE-2E78-834A-AF65-2FA4935D8E73}" srcOrd="0" destOrd="0" presId="urn:microsoft.com/office/officeart/2005/8/layout/hierarchy1"/>
    <dgm:cxn modelId="{AB5AC3E8-15CB-DF45-96E6-E62CEB241321}" type="presParOf" srcId="{2A67D6AD-7A21-2D44-8D4C-FD231DBD47C4}" destId="{D5FB3769-7AFC-214F-AD9A-4D22722CC7EE}" srcOrd="1" destOrd="0" presId="urn:microsoft.com/office/officeart/2005/8/layout/hierarchy1"/>
    <dgm:cxn modelId="{F14A6EE2-A9A1-824D-8A7F-5E9850772CB3}" type="presParOf" srcId="{3808D72D-F7E8-1649-A929-CDFFE6B55E47}" destId="{DCBB13F2-6CED-ED42-8053-3F85309693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781A5-B109-A84F-B62B-CD7389762AAA}">
      <dsp:nvSpPr>
        <dsp:cNvPr id="0" name=""/>
        <dsp:cNvSpPr/>
      </dsp:nvSpPr>
      <dsp:spPr>
        <a:xfrm>
          <a:off x="0" y="1268475"/>
          <a:ext cx="2632246" cy="16714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37B06A-290E-4748-9C68-1BA43201330B}">
      <dsp:nvSpPr>
        <dsp:cNvPr id="0" name=""/>
        <dsp:cNvSpPr/>
      </dsp:nvSpPr>
      <dsp:spPr>
        <a:xfrm>
          <a:off x="292471" y="1546323"/>
          <a:ext cx="2632246" cy="1671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ELAM can help places establish the foundations for Evaluation and Learning.</a:t>
          </a:r>
          <a:endParaRPr lang="en-US" sz="2000" kern="1200"/>
        </a:p>
      </dsp:txBody>
      <dsp:txXfrm>
        <a:off x="341427" y="1595279"/>
        <a:ext cx="2534334" cy="1573564"/>
      </dsp:txXfrm>
    </dsp:sp>
    <dsp:sp modelId="{5241FE32-D0CC-744C-AF93-1E6517B1D7DD}">
      <dsp:nvSpPr>
        <dsp:cNvPr id="0" name=""/>
        <dsp:cNvSpPr/>
      </dsp:nvSpPr>
      <dsp:spPr>
        <a:xfrm>
          <a:off x="3217189" y="1268475"/>
          <a:ext cx="2632246" cy="16714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0F0489-B17E-4244-B8F0-29581FEB3542}">
      <dsp:nvSpPr>
        <dsp:cNvPr id="0" name=""/>
        <dsp:cNvSpPr/>
      </dsp:nvSpPr>
      <dsp:spPr>
        <a:xfrm>
          <a:off x="3509661" y="1546323"/>
          <a:ext cx="2632246" cy="1671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ELAM can build on what currently exists in Evaluation and Learning in a place.</a:t>
          </a:r>
          <a:endParaRPr lang="en-US" sz="2000" kern="1200"/>
        </a:p>
      </dsp:txBody>
      <dsp:txXfrm>
        <a:off x="3558617" y="1595279"/>
        <a:ext cx="2534334" cy="1573564"/>
      </dsp:txXfrm>
    </dsp:sp>
    <dsp:sp modelId="{89ABF4BE-2E78-834A-AF65-2FA4935D8E73}">
      <dsp:nvSpPr>
        <dsp:cNvPr id="0" name=""/>
        <dsp:cNvSpPr/>
      </dsp:nvSpPr>
      <dsp:spPr>
        <a:xfrm>
          <a:off x="6434379" y="1268475"/>
          <a:ext cx="2632246" cy="16714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FB3769-7AFC-214F-AD9A-4D22722CC7EE}">
      <dsp:nvSpPr>
        <dsp:cNvPr id="0" name=""/>
        <dsp:cNvSpPr/>
      </dsp:nvSpPr>
      <dsp:spPr>
        <a:xfrm>
          <a:off x="6726850" y="1546323"/>
          <a:ext cx="2632246" cy="1671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An ongoing developmental tool that can inform the maturity of Cycles of Learning and Action. </a:t>
          </a:r>
          <a:endParaRPr lang="en-US" sz="2000" kern="1200"/>
        </a:p>
      </dsp:txBody>
      <dsp:txXfrm>
        <a:off x="6775806" y="1595279"/>
        <a:ext cx="2534334" cy="1573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8B9BA-42BB-4DBB-8711-24A71CA15AE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6E8C-1ABF-4D77-A6EE-E5C2241A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7DD7E-87FE-A74A-A603-82E7756A7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010ADA-1F73-80D4-17C9-64D06AAD1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40FEFC-9D12-2A57-344F-64D9670D1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48154-DA16-98A0-6705-FD555B6CF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6E8C-1ABF-4D77-A6EE-E5C2241A62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dirty="0">
                <a:solidFill>
                  <a:srgbClr val="2F469C"/>
                </a:solidFill>
                <a:effectLst/>
                <a:latin typeface="Arial Black" panose="020B0A04020102020204" pitchFamily="34" charset="0"/>
              </a:rPr>
              <a:t>Influences on physical activity are complex</a:t>
            </a: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6E8C-1ABF-4D77-A6EE-E5C2241A62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0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07775-DC76-47B8-BAD1-5EE47B1B0C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7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0C438-8577-CFA9-1288-C69A548B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0CB66-AA48-807B-DA28-45B4AEB5E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F7AEC-881D-46FB-28E8-A4D6CF173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07D27-2E85-D81F-A648-6A82E0B01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6E8C-1ABF-4D77-A6EE-E5C2241A62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3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68A1-8BE0-162B-5A57-CA46B1C34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06E36-A6E7-CAD8-3FB7-67981B231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E44CA-DD33-C68E-863B-A4B8D891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56B6-D449-6730-4D3A-DB83FAEC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8487D-D8FE-CE34-C77E-6DA81E65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D5CA6-C303-1237-D077-477DE1620135}"/>
              </a:ext>
            </a:extLst>
          </p:cNvPr>
          <p:cNvSpPr/>
          <p:nvPr userDrawn="1"/>
        </p:nvSpPr>
        <p:spPr>
          <a:xfrm>
            <a:off x="-133350" y="-128204"/>
            <a:ext cx="12458700" cy="5835650"/>
          </a:xfrm>
          <a:prstGeom prst="rect">
            <a:avLst/>
          </a:prstGeom>
          <a:solidFill>
            <a:srgbClr val="165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0676A08-3FB7-0FF2-7593-E61020B31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65457" y="-364114"/>
            <a:ext cx="7758113" cy="79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7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4204-1A3F-B75F-379B-487B00F5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9F8CC-A8CC-3AAC-4DB4-9B025D25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4B5D-8AAF-D93E-048A-235C1930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8D68F-A936-0B16-DC5B-DEA7B79A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C8944-A2B6-F4F0-2A64-260F38CE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6AB46444-70AD-9BDB-0A85-70F48B422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5" y="311728"/>
            <a:ext cx="829459" cy="8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BDACA-5767-C5F8-9F07-527EB1E37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8DC20-2221-A6FA-F869-CF18F8820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6889-9FD2-8B29-9825-84DAC368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D0BC3-0FDD-504B-9E04-8C1AC596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0225A-09D2-F2E7-EEBD-3EB23569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5B980295-C4FF-066F-B141-9E0BE9667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5" y="311728"/>
            <a:ext cx="829459" cy="8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6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F883-CDD1-E819-A7F6-F69763D80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B330D-B3DE-8C70-96C2-B6BCDACB6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45B9A-9EF2-BCF6-653F-C273D529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228D7-DE5D-B0E8-7295-9FACDC72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FDFB8-D809-3164-756C-4EF4772B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0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07E4-D418-CFE3-01EE-2B3E3BF4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roxima Nova Lt" panose="0200050603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84CED-B734-797C-B9F3-24D29B98C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D826-48DC-364D-CC15-89B8D47D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06989-739B-9830-A854-79A88B6B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81E1F-8D3A-F315-C1FE-066A7B8F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ircle, graphics, symbol, clipart&#10;&#10;Description automatically generated">
            <a:extLst>
              <a:ext uri="{FF2B5EF4-FFF2-40B4-BE49-F238E27FC236}">
                <a16:creationId xmlns:a16="http://schemas.microsoft.com/office/drawing/2014/main" id="{462B6A29-A140-43FE-BC57-3E6500E0C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43" y="253592"/>
            <a:ext cx="996645" cy="10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5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2DED-22EF-B5D9-1EEE-1F3D7BB2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713DC-3F22-960D-CB2B-A446C3C9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75929-4475-0B41-72EC-4A3B00E2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8238-B045-EC7B-87B6-B0D62C77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DE911-588E-14B9-2AF9-7947F118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ircle, graphics, symbol, clipart&#10;&#10;Description automatically generated">
            <a:extLst>
              <a:ext uri="{FF2B5EF4-FFF2-40B4-BE49-F238E27FC236}">
                <a16:creationId xmlns:a16="http://schemas.microsoft.com/office/drawing/2014/main" id="{F98D5870-DF81-DE9D-6359-ADB34A27C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43" y="253592"/>
            <a:ext cx="996645" cy="10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BEC0-75A2-2304-D387-C8A3EAE9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33F8B-D880-9A83-DCFA-52B1B41C2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899DC-0B7E-303F-8F22-A7D09D468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AE78C-4338-1D97-21EC-95D23E13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2FCFF-6B45-F5D4-058B-5316028D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3B0A0-8530-90FF-9368-3F08F9D8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B1D2-11D9-1063-56CE-E5D13216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568AF-F775-A72D-1954-046E6E2DA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279DD-D44A-68E9-7D38-D96A02635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69A5F-E4C1-F6B3-4060-75A9E3193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162BC-99F3-5F4C-3B88-94C56D08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D5739-A861-5457-D1C4-B31CB813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74282-84FA-C8E0-DBF8-4849786A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054A2-8AEA-6428-78EA-A7FCE2C9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3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EAE-9010-DC32-7F6E-18BDC96C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207E0-D0BD-B488-DAAC-9E31849F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84C9B-9B7E-368B-4A8D-D5AEEE14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6C8E8-7F59-D38F-161E-C658FAD7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67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9C6258-477E-E82A-AECB-0EC8D705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EDEF3-1E15-844B-672F-6241F2B2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7536D-5D2D-9EFD-5F2F-465D3AA5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64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EA08-466C-7769-2741-17CA2461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B527-3C30-0669-9F1F-25EA80D6F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67A5D-CD5A-23AC-FCAA-30ABA3B2B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7080F-F723-08DF-6F23-45C150BC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EC6F8-CFB8-7C77-A7E6-CBFAEE66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45A98-D2BC-0C0E-9E41-2EEFACC5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3DF2-199A-A1C4-11F1-7D96968A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64D8-956A-E3C1-DBA5-BD83DAB4F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AAF28-2D8A-9589-979A-24171C9F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3FD39-E27F-2E63-EFAF-5812A99A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EC2C-E4B2-D581-80B9-05FF56D9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C64E570D-9914-58CA-BE0E-B9FC47A7C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5" y="311728"/>
            <a:ext cx="829459" cy="8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90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470D-DA34-E0E0-1692-BE424605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70E4A-C213-E7ED-88C5-93EE5B99F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41A5B-B049-8000-15F4-EEF19A3B1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B328-AD28-35FA-7AAF-C7B88A0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214E6-5B35-DFAD-1238-90F37DD2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028CE-8EC8-B00E-5CB5-5A08C3AE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8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3047-705A-1530-D0E4-1B0480E8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597E1-52C3-80A7-D9D8-9B84DB814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D1CCB-56CE-1CAE-DE65-C59B9E26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6D105-9E71-4D81-ACC2-E36995F3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423B9-E5E2-181C-8618-86D40C8A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79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50950-EA26-D4A9-C637-9AA55F7B9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31ABF-6310-722E-3E23-D9544971B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08D37-4EAB-6498-C414-C1B6C4BE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68118-1A2E-4165-4944-B2EB7D66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3C2C4-5D69-8A6B-7168-35F8BDA5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61C5-9796-FA94-9FB3-77848E3F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418-A27A-2DEA-9AB9-E483EB41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5A537-3098-283B-7412-070611E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EE90B-A0DB-0237-810B-271A982E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2A12B-17DA-5C79-98BE-F85EA534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C47E48EA-87FF-7C70-B5C0-52EE62D54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5" y="311728"/>
            <a:ext cx="829459" cy="8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0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4665-1853-7B35-022D-52508F0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07E7-3818-F2FF-BA32-8F128DAD8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ADD79-F065-A6E5-7856-74FEBE973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D7D12-9002-DA76-2B98-FE103D4B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63FB9-722F-EAEA-87F7-1FC71925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E9AF7-A8C5-2A92-89A7-7B56CDE2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C54BDF6B-C8F6-C2DB-E8AF-76390EFBF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5" y="311728"/>
            <a:ext cx="829459" cy="8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990B-F9F9-81BF-D323-26619F9B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C2A8B-CCA2-0E7E-ECEF-9C7A6685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C670F-4669-0029-3CD3-81DCDC3CB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33511-B2DF-F0EB-FA60-CFAA48C4E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1D0526-BFEA-9988-11E3-F48B2D1BE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93A58-9D44-E86C-C573-E4A5F589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C3558-29F3-7E40-E20D-4099CBFC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BEED9-4DAC-65A7-7534-09BA5556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BA45B1CE-B203-58B8-9D49-8F722B1A6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5" y="311728"/>
            <a:ext cx="829459" cy="8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4028-31B7-16BB-6B34-5BD60016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C2E41-087B-3E41-FB50-2B2E3C77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84EF-6833-0E95-1552-E613D6A7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3B6E5-8E32-1CC6-38C2-9309D81D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DCBE6920-3F2A-CC88-1D39-5E29BF1FB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5" y="311728"/>
            <a:ext cx="829459" cy="8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7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4B6B5-F973-82DD-79C5-882AABA3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29968-C39C-5B97-707B-9DE644A4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D0867-9EE6-649B-5CD2-C9EF8FD8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37FA34BB-70B4-CDB3-9A66-C4192B3D4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5" y="311728"/>
            <a:ext cx="829459" cy="8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749D-4234-0196-23FA-9B4E6BA4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F217-52E0-C80E-1C15-D37193F7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090E6-5E14-0B01-E018-042A82A67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A9F5F-B378-748F-FD5B-B551A505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27D8B-EBF3-8743-412B-575B74BB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BE592-3023-45DA-A578-FFAF9094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DE35D316-3866-57B5-78E3-DB8EA2D3B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5" y="311728"/>
            <a:ext cx="829459" cy="8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C897-029D-6AE6-8F53-2393B85A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F4A09C-7799-E4EA-0EBC-80C8507A7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8EDC4-C471-2334-0A1B-B1C39C086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4AB4A-6251-DAE7-1C1E-C43958DF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86F5B-3FE6-3260-1B08-F8593B3C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B16BA-BF07-91D7-92C4-4AB74A31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A935D7B1-42C5-3F2F-F820-C878F71FC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5" y="311728"/>
            <a:ext cx="829459" cy="8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F4241-89AF-E799-D117-CF5648CA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DC37-27AB-D8BD-1E8C-CF14C58EA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14CB1-1A5B-F78C-0D47-31C1216B2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9E63A-2EDB-472F-88D9-F6E09D348256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AC9B6-415C-20D5-842A-D270F6D5D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A8DB3-F9C3-59AA-8822-D26267360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91DD-B1A0-4D64-BD93-30F4A1B35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roxima Nova Lt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69FA1-B305-5326-AEFC-8D984672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1C7FC-F2FE-A00A-570F-38695C9CD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C09B5-F86B-C310-63B5-5677E3670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9661-21F8-954B-8327-77328FC265C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8ACC-D356-361C-F534-53FFB9215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CF838-2792-9F9E-9262-2FCF7AC86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220E-BAC0-AC41-8E65-03E0B12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5F82-4582-B727-9863-8073F7382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63B7-6CBF-6C71-4BA2-EBBDAE572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770" y="1467593"/>
            <a:ext cx="8981289" cy="2368550"/>
          </a:xfrm>
        </p:spPr>
        <p:txBody>
          <a:bodyPr>
            <a:normAutofit fontScale="90000"/>
          </a:bodyPr>
          <a:lstStyle/>
          <a:p>
            <a:pPr algn="l"/>
            <a:r>
              <a:rPr lang="en-US" sz="6500" dirty="0">
                <a:solidFill>
                  <a:schemeClr val="bg1"/>
                </a:solidFill>
                <a:latin typeface="Proxima Nova Rg"/>
              </a:rPr>
              <a:t>Place Evaluation and Learning Asset Mapping Exercise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9BA22-05DF-9DC1-CB32-E2A8C086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770" y="3947268"/>
            <a:ext cx="8488710" cy="8968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3000" dirty="0">
                <a:solidFill>
                  <a:schemeClr val="bg1"/>
                </a:solidFill>
                <a:latin typeface="Proxima Nova Lt"/>
              </a:rPr>
              <a:t>An introduction from the</a:t>
            </a:r>
            <a:endParaRPr lang="en-US" dirty="0">
              <a:solidFill>
                <a:schemeClr val="bg1"/>
              </a:solidFill>
              <a:latin typeface="Proxima Nova Lt"/>
            </a:endParaRPr>
          </a:p>
          <a:p>
            <a:pPr algn="l"/>
            <a:r>
              <a:rPr lang="en-GB" sz="3000" dirty="0">
                <a:solidFill>
                  <a:schemeClr val="bg1"/>
                </a:solidFill>
                <a:latin typeface="Proxima Nova Lt"/>
              </a:rPr>
              <a:t>National</a:t>
            </a:r>
            <a:r>
              <a:rPr lang="en-GB" sz="3000" dirty="0">
                <a:solidFill>
                  <a:schemeClr val="bg1"/>
                </a:solidFill>
                <a:effectLst/>
                <a:latin typeface="Proxima Nova Lt"/>
              </a:rPr>
              <a:t> Evaluation &amp; Learning Partnership (NELP)</a:t>
            </a:r>
            <a:endParaRPr lang="en-US" dirty="0">
              <a:solidFill>
                <a:schemeClr val="bg1"/>
              </a:solidFill>
              <a:latin typeface="Proxima Nova Lt"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42FE9AAA-37EF-391F-C9FA-10437428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229" y="6013588"/>
            <a:ext cx="1383052" cy="629951"/>
          </a:xfrm>
          <a:prstGeom prst="rect">
            <a:avLst/>
          </a:prstGeom>
        </p:spPr>
      </p:pic>
      <p:pic>
        <p:nvPicPr>
          <p:cNvPr id="15" name="Picture 14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0891B51C-874E-A03A-3343-BA1CE4140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" y="5966979"/>
            <a:ext cx="1330629" cy="723168"/>
          </a:xfrm>
          <a:prstGeom prst="rect">
            <a:avLst/>
          </a:prstGeom>
        </p:spPr>
      </p:pic>
      <p:pic>
        <p:nvPicPr>
          <p:cNvPr id="17" name="Picture 16" descr="A picture containing logo, font, graphics, symbol&#10;&#10;Description automatically generated">
            <a:extLst>
              <a:ext uri="{FF2B5EF4-FFF2-40B4-BE49-F238E27FC236}">
                <a16:creationId xmlns:a16="http://schemas.microsoft.com/office/drawing/2014/main" id="{D5658FA1-CDE6-FD26-597C-55C8783E2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75" t="26548" r="9126" b="17407"/>
          <a:stretch/>
        </p:blipFill>
        <p:spPr>
          <a:xfrm>
            <a:off x="2517559" y="5810563"/>
            <a:ext cx="1486190" cy="1036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1455C9-F892-8EC4-CB06-9AD47A08153A}"/>
              </a:ext>
            </a:extLst>
          </p:cNvPr>
          <p:cNvCxnSpPr>
            <a:cxnSpLocks/>
          </p:cNvCxnSpPr>
          <p:nvPr/>
        </p:nvCxnSpPr>
        <p:spPr>
          <a:xfrm>
            <a:off x="951018" y="3838444"/>
            <a:ext cx="81005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9E4F0D0-4AE4-D207-52BF-C0644E30F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61" y="6050920"/>
            <a:ext cx="1667817" cy="555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15F9EE-0C55-D5B9-B1CC-189D6CABB6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059" y="6214263"/>
            <a:ext cx="1460500" cy="228600"/>
          </a:xfrm>
          <a:prstGeom prst="rect">
            <a:avLst/>
          </a:prstGeom>
        </p:spPr>
      </p:pic>
      <p:pic>
        <p:nvPicPr>
          <p:cNvPr id="11" name="Picture 10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BC2E2F0D-87AE-D65B-7818-BA50D61D1F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58" y="5937456"/>
            <a:ext cx="773523" cy="782214"/>
          </a:xfrm>
          <a:prstGeom prst="rect">
            <a:avLst/>
          </a:prstGeom>
        </p:spPr>
      </p:pic>
      <p:pic>
        <p:nvPicPr>
          <p:cNvPr id="10" name="Picture 9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CE87F044-7DE6-C59C-4D7B-1212DECED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71" y="246374"/>
            <a:ext cx="1745031" cy="18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60"/>
    </mc:Choice>
    <mc:Fallback xmlns="">
      <p:transition spd="slow" advTm="383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C318-E3C2-2352-6662-B7A06F5D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3" y="278751"/>
            <a:ext cx="4421529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Contents</a:t>
            </a:r>
            <a:br>
              <a:rPr lang="en-US" sz="2100" dirty="0"/>
            </a:br>
            <a:br>
              <a:rPr lang="en-US" sz="2100" dirty="0"/>
            </a:br>
            <a:br>
              <a:rPr lang="en-US" sz="2100" dirty="0"/>
            </a:br>
            <a:endParaRPr lang="en-US" sz="2100" dirty="0"/>
          </a:p>
        </p:txBody>
      </p:sp>
      <p:pic>
        <p:nvPicPr>
          <p:cNvPr id="10" name="Picture 9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7CE11565-6AC1-6F4E-A11A-237A5160E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9" y="1494702"/>
            <a:ext cx="5720567" cy="2545651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FA66C3-0C0C-160E-CE8F-D5DBF3997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064" y="149470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What is the Evaluation and Learning Asset Mapping Exercise?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Why is it important?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will it be implemented?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9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35"/>
    </mc:Choice>
    <mc:Fallback xmlns="">
      <p:transition spd="slow" advTm="2283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9ABFFB-F1FE-3F02-CF8D-64749FE09781}"/>
              </a:ext>
            </a:extLst>
          </p:cNvPr>
          <p:cNvSpPr txBox="1"/>
          <p:nvPr/>
        </p:nvSpPr>
        <p:spPr>
          <a:xfrm>
            <a:off x="983525" y="1018893"/>
            <a:ext cx="9366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latin typeface="Proxima Nova Lt"/>
              </a:rPr>
              <a:t>There are appropriate methods in place to learn from experience and, over time, improve place-based working to address physical inactivity.</a:t>
            </a:r>
            <a:endParaRPr lang="en-US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CA5F57AF-F817-5A8D-FD8F-B902FB6E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524" y="445995"/>
            <a:ext cx="10515600" cy="59484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Proxima Nova Rg" panose="02000506030000020004" pitchFamily="2" charset="77"/>
              </a:rPr>
              <a:t>The ELAM is informed by Cycles of learning and action </a:t>
            </a:r>
            <a:endParaRPr lang="en-US" sz="2400" dirty="0"/>
          </a:p>
        </p:txBody>
      </p:sp>
      <p:pic>
        <p:nvPicPr>
          <p:cNvPr id="28" name="Picture 27" descr="A red house with a black background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E2834B0A-AB4C-6D6E-3A7E-6392DD88B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608" y="6054076"/>
            <a:ext cx="255737" cy="258000"/>
          </a:xfrm>
          <a:prstGeom prst="rect">
            <a:avLst/>
          </a:prstGeom>
        </p:spPr>
      </p:pic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6B9F7665-D8B7-BFA0-3B52-08C0E18AC93A}"/>
              </a:ext>
            </a:extLst>
          </p:cNvPr>
          <p:cNvGraphicFramePr>
            <a:graphicFrameLocks/>
          </p:cNvGraphicFramePr>
          <p:nvPr/>
        </p:nvGraphicFramePr>
        <p:xfrm>
          <a:off x="838200" y="1665224"/>
          <a:ext cx="10515599" cy="4886331"/>
        </p:xfrm>
        <a:graphic>
          <a:graphicData uri="http://schemas.openxmlformats.org/drawingml/2006/table">
            <a:tbl>
              <a:tblPr firstRow="1" firstCol="1" bandRow="1"/>
              <a:tblGrid>
                <a:gridCol w="1147674">
                  <a:extLst>
                    <a:ext uri="{9D8B030D-6E8A-4147-A177-3AD203B41FA5}">
                      <a16:colId xmlns:a16="http://schemas.microsoft.com/office/drawing/2014/main" val="2604964042"/>
                    </a:ext>
                  </a:extLst>
                </a:gridCol>
                <a:gridCol w="9367925">
                  <a:extLst>
                    <a:ext uri="{9D8B030D-6E8A-4147-A177-3AD203B41FA5}">
                      <a16:colId xmlns:a16="http://schemas.microsoft.com/office/drawing/2014/main" val="3633302708"/>
                    </a:ext>
                  </a:extLst>
                </a:gridCol>
              </a:tblGrid>
              <a:tr h="282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Sub-condition</a:t>
                      </a:r>
                    </a:p>
                  </a:txBody>
                  <a:tcPr marL="54202" marR="5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Embedded in practice</a:t>
                      </a:r>
                      <a:endParaRPr lang="en-GB" sz="13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4202" marR="54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558868"/>
                  </a:ext>
                </a:extLst>
              </a:tr>
              <a:tr h="23685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 1</a:t>
                      </a:r>
                      <a:endParaRPr lang="en-GB" sz="1300" b="1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b="1" kern="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202" marR="5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Learning culture</a:t>
                      </a:r>
                    </a:p>
                  </a:txBody>
                  <a:tcPr marL="54202" marR="54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32890"/>
                  </a:ext>
                </a:extLst>
              </a:tr>
              <a:tr h="91802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Sector integration of physical activity</a:t>
                      </a:r>
                      <a:endParaRPr lang="en-GB" sz="1300" b="1" kern="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b="1" kern="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202" marR="5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learning culture is </a:t>
                      </a:r>
                      <a:r>
                        <a:rPr lang="en-GB" sz="1300" b="1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established</a:t>
                      </a:r>
                      <a:r>
                        <a:rPr lang="en-GB" sz="130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en-GB" sz="1300" b="1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core part of the place-based systemic approach</a:t>
                      </a:r>
                      <a:r>
                        <a:rPr lang="en-GB" sz="130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This includes paying attention to the different kinds of value that this can bring to everyone engaged or affected.</a:t>
                      </a:r>
                    </a:p>
                    <a:p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Feeling ‘uncomfortable’ </a:t>
                      </a:r>
                      <a:r>
                        <a:rPr lang="en-GB" sz="130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accepting </a:t>
                      </a: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uncertainty is commonly accepted.  People widely see uncertainty as an opportunity for learning and </a:t>
                      </a:r>
                      <a:r>
                        <a:rPr lang="en-GB" sz="130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</a:t>
                      </a: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 to learn from initiatives that have not gone to plan, and to adapt their approach accordingly.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54202" marR="5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62388"/>
                  </a:ext>
                </a:extLst>
              </a:tr>
              <a:tr h="17852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 2</a:t>
                      </a:r>
                      <a:endParaRPr lang="en-GB" sz="1300" b="1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b="1" kern="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202" marR="5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Embedded learning processes</a:t>
                      </a:r>
                    </a:p>
                  </a:txBody>
                  <a:tcPr marL="54202" marR="54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03794"/>
                  </a:ext>
                </a:extLst>
              </a:tr>
              <a:tr h="110482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Strengthening community &amp; individual capacities</a:t>
                      </a:r>
                      <a:endParaRPr lang="en-GB" sz="1300" b="1" kern="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b="1" kern="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202" marR="5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Learning policies, processes, training and resources are </a:t>
                      </a:r>
                      <a:r>
                        <a:rPr lang="en-GB" sz="13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supported and prioritised across the system </a:t>
                      </a: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a core tool for operationalising a place based systemic approach. </a:t>
                      </a:r>
                    </a:p>
                    <a:p>
                      <a:endParaRPr lang="en-GB" sz="1300" b="1" strike="noStrik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300" b="1" strike="noStrike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Inclusive learning p</a:t>
                      </a:r>
                      <a:r>
                        <a:rPr lang="en-GB" sz="13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rocesses</a:t>
                      </a: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are embedded in partnerships and individual organisations.  These pay attention to local people’s experiences and wider evidence, in a continuous cycle of reviewing actions, with insights and learning leading to adaptation and improvement.  This includes permission to stop doing things that are not working.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b="1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2" marR="54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47310"/>
                  </a:ext>
                </a:extLst>
              </a:tr>
              <a:tr h="17852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 3</a:t>
                      </a:r>
                      <a:endParaRPr lang="en-GB" sz="1300" b="1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02" marR="5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Evaluation uses appropriate methods for place-based working </a:t>
                      </a:r>
                    </a:p>
                  </a:txBody>
                  <a:tcPr marL="54202" marR="54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09161"/>
                  </a:ext>
                </a:extLst>
              </a:tr>
              <a:tr h="13777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Tackling structural inequalities</a:t>
                      </a:r>
                      <a:endParaRPr lang="en-GB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2" marR="5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strike="noStrike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Evaluation methods appropriate for whole-system place-based approaches are widely understood and adopted across the place partnership and inform adaptive ways of working.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strike="noStrike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Local p</a:t>
                      </a: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eople with lived experience of physical inactivity, those implementing PA activities or involved in agencies locally are contributing to the framing, design, and implementation of evaluation/learning processes and providing insights into what makes a difference locally.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Evaluation data is shared in accessible formats and in welcoming spaces so that people can make sense of the data to inform action.</a:t>
                      </a:r>
                    </a:p>
                  </a:txBody>
                  <a:tcPr marL="54202" marR="5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80993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C88A63B-9B65-264D-B65D-4E940D3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6019" y="6462253"/>
            <a:ext cx="674914" cy="365125"/>
          </a:xfrm>
        </p:spPr>
        <p:txBody>
          <a:bodyPr/>
          <a:lstStyle/>
          <a:p>
            <a:pPr algn="ctr"/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3169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2178-20D2-FFE3-E75F-37636C8A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What is the ELAM and 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335C-D3AA-3F14-53FE-D470FECCD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08562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/>
              <a:t>We are holding a key question of what does evaluation and learning look like in a place?</a:t>
            </a:r>
          </a:p>
          <a:p>
            <a:endParaRPr lang="en-GB" sz="2400" dirty="0"/>
          </a:p>
          <a:p>
            <a:r>
              <a:rPr lang="en-GB" sz="2400" dirty="0"/>
              <a:t>Places can use this exercise to inform their evaluation and learning practices.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NELP and Sport England can better understand local evaluation assets and needs.</a:t>
            </a:r>
          </a:p>
          <a:p>
            <a:endParaRPr lang="en-GB" sz="2400" dirty="0"/>
          </a:p>
          <a:p>
            <a:r>
              <a:rPr lang="en-GB" sz="2400" dirty="0"/>
              <a:t>Informs how NELP can support places locally and proportionately.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Diagram of a diagram of a landscape&#10;&#10;AI-generated content may be incorrect.">
            <a:extLst>
              <a:ext uri="{FF2B5EF4-FFF2-40B4-BE49-F238E27FC236}">
                <a16:creationId xmlns:a16="http://schemas.microsoft.com/office/drawing/2014/main" id="{191696C0-0B88-1631-605B-6AE795B2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r="3701" b="-3"/>
          <a:stretch>
            <a:fillRect/>
          </a:stretch>
        </p:blipFill>
        <p:spPr>
          <a:xfrm>
            <a:off x="6968994" y="1941372"/>
            <a:ext cx="4859367" cy="4080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130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69C5-EC28-70B7-E281-01A8207B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asset?  </a:t>
            </a:r>
          </a:p>
        </p:txBody>
      </p:sp>
      <p:pic>
        <p:nvPicPr>
          <p:cNvPr id="5" name="Content Placeholder 4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20DA405E-072B-12E2-8351-043292C0C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54" y="1513110"/>
            <a:ext cx="8247091" cy="5072886"/>
          </a:xfrm>
        </p:spPr>
      </p:pic>
    </p:spTree>
    <p:extLst>
      <p:ext uri="{BB962C8B-B14F-4D97-AF65-F5344CB8AC3E}">
        <p14:creationId xmlns:p14="http://schemas.microsoft.com/office/powerpoint/2010/main" val="28096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A6FD-7690-49D0-C00A-346EA035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03" y="214654"/>
            <a:ext cx="10515600" cy="1325563"/>
          </a:xfrm>
        </p:spPr>
        <p:txBody>
          <a:bodyPr/>
          <a:lstStyle/>
          <a:p>
            <a:r>
              <a:rPr lang="en-GB" dirty="0"/>
              <a:t>How will it be implemented?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33A4-89CF-5FB3-1F9D-D9F31A9E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03" y="1668324"/>
            <a:ext cx="5165025" cy="2682974"/>
          </a:xfrm>
        </p:spPr>
        <p:txBody>
          <a:bodyPr>
            <a:normAutofit/>
          </a:bodyPr>
          <a:lstStyle/>
          <a:p>
            <a:r>
              <a:rPr lang="en-GB" dirty="0"/>
              <a:t>Data driven exercise coordinated by NELP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ELAM meeting exploring the following themes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blue and white rectangular boxes with text&#10;&#10;AI-generated content may be incorrect.">
            <a:extLst>
              <a:ext uri="{FF2B5EF4-FFF2-40B4-BE49-F238E27FC236}">
                <a16:creationId xmlns:a16="http://schemas.microsoft.com/office/drawing/2014/main" id="{4E4EFFA0-F819-FDC9-95A6-894C6F47F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0" y="2300860"/>
            <a:ext cx="6889617" cy="22562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35FC35-0BDC-4BFA-062A-210460C36EDD}"/>
              </a:ext>
            </a:extLst>
          </p:cNvPr>
          <p:cNvSpPr txBox="1">
            <a:spLocks/>
          </p:cNvSpPr>
          <p:nvPr/>
        </p:nvSpPr>
        <p:spPr>
          <a:xfrm>
            <a:off x="204887" y="4479405"/>
            <a:ext cx="6291626" cy="2128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en-GB" dirty="0"/>
              <a:t>Findings gathered and shared back with places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*Places can start engaging and making use of the ELAM.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397A9FA7-75BB-6883-62AA-8E38AB5ED910}"/>
              </a:ext>
            </a:extLst>
          </p:cNvPr>
          <p:cNvSpPr/>
          <p:nvPr/>
        </p:nvSpPr>
        <p:spPr>
          <a:xfrm>
            <a:off x="3565003" y="3576577"/>
            <a:ext cx="1296541" cy="484632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1AF206B9-0B88-6A63-D594-E71C0CB701D5}"/>
              </a:ext>
            </a:extLst>
          </p:cNvPr>
          <p:cNvSpPr/>
          <p:nvPr/>
        </p:nvSpPr>
        <p:spPr>
          <a:xfrm rot="10800000">
            <a:off x="7552713" y="4634876"/>
            <a:ext cx="1018572" cy="136581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1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919F-1F86-7528-D0DB-CEEF57FD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Developmental use for Cycles of Learning and Action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E53BBA-A7BB-EC68-6670-D34B2530E9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95467"/>
              </p:ext>
            </p:extLst>
          </p:nvPr>
        </p:nvGraphicFramePr>
        <p:xfrm>
          <a:off x="1555829" y="1703047"/>
          <a:ext cx="935909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9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9A997-25CC-B1A2-756D-8605248F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F9C9-6B77-8B5C-6B40-B1D16BFA7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370" y="1461243"/>
            <a:ext cx="6145349" cy="236855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Proxima Nova Lt"/>
              </a:rPr>
              <a:t>Questions?</a:t>
            </a:r>
            <a:br>
              <a:rPr lang="en-GB" sz="2800" dirty="0">
                <a:solidFill>
                  <a:schemeClr val="bg1"/>
                </a:solidFill>
                <a:latin typeface="Proxima Nova Lt"/>
              </a:rPr>
            </a:br>
            <a:br>
              <a:rPr lang="en-GB" sz="2800" dirty="0">
                <a:solidFill>
                  <a:schemeClr val="bg1"/>
                </a:solidFill>
                <a:latin typeface="Proxima Nova Lt"/>
              </a:rPr>
            </a:br>
            <a:r>
              <a:rPr lang="en-GB" sz="2800" dirty="0">
                <a:solidFill>
                  <a:schemeClr val="bg1"/>
                </a:solidFill>
                <a:latin typeface="Proxima Nova Lt"/>
              </a:rPr>
              <a:t>Contact: </a:t>
            </a:r>
            <a:r>
              <a:rPr lang="en-GB" sz="2800" dirty="0" err="1">
                <a:solidFill>
                  <a:schemeClr val="bg1"/>
                </a:solidFill>
                <a:latin typeface="Proxima Nova Lt"/>
              </a:rPr>
              <a:t>nelp@shu.ac.uk</a:t>
            </a:r>
            <a:br>
              <a:rPr lang="en-GB" sz="2800" dirty="0">
                <a:solidFill>
                  <a:schemeClr val="bg1"/>
                </a:solidFill>
                <a:latin typeface="Proxima Nova L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4A304-1AE6-5004-8A1A-444D58921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770" y="3947268"/>
            <a:ext cx="8488710" cy="896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 sz="3000" dirty="0">
              <a:solidFill>
                <a:schemeClr val="bg1"/>
              </a:solidFill>
              <a:latin typeface="Proxima Nova Lt"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1A559AA0-D08D-41C1-EC5F-39C76E7FC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229" y="6013588"/>
            <a:ext cx="1383052" cy="629951"/>
          </a:xfrm>
          <a:prstGeom prst="rect">
            <a:avLst/>
          </a:prstGeom>
        </p:spPr>
      </p:pic>
      <p:pic>
        <p:nvPicPr>
          <p:cNvPr id="15" name="Picture 14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2A59CAD-6450-8C5E-0362-B0D627A14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" y="5966979"/>
            <a:ext cx="1330629" cy="723168"/>
          </a:xfrm>
          <a:prstGeom prst="rect">
            <a:avLst/>
          </a:prstGeom>
        </p:spPr>
      </p:pic>
      <p:pic>
        <p:nvPicPr>
          <p:cNvPr id="17" name="Picture 16" descr="A picture containing logo, font, graphics, symbol&#10;&#10;Description automatically generated">
            <a:extLst>
              <a:ext uri="{FF2B5EF4-FFF2-40B4-BE49-F238E27FC236}">
                <a16:creationId xmlns:a16="http://schemas.microsoft.com/office/drawing/2014/main" id="{89BF36CC-39C0-7C71-C6BC-444C03D555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75" t="26548" r="9126" b="17407"/>
          <a:stretch/>
        </p:blipFill>
        <p:spPr>
          <a:xfrm>
            <a:off x="2517559" y="5810563"/>
            <a:ext cx="1486190" cy="1036000"/>
          </a:xfrm>
          <a:prstGeom prst="rect">
            <a:avLst/>
          </a:prstGeom>
        </p:spPr>
      </p:pic>
      <p:pic>
        <p:nvPicPr>
          <p:cNvPr id="6" name="Picture 5" descr="A blu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B1ED3DE-F125-DDDA-AC1D-B33E96F3A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61" y="6050920"/>
            <a:ext cx="1667817" cy="555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F39C5B-2FDD-D90D-10C9-5FFEC5D8C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059" y="6214263"/>
            <a:ext cx="1460500" cy="228600"/>
          </a:xfrm>
          <a:prstGeom prst="rect">
            <a:avLst/>
          </a:prstGeom>
        </p:spPr>
      </p:pic>
      <p:pic>
        <p:nvPicPr>
          <p:cNvPr id="11" name="Picture 10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8032719D-F07B-C105-4DC5-045FDE0614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58" y="5937456"/>
            <a:ext cx="773523" cy="782214"/>
          </a:xfrm>
          <a:prstGeom prst="rect">
            <a:avLst/>
          </a:prstGeom>
        </p:spPr>
      </p:pic>
      <p:pic>
        <p:nvPicPr>
          <p:cNvPr id="10" name="Picture 9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F36E0419-9492-82AC-2276-67A5B738B8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1" y="341624"/>
            <a:ext cx="1745031" cy="18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60"/>
    </mc:Choice>
    <mc:Fallback xmlns="">
      <p:transition spd="slow" advTm="3836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12.8|45.3|20.4|17.6|4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dates xmlns="0ddf2ec3-40da-4288-863c-4a7d59763c70" xsi:nil="true"/>
    <lcf76f155ced4ddcb4097134ff3c332f xmlns="0ddf2ec3-40da-4288-863c-4a7d59763c70">
      <Terms xmlns="http://schemas.microsoft.com/office/infopath/2007/PartnerControls"/>
    </lcf76f155ced4ddcb4097134ff3c332f>
    <Updates0 xmlns="0ddf2ec3-40da-4288-863c-4a7d59763c70" xsi:nil="true"/>
    <TaxCatchAll xmlns="e8830766-f945-4d91-8130-58ba3ef5a9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4DB1EB5165EA48A2C8CFA3B1EDBDEA" ma:contentTypeVersion="20" ma:contentTypeDescription="Create a new document." ma:contentTypeScope="" ma:versionID="9c3d7dc0cc1d518e802b7bcd9e8f8f00">
  <xsd:schema xmlns:xsd="http://www.w3.org/2001/XMLSchema" xmlns:xs="http://www.w3.org/2001/XMLSchema" xmlns:p="http://schemas.microsoft.com/office/2006/metadata/properties" xmlns:ns2="0ddf2ec3-40da-4288-863c-4a7d59763c70" xmlns:ns3="e8830766-f945-4d91-8130-58ba3ef5a96b" targetNamespace="http://schemas.microsoft.com/office/2006/metadata/properties" ma:root="true" ma:fieldsID="5845adaceb29bf8074ec02750695ac3c" ns2:_="" ns3:_="">
    <xsd:import namespace="0ddf2ec3-40da-4288-863c-4a7d59763c70"/>
    <xsd:import namespace="e8830766-f945-4d91-8130-58ba3ef5a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Updates" minOccurs="0"/>
                <xsd:element ref="ns2:Updates0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f2ec3-40da-4288-863c-4a7d59763c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Updates" ma:index="24" nillable="true" ma:displayName="Updates" ma:format="Dropdown" ma:internalName="Updates">
      <xsd:simpleType>
        <xsd:restriction base="dms:Note">
          <xsd:maxLength value="255"/>
        </xsd:restriction>
      </xsd:simpleType>
    </xsd:element>
    <xsd:element name="Updates0" ma:index="25" nillable="true" ma:displayName="Updates " ma:format="Dropdown" ma:internalName="Updates0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30766-f945-4d91-8130-58ba3ef5a96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af26788-23b0-4638-9171-bad2e74e89ee}" ma:internalName="TaxCatchAll" ma:showField="CatchAllData" ma:web="e8830766-f945-4d91-8130-58ba3ef5a9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8DD79A-C1A3-42AB-90E2-AF822D881855}">
  <ds:schemaRefs>
    <ds:schemaRef ds:uri="http://www.w3.org/XML/1998/namespace"/>
    <ds:schemaRef ds:uri="http://schemas.microsoft.com/office/2006/metadata/properties"/>
    <ds:schemaRef ds:uri="0ddf2ec3-40da-4288-863c-4a7d59763c7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8830766-f945-4d91-8130-58ba3ef5a96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6EF3FF4-D9D7-482B-8DC5-F9895F4578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FBEA30-F985-418E-BD53-264634614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df2ec3-40da-4288-863c-4a7d59763c70"/>
    <ds:schemaRef ds:uri="e8830766-f945-4d91-8130-58ba3ef5a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527</Words>
  <Application>Microsoft Office PowerPoint</Application>
  <PresentationFormat>Widescreen</PresentationFormat>
  <Paragraphs>56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2_Office Theme</vt:lpstr>
      <vt:lpstr>Place Evaluation and Learning Asset Mapping Exercise</vt:lpstr>
      <vt:lpstr>Contents   </vt:lpstr>
      <vt:lpstr>The ELAM is informed by Cycles of learning and action </vt:lpstr>
      <vt:lpstr>What is the ELAM and why is it important?</vt:lpstr>
      <vt:lpstr>What is an asset?  </vt:lpstr>
      <vt:lpstr>How will it be implemented?</vt:lpstr>
      <vt:lpstr>Developmental use for Cycles of Learning and Action</vt:lpstr>
      <vt:lpstr>Questions?  Contact: nelp@shu.ac.uk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Kev.Harris</cp:lastModifiedBy>
  <cp:revision>997</cp:revision>
  <dcterms:created xsi:type="dcterms:W3CDTF">2023-03-01T11:50:08Z</dcterms:created>
  <dcterms:modified xsi:type="dcterms:W3CDTF">2025-06-19T10:29:35Z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0x010100C44DB1EB5165EA48A2C8CFA3B1EDBDEA</vt:lpwstr>
  </property>
  <property fmtid="{D5CDD505-2E9C-101B-9397-08002B2CF9AE}" pid="3" name="MediaServiceImageTags">
    <vt:lpwstr/>
  </property>
</Properties>
</file>