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18" r:id="rId2"/>
    <p:sldId id="365" r:id="rId3"/>
    <p:sldId id="291" r:id="rId4"/>
    <p:sldId id="346" r:id="rId5"/>
    <p:sldId id="359" r:id="rId6"/>
    <p:sldId id="364" r:id="rId7"/>
    <p:sldId id="360" r:id="rId8"/>
    <p:sldId id="348" r:id="rId9"/>
    <p:sldId id="362" r:id="rId10"/>
    <p:sldId id="363" r:id="rId11"/>
    <p:sldId id="350" r:id="rId12"/>
    <p:sldId id="349" r:id="rId13"/>
    <p:sldId id="351" r:id="rId14"/>
    <p:sldId id="352" r:id="rId15"/>
    <p:sldId id="342" r:id="rId16"/>
  </p:sldIdLst>
  <p:sldSz cx="9144000" cy="6858000" type="screen4x3"/>
  <p:notesSz cx="6781800" cy="9912350"/>
  <p:defaultTextStyle>
    <a:defPPr>
      <a:defRPr lang="da-DK"/>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2">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til typografi 1 - Markerin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ema til typografi 1 - Markerin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38B1855-1B75-4FBE-930C-398BA8C253C6}" styleName="Tema til typografi 2 - Markering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yst layout 1 - Markering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yst layout 1 - Markering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654" autoAdjust="0"/>
  </p:normalViewPr>
  <p:slideViewPr>
    <p:cSldViewPr>
      <p:cViewPr varScale="1">
        <p:scale>
          <a:sx n="109" d="100"/>
          <a:sy n="109" d="100"/>
        </p:scale>
        <p:origin x="1296" y="102"/>
      </p:cViewPr>
      <p:guideLst>
        <p:guide orient="horz" pos="2160"/>
        <p:guide pos="2880"/>
      </p:guideLst>
    </p:cSldViewPr>
  </p:slideViewPr>
  <p:outlineViewPr>
    <p:cViewPr>
      <p:scale>
        <a:sx n="33" d="100"/>
        <a:sy n="33" d="100"/>
      </p:scale>
      <p:origin x="0" y="992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220" y="-114"/>
      </p:cViewPr>
      <p:guideLst>
        <p:guide orient="horz" pos="3122"/>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6674"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defTabSz="957263">
              <a:defRPr sz="1300" b="0" smtClean="0"/>
            </a:lvl1pPr>
          </a:lstStyle>
          <a:p>
            <a:pPr>
              <a:defRPr/>
            </a:pPr>
            <a:endParaRPr lang="en-US" dirty="0"/>
          </a:p>
        </p:txBody>
      </p:sp>
      <p:sp>
        <p:nvSpPr>
          <p:cNvPr id="156675" name="Rectangle 3"/>
          <p:cNvSpPr>
            <a:spLocks noGrp="1" noChangeArrowheads="1"/>
          </p:cNvSpPr>
          <p:nvPr>
            <p:ph type="dt" sz="quarter" idx="1"/>
          </p:nvPr>
        </p:nvSpPr>
        <p:spPr bwMode="auto">
          <a:xfrm>
            <a:off x="3841750" y="0"/>
            <a:ext cx="2938463" cy="4968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defTabSz="957263">
              <a:defRPr sz="1300" b="0" smtClean="0"/>
            </a:lvl1pPr>
          </a:lstStyle>
          <a:p>
            <a:pPr>
              <a:defRPr/>
            </a:pPr>
            <a:endParaRPr lang="en-US" dirty="0"/>
          </a:p>
        </p:txBody>
      </p:sp>
      <p:sp>
        <p:nvSpPr>
          <p:cNvPr id="156676" name="Rectangle 4"/>
          <p:cNvSpPr>
            <a:spLocks noGrp="1" noChangeArrowheads="1"/>
          </p:cNvSpPr>
          <p:nvPr>
            <p:ph type="ftr" sz="quarter" idx="2"/>
          </p:nvPr>
        </p:nvSpPr>
        <p:spPr bwMode="auto">
          <a:xfrm>
            <a:off x="0" y="9413875"/>
            <a:ext cx="2938463" cy="4968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defTabSz="957263">
              <a:defRPr sz="1300" b="0" smtClean="0"/>
            </a:lvl1pPr>
          </a:lstStyle>
          <a:p>
            <a:pPr>
              <a:defRPr/>
            </a:pPr>
            <a:endParaRPr lang="en-US" dirty="0"/>
          </a:p>
        </p:txBody>
      </p:sp>
      <p:sp>
        <p:nvSpPr>
          <p:cNvPr id="156677" name="Rectangle 5"/>
          <p:cNvSpPr>
            <a:spLocks noGrp="1" noChangeArrowheads="1"/>
          </p:cNvSpPr>
          <p:nvPr>
            <p:ph type="sldNum" sz="quarter" idx="3"/>
          </p:nvPr>
        </p:nvSpPr>
        <p:spPr bwMode="auto">
          <a:xfrm>
            <a:off x="3841750" y="9413875"/>
            <a:ext cx="2938463" cy="4968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defTabSz="957263">
              <a:defRPr sz="1300" b="0" smtClean="0"/>
            </a:lvl1pPr>
          </a:lstStyle>
          <a:p>
            <a:pPr>
              <a:defRPr/>
            </a:pPr>
            <a:fld id="{D56E64B2-2604-45D4-82E4-88BF45FBC9BD}" type="slidenum">
              <a:rPr lang="en-US"/>
              <a:pPr>
                <a:defRPr/>
              </a:pPr>
              <a:t>‹nr.›</a:t>
            </a:fld>
            <a:endParaRPr lang="en-US" dirty="0"/>
          </a:p>
        </p:txBody>
      </p:sp>
    </p:spTree>
    <p:extLst>
      <p:ext uri="{BB962C8B-B14F-4D97-AF65-F5344CB8AC3E}">
        <p14:creationId xmlns:p14="http://schemas.microsoft.com/office/powerpoint/2010/main" val="217841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defTabSz="957263">
              <a:defRPr sz="1300" b="0" smtClean="0"/>
            </a:lvl1pPr>
          </a:lstStyle>
          <a:p>
            <a:pPr>
              <a:defRPr/>
            </a:pPr>
            <a:endParaRPr lang="da-DK" dirty="0"/>
          </a:p>
        </p:txBody>
      </p:sp>
      <p:sp>
        <p:nvSpPr>
          <p:cNvPr id="4099"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lvl1pPr algn="r" defTabSz="957263">
              <a:defRPr sz="1300" b="0" smtClean="0"/>
            </a:lvl1pPr>
          </a:lstStyle>
          <a:p>
            <a:pPr>
              <a:defRPr/>
            </a:pPr>
            <a:endParaRPr lang="da-DK" dirty="0"/>
          </a:p>
        </p:txBody>
      </p:sp>
      <p:sp>
        <p:nvSpPr>
          <p:cNvPr id="26628" name="Rectangle 4"/>
          <p:cNvSpPr>
            <a:spLocks noGrp="1" noRot="1" noChangeAspect="1" noChangeArrowheads="1" noTextEdit="1"/>
          </p:cNvSpPr>
          <p:nvPr>
            <p:ph type="sldImg" idx="2"/>
          </p:nvPr>
        </p:nvSpPr>
        <p:spPr bwMode="auto">
          <a:xfrm>
            <a:off x="914400" y="742950"/>
            <a:ext cx="4953000" cy="371633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7863" y="4708525"/>
            <a:ext cx="5426075" cy="4460875"/>
          </a:xfrm>
          <a:prstGeom prst="rect">
            <a:avLst/>
          </a:prstGeom>
          <a:noFill/>
          <a:ln w="9525">
            <a:noFill/>
            <a:miter lim="800000"/>
            <a:headEnd/>
            <a:tailEnd/>
          </a:ln>
          <a:effectLst/>
        </p:spPr>
        <p:txBody>
          <a:bodyPr vert="horz" wrap="square" lIns="95747" tIns="47873" rIns="95747" bIns="47873" numCol="1" anchor="t" anchorCtr="0" compatLnSpc="1">
            <a:prstTxWarp prst="textNoShape">
              <a:avLst/>
            </a:prstTxWarp>
          </a:bodyPr>
          <a:lstStyle/>
          <a:p>
            <a:pPr lvl="0"/>
            <a:r>
              <a:rPr lang="da-DK" noProof="0" smtClean="0"/>
              <a:t>Klik for at redigere teksttypografierne i masteren</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p>
        </p:txBody>
      </p:sp>
      <p:sp>
        <p:nvSpPr>
          <p:cNvPr id="4102" name="Rectangle 6"/>
          <p:cNvSpPr>
            <a:spLocks noGrp="1" noChangeArrowheads="1"/>
          </p:cNvSpPr>
          <p:nvPr>
            <p:ph type="ftr" sz="quarter" idx="4"/>
          </p:nvPr>
        </p:nvSpPr>
        <p:spPr bwMode="auto">
          <a:xfrm>
            <a:off x="0" y="9413875"/>
            <a:ext cx="2938463" cy="4968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defTabSz="957263">
              <a:defRPr sz="1300" b="0" smtClean="0"/>
            </a:lvl1pPr>
          </a:lstStyle>
          <a:p>
            <a:pPr>
              <a:defRPr/>
            </a:pPr>
            <a:endParaRPr lang="da-DK" dirty="0"/>
          </a:p>
        </p:txBody>
      </p:sp>
      <p:sp>
        <p:nvSpPr>
          <p:cNvPr id="4103" name="Rectangle 7"/>
          <p:cNvSpPr>
            <a:spLocks noGrp="1" noChangeArrowheads="1"/>
          </p:cNvSpPr>
          <p:nvPr>
            <p:ph type="sldNum" sz="quarter" idx="5"/>
          </p:nvPr>
        </p:nvSpPr>
        <p:spPr bwMode="auto">
          <a:xfrm>
            <a:off x="3841750" y="9413875"/>
            <a:ext cx="2938463" cy="496888"/>
          </a:xfrm>
          <a:prstGeom prst="rect">
            <a:avLst/>
          </a:prstGeom>
          <a:noFill/>
          <a:ln w="9525">
            <a:noFill/>
            <a:miter lim="800000"/>
            <a:headEnd/>
            <a:tailEnd/>
          </a:ln>
          <a:effectLst/>
        </p:spPr>
        <p:txBody>
          <a:bodyPr vert="horz" wrap="square" lIns="95747" tIns="47873" rIns="95747" bIns="47873" numCol="1" anchor="b" anchorCtr="0" compatLnSpc="1">
            <a:prstTxWarp prst="textNoShape">
              <a:avLst/>
            </a:prstTxWarp>
          </a:bodyPr>
          <a:lstStyle>
            <a:lvl1pPr algn="r" defTabSz="957263">
              <a:defRPr sz="1300" b="0" smtClean="0"/>
            </a:lvl1pPr>
          </a:lstStyle>
          <a:p>
            <a:pPr>
              <a:defRPr/>
            </a:pPr>
            <a:fld id="{794D132B-398C-4AEE-8B35-F365573DB88D}" type="slidenum">
              <a:rPr lang="da-DK"/>
              <a:pPr>
                <a:defRPr/>
              </a:pPr>
              <a:t>‹nr.›</a:t>
            </a:fld>
            <a:endParaRPr lang="da-DK" dirty="0"/>
          </a:p>
        </p:txBody>
      </p:sp>
    </p:spTree>
    <p:extLst>
      <p:ext uri="{BB962C8B-B14F-4D97-AF65-F5344CB8AC3E}">
        <p14:creationId xmlns:p14="http://schemas.microsoft.com/office/powerpoint/2010/main" val="660690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7E015153-BFD1-4BA0-BC60-50BFF1852284}" type="slidenum">
              <a:rPr lang="da-DK"/>
              <a:pPr/>
              <a:t>1</a:t>
            </a:fld>
            <a:endParaRPr lang="da-DK" dirty="0"/>
          </a:p>
        </p:txBody>
      </p:sp>
      <p:sp>
        <p:nvSpPr>
          <p:cNvPr id="27651" name="Rectangle 2"/>
          <p:cNvSpPr>
            <a:spLocks noGrp="1" noRot="1" noChangeAspect="1" noChangeArrowheads="1" noTextEdit="1"/>
          </p:cNvSpPr>
          <p:nvPr>
            <p:ph type="sldImg"/>
          </p:nvPr>
        </p:nvSpPr>
        <p:spPr>
          <a:xfrm>
            <a:off x="915988" y="742950"/>
            <a:ext cx="4953000" cy="3716338"/>
          </a:xfrm>
          <a:ln/>
        </p:spPr>
      </p:sp>
      <p:sp>
        <p:nvSpPr>
          <p:cNvPr id="2765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a-DK" smtClean="0"/>
              <a:t>Klik for at redigere undertiteltypografien i masteren</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dirty="0"/>
          </a:p>
        </p:txBody>
      </p:sp>
      <p:sp>
        <p:nvSpPr>
          <p:cNvPr id="6" name="Rectangle 9"/>
          <p:cNvSpPr>
            <a:spLocks noGrp="1" noChangeArrowheads="1"/>
          </p:cNvSpPr>
          <p:nvPr>
            <p:ph type="sldNum" sz="quarter" idx="12"/>
          </p:nvPr>
        </p:nvSpPr>
        <p:spPr>
          <a:ln/>
        </p:spPr>
        <p:txBody>
          <a:bodyPr/>
          <a:lstStyle>
            <a:lvl1pPr>
              <a:defRPr/>
            </a:lvl1pPr>
          </a:lstStyle>
          <a:p>
            <a:pPr>
              <a:defRPr/>
            </a:pPr>
            <a:fld id="{69E73AAA-D094-467F-940B-10BE39FA72BC}" type="slidenum">
              <a:rPr lang="da-DK"/>
              <a:pPr>
                <a:defRPr/>
              </a:pPr>
              <a:t>‹nr.›</a:t>
            </a:fld>
            <a:endParaRPr lang="da-DK"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dirty="0"/>
          </a:p>
        </p:txBody>
      </p:sp>
      <p:sp>
        <p:nvSpPr>
          <p:cNvPr id="6" name="Rectangle 9"/>
          <p:cNvSpPr>
            <a:spLocks noGrp="1" noChangeArrowheads="1"/>
          </p:cNvSpPr>
          <p:nvPr>
            <p:ph type="sldNum" sz="quarter" idx="12"/>
          </p:nvPr>
        </p:nvSpPr>
        <p:spPr>
          <a:ln/>
        </p:spPr>
        <p:txBody>
          <a:bodyPr/>
          <a:lstStyle>
            <a:lvl1pPr>
              <a:defRPr/>
            </a:lvl1pPr>
          </a:lstStyle>
          <a:p>
            <a:pPr>
              <a:defRPr/>
            </a:pPr>
            <a:fld id="{B62180AD-0BC0-4265-95C1-FBBD6CA2C0F6}" type="slidenum">
              <a:rPr lang="da-DK"/>
              <a:pPr>
                <a:defRPr/>
              </a:pPr>
              <a:t>‹nr.›</a:t>
            </a:fld>
            <a:endParaRPr 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Rectangle 4"/>
          <p:cNvSpPr>
            <a:spLocks noGrp="1" noChangeArrowheads="1"/>
          </p:cNvSpPr>
          <p:nvPr>
            <p:ph type="dt" sz="half" idx="10"/>
          </p:nvPr>
        </p:nvSpPr>
        <p:spPr>
          <a:ln/>
        </p:spPr>
        <p:txBody>
          <a:bodyPr/>
          <a:lstStyle>
            <a:lvl1pPr>
              <a:defRPr/>
            </a:lvl1pPr>
          </a:lstStyle>
          <a:p>
            <a:pPr>
              <a:defRPr/>
            </a:pPr>
            <a:endParaRPr lang="da-DK" dirty="0"/>
          </a:p>
        </p:txBody>
      </p:sp>
      <p:sp>
        <p:nvSpPr>
          <p:cNvPr id="6" name="Rectangle 9"/>
          <p:cNvSpPr>
            <a:spLocks noGrp="1" noChangeArrowheads="1"/>
          </p:cNvSpPr>
          <p:nvPr>
            <p:ph type="sldNum" sz="quarter" idx="12"/>
          </p:nvPr>
        </p:nvSpPr>
        <p:spPr>
          <a:ln/>
        </p:spPr>
        <p:txBody>
          <a:bodyPr/>
          <a:lstStyle>
            <a:lvl1pPr>
              <a:defRPr/>
            </a:lvl1pPr>
          </a:lstStyle>
          <a:p>
            <a:pPr>
              <a:defRPr/>
            </a:pPr>
            <a:fld id="{1E6A68D3-20B7-49E3-AEDE-AECB6DD53D78}" type="slidenum">
              <a:rPr lang="da-DK"/>
              <a:pPr>
                <a:defRPr/>
              </a:pPr>
              <a:t>‹nr.›</a:t>
            </a:fld>
            <a:endParaRPr lang="da-DK"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dholdsobjekt">
    <p:spTree>
      <p:nvGrpSpPr>
        <p:cNvPr id="1" name=""/>
        <p:cNvGrpSpPr/>
        <p:nvPr/>
      </p:nvGrpSpPr>
      <p:grpSpPr>
        <a:xfrm>
          <a:off x="0" y="0"/>
          <a:ext cx="0" cy="0"/>
          <a:chOff x="0" y="0"/>
          <a:chExt cx="0" cy="0"/>
        </a:xfrm>
      </p:grpSpPr>
      <p:sp>
        <p:nvSpPr>
          <p:cNvPr id="2" name="Pladsholder til indhold 1"/>
          <p:cNvSpPr>
            <a:spLocks noGrp="1"/>
          </p:cNvSpPr>
          <p:nvPr>
            <p:ph/>
          </p:nvPr>
        </p:nvSpPr>
        <p:spPr>
          <a:xfrm>
            <a:off x="457200" y="274638"/>
            <a:ext cx="8229600" cy="5851525"/>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3" name="Rectangle 4"/>
          <p:cNvSpPr>
            <a:spLocks noGrp="1" noChangeArrowheads="1"/>
          </p:cNvSpPr>
          <p:nvPr>
            <p:ph type="dt" sz="half" idx="10"/>
          </p:nvPr>
        </p:nvSpPr>
        <p:spPr>
          <a:ln/>
        </p:spPr>
        <p:txBody>
          <a:bodyPr/>
          <a:lstStyle>
            <a:lvl1pPr>
              <a:defRPr/>
            </a:lvl1pPr>
          </a:lstStyle>
          <a:p>
            <a:pPr>
              <a:defRPr/>
            </a:pPr>
            <a:endParaRPr lang="da-DK" dirty="0"/>
          </a:p>
        </p:txBody>
      </p:sp>
      <p:sp>
        <p:nvSpPr>
          <p:cNvPr id="5" name="Rectangle 9"/>
          <p:cNvSpPr>
            <a:spLocks noGrp="1" noChangeArrowheads="1"/>
          </p:cNvSpPr>
          <p:nvPr>
            <p:ph type="sldNum" sz="quarter" idx="12"/>
          </p:nvPr>
        </p:nvSpPr>
        <p:spPr>
          <a:ln/>
        </p:spPr>
        <p:txBody>
          <a:bodyPr/>
          <a:lstStyle>
            <a:lvl1pPr>
              <a:defRPr/>
            </a:lvl1pPr>
          </a:lstStyle>
          <a:p>
            <a:pPr>
              <a:defRPr/>
            </a:pPr>
            <a:fld id="{BC6350A4-FFE7-4AFC-8903-01393EB4D100}" type="slidenum">
              <a:rPr lang="da-DK"/>
              <a:pPr>
                <a:defRPr/>
              </a:pPr>
              <a:t>‹nr.›</a:t>
            </a:fld>
            <a:endParaRPr lang="da-DK"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kst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a-DK" smtClean="0"/>
              <a:t>Klik for at redigere titeltypografi i masteren</a:t>
            </a:r>
            <a:endParaRPr lang="da-DK"/>
          </a:p>
        </p:txBody>
      </p:sp>
      <p:sp>
        <p:nvSpPr>
          <p:cNvPr id="3" name="Pladsholder til tekst 2"/>
          <p:cNvSpPr>
            <a:spLocks noGrp="1"/>
          </p:cNvSpPr>
          <p:nvPr>
            <p:ph type="body" sz="half" idx="1"/>
          </p:nvPr>
        </p:nvSpPr>
        <p:spPr>
          <a:xfrm>
            <a:off x="457200" y="1600200"/>
            <a:ext cx="4038600" cy="4525963"/>
          </a:xfrm>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5" name="Rectangle 4"/>
          <p:cNvSpPr>
            <a:spLocks noGrp="1" noChangeArrowheads="1"/>
          </p:cNvSpPr>
          <p:nvPr>
            <p:ph type="dt" sz="half" idx="10"/>
          </p:nvPr>
        </p:nvSpPr>
        <p:spPr>
          <a:ln/>
        </p:spPr>
        <p:txBody>
          <a:bodyPr/>
          <a:lstStyle>
            <a:lvl1pPr>
              <a:defRPr/>
            </a:lvl1pPr>
          </a:lstStyle>
          <a:p>
            <a:pPr>
              <a:defRPr/>
            </a:pPr>
            <a:endParaRPr lang="da-DK" dirty="0"/>
          </a:p>
        </p:txBody>
      </p:sp>
      <p:sp>
        <p:nvSpPr>
          <p:cNvPr id="7" name="Rectangle 9"/>
          <p:cNvSpPr>
            <a:spLocks noGrp="1" noChangeArrowheads="1"/>
          </p:cNvSpPr>
          <p:nvPr>
            <p:ph type="sldNum" sz="quarter" idx="12"/>
          </p:nvPr>
        </p:nvSpPr>
        <p:spPr>
          <a:ln/>
        </p:spPr>
        <p:txBody>
          <a:bodyPr/>
          <a:lstStyle>
            <a:lvl1pPr>
              <a:defRPr/>
            </a:lvl1pPr>
          </a:lstStyle>
          <a:p>
            <a:pPr>
              <a:defRPr/>
            </a:pPr>
            <a:fld id="{48B21EAC-FCDB-4FB0-B35D-27D88E8B884D}" type="slidenum">
              <a:rPr lang="da-DK"/>
              <a:pPr>
                <a:defRPr/>
              </a:pPr>
              <a:t>‹nr.›</a:t>
            </a:fld>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Rectangle 4"/>
          <p:cNvSpPr>
            <a:spLocks noGrp="1" noChangeArrowheads="1"/>
          </p:cNvSpPr>
          <p:nvPr>
            <p:ph type="dt" sz="half" idx="10"/>
          </p:nvPr>
        </p:nvSpPr>
        <p:spPr>
          <a:ln/>
        </p:spPr>
        <p:txBody>
          <a:bodyPr/>
          <a:lstStyle>
            <a:lvl1pPr>
              <a:defRPr/>
            </a:lvl1pPr>
          </a:lstStyle>
          <a:p>
            <a:pPr>
              <a:defRPr/>
            </a:pPr>
            <a:endParaRPr lang="da-DK" dirty="0"/>
          </a:p>
        </p:txBody>
      </p:sp>
      <p:sp>
        <p:nvSpPr>
          <p:cNvPr id="6" name="Rectangle 9"/>
          <p:cNvSpPr>
            <a:spLocks noGrp="1" noChangeArrowheads="1"/>
          </p:cNvSpPr>
          <p:nvPr>
            <p:ph type="sldNum" sz="quarter" idx="12"/>
          </p:nvPr>
        </p:nvSpPr>
        <p:spPr>
          <a:ln/>
        </p:spPr>
        <p:txBody>
          <a:bodyPr/>
          <a:lstStyle>
            <a:lvl1pPr>
              <a:defRPr/>
            </a:lvl1pPr>
          </a:lstStyle>
          <a:p>
            <a:pPr>
              <a:defRPr/>
            </a:pPr>
            <a:fld id="{17CAAB74-0489-450D-9B8F-6C958E17C3C0}" type="slidenum">
              <a:rPr lang="da-DK"/>
              <a:pPr>
                <a:defRPr/>
              </a:pPr>
              <a:t>‹nr.›</a:t>
            </a:fld>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endParaRPr lang="da-DK" dirty="0"/>
          </a:p>
        </p:txBody>
      </p:sp>
      <p:sp>
        <p:nvSpPr>
          <p:cNvPr id="6" name="Rectangle 9"/>
          <p:cNvSpPr>
            <a:spLocks noGrp="1" noChangeArrowheads="1"/>
          </p:cNvSpPr>
          <p:nvPr>
            <p:ph type="sldNum" sz="quarter" idx="12"/>
          </p:nvPr>
        </p:nvSpPr>
        <p:spPr>
          <a:ln/>
        </p:spPr>
        <p:txBody>
          <a:bodyPr/>
          <a:lstStyle>
            <a:lvl1pPr>
              <a:defRPr/>
            </a:lvl1pPr>
          </a:lstStyle>
          <a:p>
            <a:pPr>
              <a:defRPr/>
            </a:pPr>
            <a:fld id="{DD99F922-A679-42EB-84C7-4D5540AF7562}" type="slidenum">
              <a:rPr lang="da-DK"/>
              <a:pPr>
                <a:defRPr/>
              </a:pPr>
              <a:t>‹nr.›</a:t>
            </a:fld>
            <a:endParaRPr 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Rectangle 4"/>
          <p:cNvSpPr>
            <a:spLocks noGrp="1" noChangeArrowheads="1"/>
          </p:cNvSpPr>
          <p:nvPr>
            <p:ph type="dt" sz="half" idx="10"/>
          </p:nvPr>
        </p:nvSpPr>
        <p:spPr>
          <a:ln/>
        </p:spPr>
        <p:txBody>
          <a:bodyPr/>
          <a:lstStyle>
            <a:lvl1pPr>
              <a:defRPr/>
            </a:lvl1pPr>
          </a:lstStyle>
          <a:p>
            <a:pPr>
              <a:defRPr/>
            </a:pPr>
            <a:endParaRPr lang="da-DK" dirty="0"/>
          </a:p>
        </p:txBody>
      </p:sp>
      <p:sp>
        <p:nvSpPr>
          <p:cNvPr id="7" name="Rectangle 9"/>
          <p:cNvSpPr>
            <a:spLocks noGrp="1" noChangeArrowheads="1"/>
          </p:cNvSpPr>
          <p:nvPr>
            <p:ph type="sldNum" sz="quarter" idx="12"/>
          </p:nvPr>
        </p:nvSpPr>
        <p:spPr>
          <a:ln/>
        </p:spPr>
        <p:txBody>
          <a:bodyPr/>
          <a:lstStyle>
            <a:lvl1pPr>
              <a:defRPr/>
            </a:lvl1pPr>
          </a:lstStyle>
          <a:p>
            <a:pPr>
              <a:defRPr/>
            </a:pPr>
            <a:fld id="{E2B4113F-7601-45F5-A1C0-8F8822D2C4D0}" type="slidenum">
              <a:rPr lang="da-DK"/>
              <a:pPr>
                <a:defRPr/>
              </a:pPr>
              <a:t>‹nr.›</a:t>
            </a:fld>
            <a:endParaRPr lang="da-DK"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Rectangle 4"/>
          <p:cNvSpPr>
            <a:spLocks noGrp="1" noChangeArrowheads="1"/>
          </p:cNvSpPr>
          <p:nvPr>
            <p:ph type="dt" sz="half" idx="10"/>
          </p:nvPr>
        </p:nvSpPr>
        <p:spPr>
          <a:ln/>
        </p:spPr>
        <p:txBody>
          <a:bodyPr/>
          <a:lstStyle>
            <a:lvl1pPr>
              <a:defRPr/>
            </a:lvl1pPr>
          </a:lstStyle>
          <a:p>
            <a:pPr>
              <a:defRPr/>
            </a:pPr>
            <a:endParaRPr lang="da-DK" dirty="0"/>
          </a:p>
        </p:txBody>
      </p:sp>
      <p:sp>
        <p:nvSpPr>
          <p:cNvPr id="9" name="Rectangle 9"/>
          <p:cNvSpPr>
            <a:spLocks noGrp="1" noChangeArrowheads="1"/>
          </p:cNvSpPr>
          <p:nvPr>
            <p:ph type="sldNum" sz="quarter" idx="12"/>
          </p:nvPr>
        </p:nvSpPr>
        <p:spPr>
          <a:ln/>
        </p:spPr>
        <p:txBody>
          <a:bodyPr/>
          <a:lstStyle>
            <a:lvl1pPr>
              <a:defRPr/>
            </a:lvl1pPr>
          </a:lstStyle>
          <a:p>
            <a:pPr>
              <a:defRPr/>
            </a:pPr>
            <a:fld id="{051A50A4-A15E-4CD7-BEBE-DDBAFEB3B33A}" type="slidenum">
              <a:rPr lang="da-DK"/>
              <a:pPr>
                <a:defRPr/>
              </a:pPr>
              <a:t>‹nr.›</a:t>
            </a:fld>
            <a:endParaRPr lang="da-DK"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Rectangle 4"/>
          <p:cNvSpPr>
            <a:spLocks noGrp="1" noChangeArrowheads="1"/>
          </p:cNvSpPr>
          <p:nvPr>
            <p:ph type="dt" sz="half" idx="10"/>
          </p:nvPr>
        </p:nvSpPr>
        <p:spPr>
          <a:ln/>
        </p:spPr>
        <p:txBody>
          <a:bodyPr/>
          <a:lstStyle>
            <a:lvl1pPr>
              <a:defRPr/>
            </a:lvl1pPr>
          </a:lstStyle>
          <a:p>
            <a:pPr>
              <a:defRPr/>
            </a:pPr>
            <a:endParaRPr lang="da-DK" dirty="0"/>
          </a:p>
        </p:txBody>
      </p:sp>
      <p:sp>
        <p:nvSpPr>
          <p:cNvPr id="5" name="Rectangle 9"/>
          <p:cNvSpPr>
            <a:spLocks noGrp="1" noChangeArrowheads="1"/>
          </p:cNvSpPr>
          <p:nvPr>
            <p:ph type="sldNum" sz="quarter" idx="12"/>
          </p:nvPr>
        </p:nvSpPr>
        <p:spPr>
          <a:ln/>
        </p:spPr>
        <p:txBody>
          <a:bodyPr/>
          <a:lstStyle>
            <a:lvl1pPr>
              <a:defRPr/>
            </a:lvl1pPr>
          </a:lstStyle>
          <a:p>
            <a:pPr>
              <a:defRPr/>
            </a:pPr>
            <a:fld id="{2D734936-3B5D-4E1E-8785-EF5E54A2C5EC}" type="slidenum">
              <a:rPr lang="da-DK"/>
              <a:pPr>
                <a:defRPr/>
              </a:pPr>
              <a:t>‹nr.›</a:t>
            </a:fld>
            <a:endParaRPr lang="da-DK"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a-DK" dirty="0"/>
          </a:p>
        </p:txBody>
      </p:sp>
      <p:sp>
        <p:nvSpPr>
          <p:cNvPr id="4" name="Rectangle 9"/>
          <p:cNvSpPr>
            <a:spLocks noGrp="1" noChangeArrowheads="1"/>
          </p:cNvSpPr>
          <p:nvPr>
            <p:ph type="sldNum" sz="quarter" idx="12"/>
          </p:nvPr>
        </p:nvSpPr>
        <p:spPr>
          <a:ln/>
        </p:spPr>
        <p:txBody>
          <a:bodyPr/>
          <a:lstStyle>
            <a:lvl1pPr>
              <a:defRPr/>
            </a:lvl1pPr>
          </a:lstStyle>
          <a:p>
            <a:pPr>
              <a:defRPr/>
            </a:pPr>
            <a:fld id="{0C8E681D-3E31-411E-BBDD-511ED5AD640C}" type="slidenum">
              <a:rPr lang="da-DK"/>
              <a:pPr>
                <a:defRPr/>
              </a:pPr>
              <a:t>‹nr.›</a:t>
            </a:fld>
            <a:endParaRPr lang="da-DK"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dirty="0"/>
          </a:p>
        </p:txBody>
      </p:sp>
      <p:sp>
        <p:nvSpPr>
          <p:cNvPr id="7" name="Rectangle 9"/>
          <p:cNvSpPr>
            <a:spLocks noGrp="1" noChangeArrowheads="1"/>
          </p:cNvSpPr>
          <p:nvPr>
            <p:ph type="sldNum" sz="quarter" idx="12"/>
          </p:nvPr>
        </p:nvSpPr>
        <p:spPr>
          <a:ln/>
        </p:spPr>
        <p:txBody>
          <a:bodyPr/>
          <a:lstStyle>
            <a:lvl1pPr>
              <a:defRPr/>
            </a:lvl1pPr>
          </a:lstStyle>
          <a:p>
            <a:pPr>
              <a:defRPr/>
            </a:pPr>
            <a:fld id="{7DF4F8C1-54C1-434A-9C80-0B65C99ECD30}" type="slidenum">
              <a:rPr lang="da-DK"/>
              <a:pPr>
                <a:defRPr/>
              </a:pPr>
              <a:t>‹nr.›</a:t>
            </a:fld>
            <a:endParaRPr lang="da-DK"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a-DK" noProof="0" dirty="0" smtClean="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da-DK" dirty="0"/>
          </a:p>
        </p:txBody>
      </p:sp>
      <p:sp>
        <p:nvSpPr>
          <p:cNvPr id="7" name="Rectangle 9"/>
          <p:cNvSpPr>
            <a:spLocks noGrp="1" noChangeArrowheads="1"/>
          </p:cNvSpPr>
          <p:nvPr>
            <p:ph type="sldNum" sz="quarter" idx="12"/>
          </p:nvPr>
        </p:nvSpPr>
        <p:spPr>
          <a:ln/>
        </p:spPr>
        <p:txBody>
          <a:bodyPr/>
          <a:lstStyle>
            <a:lvl1pPr>
              <a:defRPr/>
            </a:lvl1pPr>
          </a:lstStyle>
          <a:p>
            <a:pPr>
              <a:defRPr/>
            </a:pPr>
            <a:fld id="{F5BF7BC2-B492-4624-AE41-2B8467520B89}" type="slidenum">
              <a:rPr lang="da-DK"/>
              <a:pPr>
                <a:defRPr/>
              </a:pPr>
              <a:t>‹nr.›</a:t>
            </a:fld>
            <a:endParaRPr lang="da-DK"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a-DK" smtClean="0"/>
              <a:t>Klik for at redigere titeltypografi i masteren</a:t>
            </a:r>
          </a:p>
        </p:txBody>
      </p:sp>
      <p:sp>
        <p:nvSpPr>
          <p:cNvPr id="40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vl1pPr>
          </a:lstStyle>
          <a:p>
            <a:pPr>
              <a:defRPr/>
            </a:pPr>
            <a:endParaRPr lang="da-DK" dirty="0"/>
          </a:p>
        </p:txBody>
      </p:sp>
      <p:sp>
        <p:nvSpPr>
          <p:cNvPr id="1033" name="Rectangle 9"/>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smtClean="0"/>
            </a:lvl1pPr>
          </a:lstStyle>
          <a:p>
            <a:pPr>
              <a:defRPr/>
            </a:pPr>
            <a:fld id="{0D46446F-5D2A-4710-9F69-B1E931B22CC0}" type="slidenum">
              <a:rPr lang="da-DK"/>
              <a:pPr>
                <a:defRPr/>
              </a:pPr>
              <a:t>‹nr.›</a:t>
            </a:fld>
            <a:endParaRPr lang="da-DK" dirty="0"/>
          </a:p>
        </p:txBody>
      </p:sp>
      <p:pic>
        <p:nvPicPr>
          <p:cNvPr id="7" name="Obraz 9">
            <a:extLst>
              <a:ext uri="{FF2B5EF4-FFF2-40B4-BE49-F238E27FC236}">
                <a16:creationId xmlns:a16="http://schemas.microsoft.com/office/drawing/2014/main" id="{7BE0B123-8AEB-4CF4-BA91-D6583BA6833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6498017"/>
            <a:ext cx="9144000" cy="35998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2"/>
          <p:cNvSpPr>
            <a:spLocks noGrp="1" noChangeArrowheads="1"/>
          </p:cNvSpPr>
          <p:nvPr>
            <p:ph type="ctrTitle"/>
          </p:nvPr>
        </p:nvSpPr>
        <p:spPr>
          <a:xfrm>
            <a:off x="685800" y="1142984"/>
            <a:ext cx="7772400" cy="1470025"/>
          </a:xfrm>
        </p:spPr>
        <p:txBody>
          <a:bodyPr/>
          <a:lstStyle/>
          <a:p>
            <a:pPr eaLnBrk="1" hangingPunct="1"/>
            <a:r>
              <a:rPr lang="en-GB" sz="2400" noProof="0" dirty="0" smtClean="0">
                <a:latin typeface="+mn-lt"/>
                <a:cs typeface="Times New Roman" pitchFamily="18" charset="0"/>
              </a:rPr>
              <a:t/>
            </a:r>
            <a:br>
              <a:rPr lang="en-GB" sz="2400" noProof="0" dirty="0" smtClean="0">
                <a:latin typeface="+mn-lt"/>
                <a:cs typeface="Times New Roman" pitchFamily="18" charset="0"/>
              </a:rPr>
            </a:br>
            <a:r>
              <a:rPr lang="en-GB" sz="3200" noProof="0" dirty="0" smtClean="0">
                <a:latin typeface="+mn-lt"/>
                <a:cs typeface="Times New Roman" pitchFamily="18" charset="0"/>
              </a:rPr>
              <a:t>Financial Statement Analysis</a:t>
            </a:r>
            <a:br>
              <a:rPr lang="en-GB" sz="3200" noProof="0" dirty="0" smtClean="0">
                <a:latin typeface="+mn-lt"/>
                <a:cs typeface="Times New Roman" pitchFamily="18" charset="0"/>
              </a:rPr>
            </a:br>
            <a:r>
              <a:rPr lang="en-GB" sz="3200" noProof="0" dirty="0" smtClean="0">
                <a:latin typeface="+mn-lt"/>
                <a:cs typeface="Times New Roman" pitchFamily="18" charset="0"/>
              </a:rPr>
              <a:t/>
            </a:r>
            <a:br>
              <a:rPr lang="en-GB" sz="3200" noProof="0" dirty="0" smtClean="0">
                <a:latin typeface="+mn-lt"/>
                <a:cs typeface="Times New Roman" pitchFamily="18" charset="0"/>
              </a:rPr>
            </a:br>
            <a:r>
              <a:rPr lang="en-GB" sz="2400" dirty="0" smtClean="0">
                <a:latin typeface="+mn-lt"/>
                <a:cs typeface="Times New Roman" pitchFamily="18" charset="0"/>
              </a:rPr>
              <a:t>Valuation </a:t>
            </a:r>
            <a:r>
              <a:rPr lang="en-GB" sz="2400" dirty="0">
                <a:latin typeface="+mn-lt"/>
                <a:cs typeface="Times New Roman" pitchFamily="18" charset="0"/>
              </a:rPr>
              <a:t>∙ Credit analysis ∙ </a:t>
            </a:r>
            <a:r>
              <a:rPr lang="en-GB" sz="2400" dirty="0" smtClean="0">
                <a:latin typeface="+mn-lt"/>
                <a:cs typeface="Times New Roman" pitchFamily="18" charset="0"/>
              </a:rPr>
              <a:t>Evaluating performance</a:t>
            </a:r>
            <a:r>
              <a:rPr lang="en-GB" sz="2400" noProof="0" dirty="0" smtClean="0">
                <a:latin typeface="+mn-lt"/>
                <a:cs typeface="Times New Roman" pitchFamily="18" charset="0"/>
              </a:rPr>
              <a:t/>
            </a:r>
            <a:br>
              <a:rPr lang="en-GB" sz="2400" noProof="0" dirty="0" smtClean="0">
                <a:latin typeface="+mn-lt"/>
                <a:cs typeface="Times New Roman" pitchFamily="18" charset="0"/>
              </a:rPr>
            </a:br>
            <a:endParaRPr lang="en-GB" sz="2400" noProof="0" dirty="0" smtClean="0">
              <a:latin typeface="+mn-lt"/>
              <a:cs typeface="Times New Roman" pitchFamily="18" charset="0"/>
            </a:endParaRPr>
          </a:p>
        </p:txBody>
      </p:sp>
      <p:sp>
        <p:nvSpPr>
          <p:cNvPr id="4" name="Undertitel 3"/>
          <p:cNvSpPr>
            <a:spLocks noGrp="1"/>
          </p:cNvSpPr>
          <p:nvPr>
            <p:ph type="subTitle" idx="1"/>
          </p:nvPr>
        </p:nvSpPr>
        <p:spPr>
          <a:xfrm>
            <a:off x="1371600" y="3255949"/>
            <a:ext cx="6400800" cy="1752600"/>
          </a:xfrm>
        </p:spPr>
        <p:txBody>
          <a:bodyPr/>
          <a:lstStyle/>
          <a:p>
            <a:r>
              <a:rPr lang="en-GB" sz="2400" noProof="0" dirty="0" smtClean="0">
                <a:solidFill>
                  <a:schemeClr val="bg1">
                    <a:lumMod val="50000"/>
                  </a:schemeClr>
                </a:solidFill>
                <a:latin typeface="+mn-lt"/>
                <a:cs typeface="Times New Roman" pitchFamily="18" charset="0"/>
              </a:rPr>
              <a:t>The analytical income statement</a:t>
            </a:r>
          </a:p>
          <a:p>
            <a:r>
              <a:rPr lang="en-GB" sz="2400" noProof="0" dirty="0" smtClean="0">
                <a:solidFill>
                  <a:schemeClr val="bg1">
                    <a:lumMod val="50000"/>
                  </a:schemeClr>
                </a:solidFill>
                <a:latin typeface="+mn-lt"/>
                <a:cs typeface="Times New Roman" pitchFamily="18" charset="0"/>
              </a:rPr>
              <a:t>and balance sheet</a:t>
            </a:r>
          </a:p>
          <a:p>
            <a:endParaRPr lang="en-GB" sz="2400" noProof="0" dirty="0" smtClean="0">
              <a:latin typeface="+mn-lt"/>
              <a:cs typeface="Times New Roman" pitchFamily="18" charset="0"/>
            </a:endParaRPr>
          </a:p>
          <a:p>
            <a:r>
              <a:rPr lang="en-GB" sz="2400" noProof="0" dirty="0" smtClean="0">
                <a:solidFill>
                  <a:schemeClr val="bg1">
                    <a:lumMod val="50000"/>
                  </a:schemeClr>
                </a:solidFill>
                <a:latin typeface="+mn-lt"/>
                <a:cs typeface="Times New Roman" pitchFamily="18" charset="0"/>
              </a:rPr>
              <a:t>Chapter 4</a:t>
            </a:r>
            <a:endParaRPr lang="en-GB" sz="2400" noProof="0" dirty="0">
              <a:solidFill>
                <a:schemeClr val="bg1">
                  <a:lumMod val="50000"/>
                </a:schemeClr>
              </a:solidFill>
              <a:latin typeface="+mn-lt"/>
              <a:cs typeface="Times New Roman" pitchFamily="18" charset="0"/>
            </a:endParaRPr>
          </a:p>
        </p:txBody>
      </p:sp>
      <p:sp>
        <p:nvSpPr>
          <p:cNvPr id="5123" name="Pladsholder til diasnummer 5"/>
          <p:cNvSpPr>
            <a:spLocks noGrp="1"/>
          </p:cNvSpPr>
          <p:nvPr>
            <p:ph type="sldNum" sz="quarter" idx="12"/>
          </p:nvPr>
        </p:nvSpPr>
        <p:spPr>
          <a:noFill/>
        </p:spPr>
        <p:txBody>
          <a:bodyPr/>
          <a:lstStyle/>
          <a:p>
            <a:fld id="{2A20D282-E05E-4DAC-8863-3B32F507A48E}"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Pladsholder til diasnummer 5"/>
          <p:cNvSpPr>
            <a:spLocks noGrp="1"/>
          </p:cNvSpPr>
          <p:nvPr>
            <p:ph type="sldNum" sz="quarter" idx="12"/>
          </p:nvPr>
        </p:nvSpPr>
        <p:spPr>
          <a:noFill/>
        </p:spPr>
        <p:txBody>
          <a:bodyPr/>
          <a:lstStyle/>
          <a:p>
            <a:fld id="{6AEC584F-405B-421A-9B20-BDE6DBEDA4E8}" type="slidenum">
              <a:rPr lang="en-GB" smtClean="0">
                <a:latin typeface="+mn-lt"/>
              </a:rPr>
              <a:pPr/>
              <a:t>10</a:t>
            </a:fld>
            <a:endParaRPr lang="en-GB" dirty="0" smtClean="0">
              <a:latin typeface="+mn-lt"/>
            </a:endParaRPr>
          </a:p>
        </p:txBody>
      </p:sp>
      <p:sp>
        <p:nvSpPr>
          <p:cNvPr id="578562" name="Rectangle 2"/>
          <p:cNvSpPr>
            <a:spLocks noGrp="1" noChangeArrowheads="1"/>
          </p:cNvSpPr>
          <p:nvPr>
            <p:ph type="title"/>
          </p:nvPr>
        </p:nvSpPr>
        <p:spPr>
          <a:xfrm>
            <a:off x="685800" y="548680"/>
            <a:ext cx="7772400" cy="754063"/>
          </a:xfrm>
        </p:spPr>
        <p:txBody>
          <a:bodyPr/>
          <a:lstStyle/>
          <a:p>
            <a:pPr eaLnBrk="1" hangingPunct="1">
              <a:defRPr/>
            </a:pPr>
            <a:r>
              <a:rPr lang="en-GB" sz="2800" noProof="0" dirty="0" smtClean="0">
                <a:latin typeface="+mn-lt"/>
              </a:rPr>
              <a:t>Analytical balance sheet</a:t>
            </a:r>
            <a:br>
              <a:rPr lang="en-GB" sz="2800" noProof="0" dirty="0" smtClean="0">
                <a:latin typeface="+mn-lt"/>
              </a:rPr>
            </a:br>
            <a:r>
              <a:rPr lang="en-GB" sz="2400" noProof="0" dirty="0" smtClean="0">
                <a:latin typeface="+mn-lt"/>
              </a:rPr>
              <a:t>Invested capital </a:t>
            </a:r>
          </a:p>
        </p:txBody>
      </p:sp>
      <p:sp>
        <p:nvSpPr>
          <p:cNvPr id="28677" name="Rectangle 3"/>
          <p:cNvSpPr>
            <a:spLocks noGrp="1" noChangeArrowheads="1"/>
          </p:cNvSpPr>
          <p:nvPr>
            <p:ph type="body" idx="1"/>
          </p:nvPr>
        </p:nvSpPr>
        <p:spPr>
          <a:xfrm>
            <a:off x="685800" y="1728788"/>
            <a:ext cx="4038600" cy="4221162"/>
          </a:xfrm>
        </p:spPr>
        <p:txBody>
          <a:bodyPr/>
          <a:lstStyle/>
          <a:p>
            <a:pPr eaLnBrk="1" hangingPunct="1">
              <a:buFontTx/>
              <a:buNone/>
            </a:pPr>
            <a:r>
              <a:rPr lang="en-GB" sz="2000" b="1" noProof="0" dirty="0" smtClean="0">
                <a:latin typeface="+mn-lt"/>
              </a:rPr>
              <a:t>Assets (investments)</a:t>
            </a:r>
            <a:endParaRPr lang="en-GB" sz="1800" noProof="0" dirty="0" smtClean="0">
              <a:latin typeface="+mn-lt"/>
            </a:endParaRPr>
          </a:p>
          <a:p>
            <a:pPr eaLnBrk="1" hangingPunct="1">
              <a:buFontTx/>
              <a:buNone/>
            </a:pPr>
            <a:endParaRPr lang="en-GB" sz="1800" noProof="0" dirty="0" smtClean="0">
              <a:latin typeface="+mn-lt"/>
            </a:endParaRPr>
          </a:p>
          <a:p>
            <a:pPr eaLnBrk="1" hangingPunct="1">
              <a:buFontTx/>
              <a:buNone/>
            </a:pPr>
            <a:r>
              <a:rPr lang="en-GB" sz="1800" i="1" noProof="0" dirty="0" smtClean="0">
                <a:latin typeface="+mn-lt"/>
              </a:rPr>
              <a:t>Operating assets</a:t>
            </a:r>
            <a:endParaRPr lang="en-GB" sz="1800" noProof="0" dirty="0" smtClean="0">
              <a:latin typeface="+mn-lt"/>
            </a:endParaRPr>
          </a:p>
          <a:p>
            <a:pPr eaLnBrk="1" hangingPunct="1">
              <a:buFontTx/>
              <a:buNone/>
            </a:pPr>
            <a:r>
              <a:rPr lang="en-GB" sz="1800" noProof="0" dirty="0" smtClean="0">
                <a:latin typeface="+mn-lt"/>
              </a:rPr>
              <a:t>+ Non-current assets</a:t>
            </a:r>
          </a:p>
          <a:p>
            <a:pPr eaLnBrk="1" hangingPunct="1">
              <a:buFontTx/>
              <a:buNone/>
            </a:pPr>
            <a:r>
              <a:rPr lang="en-GB" sz="1800" noProof="0" dirty="0" smtClean="0">
                <a:latin typeface="+mn-lt"/>
              </a:rPr>
              <a:t>+ Inventories</a:t>
            </a:r>
          </a:p>
          <a:p>
            <a:pPr eaLnBrk="1" hangingPunct="1">
              <a:buFontTx/>
              <a:buNone/>
            </a:pPr>
            <a:r>
              <a:rPr lang="en-GB" sz="1800" noProof="0" dirty="0" smtClean="0">
                <a:latin typeface="+mn-lt"/>
              </a:rPr>
              <a:t>+ Accounts receivables</a:t>
            </a:r>
          </a:p>
          <a:p>
            <a:pPr eaLnBrk="1" hangingPunct="1">
              <a:buFontTx/>
              <a:buNone/>
            </a:pPr>
            <a:r>
              <a:rPr lang="en-GB" sz="1800" noProof="0" dirty="0" smtClean="0">
                <a:latin typeface="+mn-lt"/>
              </a:rPr>
              <a:t>+ Operating cash and cash equivalents</a:t>
            </a:r>
          </a:p>
          <a:p>
            <a:pPr eaLnBrk="1" hangingPunct="1">
              <a:buFontTx/>
              <a:buNone/>
            </a:pPr>
            <a:endParaRPr lang="en-GB" sz="1800" noProof="0" dirty="0" smtClean="0">
              <a:latin typeface="+mn-lt"/>
            </a:endParaRPr>
          </a:p>
          <a:p>
            <a:pPr eaLnBrk="1" hangingPunct="1">
              <a:buFontTx/>
              <a:buNone/>
            </a:pPr>
            <a:r>
              <a:rPr lang="en-GB" sz="1800" u="sng" noProof="0" dirty="0" smtClean="0">
                <a:latin typeface="+mn-lt"/>
              </a:rPr>
              <a:t>-  Operating liabilities </a:t>
            </a:r>
          </a:p>
          <a:p>
            <a:pPr eaLnBrk="1" hangingPunct="1">
              <a:buFontTx/>
              <a:buNone/>
            </a:pPr>
            <a:r>
              <a:rPr lang="en-GB" sz="1800" noProof="0" dirty="0" smtClean="0">
                <a:latin typeface="+mn-lt"/>
              </a:rPr>
              <a:t>= Invested capital (net operating assets)</a:t>
            </a:r>
          </a:p>
          <a:p>
            <a:pPr eaLnBrk="1" hangingPunct="1">
              <a:buFontTx/>
              <a:buNone/>
            </a:pPr>
            <a:endParaRPr lang="en-GB" noProof="0" dirty="0" smtClean="0">
              <a:latin typeface="+mn-lt"/>
            </a:endParaRPr>
          </a:p>
        </p:txBody>
      </p:sp>
      <p:sp>
        <p:nvSpPr>
          <p:cNvPr id="28678" name="Rectangle 4"/>
          <p:cNvSpPr>
            <a:spLocks noChangeArrowheads="1"/>
          </p:cNvSpPr>
          <p:nvPr/>
        </p:nvSpPr>
        <p:spPr bwMode="auto">
          <a:xfrm>
            <a:off x="4724400" y="1712913"/>
            <a:ext cx="4419600" cy="4221162"/>
          </a:xfrm>
          <a:prstGeom prst="rect">
            <a:avLst/>
          </a:prstGeom>
          <a:noFill/>
          <a:ln w="9525">
            <a:noFill/>
            <a:miter lim="800000"/>
            <a:headEnd/>
            <a:tailEnd/>
          </a:ln>
        </p:spPr>
        <p:txBody>
          <a:bodyPr/>
          <a:lstStyle/>
          <a:p>
            <a:pPr marL="342900" indent="-342900">
              <a:spcBef>
                <a:spcPct val="20000"/>
              </a:spcBef>
            </a:pPr>
            <a:r>
              <a:rPr lang="en-GB" sz="2000" b="1" dirty="0" smtClean="0">
                <a:latin typeface="+mn-lt"/>
              </a:rPr>
              <a:t>Liabilities and equity (financing)</a:t>
            </a:r>
          </a:p>
          <a:p>
            <a:pPr marL="342900" indent="-342900">
              <a:spcBef>
                <a:spcPct val="20000"/>
              </a:spcBef>
              <a:buFontTx/>
              <a:buChar char="•"/>
            </a:pPr>
            <a:endParaRPr lang="en-GB" sz="1800" dirty="0" smtClean="0">
              <a:latin typeface="+mn-lt"/>
            </a:endParaRPr>
          </a:p>
          <a:p>
            <a:pPr marL="342900" indent="-342900">
              <a:spcBef>
                <a:spcPct val="20000"/>
              </a:spcBef>
            </a:pPr>
            <a:r>
              <a:rPr lang="en-GB" sz="1800" b="0" dirty="0" smtClean="0">
                <a:latin typeface="+mn-lt"/>
              </a:rPr>
              <a:t>+ Equity</a:t>
            </a:r>
          </a:p>
          <a:p>
            <a:pPr marL="342900" indent="-342900">
              <a:spcBef>
                <a:spcPct val="20000"/>
              </a:spcBef>
            </a:pPr>
            <a:r>
              <a:rPr lang="en-GB" sz="1800" b="0" dirty="0" smtClean="0">
                <a:latin typeface="+mn-lt"/>
              </a:rPr>
              <a:t>+ Minority interests</a:t>
            </a:r>
          </a:p>
          <a:p>
            <a:pPr marL="342900" indent="-342900">
              <a:spcBef>
                <a:spcPct val="20000"/>
              </a:spcBef>
            </a:pPr>
            <a:endParaRPr lang="en-GB" sz="1800" b="0" dirty="0" smtClean="0">
              <a:latin typeface="+mn-lt"/>
            </a:endParaRPr>
          </a:p>
          <a:p>
            <a:pPr marL="342900" indent="-342900">
              <a:spcBef>
                <a:spcPct val="20000"/>
              </a:spcBef>
            </a:pPr>
            <a:r>
              <a:rPr lang="en-GB" sz="1800" b="0" i="1" dirty="0" smtClean="0">
                <a:latin typeface="+mn-lt"/>
              </a:rPr>
              <a:t>Interesting bearing </a:t>
            </a:r>
            <a:r>
              <a:rPr lang="en-GB" b="0" i="1" dirty="0" smtClean="0">
                <a:latin typeface="+mn-lt"/>
              </a:rPr>
              <a:t>liabilities</a:t>
            </a:r>
            <a:r>
              <a:rPr lang="en-GB" sz="1800" b="0" i="1" dirty="0" smtClean="0">
                <a:latin typeface="+mn-lt"/>
              </a:rPr>
              <a:t> (net)</a:t>
            </a:r>
          </a:p>
          <a:p>
            <a:pPr marL="342900" indent="-342900">
              <a:spcBef>
                <a:spcPct val="20000"/>
              </a:spcBef>
            </a:pPr>
            <a:r>
              <a:rPr lang="en-GB" sz="1800" b="0" dirty="0" smtClean="0">
                <a:latin typeface="+mn-lt"/>
              </a:rPr>
              <a:t>+ Mortgage debt</a:t>
            </a:r>
          </a:p>
          <a:p>
            <a:pPr marL="342900" indent="-342900">
              <a:spcBef>
                <a:spcPct val="20000"/>
              </a:spcBef>
            </a:pPr>
            <a:r>
              <a:rPr lang="en-GB" sz="1800" b="0" dirty="0" smtClean="0">
                <a:latin typeface="+mn-lt"/>
              </a:rPr>
              <a:t>+ Bank loan </a:t>
            </a:r>
          </a:p>
          <a:p>
            <a:pPr marL="342900" indent="-342900">
              <a:spcBef>
                <a:spcPct val="20000"/>
              </a:spcBef>
            </a:pPr>
            <a:r>
              <a:rPr lang="en-GB" sz="1800" b="0" dirty="0" smtClean="0">
                <a:latin typeface="+mn-lt"/>
              </a:rPr>
              <a:t>-  Excess cash </a:t>
            </a:r>
          </a:p>
          <a:p>
            <a:pPr marL="342900" indent="-342900">
              <a:spcBef>
                <a:spcPct val="20000"/>
              </a:spcBef>
            </a:pPr>
            <a:r>
              <a:rPr lang="en-GB" sz="1800" b="0" dirty="0" smtClean="0">
                <a:latin typeface="+mn-lt"/>
              </a:rPr>
              <a:t>-  Financing assets</a:t>
            </a:r>
          </a:p>
          <a:p>
            <a:pPr marL="342900" indent="-342900">
              <a:spcBef>
                <a:spcPct val="20000"/>
              </a:spcBef>
            </a:pPr>
            <a:r>
              <a:rPr lang="en-GB" sz="1800" b="0" u="sng" dirty="0" smtClean="0">
                <a:latin typeface="+mn-lt"/>
              </a:rPr>
              <a:t>-  Other non operating assets</a:t>
            </a:r>
          </a:p>
          <a:p>
            <a:pPr marL="342900" indent="-342900">
              <a:spcBef>
                <a:spcPct val="20000"/>
              </a:spcBef>
            </a:pPr>
            <a:r>
              <a:rPr lang="en-GB" sz="1800" b="0" dirty="0" smtClean="0">
                <a:latin typeface="+mn-lt"/>
              </a:rPr>
              <a:t>= Invested capital</a:t>
            </a:r>
          </a:p>
          <a:p>
            <a:pPr marL="342900" indent="-342900">
              <a:spcBef>
                <a:spcPct val="20000"/>
              </a:spcBef>
            </a:pPr>
            <a:endParaRPr lang="en-GB" sz="1800" dirty="0" smtClean="0">
              <a:latin typeface="+mn-lt"/>
            </a:endParaRPr>
          </a:p>
          <a:p>
            <a:pPr marL="342900" indent="-342900">
              <a:spcBef>
                <a:spcPct val="20000"/>
              </a:spcBef>
            </a:pPr>
            <a:endParaRPr lang="en-GB" sz="1800" dirty="0" smtClean="0">
              <a:latin typeface="+mn-lt"/>
            </a:endParaRPr>
          </a:p>
          <a:p>
            <a:pPr marL="342900" indent="-342900">
              <a:spcBef>
                <a:spcPct val="20000"/>
              </a:spcBef>
              <a:buFontTx/>
              <a:buChar char="•"/>
            </a:pPr>
            <a:endParaRPr lang="en-GB" sz="3200"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850106"/>
          </a:xfrm>
        </p:spPr>
        <p:txBody>
          <a:bodyPr/>
          <a:lstStyle/>
          <a:p>
            <a:r>
              <a:rPr lang="en-GB" sz="2800" noProof="0" dirty="0" smtClean="0">
                <a:latin typeface="+mn-lt"/>
              </a:rPr>
              <a:t>Balance sheet: Assets – condensed</a:t>
            </a:r>
            <a:endParaRPr lang="en-GB" sz="2800"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11</a:t>
            </a:fld>
            <a:endParaRPr lang="da-DK" dirty="0"/>
          </a:p>
        </p:txBody>
      </p:sp>
      <p:graphicFrame>
        <p:nvGraphicFramePr>
          <p:cNvPr id="9" name="Tabel 8"/>
          <p:cNvGraphicFramePr>
            <a:graphicFrameLocks noGrp="1"/>
          </p:cNvGraphicFramePr>
          <p:nvPr/>
        </p:nvGraphicFramePr>
        <p:xfrm>
          <a:off x="1403648" y="1484782"/>
          <a:ext cx="6408712" cy="3744417"/>
        </p:xfrm>
        <a:graphic>
          <a:graphicData uri="http://schemas.openxmlformats.org/drawingml/2006/table">
            <a:tbl>
              <a:tblPr>
                <a:tableStyleId>{0E3FDE45-AF77-4B5C-9715-49D594BDF05E}</a:tableStyleId>
              </a:tblPr>
              <a:tblGrid>
                <a:gridCol w="5294155">
                  <a:extLst>
                    <a:ext uri="{9D8B030D-6E8A-4147-A177-3AD203B41FA5}">
                      <a16:colId xmlns:a16="http://schemas.microsoft.com/office/drawing/2014/main" val="20000"/>
                    </a:ext>
                  </a:extLst>
                </a:gridCol>
                <a:gridCol w="1114557">
                  <a:extLst>
                    <a:ext uri="{9D8B030D-6E8A-4147-A177-3AD203B41FA5}">
                      <a16:colId xmlns:a16="http://schemas.microsoft.com/office/drawing/2014/main" val="20001"/>
                    </a:ext>
                  </a:extLst>
                </a:gridCol>
              </a:tblGrid>
              <a:tr h="344396">
                <a:tc>
                  <a:txBody>
                    <a:bodyPr/>
                    <a:lstStyle/>
                    <a:p>
                      <a:pPr algn="l">
                        <a:spcAft>
                          <a:spcPts val="0"/>
                        </a:spcAft>
                      </a:pPr>
                      <a:r>
                        <a:rPr lang="en-GB" sz="1600" dirty="0"/>
                        <a:t>Assets (average figures)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0"/>
                  </a:ext>
                </a:extLst>
              </a:tr>
              <a:tr h="313520">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1"/>
                  </a:ext>
                </a:extLst>
              </a:tr>
              <a:tr h="344396">
                <a:tc>
                  <a:txBody>
                    <a:bodyPr/>
                    <a:lstStyle/>
                    <a:p>
                      <a:pPr algn="l">
                        <a:spcAft>
                          <a:spcPts val="0"/>
                        </a:spcAft>
                      </a:pPr>
                      <a:r>
                        <a:rPr lang="en-GB" sz="1600" dirty="0"/>
                        <a:t>Intangible and tangible assets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268</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44396">
                <a:tc>
                  <a:txBody>
                    <a:bodyPr/>
                    <a:lstStyle/>
                    <a:p>
                      <a:pPr algn="l">
                        <a:spcAft>
                          <a:spcPts val="0"/>
                        </a:spcAft>
                      </a:pPr>
                      <a:r>
                        <a:rPr lang="en-GB" sz="1600" dirty="0"/>
                        <a:t>Total non-current assets</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268</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344396">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4"/>
                  </a:ext>
                </a:extLst>
              </a:tr>
              <a:tr h="344396">
                <a:tc>
                  <a:txBody>
                    <a:bodyPr/>
                    <a:lstStyle/>
                    <a:p>
                      <a:pPr algn="l">
                        <a:spcAft>
                          <a:spcPts val="0"/>
                        </a:spcAft>
                      </a:pPr>
                      <a:r>
                        <a:rPr lang="en-GB" sz="1600" dirty="0"/>
                        <a:t>Inventories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325</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5"/>
                  </a:ext>
                </a:extLst>
              </a:tr>
              <a:tr h="344396">
                <a:tc>
                  <a:txBody>
                    <a:bodyPr/>
                    <a:lstStyle/>
                    <a:p>
                      <a:pPr algn="l">
                        <a:spcAft>
                          <a:spcPts val="0"/>
                        </a:spcAft>
                      </a:pPr>
                      <a:r>
                        <a:rPr lang="en-GB" sz="1600" dirty="0"/>
                        <a:t>Accounts receivables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57</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6"/>
                  </a:ext>
                </a:extLst>
              </a:tr>
              <a:tr h="344396">
                <a:tc>
                  <a:txBody>
                    <a:bodyPr/>
                    <a:lstStyle/>
                    <a:p>
                      <a:pPr algn="l">
                        <a:spcAft>
                          <a:spcPts val="0"/>
                        </a:spcAft>
                      </a:pPr>
                      <a:r>
                        <a:rPr lang="en-GB" sz="1600" dirty="0"/>
                        <a:t>Cash and cash equivalents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50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44396">
                <a:tc>
                  <a:txBody>
                    <a:bodyPr/>
                    <a:lstStyle/>
                    <a:p>
                      <a:pPr algn="l">
                        <a:spcAft>
                          <a:spcPts val="0"/>
                        </a:spcAft>
                      </a:pPr>
                      <a:r>
                        <a:rPr lang="en-GB" sz="1600" dirty="0"/>
                        <a:t>Total current assets</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432</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313520">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9"/>
                  </a:ext>
                </a:extLst>
              </a:tr>
              <a:tr h="362209">
                <a:tc>
                  <a:txBody>
                    <a:bodyPr/>
                    <a:lstStyle/>
                    <a:p>
                      <a:pPr algn="l">
                        <a:spcAft>
                          <a:spcPts val="0"/>
                        </a:spcAft>
                      </a:pPr>
                      <a:r>
                        <a:rPr lang="en-GB" sz="1600" dirty="0"/>
                        <a:t>Total assets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700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850106"/>
          </a:xfrm>
        </p:spPr>
        <p:txBody>
          <a:bodyPr/>
          <a:lstStyle/>
          <a:p>
            <a:r>
              <a:rPr lang="en-GB" sz="2800" noProof="0" dirty="0" smtClean="0">
                <a:latin typeface="+mn-lt"/>
              </a:rPr>
              <a:t>Balance sheet: Liabilities and equity – condensed</a:t>
            </a:r>
            <a:endParaRPr lang="en-GB" sz="2800"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12</a:t>
            </a:fld>
            <a:endParaRPr lang="da-DK" dirty="0"/>
          </a:p>
        </p:txBody>
      </p:sp>
      <p:graphicFrame>
        <p:nvGraphicFramePr>
          <p:cNvPr id="10" name="Tabel 9"/>
          <p:cNvGraphicFramePr>
            <a:graphicFrameLocks noGrp="1"/>
          </p:cNvGraphicFramePr>
          <p:nvPr/>
        </p:nvGraphicFramePr>
        <p:xfrm>
          <a:off x="1547664" y="1556792"/>
          <a:ext cx="6048672" cy="3816423"/>
        </p:xfrm>
        <a:graphic>
          <a:graphicData uri="http://schemas.openxmlformats.org/drawingml/2006/table">
            <a:tbl>
              <a:tblPr>
                <a:tableStyleId>{0E3FDE45-AF77-4B5C-9715-49D594BDF05E}</a:tableStyleId>
              </a:tblPr>
              <a:tblGrid>
                <a:gridCol w="4996730">
                  <a:extLst>
                    <a:ext uri="{9D8B030D-6E8A-4147-A177-3AD203B41FA5}">
                      <a16:colId xmlns:a16="http://schemas.microsoft.com/office/drawing/2014/main" val="20000"/>
                    </a:ext>
                  </a:extLst>
                </a:gridCol>
                <a:gridCol w="1051942">
                  <a:extLst>
                    <a:ext uri="{9D8B030D-6E8A-4147-A177-3AD203B41FA5}">
                      <a16:colId xmlns:a16="http://schemas.microsoft.com/office/drawing/2014/main" val="20001"/>
                    </a:ext>
                  </a:extLst>
                </a:gridCol>
              </a:tblGrid>
              <a:tr h="294430">
                <a:tc>
                  <a:txBody>
                    <a:bodyPr/>
                    <a:lstStyle/>
                    <a:p>
                      <a:pPr algn="l">
                        <a:spcAft>
                          <a:spcPts val="0"/>
                        </a:spcAft>
                      </a:pPr>
                      <a:r>
                        <a:rPr lang="en-GB" sz="1600" dirty="0"/>
                        <a:t>Equity and liabilities (average figures)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0"/>
                  </a:ext>
                </a:extLst>
              </a:tr>
              <a:tr h="268033">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1"/>
                  </a:ext>
                </a:extLst>
              </a:tr>
              <a:tr h="294430">
                <a:tc>
                  <a:txBody>
                    <a:bodyPr/>
                    <a:lstStyle/>
                    <a:p>
                      <a:pPr algn="l">
                        <a:spcAft>
                          <a:spcPts val="0"/>
                        </a:spcAft>
                      </a:pPr>
                      <a:r>
                        <a:rPr lang="en-GB" sz="1600" dirty="0"/>
                        <a:t>Equity</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400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2"/>
                  </a:ext>
                </a:extLst>
              </a:tr>
              <a:tr h="294430">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3"/>
                  </a:ext>
                </a:extLst>
              </a:tr>
              <a:tr h="294430">
                <a:tc>
                  <a:txBody>
                    <a:bodyPr/>
                    <a:lstStyle/>
                    <a:p>
                      <a:pPr algn="l">
                        <a:spcAft>
                          <a:spcPts val="0"/>
                        </a:spcAft>
                      </a:pPr>
                      <a:r>
                        <a:rPr lang="en-GB" sz="1600" dirty="0"/>
                        <a:t>Loans and borrowings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94430">
                <a:tc>
                  <a:txBody>
                    <a:bodyPr/>
                    <a:lstStyle/>
                    <a:p>
                      <a:pPr algn="l">
                        <a:spcAft>
                          <a:spcPts val="0"/>
                        </a:spcAft>
                      </a:pPr>
                      <a:r>
                        <a:rPr lang="en-GB" sz="1600" dirty="0"/>
                        <a:t>Total non-current liabilities</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294430">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6"/>
                  </a:ext>
                </a:extLst>
              </a:tr>
              <a:tr h="294430">
                <a:tc>
                  <a:txBody>
                    <a:bodyPr/>
                    <a:lstStyle/>
                    <a:p>
                      <a:pPr algn="l">
                        <a:spcAft>
                          <a:spcPts val="0"/>
                        </a:spcAft>
                      </a:pPr>
                      <a:r>
                        <a:rPr lang="en-GB" sz="1600" dirty="0"/>
                        <a:t>Loans and borrowings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7"/>
                  </a:ext>
                </a:extLst>
              </a:tr>
              <a:tr h="294430">
                <a:tc>
                  <a:txBody>
                    <a:bodyPr/>
                    <a:lstStyle/>
                    <a:p>
                      <a:pPr algn="l">
                        <a:spcAft>
                          <a:spcPts val="0"/>
                        </a:spcAft>
                      </a:pPr>
                      <a:r>
                        <a:rPr lang="en-GB" sz="1600" dirty="0"/>
                        <a:t>Tax payable</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15</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8"/>
                  </a:ext>
                </a:extLst>
              </a:tr>
              <a:tr h="294430">
                <a:tc>
                  <a:txBody>
                    <a:bodyPr/>
                    <a:lstStyle/>
                    <a:p>
                      <a:pPr algn="l">
                        <a:spcAft>
                          <a:spcPts val="0"/>
                        </a:spcAft>
                      </a:pPr>
                      <a:r>
                        <a:rPr lang="en-GB" sz="1600" dirty="0"/>
                        <a:t>Accounts payable</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85</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94430">
                <a:tc>
                  <a:txBody>
                    <a:bodyPr/>
                    <a:lstStyle/>
                    <a:p>
                      <a:pPr algn="l">
                        <a:spcAft>
                          <a:spcPts val="0"/>
                        </a:spcAft>
                      </a:pPr>
                      <a:r>
                        <a:rPr lang="en-GB" sz="1600" dirty="0"/>
                        <a:t>Total current liabilities</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200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0"/>
                  </a:ext>
                </a:extLst>
              </a:tr>
              <a:tr h="294430">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1"/>
                  </a:ext>
                </a:extLst>
              </a:tr>
              <a:tr h="309660">
                <a:tc>
                  <a:txBody>
                    <a:bodyPr/>
                    <a:lstStyle/>
                    <a:p>
                      <a:pPr algn="l">
                        <a:spcAft>
                          <a:spcPts val="0"/>
                        </a:spcAft>
                      </a:pPr>
                      <a:r>
                        <a:rPr lang="en-GB" sz="1600" dirty="0"/>
                        <a:t>Total equity and liabilities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700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2"/>
                  </a:ext>
                </a:extLst>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850106"/>
          </a:xfrm>
        </p:spPr>
        <p:txBody>
          <a:bodyPr/>
          <a:lstStyle/>
          <a:p>
            <a:r>
              <a:rPr lang="en-GB" sz="2800" noProof="0" dirty="0" smtClean="0">
                <a:latin typeface="+mn-lt"/>
              </a:rPr>
              <a:t>Analytical Balance Sheet</a:t>
            </a:r>
            <a:endParaRPr lang="en-GB" sz="2800"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13</a:t>
            </a:fld>
            <a:endParaRPr lang="da-DK" dirty="0"/>
          </a:p>
        </p:txBody>
      </p:sp>
      <p:graphicFrame>
        <p:nvGraphicFramePr>
          <p:cNvPr id="8" name="Tabel 7"/>
          <p:cNvGraphicFramePr>
            <a:graphicFrameLocks noGrp="1"/>
          </p:cNvGraphicFramePr>
          <p:nvPr>
            <p:extLst>
              <p:ext uri="{D42A27DB-BD31-4B8C-83A1-F6EECF244321}">
                <p14:modId xmlns:p14="http://schemas.microsoft.com/office/powerpoint/2010/main" val="1529441231"/>
              </p:ext>
            </p:extLst>
          </p:nvPr>
        </p:nvGraphicFramePr>
        <p:xfrm>
          <a:off x="1547664" y="1412782"/>
          <a:ext cx="6120680" cy="4176465"/>
        </p:xfrm>
        <a:graphic>
          <a:graphicData uri="http://schemas.openxmlformats.org/drawingml/2006/table">
            <a:tbl>
              <a:tblPr>
                <a:tableStyleId>{0E3FDE45-AF77-4B5C-9715-49D594BDF05E}</a:tableStyleId>
              </a:tblPr>
              <a:tblGrid>
                <a:gridCol w="5056213">
                  <a:extLst>
                    <a:ext uri="{9D8B030D-6E8A-4147-A177-3AD203B41FA5}">
                      <a16:colId xmlns:a16="http://schemas.microsoft.com/office/drawing/2014/main" val="20000"/>
                    </a:ext>
                  </a:extLst>
                </a:gridCol>
                <a:gridCol w="1064467">
                  <a:extLst>
                    <a:ext uri="{9D8B030D-6E8A-4147-A177-3AD203B41FA5}">
                      <a16:colId xmlns:a16="http://schemas.microsoft.com/office/drawing/2014/main" val="20001"/>
                    </a:ext>
                  </a:extLst>
                </a:gridCol>
              </a:tblGrid>
              <a:tr h="278431">
                <a:tc>
                  <a:txBody>
                    <a:bodyPr/>
                    <a:lstStyle/>
                    <a:p>
                      <a:pPr algn="l">
                        <a:spcAft>
                          <a:spcPts val="0"/>
                        </a:spcAft>
                      </a:pPr>
                      <a:r>
                        <a:rPr lang="en-GB" sz="1600" dirty="0"/>
                        <a:t>Invested capital (net operating assets)</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0"/>
                  </a:ext>
                </a:extLst>
              </a:tr>
              <a:tr h="278431">
                <a:tc>
                  <a:txBody>
                    <a:bodyPr/>
                    <a:lstStyle/>
                    <a:p>
                      <a:pPr algn="l">
                        <a:spcAft>
                          <a:spcPts val="0"/>
                        </a:spcAft>
                      </a:pPr>
                      <a:r>
                        <a:rPr lang="en-GB" sz="1600" dirty="0"/>
                        <a:t>Total assets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700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1"/>
                  </a:ext>
                </a:extLst>
              </a:tr>
              <a:tr h="278431">
                <a:tc>
                  <a:txBody>
                    <a:bodyPr/>
                    <a:lstStyle/>
                    <a:p>
                      <a:pPr algn="l">
                        <a:spcAft>
                          <a:spcPts val="0"/>
                        </a:spcAft>
                      </a:pPr>
                      <a:r>
                        <a:rPr lang="en-GB" sz="1600" dirty="0"/>
                        <a:t>Cash and cash equivalents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-50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2"/>
                  </a:ext>
                </a:extLst>
              </a:tr>
              <a:tr h="278431">
                <a:tc>
                  <a:txBody>
                    <a:bodyPr/>
                    <a:lstStyle/>
                    <a:p>
                      <a:pPr algn="l">
                        <a:spcAft>
                          <a:spcPts val="0"/>
                        </a:spcAft>
                      </a:pPr>
                      <a:r>
                        <a:rPr lang="en-GB" sz="1600" dirty="0"/>
                        <a:t>Accounts payables and tax payable</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8431">
                <a:tc>
                  <a:txBody>
                    <a:bodyPr/>
                    <a:lstStyle/>
                    <a:p>
                      <a:pPr algn="l">
                        <a:spcAft>
                          <a:spcPts val="0"/>
                        </a:spcAft>
                      </a:pPr>
                      <a:r>
                        <a:rPr lang="en-GB" sz="1600" dirty="0"/>
                        <a:t>Invested capital (net operating assets)</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550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278431">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5"/>
                  </a:ext>
                </a:extLst>
              </a:tr>
              <a:tr h="278431">
                <a:tc>
                  <a:txBody>
                    <a:bodyPr/>
                    <a:lstStyle/>
                    <a:p>
                      <a:pPr algn="l">
                        <a:spcAft>
                          <a:spcPts val="0"/>
                        </a:spcAft>
                      </a:pPr>
                      <a:r>
                        <a:rPr lang="en-GB" sz="1600" dirty="0"/>
                        <a:t>Invested capital (financing)</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6"/>
                  </a:ext>
                </a:extLst>
              </a:tr>
              <a:tr h="278431">
                <a:tc>
                  <a:txBody>
                    <a:bodyPr/>
                    <a:lstStyle/>
                    <a:p>
                      <a:pPr algn="l">
                        <a:spcAft>
                          <a:spcPts val="0"/>
                        </a:spcAft>
                      </a:pPr>
                      <a:r>
                        <a:rPr lang="en-GB" sz="1600" dirty="0"/>
                        <a:t>Equity</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400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7"/>
                  </a:ext>
                </a:extLst>
              </a:tr>
              <a:tr h="278431">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8"/>
                  </a:ext>
                </a:extLst>
              </a:tr>
              <a:tr h="278431">
                <a:tc>
                  <a:txBody>
                    <a:bodyPr/>
                    <a:lstStyle/>
                    <a:p>
                      <a:pPr algn="l">
                        <a:spcAft>
                          <a:spcPts val="0"/>
                        </a:spcAft>
                      </a:pPr>
                      <a:r>
                        <a:rPr lang="en-GB" sz="1600" dirty="0"/>
                        <a:t>Loans and borrowings (non-current)</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9"/>
                  </a:ext>
                </a:extLst>
              </a:tr>
              <a:tr h="278431">
                <a:tc>
                  <a:txBody>
                    <a:bodyPr/>
                    <a:lstStyle/>
                    <a:p>
                      <a:pPr algn="l">
                        <a:spcAft>
                          <a:spcPts val="0"/>
                        </a:spcAft>
                      </a:pPr>
                      <a:r>
                        <a:rPr lang="en-GB" sz="1600" dirty="0"/>
                        <a:t>Loans and borrowings (current)</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0"/>
                  </a:ext>
                </a:extLst>
              </a:tr>
              <a:tr h="278431">
                <a:tc>
                  <a:txBody>
                    <a:bodyPr/>
                    <a:lstStyle/>
                    <a:p>
                      <a:pPr algn="l">
                        <a:spcAft>
                          <a:spcPts val="0"/>
                        </a:spcAft>
                      </a:pPr>
                      <a:r>
                        <a:rPr lang="en-GB" sz="1600" dirty="0"/>
                        <a:t>Cash and cash equivalents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-50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78431">
                <a:tc>
                  <a:txBody>
                    <a:bodyPr/>
                    <a:lstStyle/>
                    <a:p>
                      <a:pPr algn="l">
                        <a:spcAft>
                          <a:spcPts val="0"/>
                        </a:spcAft>
                      </a:pPr>
                      <a:r>
                        <a:rPr lang="en-GB" sz="1600" dirty="0"/>
                        <a:t>Interest bearing </a:t>
                      </a:r>
                      <a:r>
                        <a:rPr lang="en-GB" sz="1600" dirty="0" smtClean="0"/>
                        <a:t>liabilities, </a:t>
                      </a:r>
                      <a:r>
                        <a:rPr lang="en-GB" sz="1600" dirty="0"/>
                        <a:t>net</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150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78431">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3"/>
                  </a:ext>
                </a:extLst>
              </a:tr>
              <a:tr h="278431">
                <a:tc>
                  <a:txBody>
                    <a:bodyPr/>
                    <a:lstStyle/>
                    <a:p>
                      <a:pPr algn="l">
                        <a:spcAft>
                          <a:spcPts val="0"/>
                        </a:spcAft>
                      </a:pPr>
                      <a:r>
                        <a:rPr lang="en-GB" sz="1600" dirty="0"/>
                        <a:t>Invested capital (financing)</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550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4"/>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en-GB" sz="2800" noProof="0" dirty="0" smtClean="0">
                <a:latin typeface="+mn-lt"/>
              </a:rPr>
              <a:t>Operating or financing items?</a:t>
            </a:r>
            <a:endParaRPr lang="en-GB" sz="2800" noProof="0" dirty="0">
              <a:latin typeface="+mn-lt"/>
            </a:endParaRPr>
          </a:p>
        </p:txBody>
      </p:sp>
      <p:sp>
        <p:nvSpPr>
          <p:cNvPr id="3" name="Pladsholder til indhold 2"/>
          <p:cNvSpPr>
            <a:spLocks noGrp="1"/>
          </p:cNvSpPr>
          <p:nvPr>
            <p:ph idx="1"/>
          </p:nvPr>
        </p:nvSpPr>
        <p:spPr>
          <a:xfrm>
            <a:off x="457200" y="1196752"/>
            <a:ext cx="8229600" cy="5112568"/>
          </a:xfrm>
        </p:spPr>
        <p:txBody>
          <a:bodyPr/>
          <a:lstStyle/>
          <a:p>
            <a:pPr lvl="0"/>
            <a:r>
              <a:rPr lang="en-GB" sz="2000" noProof="0" dirty="0" smtClean="0">
                <a:latin typeface="+mn-lt"/>
              </a:rPr>
              <a:t>Special items</a:t>
            </a:r>
          </a:p>
          <a:p>
            <a:pPr lvl="0"/>
            <a:r>
              <a:rPr lang="en-GB" sz="2000" noProof="0" dirty="0" smtClean="0">
                <a:latin typeface="+mn-lt"/>
              </a:rPr>
              <a:t>Taxes</a:t>
            </a:r>
          </a:p>
          <a:p>
            <a:pPr lvl="0"/>
            <a:r>
              <a:rPr lang="en-GB" sz="2000" noProof="0" dirty="0" smtClean="0">
                <a:latin typeface="+mn-lt"/>
              </a:rPr>
              <a:t>Investment in associates and related income and expenses from associates</a:t>
            </a:r>
          </a:p>
          <a:p>
            <a:pPr lvl="0"/>
            <a:r>
              <a:rPr lang="en-GB" sz="2000" noProof="0" dirty="0" smtClean="0">
                <a:latin typeface="+mn-lt"/>
              </a:rPr>
              <a:t>Receivables and payables to group enterprises and associated firms</a:t>
            </a:r>
          </a:p>
          <a:p>
            <a:pPr lvl="0"/>
            <a:r>
              <a:rPr lang="en-GB" sz="2000" noProof="0" dirty="0" smtClean="0">
                <a:latin typeface="+mn-lt"/>
              </a:rPr>
              <a:t>Cash and cash equivalents</a:t>
            </a:r>
          </a:p>
          <a:p>
            <a:pPr lvl="0"/>
            <a:r>
              <a:rPr lang="en-GB" sz="2000" noProof="0" dirty="0" smtClean="0">
                <a:latin typeface="+mn-lt"/>
              </a:rPr>
              <a:t>Exchange rate differences</a:t>
            </a:r>
          </a:p>
          <a:p>
            <a:pPr lvl="0"/>
            <a:r>
              <a:rPr lang="en-GB" sz="2000" noProof="0" dirty="0" smtClean="0">
                <a:latin typeface="+mn-lt"/>
              </a:rPr>
              <a:t>Derivative financial instruments</a:t>
            </a:r>
          </a:p>
          <a:p>
            <a:pPr lvl="0"/>
            <a:r>
              <a:rPr lang="en-GB" sz="2000" noProof="0" dirty="0" smtClean="0">
                <a:latin typeface="+mn-lt"/>
              </a:rPr>
              <a:t>Non-controlling interests (minority interests)</a:t>
            </a:r>
          </a:p>
          <a:p>
            <a:pPr lvl="0"/>
            <a:r>
              <a:rPr lang="en-GB" sz="2000" noProof="0" dirty="0" smtClean="0">
                <a:latin typeface="+mn-lt"/>
              </a:rPr>
              <a:t>Retirement benefits</a:t>
            </a:r>
          </a:p>
          <a:p>
            <a:pPr lvl="0" algn="ctr">
              <a:buNone/>
            </a:pPr>
            <a:r>
              <a:rPr lang="en-GB" sz="2000" noProof="0" dirty="0" smtClean="0">
                <a:solidFill>
                  <a:srgbClr val="002060"/>
                </a:solidFill>
                <a:latin typeface="+mn-lt"/>
              </a:rPr>
              <a:t>Rule of thumb: Financing item if interest bearing or requires a return!</a:t>
            </a:r>
          </a:p>
          <a:p>
            <a:endParaRPr lang="en-GB"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14</a:t>
            </a:fld>
            <a:endParaRPr lang="da-DK"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Pladsholder til diasnummer 5"/>
          <p:cNvSpPr>
            <a:spLocks noGrp="1"/>
          </p:cNvSpPr>
          <p:nvPr>
            <p:ph type="sldNum" sz="quarter" idx="12"/>
          </p:nvPr>
        </p:nvSpPr>
        <p:spPr>
          <a:xfrm>
            <a:off x="6500813" y="5986463"/>
            <a:ext cx="2133600" cy="476250"/>
          </a:xfrm>
          <a:noFill/>
        </p:spPr>
        <p:txBody>
          <a:bodyPr/>
          <a:lstStyle/>
          <a:p>
            <a:fld id="{82940C40-5ADB-4313-9654-EE591C9F5702}" type="slidenum">
              <a:rPr lang="da-DK" smtClean="0">
                <a:latin typeface="Times New Roman" pitchFamily="18" charset="0"/>
              </a:rPr>
              <a:pPr/>
              <a:t>15</a:t>
            </a:fld>
            <a:endParaRPr lang="da-DK" dirty="0" smtClean="0">
              <a:latin typeface="Times New Roman" pitchFamily="18" charset="0"/>
            </a:endParaRPr>
          </a:p>
          <a:p>
            <a:endParaRPr lang="da-DK" sz="1000" dirty="0" smtClean="0"/>
          </a:p>
        </p:txBody>
      </p:sp>
      <p:sp>
        <p:nvSpPr>
          <p:cNvPr id="20483" name="Rectangle 2"/>
          <p:cNvSpPr>
            <a:spLocks noGrp="1" noChangeArrowheads="1"/>
          </p:cNvSpPr>
          <p:nvPr>
            <p:ph type="title"/>
          </p:nvPr>
        </p:nvSpPr>
        <p:spPr>
          <a:xfrm>
            <a:off x="457200" y="571500"/>
            <a:ext cx="8229600" cy="647700"/>
          </a:xfrm>
        </p:spPr>
        <p:txBody>
          <a:bodyPr/>
          <a:lstStyle/>
          <a:p>
            <a:pPr eaLnBrk="1" hangingPunct="1"/>
            <a:r>
              <a:rPr lang="en-GB" sz="2800" noProof="0" dirty="0" smtClean="0">
                <a:latin typeface="+mn-lt"/>
                <a:cs typeface="Times New Roman" pitchFamily="18" charset="0"/>
              </a:rPr>
              <a:t>Conclusions</a:t>
            </a:r>
          </a:p>
        </p:txBody>
      </p:sp>
      <p:sp>
        <p:nvSpPr>
          <p:cNvPr id="20484" name="Rectangle 3"/>
          <p:cNvSpPr>
            <a:spLocks noGrp="1" noChangeArrowheads="1"/>
          </p:cNvSpPr>
          <p:nvPr>
            <p:ph type="body" idx="1"/>
          </p:nvPr>
        </p:nvSpPr>
        <p:spPr>
          <a:xfrm>
            <a:off x="457200" y="1290638"/>
            <a:ext cx="8229600" cy="5067300"/>
          </a:xfrm>
        </p:spPr>
        <p:txBody>
          <a:bodyPr/>
          <a:lstStyle/>
          <a:p>
            <a:r>
              <a:rPr lang="en-GB" sz="1600" noProof="0" dirty="0" smtClean="0">
                <a:latin typeface="+mn-lt"/>
              </a:rPr>
              <a:t>Separating accounting items into operation and financing highlights the sources of value creation</a:t>
            </a:r>
            <a:br>
              <a:rPr lang="en-GB" sz="1600" noProof="0" dirty="0" smtClean="0">
                <a:latin typeface="+mn-lt"/>
              </a:rPr>
            </a:br>
            <a:endParaRPr lang="en-GB" sz="1600" noProof="0" dirty="0" smtClean="0">
              <a:latin typeface="+mn-lt"/>
            </a:endParaRPr>
          </a:p>
          <a:p>
            <a:r>
              <a:rPr lang="en-GB" sz="1600" noProof="0" dirty="0" smtClean="0">
                <a:latin typeface="+mn-lt"/>
              </a:rPr>
              <a:t>The separation will make it easier for debt providers to measure the ‘debt capacity’ and for board of directors to measure value creation in the operation in order to determine performance related bonuses</a:t>
            </a:r>
            <a:br>
              <a:rPr lang="en-GB" sz="1600" noProof="0" dirty="0" smtClean="0">
                <a:latin typeface="+mn-lt"/>
              </a:rPr>
            </a:br>
            <a:endParaRPr lang="en-GB" sz="1600" noProof="0" dirty="0" smtClean="0">
              <a:latin typeface="+mn-lt"/>
            </a:endParaRPr>
          </a:p>
          <a:p>
            <a:r>
              <a:rPr lang="en-GB" sz="1600" noProof="0" dirty="0" smtClean="0">
                <a:latin typeface="+mn-lt"/>
              </a:rPr>
              <a:t>The most important challenges when dividing accounting items into operation and financing include:</a:t>
            </a:r>
          </a:p>
          <a:p>
            <a:pPr lvl="1"/>
            <a:r>
              <a:rPr lang="en-GB" sz="1400" noProof="0" dirty="0" smtClean="0">
                <a:latin typeface="+mn-lt"/>
              </a:rPr>
              <a:t>The definition of core operations is not clear-cut</a:t>
            </a:r>
          </a:p>
          <a:p>
            <a:pPr lvl="1"/>
            <a:r>
              <a:rPr lang="en-GB" sz="1400" noProof="0" dirty="0" smtClean="0">
                <a:latin typeface="+mn-lt"/>
              </a:rPr>
              <a:t>The income statement and balance sheet do not distinguish clearly between operating and financing activities</a:t>
            </a:r>
          </a:p>
          <a:p>
            <a:pPr lvl="1"/>
            <a:r>
              <a:rPr lang="en-GB" sz="1400" noProof="0" dirty="0" smtClean="0">
                <a:latin typeface="+mn-lt"/>
              </a:rPr>
              <a:t>The notes are not sufficiently informative</a:t>
            </a:r>
          </a:p>
          <a:p>
            <a:pPr lvl="1"/>
            <a:endParaRPr lang="en-GB" sz="1400" noProof="0" dirty="0" smtClean="0">
              <a:latin typeface="+mn-lt"/>
            </a:endParaRPr>
          </a:p>
          <a:p>
            <a:r>
              <a:rPr lang="en-GB" sz="1600" noProof="0" dirty="0" smtClean="0">
                <a:latin typeface="+mn-lt"/>
              </a:rPr>
              <a:t>The overall rules to guide the analysts are: </a:t>
            </a:r>
          </a:p>
          <a:p>
            <a:pPr lvl="1"/>
            <a:r>
              <a:rPr lang="en-GB" sz="1400" noProof="0" dirty="0" smtClean="0">
                <a:latin typeface="+mn-lt"/>
              </a:rPr>
              <a:t>Items must be classified the same way in the income statement and the balance sheet. </a:t>
            </a:r>
          </a:p>
          <a:p>
            <a:pPr lvl="1"/>
            <a:r>
              <a:rPr lang="en-GB" sz="1400" noProof="0" dirty="0" smtClean="0">
                <a:latin typeface="+mn-lt"/>
              </a:rPr>
              <a:t>Invested capital shall be defined consistently over time and across firms.</a:t>
            </a:r>
          </a:p>
          <a:p>
            <a:endParaRPr lang="en-GB" sz="1800" noProof="0" dirty="0" smtClean="0">
              <a:latin typeface="+mn-lt"/>
            </a:endParaRPr>
          </a:p>
          <a:p>
            <a:pPr lvl="1"/>
            <a:endParaRPr lang="en-GB" sz="1400" noProof="0" dirty="0" smtClean="0">
              <a:latin typeface="+mn-lt"/>
            </a:endParaRPr>
          </a:p>
          <a:p>
            <a:pPr eaLnBrk="1" hangingPunct="1">
              <a:lnSpc>
                <a:spcPct val="90000"/>
              </a:lnSpc>
              <a:buFont typeface="Symbol" pitchFamily="18" charset="2"/>
              <a:buChar char=""/>
            </a:pPr>
            <a:endParaRPr lang="en-GB" sz="1800" noProof="0" dirty="0" smtClean="0">
              <a:latin typeface="+mn-lt"/>
              <a:cs typeface="Times New Roman" pitchFamily="18" charset="0"/>
            </a:endParaRPr>
          </a:p>
          <a:p>
            <a:pPr lvl="1" eaLnBrk="1" hangingPunct="1">
              <a:lnSpc>
                <a:spcPct val="90000"/>
              </a:lnSpc>
              <a:buFontTx/>
              <a:buNone/>
            </a:pPr>
            <a:endParaRPr lang="en-GB" sz="3200" noProof="0" dirty="0" smtClean="0">
              <a:latin typeface="+mn-lt"/>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Pladsholder til diasnummer 5"/>
          <p:cNvSpPr>
            <a:spLocks noGrp="1"/>
          </p:cNvSpPr>
          <p:nvPr>
            <p:ph type="sldNum" sz="quarter" idx="12"/>
          </p:nvPr>
        </p:nvSpPr>
        <p:spPr>
          <a:noFill/>
        </p:spPr>
        <p:txBody>
          <a:bodyPr/>
          <a:lstStyle/>
          <a:p>
            <a:fld id="{D784494C-2176-47FA-9817-D42BB090D199}" type="slidenum">
              <a:rPr lang="da-DK" smtClean="0"/>
              <a:pPr/>
              <a:t>2</a:t>
            </a:fld>
            <a:endParaRPr lang="da-DK" dirty="0" smtClean="0"/>
          </a:p>
        </p:txBody>
      </p:sp>
      <p:sp>
        <p:nvSpPr>
          <p:cNvPr id="8196" name="Rectangle 2"/>
          <p:cNvSpPr>
            <a:spLocks noGrp="1" noChangeArrowheads="1"/>
          </p:cNvSpPr>
          <p:nvPr>
            <p:ph type="title"/>
          </p:nvPr>
        </p:nvSpPr>
        <p:spPr/>
        <p:txBody>
          <a:bodyPr/>
          <a:lstStyle/>
          <a:p>
            <a:pPr eaLnBrk="1" hangingPunct="1"/>
            <a:r>
              <a:rPr lang="en-GB" sz="2800" noProof="0" dirty="0" smtClean="0">
                <a:latin typeface="+mn-lt"/>
                <a:cs typeface="Times New Roman" pitchFamily="18" charset="0"/>
              </a:rPr>
              <a:t>How far have we come?</a:t>
            </a:r>
          </a:p>
        </p:txBody>
      </p:sp>
      <p:pic>
        <p:nvPicPr>
          <p:cNvPr id="7" name="Picture 6"/>
          <p:cNvPicPr>
            <a:picLocks noChangeAspect="1"/>
          </p:cNvPicPr>
          <p:nvPr/>
        </p:nvPicPr>
        <p:blipFill>
          <a:blip r:embed="rId2"/>
          <a:stretch>
            <a:fillRect/>
          </a:stretch>
        </p:blipFill>
        <p:spPr>
          <a:xfrm>
            <a:off x="618635" y="1124744"/>
            <a:ext cx="8082964" cy="4680520"/>
          </a:xfrm>
          <a:prstGeom prst="rect">
            <a:avLst/>
          </a:prstGeom>
        </p:spPr>
      </p:pic>
      <p:sp>
        <p:nvSpPr>
          <p:cNvPr id="8" name="Rektangel 7"/>
          <p:cNvSpPr/>
          <p:nvPr/>
        </p:nvSpPr>
        <p:spPr bwMode="auto">
          <a:xfrm>
            <a:off x="2727840" y="2168024"/>
            <a:ext cx="1800200" cy="864096"/>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a-DK" sz="1800" b="1"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063105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Pladsholder til diasnummer 5"/>
          <p:cNvSpPr>
            <a:spLocks noGrp="1"/>
          </p:cNvSpPr>
          <p:nvPr>
            <p:ph type="sldNum" sz="quarter" idx="12"/>
          </p:nvPr>
        </p:nvSpPr>
        <p:spPr>
          <a:noFill/>
        </p:spPr>
        <p:txBody>
          <a:bodyPr/>
          <a:lstStyle/>
          <a:p>
            <a:fld id="{00A57534-4349-4832-967D-173C70FDC716}" type="slidenum">
              <a:rPr lang="da-DK"/>
              <a:pPr/>
              <a:t>3</a:t>
            </a:fld>
            <a:endParaRPr lang="da-DK" dirty="0"/>
          </a:p>
        </p:txBody>
      </p:sp>
      <p:sp>
        <p:nvSpPr>
          <p:cNvPr id="7172" name="Rectangle 2"/>
          <p:cNvSpPr>
            <a:spLocks noGrp="1" noChangeArrowheads="1"/>
          </p:cNvSpPr>
          <p:nvPr>
            <p:ph type="title"/>
          </p:nvPr>
        </p:nvSpPr>
        <p:spPr>
          <a:xfrm>
            <a:off x="457200" y="890588"/>
            <a:ext cx="8229600" cy="681024"/>
          </a:xfrm>
        </p:spPr>
        <p:txBody>
          <a:bodyPr/>
          <a:lstStyle/>
          <a:p>
            <a:pPr eaLnBrk="1" hangingPunct="1"/>
            <a:r>
              <a:rPr lang="en-GB" sz="2800" noProof="0" dirty="0" smtClean="0">
                <a:latin typeface="+mn-lt"/>
                <a:cs typeface="Times New Roman" pitchFamily="18" charset="0"/>
              </a:rPr>
              <a:t>Learning objectives</a:t>
            </a:r>
          </a:p>
        </p:txBody>
      </p:sp>
      <p:sp>
        <p:nvSpPr>
          <p:cNvPr id="7173" name="Rectangle 3"/>
          <p:cNvSpPr>
            <a:spLocks noGrp="1" noChangeArrowheads="1"/>
          </p:cNvSpPr>
          <p:nvPr>
            <p:ph type="body" idx="1"/>
          </p:nvPr>
        </p:nvSpPr>
        <p:spPr>
          <a:xfrm>
            <a:off x="457200" y="1844675"/>
            <a:ext cx="8229600" cy="4156093"/>
          </a:xfrm>
        </p:spPr>
        <p:txBody>
          <a:bodyPr/>
          <a:lstStyle/>
          <a:p>
            <a:pPr eaLnBrk="1" hangingPunct="1">
              <a:lnSpc>
                <a:spcPct val="90000"/>
              </a:lnSpc>
              <a:buFontTx/>
              <a:buNone/>
            </a:pPr>
            <a:r>
              <a:rPr lang="en-GB" sz="2000" noProof="0" dirty="0" smtClean="0">
                <a:latin typeface="+mn-lt"/>
                <a:cs typeface="Times New Roman" pitchFamily="18" charset="0"/>
              </a:rPr>
              <a:t>After the lesson you should be able to:</a:t>
            </a:r>
          </a:p>
          <a:p>
            <a:pPr eaLnBrk="1" hangingPunct="1">
              <a:lnSpc>
                <a:spcPct val="90000"/>
              </a:lnSpc>
              <a:buFontTx/>
              <a:buNone/>
            </a:pPr>
            <a:endParaRPr lang="en-GB" sz="2000" noProof="0" dirty="0" smtClean="0">
              <a:latin typeface="+mn-lt"/>
              <a:cs typeface="Times New Roman" pitchFamily="18" charset="0"/>
            </a:endParaRPr>
          </a:p>
          <a:p>
            <a:pPr lvl="0"/>
            <a:r>
              <a:rPr lang="en-GB" sz="2000" noProof="0" dirty="0" smtClean="0">
                <a:latin typeface="+mn-lt"/>
              </a:rPr>
              <a:t>Understand that operating activities are the primary driving force behind value creation</a:t>
            </a:r>
          </a:p>
          <a:p>
            <a:pPr lvl="0"/>
            <a:r>
              <a:rPr lang="en-GB" sz="2000" noProof="0" dirty="0" smtClean="0">
                <a:latin typeface="+mn-lt"/>
              </a:rPr>
              <a:t>Separate operating income and expenses from financial income and expenses</a:t>
            </a:r>
          </a:p>
          <a:p>
            <a:pPr lvl="0"/>
            <a:r>
              <a:rPr lang="en-GB" sz="2000" noProof="0" dirty="0" smtClean="0">
                <a:latin typeface="+mn-lt"/>
              </a:rPr>
              <a:t>Make a distinction between operating and financial assets and liabilities</a:t>
            </a:r>
          </a:p>
          <a:p>
            <a:pPr lvl="0"/>
            <a:r>
              <a:rPr lang="en-GB" sz="2000" noProof="0" dirty="0" smtClean="0">
                <a:latin typeface="+mn-lt"/>
              </a:rPr>
              <a:t>Prepare an income statement and balance sheet for analytical purposes</a:t>
            </a:r>
          </a:p>
          <a:p>
            <a:pPr lvl="0"/>
            <a:r>
              <a:rPr lang="en-GB" sz="2000" noProof="0" dirty="0" smtClean="0">
                <a:latin typeface="+mn-lt"/>
              </a:rPr>
              <a:t>Define and measure net operating profit after tax (NOPAT) and invested capital, respectively</a:t>
            </a:r>
          </a:p>
          <a:p>
            <a:pPr lvl="0"/>
            <a:endParaRPr lang="en-GB" sz="1800" noProof="0" dirty="0" smtClean="0">
              <a:latin typeface="+mn-lt"/>
            </a:endParaRPr>
          </a:p>
          <a:p>
            <a:pPr>
              <a:buNone/>
            </a:pPr>
            <a:endParaRPr lang="en-GB" sz="2000" noProof="0" dirty="0" smtClean="0">
              <a:latin typeface="+mn-lt"/>
              <a:cs typeface="Times New Roman" pitchFamily="18" charset="0"/>
            </a:endParaRPr>
          </a:p>
          <a:p>
            <a:pPr eaLnBrk="1" hangingPunct="1">
              <a:lnSpc>
                <a:spcPct val="90000"/>
              </a:lnSpc>
              <a:buFontTx/>
              <a:buNone/>
            </a:pPr>
            <a:endParaRPr lang="en-GB" sz="2000" noProof="0" dirty="0" smtClean="0">
              <a:latin typeface="+mn-lt"/>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Pladsholder til diasnummer 5"/>
          <p:cNvSpPr>
            <a:spLocks noGrp="1"/>
          </p:cNvSpPr>
          <p:nvPr>
            <p:ph type="sldNum" sz="quarter" idx="12"/>
          </p:nvPr>
        </p:nvSpPr>
        <p:spPr>
          <a:noFill/>
        </p:spPr>
        <p:txBody>
          <a:bodyPr/>
          <a:lstStyle/>
          <a:p>
            <a:fld id="{00A57534-4349-4832-967D-173C70FDC716}" type="slidenum">
              <a:rPr lang="da-DK"/>
              <a:pPr/>
              <a:t>4</a:t>
            </a:fld>
            <a:endParaRPr lang="da-DK" dirty="0"/>
          </a:p>
        </p:txBody>
      </p:sp>
      <p:sp>
        <p:nvSpPr>
          <p:cNvPr id="7172" name="Rectangle 2"/>
          <p:cNvSpPr>
            <a:spLocks noGrp="1" noChangeArrowheads="1"/>
          </p:cNvSpPr>
          <p:nvPr>
            <p:ph type="title"/>
          </p:nvPr>
        </p:nvSpPr>
        <p:spPr>
          <a:xfrm>
            <a:off x="457200" y="890588"/>
            <a:ext cx="8229600" cy="681024"/>
          </a:xfrm>
        </p:spPr>
        <p:txBody>
          <a:bodyPr/>
          <a:lstStyle/>
          <a:p>
            <a:pPr eaLnBrk="1" hangingPunct="1"/>
            <a:r>
              <a:rPr lang="en-GB" sz="2800" noProof="0" dirty="0" smtClean="0">
                <a:latin typeface="+mn-lt"/>
                <a:cs typeface="Times New Roman" pitchFamily="18" charset="0"/>
              </a:rPr>
              <a:t>Operating versus financing activities</a:t>
            </a:r>
          </a:p>
        </p:txBody>
      </p:sp>
      <p:sp>
        <p:nvSpPr>
          <p:cNvPr id="7173" name="Rectangle 3"/>
          <p:cNvSpPr>
            <a:spLocks noGrp="1" noChangeArrowheads="1"/>
          </p:cNvSpPr>
          <p:nvPr>
            <p:ph type="body" idx="1"/>
          </p:nvPr>
        </p:nvSpPr>
        <p:spPr>
          <a:xfrm>
            <a:off x="457200" y="1844675"/>
            <a:ext cx="8229600" cy="4156093"/>
          </a:xfrm>
        </p:spPr>
        <p:txBody>
          <a:bodyPr/>
          <a:lstStyle/>
          <a:p>
            <a:pPr eaLnBrk="1" hangingPunct="1">
              <a:lnSpc>
                <a:spcPct val="90000"/>
              </a:lnSpc>
            </a:pPr>
            <a:r>
              <a:rPr lang="en-GB" sz="1600" noProof="0" dirty="0" smtClean="0">
                <a:latin typeface="+mn-lt"/>
              </a:rPr>
              <a:t>A firm consists of operating, investing and financing activities</a:t>
            </a:r>
          </a:p>
          <a:p>
            <a:pPr eaLnBrk="1" hangingPunct="1">
              <a:lnSpc>
                <a:spcPct val="90000"/>
              </a:lnSpc>
              <a:buNone/>
            </a:pPr>
            <a:endParaRPr lang="en-GB" sz="1600" noProof="0" dirty="0" smtClean="0">
              <a:latin typeface="+mn-lt"/>
            </a:endParaRPr>
          </a:p>
          <a:p>
            <a:pPr eaLnBrk="1" hangingPunct="1">
              <a:lnSpc>
                <a:spcPct val="90000"/>
              </a:lnSpc>
            </a:pPr>
            <a:r>
              <a:rPr lang="en-GB" sz="1600" noProof="0" dirty="0" smtClean="0">
                <a:latin typeface="+mn-lt"/>
              </a:rPr>
              <a:t>In calculating financial ratios, which intend to measure a firm’s profitability, it is beneficial to separate ‘operations’ and ‘investments in operations’ from financing activities</a:t>
            </a:r>
          </a:p>
          <a:p>
            <a:pPr eaLnBrk="1" hangingPunct="1">
              <a:lnSpc>
                <a:spcPct val="90000"/>
              </a:lnSpc>
              <a:buNone/>
            </a:pPr>
            <a:endParaRPr lang="en-GB" sz="1600" noProof="0" dirty="0" smtClean="0">
              <a:latin typeface="+mn-lt"/>
            </a:endParaRPr>
          </a:p>
          <a:p>
            <a:r>
              <a:rPr lang="en-GB" sz="1600" noProof="0" dirty="0" smtClean="0">
                <a:latin typeface="+mn-lt"/>
              </a:rPr>
              <a:t>In financial statements, a distinction between operating items and financial items is not always easy due to several factors:</a:t>
            </a:r>
          </a:p>
          <a:p>
            <a:pPr lvl="1"/>
            <a:r>
              <a:rPr lang="en-GB" sz="1600" noProof="0" dirty="0" smtClean="0">
                <a:latin typeface="+mn-lt"/>
              </a:rPr>
              <a:t>The definition of operations is not clear-cut</a:t>
            </a:r>
          </a:p>
          <a:p>
            <a:pPr lvl="1"/>
            <a:r>
              <a:rPr lang="en-GB" sz="1600" noProof="0" dirty="0" smtClean="0">
                <a:latin typeface="+mn-lt"/>
              </a:rPr>
              <a:t>The specifications in the income statement and the balance sheet do not clearly distinguish between operating and financing activities</a:t>
            </a:r>
          </a:p>
          <a:p>
            <a:pPr lvl="1"/>
            <a:r>
              <a:rPr lang="en-GB" sz="1600" noProof="0" dirty="0" smtClean="0">
                <a:latin typeface="+mn-lt"/>
              </a:rPr>
              <a:t>The notes are not sufficiently informative</a:t>
            </a:r>
          </a:p>
          <a:p>
            <a:pPr lvl="1">
              <a:buNone/>
            </a:pPr>
            <a:endParaRPr lang="en-GB" sz="1600" noProof="0" dirty="0" smtClean="0">
              <a:latin typeface="+mn-lt"/>
            </a:endParaRPr>
          </a:p>
          <a:p>
            <a:r>
              <a:rPr lang="en-GB" sz="1600" noProof="0" dirty="0" smtClean="0">
                <a:latin typeface="+mn-lt"/>
              </a:rPr>
              <a:t>Which activities to include in operations depend on the business model and the characteristics of the firm. Items that are sometimes categorised as belonging to ‘operations’ may at other times be classified as belonging to ‘financing’</a:t>
            </a:r>
          </a:p>
          <a:p>
            <a:pPr eaLnBrk="1" hangingPunct="1">
              <a:lnSpc>
                <a:spcPct val="90000"/>
              </a:lnSpc>
            </a:pPr>
            <a:endParaRPr lang="en-GB" sz="2000" noProof="0" dirty="0" smtClean="0">
              <a:latin typeface="+mn-lt"/>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pPr eaLnBrk="1" hangingPunct="1">
              <a:defRPr/>
            </a:pPr>
            <a:r>
              <a:rPr lang="en-GB" sz="2800" noProof="0" dirty="0" smtClean="0">
                <a:latin typeface="+mn-lt"/>
              </a:rPr>
              <a:t>Income </a:t>
            </a:r>
            <a:r>
              <a:rPr lang="en-GB" sz="2800" noProof="0" dirty="0" smtClean="0">
                <a:solidFill>
                  <a:schemeClr val="tx1"/>
                </a:solidFill>
                <a:latin typeface="+mn-lt"/>
              </a:rPr>
              <a:t>statement – example</a:t>
            </a:r>
            <a:r>
              <a:rPr lang="en-GB" sz="2800" noProof="0" dirty="0" smtClean="0">
                <a:latin typeface="+mn-lt"/>
              </a:rPr>
              <a:t/>
            </a:r>
            <a:br>
              <a:rPr lang="en-GB" sz="2800" noProof="0" dirty="0" smtClean="0">
                <a:latin typeface="+mn-lt"/>
              </a:rPr>
            </a:br>
            <a:r>
              <a:rPr lang="en-GB" sz="2400" noProof="0" dirty="0" smtClean="0">
                <a:latin typeface="+mn-lt"/>
              </a:rPr>
              <a:t>Traditional</a:t>
            </a:r>
            <a:endParaRPr lang="en-GB" sz="2800" noProof="0" dirty="0" smtClean="0">
              <a:latin typeface="+mn-lt"/>
            </a:endParaRPr>
          </a:p>
        </p:txBody>
      </p:sp>
      <p:sp>
        <p:nvSpPr>
          <p:cNvPr id="7" name="Pladsholder til indhold 6"/>
          <p:cNvSpPr>
            <a:spLocks noGrp="1"/>
          </p:cNvSpPr>
          <p:nvPr>
            <p:ph idx="1"/>
          </p:nvPr>
        </p:nvSpPr>
        <p:spPr>
          <a:xfrm>
            <a:off x="1619672" y="1628800"/>
            <a:ext cx="5112568" cy="4497363"/>
          </a:xfrm>
        </p:spPr>
        <p:txBody>
          <a:bodyPr/>
          <a:lstStyle/>
          <a:p>
            <a:pPr eaLnBrk="1" fontAlgn="ctr" hangingPunct="1">
              <a:buNone/>
            </a:pPr>
            <a:r>
              <a:rPr lang="en-GB" sz="2000" noProof="0" dirty="0" smtClean="0">
                <a:latin typeface="+mn-lt"/>
              </a:rPr>
              <a:t>Net revenue</a:t>
            </a:r>
          </a:p>
          <a:p>
            <a:pPr eaLnBrk="1" fontAlgn="ctr" hangingPunct="1">
              <a:buNone/>
            </a:pPr>
            <a:r>
              <a:rPr lang="en-GB" sz="2000" u="sng" noProof="0" dirty="0" smtClean="0">
                <a:latin typeface="+mn-lt"/>
              </a:rPr>
              <a:t>- Cost of sales</a:t>
            </a:r>
          </a:p>
          <a:p>
            <a:pPr eaLnBrk="1" fontAlgn="ctr" hangingPunct="1">
              <a:buNone/>
            </a:pPr>
            <a:r>
              <a:rPr lang="en-GB" sz="2000" noProof="0" dirty="0" smtClean="0">
                <a:latin typeface="+mn-lt"/>
              </a:rPr>
              <a:t>Gross profit</a:t>
            </a:r>
          </a:p>
          <a:p>
            <a:pPr eaLnBrk="1" fontAlgn="ctr" hangingPunct="1">
              <a:buNone/>
            </a:pPr>
            <a:r>
              <a:rPr lang="en-GB" sz="2000" noProof="0" dirty="0" smtClean="0">
                <a:latin typeface="+mn-lt"/>
              </a:rPr>
              <a:t>- Distribution costs</a:t>
            </a:r>
          </a:p>
          <a:p>
            <a:pPr eaLnBrk="1" fontAlgn="ctr" hangingPunct="1">
              <a:buNone/>
            </a:pPr>
            <a:r>
              <a:rPr lang="en-GB" sz="2000" noProof="0" dirty="0" smtClean="0">
                <a:latin typeface="+mn-lt"/>
              </a:rPr>
              <a:t>- Administrative expenses</a:t>
            </a:r>
          </a:p>
          <a:p>
            <a:pPr eaLnBrk="1" fontAlgn="ctr" hangingPunct="1">
              <a:buNone/>
            </a:pPr>
            <a:r>
              <a:rPr lang="en-GB" sz="2000" u="sng" noProof="0" dirty="0" smtClean="0">
                <a:latin typeface="+mn-lt"/>
              </a:rPr>
              <a:t>-/+ Other expenses/-income</a:t>
            </a:r>
          </a:p>
          <a:p>
            <a:pPr eaLnBrk="1" fontAlgn="ctr" hangingPunct="1">
              <a:buNone/>
            </a:pPr>
            <a:r>
              <a:rPr lang="en-GB" sz="2000" noProof="0" dirty="0" smtClean="0">
                <a:latin typeface="+mn-lt"/>
              </a:rPr>
              <a:t>Operating profit (EBIT)</a:t>
            </a:r>
          </a:p>
          <a:p>
            <a:pPr eaLnBrk="1" fontAlgn="ctr" hangingPunct="1">
              <a:buNone/>
            </a:pPr>
            <a:r>
              <a:rPr lang="en-GB" sz="2000" u="sng" noProof="0" dirty="0" smtClean="0">
                <a:latin typeface="+mn-lt"/>
              </a:rPr>
              <a:t>- Financial expenses, net</a:t>
            </a:r>
          </a:p>
          <a:p>
            <a:pPr>
              <a:buNone/>
            </a:pPr>
            <a:r>
              <a:rPr lang="en-GB" sz="2000" noProof="0" dirty="0" smtClean="0">
                <a:latin typeface="+mn-lt"/>
              </a:rPr>
              <a:t>Earnings before taxes (EBT)</a:t>
            </a:r>
          </a:p>
          <a:p>
            <a:pPr>
              <a:buNone/>
            </a:pPr>
            <a:r>
              <a:rPr lang="en-GB" sz="2000" u="sng" noProof="0" dirty="0" smtClean="0">
                <a:latin typeface="+mn-lt"/>
              </a:rPr>
              <a:t>- Taxes</a:t>
            </a:r>
          </a:p>
          <a:p>
            <a:pPr>
              <a:buNone/>
            </a:pPr>
            <a:r>
              <a:rPr lang="en-GB" sz="2000" b="1" noProof="0" dirty="0" smtClean="0">
                <a:latin typeface="+mn-lt"/>
              </a:rPr>
              <a:t>Net earnings (E)</a:t>
            </a:r>
            <a:endParaRPr lang="en-GB" sz="2000" b="1" noProof="0" dirty="0">
              <a:latin typeface="+mn-lt"/>
            </a:endParaRPr>
          </a:p>
        </p:txBody>
      </p:sp>
      <p:sp>
        <p:nvSpPr>
          <p:cNvPr id="27651" name="Pladsholder til diasnummer 5"/>
          <p:cNvSpPr>
            <a:spLocks noGrp="1"/>
          </p:cNvSpPr>
          <p:nvPr>
            <p:ph type="sldNum" sz="quarter" idx="12"/>
          </p:nvPr>
        </p:nvSpPr>
        <p:spPr>
          <a:noFill/>
        </p:spPr>
        <p:txBody>
          <a:bodyPr/>
          <a:lstStyle/>
          <a:p>
            <a:fld id="{DCAE7577-CFAA-483B-AF72-FC0D23D3B3D3}" type="slidenum">
              <a:rPr lang="en-GB" smtClean="0">
                <a:latin typeface="+mn-lt"/>
              </a:rPr>
              <a:pPr/>
              <a:t>5</a:t>
            </a:fld>
            <a:endParaRPr lang="en-GB" dirty="0" smtClean="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pPr eaLnBrk="1" hangingPunct="1">
              <a:defRPr/>
            </a:pPr>
            <a:r>
              <a:rPr lang="en-GB" sz="2800" noProof="0" dirty="0" smtClean="0">
                <a:latin typeface="+mn-lt"/>
              </a:rPr>
              <a:t>Income statement – example</a:t>
            </a:r>
            <a:br>
              <a:rPr lang="en-GB" sz="2800" noProof="0" dirty="0" smtClean="0">
                <a:latin typeface="+mn-lt"/>
              </a:rPr>
            </a:br>
            <a:r>
              <a:rPr lang="en-GB" sz="2400" noProof="0" dirty="0" smtClean="0">
                <a:latin typeface="+mn-lt"/>
              </a:rPr>
              <a:t>Analytical</a:t>
            </a:r>
            <a:endParaRPr lang="en-GB" sz="2800" noProof="0" dirty="0" smtClean="0">
              <a:latin typeface="+mn-lt"/>
            </a:endParaRPr>
          </a:p>
        </p:txBody>
      </p:sp>
      <p:sp>
        <p:nvSpPr>
          <p:cNvPr id="7" name="Pladsholder til indhold 6"/>
          <p:cNvSpPr>
            <a:spLocks noGrp="1"/>
          </p:cNvSpPr>
          <p:nvPr>
            <p:ph idx="1"/>
          </p:nvPr>
        </p:nvSpPr>
        <p:spPr>
          <a:xfrm>
            <a:off x="1547664" y="1556792"/>
            <a:ext cx="6048672" cy="4752528"/>
          </a:xfrm>
        </p:spPr>
        <p:txBody>
          <a:bodyPr/>
          <a:lstStyle/>
          <a:p>
            <a:pPr eaLnBrk="1" fontAlgn="ctr" hangingPunct="1">
              <a:buNone/>
            </a:pPr>
            <a:r>
              <a:rPr lang="en-GB" sz="2000" noProof="0" dirty="0" smtClean="0">
                <a:latin typeface="+mn-lt"/>
              </a:rPr>
              <a:t>Net revenue</a:t>
            </a:r>
          </a:p>
          <a:p>
            <a:pPr eaLnBrk="1" fontAlgn="ctr" hangingPunct="1">
              <a:buNone/>
            </a:pPr>
            <a:r>
              <a:rPr lang="en-GB" sz="2000" u="sng" noProof="0" dirty="0" smtClean="0">
                <a:latin typeface="+mn-lt"/>
              </a:rPr>
              <a:t>- Cost of sales</a:t>
            </a:r>
          </a:p>
          <a:p>
            <a:pPr eaLnBrk="1" fontAlgn="ctr" hangingPunct="1">
              <a:buNone/>
            </a:pPr>
            <a:r>
              <a:rPr lang="en-GB" sz="2000" noProof="0" dirty="0" smtClean="0">
                <a:latin typeface="+mn-lt"/>
              </a:rPr>
              <a:t>Gross profit</a:t>
            </a:r>
          </a:p>
          <a:p>
            <a:pPr eaLnBrk="1" fontAlgn="ctr" hangingPunct="1">
              <a:buNone/>
            </a:pPr>
            <a:r>
              <a:rPr lang="en-GB" sz="2000" noProof="0" dirty="0" smtClean="0">
                <a:latin typeface="+mn-lt"/>
              </a:rPr>
              <a:t>- Distribution costs</a:t>
            </a:r>
          </a:p>
          <a:p>
            <a:pPr eaLnBrk="1" fontAlgn="ctr" hangingPunct="1">
              <a:buNone/>
            </a:pPr>
            <a:r>
              <a:rPr lang="en-GB" sz="2000" noProof="0" dirty="0" smtClean="0">
                <a:latin typeface="+mn-lt"/>
              </a:rPr>
              <a:t>- Administrative expenses</a:t>
            </a:r>
          </a:p>
          <a:p>
            <a:pPr eaLnBrk="1" fontAlgn="ctr" hangingPunct="1">
              <a:buNone/>
            </a:pPr>
            <a:r>
              <a:rPr lang="en-GB" sz="2000" u="sng" dirty="0"/>
              <a:t>-/+ Other expenses/-income</a:t>
            </a:r>
          </a:p>
          <a:p>
            <a:pPr eaLnBrk="1" fontAlgn="ctr" hangingPunct="1">
              <a:buNone/>
            </a:pPr>
            <a:r>
              <a:rPr lang="en-GB" sz="2000" noProof="0" dirty="0" smtClean="0">
                <a:latin typeface="+mn-lt"/>
              </a:rPr>
              <a:t>Operating profit (EBIT)</a:t>
            </a:r>
          </a:p>
          <a:p>
            <a:pPr eaLnBrk="1" fontAlgn="ctr" hangingPunct="1">
              <a:buNone/>
            </a:pPr>
            <a:r>
              <a:rPr lang="en-GB" sz="2000" u="sng" dirty="0" smtClean="0">
                <a:solidFill>
                  <a:srgbClr val="FF0000"/>
                </a:solidFill>
              </a:rPr>
              <a:t>- Operating tax</a:t>
            </a:r>
          </a:p>
          <a:p>
            <a:pPr eaLnBrk="1" fontAlgn="ctr" hangingPunct="1">
              <a:buNone/>
            </a:pPr>
            <a:r>
              <a:rPr lang="en-GB" sz="2000" b="1" noProof="0" dirty="0" smtClean="0">
                <a:solidFill>
                  <a:srgbClr val="FF0000"/>
                </a:solidFill>
                <a:latin typeface="+mn-lt"/>
              </a:rPr>
              <a:t>NOPAT </a:t>
            </a:r>
            <a:r>
              <a:rPr lang="en-GB" sz="2000" b="1" noProof="0" dirty="0" smtClean="0">
                <a:latin typeface="+mn-lt"/>
              </a:rPr>
              <a:t>(Net Operating Profit After Tax)</a:t>
            </a:r>
            <a:endParaRPr lang="en-GB" sz="2000" b="1" noProof="0" dirty="0" smtClean="0">
              <a:solidFill>
                <a:srgbClr val="FF0000"/>
              </a:solidFill>
              <a:latin typeface="+mn-lt"/>
            </a:endParaRPr>
          </a:p>
          <a:p>
            <a:pPr eaLnBrk="1" fontAlgn="ctr" hangingPunct="1">
              <a:buNone/>
            </a:pPr>
            <a:r>
              <a:rPr lang="en-GB" sz="2000" noProof="0" dirty="0" smtClean="0">
                <a:latin typeface="+mn-lt"/>
              </a:rPr>
              <a:t>- Financial expenses, net</a:t>
            </a:r>
          </a:p>
          <a:p>
            <a:pPr eaLnBrk="1" fontAlgn="ctr" hangingPunct="1">
              <a:buNone/>
            </a:pPr>
            <a:r>
              <a:rPr lang="en-GB" sz="2000" u="sng" dirty="0" smtClean="0"/>
              <a:t>+ Tax savings from debt financing (also called tax shield)</a:t>
            </a:r>
            <a:endParaRPr lang="en-GB" sz="2000" u="sng" noProof="0" dirty="0" smtClean="0">
              <a:latin typeface="+mn-lt"/>
            </a:endParaRPr>
          </a:p>
          <a:p>
            <a:pPr>
              <a:buNone/>
            </a:pPr>
            <a:r>
              <a:rPr lang="en-GB" sz="2000" b="1" noProof="0" dirty="0" smtClean="0">
                <a:latin typeface="+mn-lt"/>
              </a:rPr>
              <a:t>Net earnings</a:t>
            </a:r>
            <a:endParaRPr lang="en-GB" sz="2000" b="1" noProof="0" dirty="0">
              <a:latin typeface="+mn-lt"/>
            </a:endParaRPr>
          </a:p>
        </p:txBody>
      </p:sp>
      <p:sp>
        <p:nvSpPr>
          <p:cNvPr id="27651" name="Pladsholder til diasnummer 5"/>
          <p:cNvSpPr>
            <a:spLocks noGrp="1"/>
          </p:cNvSpPr>
          <p:nvPr>
            <p:ph type="sldNum" sz="quarter" idx="12"/>
          </p:nvPr>
        </p:nvSpPr>
        <p:spPr>
          <a:noFill/>
        </p:spPr>
        <p:txBody>
          <a:bodyPr/>
          <a:lstStyle/>
          <a:p>
            <a:fld id="{DCAE7577-CFAA-483B-AF72-FC0D23D3B3D3}" type="slidenum">
              <a:rPr lang="en-GB" smtClean="0">
                <a:latin typeface="+mn-lt"/>
              </a:rPr>
              <a:pPr/>
              <a:t>6</a:t>
            </a:fld>
            <a:endParaRPr lang="en-GB" dirty="0" smtClean="0">
              <a:latin typeface="+mn-lt"/>
            </a:endParaRPr>
          </a:p>
        </p:txBody>
      </p:sp>
      <p:sp>
        <p:nvSpPr>
          <p:cNvPr id="4" name="Right Brace 3"/>
          <p:cNvSpPr/>
          <p:nvPr/>
        </p:nvSpPr>
        <p:spPr bwMode="auto">
          <a:xfrm>
            <a:off x="5580112" y="1628800"/>
            <a:ext cx="432048" cy="324036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nb-NO" sz="1800" b="1" i="0" u="none" strike="noStrike" cap="none" normalizeH="0" baseline="0" smtClean="0">
              <a:ln>
                <a:noFill/>
              </a:ln>
              <a:solidFill>
                <a:schemeClr val="tx1"/>
              </a:solidFill>
              <a:effectLst/>
              <a:latin typeface="Arial" charset="0"/>
            </a:endParaRPr>
          </a:p>
        </p:txBody>
      </p:sp>
      <p:sp>
        <p:nvSpPr>
          <p:cNvPr id="5" name="TextBox 4"/>
          <p:cNvSpPr txBox="1"/>
          <p:nvPr/>
        </p:nvSpPr>
        <p:spPr>
          <a:xfrm>
            <a:off x="6012160" y="2833481"/>
            <a:ext cx="2694969" cy="584775"/>
          </a:xfrm>
          <a:prstGeom prst="rect">
            <a:avLst/>
          </a:prstGeom>
          <a:noFill/>
        </p:spPr>
        <p:txBody>
          <a:bodyPr wrap="none" rtlCol="0">
            <a:spAutoFit/>
          </a:bodyPr>
          <a:lstStyle/>
          <a:p>
            <a:r>
              <a:rPr lang="nb-NO" sz="1600" b="0" dirty="0" smtClean="0"/>
              <a:t>Consider removing </a:t>
            </a:r>
          </a:p>
          <a:p>
            <a:r>
              <a:rPr lang="nb-NO" sz="1600" b="0" dirty="0" smtClean="0"/>
              <a:t>non-recurring items (Ch 17)</a:t>
            </a:r>
            <a:endParaRPr lang="nb-NO" sz="16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994122"/>
          </a:xfrm>
        </p:spPr>
        <p:txBody>
          <a:bodyPr/>
          <a:lstStyle/>
          <a:p>
            <a:r>
              <a:rPr lang="en-GB" sz="2800" noProof="0" dirty="0" smtClean="0">
                <a:latin typeface="+mn-lt"/>
              </a:rPr>
              <a:t>Income statement – condensed</a:t>
            </a:r>
            <a:endParaRPr lang="en-GB" sz="2800"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7</a:t>
            </a:fld>
            <a:endParaRPr lang="da-DK" dirty="0"/>
          </a:p>
        </p:txBody>
      </p:sp>
      <p:graphicFrame>
        <p:nvGraphicFramePr>
          <p:cNvPr id="11" name="Tabel 10"/>
          <p:cNvGraphicFramePr>
            <a:graphicFrameLocks noGrp="1"/>
          </p:cNvGraphicFramePr>
          <p:nvPr>
            <p:extLst>
              <p:ext uri="{D42A27DB-BD31-4B8C-83A1-F6EECF244321}">
                <p14:modId xmlns:p14="http://schemas.microsoft.com/office/powerpoint/2010/main" val="2248474601"/>
              </p:ext>
            </p:extLst>
          </p:nvPr>
        </p:nvGraphicFramePr>
        <p:xfrm>
          <a:off x="1259632" y="1844824"/>
          <a:ext cx="6624736" cy="3888433"/>
        </p:xfrm>
        <a:graphic>
          <a:graphicData uri="http://schemas.openxmlformats.org/drawingml/2006/table">
            <a:tbl>
              <a:tblPr>
                <a:tableStyleId>{0E3FDE45-AF77-4B5C-9715-49D594BDF05E}</a:tableStyleId>
              </a:tblPr>
              <a:tblGrid>
                <a:gridCol w="4617895">
                  <a:extLst>
                    <a:ext uri="{9D8B030D-6E8A-4147-A177-3AD203B41FA5}">
                      <a16:colId xmlns:a16="http://schemas.microsoft.com/office/drawing/2014/main" val="20000"/>
                    </a:ext>
                  </a:extLst>
                </a:gridCol>
                <a:gridCol w="2006841">
                  <a:extLst>
                    <a:ext uri="{9D8B030D-6E8A-4147-A177-3AD203B41FA5}">
                      <a16:colId xmlns:a16="http://schemas.microsoft.com/office/drawing/2014/main" val="20001"/>
                    </a:ext>
                  </a:extLst>
                </a:gridCol>
              </a:tblGrid>
              <a:tr h="325630">
                <a:tc>
                  <a:txBody>
                    <a:bodyPr/>
                    <a:lstStyle/>
                    <a:p>
                      <a:pPr algn="l">
                        <a:spcAft>
                          <a:spcPts val="0"/>
                        </a:spcAft>
                      </a:pPr>
                      <a:r>
                        <a:rPr lang="en-GB" sz="1600" dirty="0"/>
                        <a:t>Income statement</a:t>
                      </a:r>
                      <a:endParaRPr lang="da-DK" sz="1600" dirty="0">
                        <a:latin typeface="Calibri"/>
                        <a:ea typeface="Times New Roman"/>
                        <a:cs typeface="Times New Roman"/>
                      </a:endParaRPr>
                    </a:p>
                  </a:txBody>
                  <a:tcPr marL="44450" marR="44450" marT="0" marB="0" anchor="b"/>
                </a:tc>
                <a:tc>
                  <a:txBody>
                    <a:bodyPr/>
                    <a:lstStyle/>
                    <a:p>
                      <a:pPr algn="r">
                        <a:spcAft>
                          <a:spcPts val="0"/>
                        </a:spcAft>
                      </a:pPr>
                      <a:endParaRPr lang="en-GB" sz="1600" dirty="0">
                        <a:latin typeface="Calibri"/>
                        <a:ea typeface="Times New Roman"/>
                        <a:cs typeface="Calibri"/>
                      </a:endParaRPr>
                    </a:p>
                  </a:txBody>
                  <a:tcPr marL="44450" marR="44450" marT="0" marB="0" anchor="b"/>
                </a:tc>
                <a:extLst>
                  <a:ext uri="{0D108BD9-81ED-4DB2-BD59-A6C34878D82A}">
                    <a16:rowId xmlns:a16="http://schemas.microsoft.com/office/drawing/2014/main" val="10000"/>
                  </a:ext>
                </a:extLst>
              </a:tr>
              <a:tr h="381731">
                <a:tc>
                  <a:txBody>
                    <a:bodyPr/>
                    <a:lstStyle/>
                    <a:p>
                      <a:pPr algn="l">
                        <a:spcAft>
                          <a:spcPts val="0"/>
                        </a:spcAft>
                      </a:pPr>
                      <a:endParaRPr lang="da-DK" sz="1600" dirty="0">
                        <a:latin typeface="Calibri"/>
                        <a:ea typeface="Times New Roman"/>
                        <a:cs typeface="Times New Roman"/>
                      </a:endParaRPr>
                    </a:p>
                  </a:txBody>
                  <a:tcPr marL="44450" marR="44450" marT="0" marB="0" anchor="b"/>
                </a:tc>
                <a:tc>
                  <a:txBody>
                    <a:bodyPr/>
                    <a:lstStyle/>
                    <a:p>
                      <a:pPr algn="l">
                        <a:spcAft>
                          <a:spcPts val="0"/>
                        </a:spcAft>
                      </a:pP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1"/>
                  </a:ext>
                </a:extLst>
              </a:tr>
              <a:tr h="397634">
                <a:tc>
                  <a:txBody>
                    <a:bodyPr/>
                    <a:lstStyle/>
                    <a:p>
                      <a:pPr algn="l">
                        <a:spcAft>
                          <a:spcPts val="0"/>
                        </a:spcAft>
                      </a:pPr>
                      <a:r>
                        <a:rPr lang="en-GB" sz="1600" dirty="0"/>
                        <a:t>Revenues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200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2"/>
                  </a:ext>
                </a:extLst>
              </a:tr>
              <a:tr h="397634">
                <a:tc>
                  <a:txBody>
                    <a:bodyPr/>
                    <a:lstStyle/>
                    <a:p>
                      <a:pPr algn="l">
                        <a:spcAft>
                          <a:spcPts val="0"/>
                        </a:spcAft>
                      </a:pPr>
                      <a:r>
                        <a:rPr lang="en-GB" sz="1600" dirty="0"/>
                        <a:t>Operating expenses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-90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97634">
                <a:tc>
                  <a:txBody>
                    <a:bodyPr/>
                    <a:lstStyle/>
                    <a:p>
                      <a:pPr algn="l">
                        <a:spcAft>
                          <a:spcPts val="0"/>
                        </a:spcAft>
                      </a:pPr>
                      <a:r>
                        <a:rPr lang="en-GB" sz="1600" dirty="0" smtClean="0"/>
                        <a:t>Operating profit (EBIT</a:t>
                      </a:r>
                      <a:r>
                        <a:rPr lang="en-GB" sz="1600" dirty="0"/>
                        <a:t>)</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110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97634">
                <a:tc>
                  <a:txBody>
                    <a:bodyPr/>
                    <a:lstStyle/>
                    <a:p>
                      <a:pPr algn="l">
                        <a:spcAft>
                          <a:spcPts val="0"/>
                        </a:spcAft>
                      </a:pPr>
                      <a:r>
                        <a:rPr lang="en-GB" sz="1600" dirty="0"/>
                        <a:t>Financial income</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5</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5"/>
                  </a:ext>
                </a:extLst>
              </a:tr>
              <a:tr h="397634">
                <a:tc>
                  <a:txBody>
                    <a:bodyPr/>
                    <a:lstStyle/>
                    <a:p>
                      <a:pPr algn="l">
                        <a:spcAft>
                          <a:spcPts val="0"/>
                        </a:spcAft>
                      </a:pPr>
                      <a:r>
                        <a:rPr lang="en-GB" sz="1600" dirty="0"/>
                        <a:t>Financial expenses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-15</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97634">
                <a:tc>
                  <a:txBody>
                    <a:bodyPr/>
                    <a:lstStyle/>
                    <a:p>
                      <a:pPr algn="l">
                        <a:spcAft>
                          <a:spcPts val="0"/>
                        </a:spcAft>
                      </a:pPr>
                      <a:r>
                        <a:rPr lang="en-GB" sz="1600" dirty="0"/>
                        <a:t>Earnings before tax (EBT)</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100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397634">
                <a:tc>
                  <a:txBody>
                    <a:bodyPr/>
                    <a:lstStyle/>
                    <a:p>
                      <a:pPr algn="l">
                        <a:spcAft>
                          <a:spcPts val="0"/>
                        </a:spcAft>
                      </a:pPr>
                      <a:r>
                        <a:rPr lang="en-GB" sz="1600" dirty="0"/>
                        <a:t>Corporation tax</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-30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97634">
                <a:tc>
                  <a:txBody>
                    <a:bodyPr/>
                    <a:lstStyle/>
                    <a:p>
                      <a:pPr algn="l">
                        <a:spcAft>
                          <a:spcPts val="0"/>
                        </a:spcAft>
                      </a:pPr>
                      <a:r>
                        <a:rPr lang="en-GB" sz="1600" dirty="0"/>
                        <a:t>Net </a:t>
                      </a:r>
                      <a:r>
                        <a:rPr lang="en-GB" sz="1600" dirty="0" smtClean="0"/>
                        <a:t>earnings €</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70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457200" y="274638"/>
            <a:ext cx="8229600" cy="994122"/>
          </a:xfrm>
        </p:spPr>
        <p:txBody>
          <a:bodyPr/>
          <a:lstStyle/>
          <a:p>
            <a:r>
              <a:rPr lang="en-GB" sz="2800" noProof="0" dirty="0" smtClean="0">
                <a:latin typeface="+mn-lt"/>
              </a:rPr>
              <a:t>Analytical income statement</a:t>
            </a:r>
            <a:br>
              <a:rPr lang="en-GB" sz="2800" noProof="0" dirty="0" smtClean="0">
                <a:latin typeface="+mn-lt"/>
              </a:rPr>
            </a:br>
            <a:r>
              <a:rPr lang="en-GB" sz="2400" dirty="0" smtClean="0">
                <a:latin typeface="+mn-lt"/>
              </a:rPr>
              <a:t>Operating versus financial income</a:t>
            </a:r>
            <a:endParaRPr lang="en-GB" sz="2400" noProof="0" dirty="0">
              <a:latin typeface="+mn-lt"/>
            </a:endParaRPr>
          </a:p>
        </p:txBody>
      </p:sp>
      <p:sp>
        <p:nvSpPr>
          <p:cNvPr id="4" name="Pladsholder til diasnummer 3"/>
          <p:cNvSpPr>
            <a:spLocks noGrp="1"/>
          </p:cNvSpPr>
          <p:nvPr>
            <p:ph type="sldNum" sz="quarter" idx="12"/>
          </p:nvPr>
        </p:nvSpPr>
        <p:spPr/>
        <p:txBody>
          <a:bodyPr/>
          <a:lstStyle/>
          <a:p>
            <a:pPr>
              <a:defRPr/>
            </a:pPr>
            <a:fld id="{17CAAB74-0489-450D-9B8F-6C958E17C3C0}" type="slidenum">
              <a:rPr lang="da-DK" smtClean="0"/>
              <a:pPr>
                <a:defRPr/>
              </a:pPr>
              <a:t>8</a:t>
            </a:fld>
            <a:endParaRPr lang="da-DK" dirty="0"/>
          </a:p>
        </p:txBody>
      </p:sp>
      <p:graphicFrame>
        <p:nvGraphicFramePr>
          <p:cNvPr id="6" name="Tabel 5"/>
          <p:cNvGraphicFramePr>
            <a:graphicFrameLocks noGrp="1"/>
          </p:cNvGraphicFramePr>
          <p:nvPr>
            <p:extLst>
              <p:ext uri="{D42A27DB-BD31-4B8C-83A1-F6EECF244321}">
                <p14:modId xmlns:p14="http://schemas.microsoft.com/office/powerpoint/2010/main" val="883505340"/>
              </p:ext>
            </p:extLst>
          </p:nvPr>
        </p:nvGraphicFramePr>
        <p:xfrm>
          <a:off x="1259632" y="1484789"/>
          <a:ext cx="6552728" cy="3533926"/>
        </p:xfrm>
        <a:graphic>
          <a:graphicData uri="http://schemas.openxmlformats.org/drawingml/2006/table">
            <a:tbl>
              <a:tblPr>
                <a:tableStyleId>{0E3FDE45-AF77-4B5C-9715-49D594BDF05E}</a:tableStyleId>
              </a:tblPr>
              <a:tblGrid>
                <a:gridCol w="5324543">
                  <a:extLst>
                    <a:ext uri="{9D8B030D-6E8A-4147-A177-3AD203B41FA5}">
                      <a16:colId xmlns:a16="http://schemas.microsoft.com/office/drawing/2014/main" val="20000"/>
                    </a:ext>
                  </a:extLst>
                </a:gridCol>
                <a:gridCol w="1228185">
                  <a:extLst>
                    <a:ext uri="{9D8B030D-6E8A-4147-A177-3AD203B41FA5}">
                      <a16:colId xmlns:a16="http://schemas.microsoft.com/office/drawing/2014/main" val="20001"/>
                    </a:ext>
                  </a:extLst>
                </a:gridCol>
              </a:tblGrid>
              <a:tr h="321266">
                <a:tc>
                  <a:txBody>
                    <a:bodyPr/>
                    <a:lstStyle/>
                    <a:p>
                      <a:pPr algn="l">
                        <a:spcAft>
                          <a:spcPts val="0"/>
                        </a:spcAft>
                      </a:pPr>
                      <a:r>
                        <a:rPr lang="en-GB" sz="1600" dirty="0"/>
                        <a:t>Revenues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200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0"/>
                  </a:ext>
                </a:extLst>
              </a:tr>
              <a:tr h="321266">
                <a:tc>
                  <a:txBody>
                    <a:bodyPr/>
                    <a:lstStyle/>
                    <a:p>
                      <a:pPr algn="l">
                        <a:spcAft>
                          <a:spcPts val="0"/>
                        </a:spcAft>
                      </a:pPr>
                      <a:r>
                        <a:rPr lang="en-GB" sz="1600" dirty="0"/>
                        <a:t>Operating expenses</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-90</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21266">
                <a:tc>
                  <a:txBody>
                    <a:bodyPr/>
                    <a:lstStyle/>
                    <a:p>
                      <a:pPr algn="l">
                        <a:spcAft>
                          <a:spcPts val="0"/>
                        </a:spcAft>
                      </a:pPr>
                      <a:r>
                        <a:rPr lang="en-GB" sz="1600" dirty="0" smtClean="0"/>
                        <a:t>Operating profit (EBIT)</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110</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21266">
                <a:tc>
                  <a:txBody>
                    <a:bodyPr/>
                    <a:lstStyle/>
                    <a:p>
                      <a:pPr algn="l">
                        <a:spcAft>
                          <a:spcPts val="0"/>
                        </a:spcAft>
                      </a:pPr>
                      <a:r>
                        <a:rPr lang="en-GB" sz="1600" dirty="0"/>
                        <a:t>Taxes on EBIT</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-33</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1266">
                <a:tc>
                  <a:txBody>
                    <a:bodyPr/>
                    <a:lstStyle/>
                    <a:p>
                      <a:pPr algn="l">
                        <a:spcAft>
                          <a:spcPts val="0"/>
                        </a:spcAft>
                      </a:pPr>
                      <a:r>
                        <a:rPr lang="en-GB" sz="1600" dirty="0"/>
                        <a:t>NOPAT</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77</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321266">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5"/>
                  </a:ext>
                </a:extLst>
              </a:tr>
              <a:tr h="321266">
                <a:tc>
                  <a:txBody>
                    <a:bodyPr/>
                    <a:lstStyle/>
                    <a:p>
                      <a:pPr algn="l">
                        <a:spcAft>
                          <a:spcPts val="0"/>
                        </a:spcAft>
                      </a:pPr>
                      <a:r>
                        <a:rPr lang="en-GB" sz="1600" dirty="0"/>
                        <a:t>Net financial expenses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-10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6"/>
                  </a:ext>
                </a:extLst>
              </a:tr>
              <a:tr h="321266">
                <a:tc>
                  <a:txBody>
                    <a:bodyPr/>
                    <a:lstStyle/>
                    <a:p>
                      <a:pPr algn="l">
                        <a:spcAft>
                          <a:spcPts val="0"/>
                        </a:spcAft>
                      </a:pPr>
                      <a:r>
                        <a:rPr lang="en-GB" sz="1600" dirty="0"/>
                        <a:t>Tax savings from debt financing</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tc>
                  <a:txBody>
                    <a:bodyPr/>
                    <a:lstStyle/>
                    <a:p>
                      <a:pPr algn="r">
                        <a:spcAft>
                          <a:spcPts val="0"/>
                        </a:spcAft>
                      </a:pPr>
                      <a:r>
                        <a:rPr lang="en-GB" sz="1600" dirty="0"/>
                        <a:t>3</a:t>
                      </a:r>
                      <a:endParaRPr lang="da-DK" sz="1600" dirty="0">
                        <a:latin typeface="Calibri"/>
                        <a:ea typeface="Times New Roman"/>
                        <a:cs typeface="Times New Roman"/>
                      </a:endParaRPr>
                    </a:p>
                  </a:txBody>
                  <a:tcPr marL="44450" marR="44450" marT="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21266">
                <a:tc>
                  <a:txBody>
                    <a:bodyPr/>
                    <a:lstStyle/>
                    <a:p>
                      <a:pPr algn="l">
                        <a:spcAft>
                          <a:spcPts val="0"/>
                        </a:spcAft>
                      </a:pPr>
                      <a:r>
                        <a:rPr lang="en-GB" sz="1600" dirty="0"/>
                        <a:t>Net financial expenses after tax</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tc>
                  <a:txBody>
                    <a:bodyPr/>
                    <a:lstStyle/>
                    <a:p>
                      <a:pPr algn="r">
                        <a:spcAft>
                          <a:spcPts val="0"/>
                        </a:spcAft>
                      </a:pPr>
                      <a:r>
                        <a:rPr lang="en-GB" sz="1600" dirty="0"/>
                        <a:t>-7</a:t>
                      </a:r>
                      <a:endParaRPr lang="da-DK" sz="1600" dirty="0">
                        <a:latin typeface="Calibri"/>
                        <a:ea typeface="Times New Roman"/>
                        <a:cs typeface="Times New Roman"/>
                      </a:endParaRPr>
                    </a:p>
                  </a:txBody>
                  <a:tcPr marL="44450" marR="44450" marT="0"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321266">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tc>
                  <a:txBody>
                    <a:bodyPr/>
                    <a:lstStyle/>
                    <a:p>
                      <a:pPr algn="l">
                        <a:spcAft>
                          <a:spcPts val="0"/>
                        </a:spcAft>
                      </a:pPr>
                      <a:r>
                        <a:rPr lang="en-GB" sz="1600" dirty="0"/>
                        <a:t> </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09"/>
                  </a:ext>
                </a:extLst>
              </a:tr>
              <a:tr h="321266">
                <a:tc>
                  <a:txBody>
                    <a:bodyPr/>
                    <a:lstStyle/>
                    <a:p>
                      <a:pPr algn="l">
                        <a:spcAft>
                          <a:spcPts val="0"/>
                        </a:spcAft>
                      </a:pPr>
                      <a:r>
                        <a:rPr lang="en-GB" sz="1600" dirty="0"/>
                        <a:t>Net earnings (operating earnings  + net financial expenses)</a:t>
                      </a:r>
                      <a:endParaRPr lang="da-DK" sz="1600" dirty="0">
                        <a:latin typeface="Calibri"/>
                        <a:ea typeface="Times New Roman"/>
                        <a:cs typeface="Times New Roman"/>
                      </a:endParaRPr>
                    </a:p>
                  </a:txBody>
                  <a:tcPr marL="44450" marR="44450" marT="0" marB="0" anchor="b"/>
                </a:tc>
                <a:tc>
                  <a:txBody>
                    <a:bodyPr/>
                    <a:lstStyle/>
                    <a:p>
                      <a:pPr algn="r">
                        <a:spcAft>
                          <a:spcPts val="0"/>
                        </a:spcAft>
                      </a:pPr>
                      <a:r>
                        <a:rPr lang="en-GB" sz="1600" dirty="0"/>
                        <a:t>70</a:t>
                      </a:r>
                      <a:endParaRPr lang="da-DK" sz="1600" dirty="0">
                        <a:latin typeface="Calibri"/>
                        <a:ea typeface="Times New Roman"/>
                        <a:cs typeface="Times New Roman"/>
                      </a:endParaRPr>
                    </a:p>
                  </a:txBody>
                  <a:tcPr marL="44450" marR="44450" marT="0" marB="0" anchor="b"/>
                </a:tc>
                <a:extLst>
                  <a:ext uri="{0D108BD9-81ED-4DB2-BD59-A6C34878D82A}">
                    <a16:rowId xmlns:a16="http://schemas.microsoft.com/office/drawing/2014/main" val="10010"/>
                  </a:ext>
                </a:extLst>
              </a:tr>
            </a:tbl>
          </a:graphicData>
        </a:graphic>
      </p:graphicFrame>
      <p:pic>
        <p:nvPicPr>
          <p:cNvPr id="2055" name="Picture 7"/>
          <p:cNvPicPr>
            <a:picLocks noChangeAspect="1" noChangeArrowheads="1"/>
          </p:cNvPicPr>
          <p:nvPr/>
        </p:nvPicPr>
        <p:blipFill>
          <a:blip r:embed="rId2" cstate="print"/>
          <a:srcRect/>
          <a:stretch>
            <a:fillRect/>
          </a:stretch>
        </p:blipFill>
        <p:spPr bwMode="auto">
          <a:xfrm>
            <a:off x="1259632" y="5301208"/>
            <a:ext cx="7227989" cy="9361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Pladsholder til diasnummer 5"/>
          <p:cNvSpPr>
            <a:spLocks noGrp="1"/>
          </p:cNvSpPr>
          <p:nvPr>
            <p:ph type="sldNum" sz="quarter" idx="12"/>
          </p:nvPr>
        </p:nvSpPr>
        <p:spPr>
          <a:noFill/>
        </p:spPr>
        <p:txBody>
          <a:bodyPr/>
          <a:lstStyle/>
          <a:p>
            <a:fld id="{DCAE7577-CFAA-483B-AF72-FC0D23D3B3D3}" type="slidenum">
              <a:rPr lang="en-GB" smtClean="0">
                <a:latin typeface="+mn-lt"/>
              </a:rPr>
              <a:pPr/>
              <a:t>9</a:t>
            </a:fld>
            <a:endParaRPr lang="en-GB" dirty="0" smtClean="0">
              <a:latin typeface="+mn-lt"/>
            </a:endParaRPr>
          </a:p>
        </p:txBody>
      </p:sp>
      <p:sp>
        <p:nvSpPr>
          <p:cNvPr id="541698" name="Rectangle 2"/>
          <p:cNvSpPr>
            <a:spLocks noGrp="1" noChangeArrowheads="1"/>
          </p:cNvSpPr>
          <p:nvPr>
            <p:ph type="title"/>
          </p:nvPr>
        </p:nvSpPr>
        <p:spPr>
          <a:xfrm>
            <a:off x="685800" y="609600"/>
            <a:ext cx="7772400" cy="819136"/>
          </a:xfrm>
        </p:spPr>
        <p:txBody>
          <a:bodyPr/>
          <a:lstStyle/>
          <a:p>
            <a:pPr eaLnBrk="1" hangingPunct="1">
              <a:defRPr/>
            </a:pPr>
            <a:r>
              <a:rPr lang="en-GB" sz="2800" noProof="0" dirty="0" smtClean="0">
                <a:latin typeface="+mn-lt"/>
              </a:rPr>
              <a:t>Balance sheet IFRS versus Analytical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a:stretch/>
        </p:blipFill>
        <p:spPr>
          <a:xfrm>
            <a:off x="1363784" y="1824892"/>
            <a:ext cx="6416432" cy="320821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a-DK" sz="1800" b="1"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4604</TotalTime>
  <Words>915</Words>
  <Application>Microsoft Office PowerPoint</Application>
  <PresentationFormat>Skærmshow (4:3)</PresentationFormat>
  <Paragraphs>240</Paragraphs>
  <Slides>15</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15</vt:i4>
      </vt:variant>
    </vt:vector>
  </HeadingPairs>
  <TitlesOfParts>
    <vt:vector size="20" baseType="lpstr">
      <vt:lpstr>Arial</vt:lpstr>
      <vt:lpstr>Calibri</vt:lpstr>
      <vt:lpstr>Symbol</vt:lpstr>
      <vt:lpstr>Times New Roman</vt:lpstr>
      <vt:lpstr>Standarddesign</vt:lpstr>
      <vt:lpstr> Financial Statement Analysis  Valuation ∙ Credit analysis ∙ Evaluating performance </vt:lpstr>
      <vt:lpstr>How far have we come?</vt:lpstr>
      <vt:lpstr>Learning objectives</vt:lpstr>
      <vt:lpstr>Operating versus financing activities</vt:lpstr>
      <vt:lpstr>Income statement – example Traditional</vt:lpstr>
      <vt:lpstr>Income statement – example Analytical</vt:lpstr>
      <vt:lpstr>Income statement – condensed</vt:lpstr>
      <vt:lpstr>Analytical income statement Operating versus financial income</vt:lpstr>
      <vt:lpstr>Balance sheet IFRS versus Analytical</vt:lpstr>
      <vt:lpstr>Analytical balance sheet Invested capital </vt:lpstr>
      <vt:lpstr>Balance sheet: Assets – condensed</vt:lpstr>
      <vt:lpstr>Balance sheet: Liabilities and equity – condensed</vt:lpstr>
      <vt:lpstr>Analytical Balance Sheet</vt:lpstr>
      <vt:lpstr>Operating or financing items?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Regnskabskvalitet</dc:title>
  <dc:creator>Thomas Plenborg</dc:creator>
  <cp:lastModifiedBy>Thomas Plenborg</cp:lastModifiedBy>
  <cp:revision>338</cp:revision>
  <dcterms:created xsi:type="dcterms:W3CDTF">2004-12-03T13:44:00Z</dcterms:created>
  <dcterms:modified xsi:type="dcterms:W3CDTF">2020-12-09T10:40:42Z</dcterms:modified>
</cp:coreProperties>
</file>