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906"/>
  </p:normalViewPr>
  <p:slideViewPr>
    <p:cSldViewPr snapToGrid="0" snapToObjects="1">
      <p:cViewPr>
        <p:scale>
          <a:sx n="75" d="100"/>
          <a:sy n="75" d="100"/>
        </p:scale>
        <p:origin x="-14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302E1-DE7B-E347-A136-14A9FC8E741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3AB63-FBB5-9943-9768-FBB2163BD5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58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3AB63-FBB5-9943-9768-FBB2163BD5A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02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Å reflektere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å undersøke og tenke gjennom ulike sider ved egne eller andres handlinger, holdninger og ideer. Vi kan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ogsa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reflektere over et saksforhold, praktiske aktiviteter eller egen læring. Refleksjon innebærer å prøve ut egne tanker og holdninger for å utvikle bedre innsikt og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forståelse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  <a:p>
            <a:endParaRPr lang="nb-NO" dirty="0"/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Å vurdere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å overveie ulike sider ved et saksforhold eller synspunkt. Det kan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ogsa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omfatte å bedømme kvaliteten </a:t>
            </a:r>
            <a:endParaRPr lang="nb-NO" dirty="0"/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et produkt eller en prosess. En vurdering resulterer ofte i en beslutning, en bedømmelse eller en konklusjon.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3AB63-FBB5-9943-9768-FBB2163BD5A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62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Å reflektere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å undersøke og tenke gjennom ulike sider ved egne eller andres handlinger, holdninger og ideer. Vi kan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ogsa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reflektere over et saksforhold, praktiske aktiviteter eller egen læring. Refleksjon innebærer å prøve ut egne tanker og holdninger for å utvikle bedre innsikt og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forståelse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3AB63-FBB5-9943-9768-FBB2163BD5A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08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446175-43F1-E042-903F-5068717E8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C171BA6-101C-3445-B5F4-57CD92E8B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D92281-2FE7-814F-AE34-C7A6B5B4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CEDCCF-0D59-F14D-AE28-E44B357C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3660A-794C-994D-9FEB-868C7835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56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19043D-FB3F-4D48-BE9A-7B700726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39AB05-53E4-FC4F-A4E7-02D2EBBE1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2EFE6F-2C2C-C441-AFBE-207105D5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BC3702-3A74-4743-B018-A70EB9EA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7D10FB-3D66-BC4D-B3D3-A8D2A368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80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7F713F5-09A2-654F-84B9-9DC9DC1058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F578E30-0D96-6343-85A1-BAF25476F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71ABA2-3F08-BC40-B6C9-FAF7C7BC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F36933-9967-B244-9547-17988C52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EC9EA6-067D-9145-89DE-E2AD2AAB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24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8B7054-44FF-2344-983D-0D738086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CECB0F-4850-6C4B-A047-E88BF0D58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611C04-59EF-3042-9E92-76BB58A4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D471F2-E33D-5A49-B45D-81B3C8A3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FE67CB-B1D6-354E-AE01-6EEFA10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77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AA25E5-6EAB-D043-A8DF-1461C169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123F72-AAED-2345-8051-4F5FD0A5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EC1287-74D6-9445-8B16-3EE912F4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8B04B7-A85C-654A-95CC-B37C5AD3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2505E1-CE82-1B42-B2F8-7620AD44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66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3D4F4E-A3DD-5447-B701-C92540F0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16319-45E0-C04C-9042-2BBF0E601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B89C618-B848-4545-BE80-16A03BEB6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8BBB65-DCEA-5F44-99AA-79611E59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B52CD3-62C3-D548-8A9B-820B0AC6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AD77CA-273E-7C44-A038-4934DFEC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09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5E3AE-5229-6740-B066-5D4BA36D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A187B2B-26B3-3449-B2AA-6391EBC32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D8DE8F4-CC99-FD4B-B088-F9561B84C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CE31B8E-8BAF-7B4F-B2F2-A0A497E68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793DDF-74D0-5A4D-85B6-D30BDB4AB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7B4D67A-A3E1-2244-ABB8-C38AA844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617BE0F-55AC-754B-B416-7AF0FF58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E36C72A-D2CC-0042-850D-72EAFC64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9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A429CC-181E-F849-A2F5-C0A769F5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99676A5-0F58-D241-A6A8-8DFA449C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415B5C-AB3D-2E44-B1BD-28808FEE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897458-A8AA-9443-9F69-D7EC0110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27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D284DF9-50D1-754D-8BF7-28C65E49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4BF438D-8272-AE4F-9713-4FA84265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24C384-63A4-3F45-A7A1-09010BB6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3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5C607D-7269-AB42-A2B0-4FD058F1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77E4A5-6D88-6546-9A77-E8F9FA9C1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F081D16-57E7-A943-8E8C-CCD949B66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E6573D-1F99-E844-A8ED-C5E538F3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EC866A-925B-C443-9605-EDE9AD41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6A3CD1-F5A7-B94D-8380-C293F23D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45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D42D99-6BCC-064F-BF8F-5A4BC193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D7B699B-CE5B-3C40-8808-FBECA2597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B1ADA5C-1163-254F-BE36-F753C84B1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35DBE0-129E-0247-94DC-C4CE77DF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9F7953-6768-F74D-916F-218A3B8C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7B2B13-CE5A-D248-970D-AD1654C0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03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0510EB7-BB84-104A-83C7-863A25D7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5EF3C4-D3C1-EB49-A04B-69728B85C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1C5D8A-166A-5E4F-AB68-F0D044ECF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A7DC-FD94-A94F-8550-39FC5E3EBB28}" type="datetimeFigureOut">
              <a:rPr lang="nb-NO" smtClean="0"/>
              <a:t>11.05.2021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59C26B-58DD-654F-881F-A51CE2805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58C4BE-E6A6-5841-8AD7-44E3652C1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531C6-A510-5C48-A27F-12C015FEED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34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A645D-3B35-4745-85E9-B678FA5E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4CA1604-EDDC-46C4-AE52-FD5B109E6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86028"/>
            <a:ext cx="12192000" cy="7256585"/>
          </a:xfr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D0FD79D-E453-497A-AE5A-F2F0E7D8F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30" y="5938098"/>
            <a:ext cx="2076740" cy="838317"/>
          </a:xfrm>
          <a:prstGeom prst="rect">
            <a:avLst/>
          </a:prstGeom>
        </p:spPr>
      </p:pic>
      <p:sp>
        <p:nvSpPr>
          <p:cNvPr id="14" name="Undertittel 2">
            <a:extLst>
              <a:ext uri="{FF2B5EF4-FFF2-40B4-BE49-F238E27FC236}">
                <a16:creationId xmlns:a16="http://schemas.microsoft.com/office/drawing/2014/main" id="{39E0AC39-AEA1-4F96-9EF2-FFCE25C501D5}"/>
              </a:ext>
            </a:extLst>
          </p:cNvPr>
          <p:cNvSpPr txBox="1">
            <a:spLocks/>
          </p:cNvSpPr>
          <p:nvPr/>
        </p:nvSpPr>
        <p:spPr>
          <a:xfrm>
            <a:off x="1524000" y="350274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dirty="0"/>
              <a:t>Del 1: Medborgerskap</a:t>
            </a:r>
          </a:p>
          <a:p>
            <a:pPr algn="ctr"/>
            <a:endParaRPr lang="nb-NO" dirty="0"/>
          </a:p>
          <a:p>
            <a:pPr marL="0" indent="0" algn="ctr">
              <a:buNone/>
            </a:pPr>
            <a:r>
              <a:rPr lang="nb-NO" dirty="0"/>
              <a:t>Kapittel 3: Hvorfor og hvordan påvirke?</a:t>
            </a:r>
            <a:endParaRPr lang="nb-NO" b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39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704704-F48C-E94C-810E-0F6F1CFF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læreplanen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E8CFC1F-E7C5-8542-8651-20FC913FB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Læreplanmål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EAD667-2AE9-F545-8D18-12EEC7A83A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nb-NO" dirty="0"/>
          </a:p>
          <a:p>
            <a:pPr>
              <a:lnSpc>
                <a:spcPct val="100000"/>
              </a:lnSpc>
            </a:pPr>
            <a:r>
              <a:rPr lang="nb-NO" dirty="0"/>
              <a:t>reflektere</a:t>
            </a:r>
            <a:r>
              <a:rPr lang="nb-NO" dirty="0">
                <a:effectLst/>
              </a:rPr>
              <a:t> over kva det </a:t>
            </a:r>
            <a:r>
              <a:rPr lang="nb-NO" dirty="0" err="1">
                <a:effectLst/>
              </a:rPr>
              <a:t>inneber</a:t>
            </a:r>
            <a:r>
              <a:rPr lang="nb-NO" dirty="0">
                <a:effectLst/>
              </a:rPr>
              <a:t> å </a:t>
            </a:r>
            <a:r>
              <a:rPr lang="nb-NO" dirty="0" err="1">
                <a:effectLst/>
              </a:rPr>
              <a:t>vere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medborgar</a:t>
            </a:r>
            <a:r>
              <a:rPr lang="nb-NO" dirty="0">
                <a:effectLst/>
              </a:rPr>
              <a:t>, og </a:t>
            </a:r>
            <a:r>
              <a:rPr lang="nb-NO" dirty="0" err="1"/>
              <a:t>samanlikne</a:t>
            </a:r>
            <a:r>
              <a:rPr lang="nb-NO" dirty="0" err="1">
                <a:effectLst/>
              </a:rPr>
              <a:t>korleis</a:t>
            </a:r>
            <a:r>
              <a:rPr lang="nb-NO" dirty="0">
                <a:effectLst/>
              </a:rPr>
              <a:t> </a:t>
            </a:r>
            <a:r>
              <a:rPr lang="nb-NO" b="1" dirty="0">
                <a:effectLst/>
              </a:rPr>
              <a:t>politiske system er organiserte</a:t>
            </a:r>
            <a:r>
              <a:rPr lang="nb-NO" dirty="0">
                <a:effectLst/>
              </a:rPr>
              <a:t> i forskjellige land og område</a:t>
            </a:r>
          </a:p>
          <a:p>
            <a:pPr marL="0" indent="0">
              <a:buNone/>
            </a:pPr>
            <a:endParaRPr lang="nb-NO" dirty="0">
              <a:effectLst/>
            </a:endParaRPr>
          </a:p>
          <a:p>
            <a:r>
              <a:rPr lang="nb-NO" dirty="0"/>
              <a:t>vurdere </a:t>
            </a:r>
            <a:r>
              <a:rPr lang="nb-NO" dirty="0" err="1"/>
              <a:t>korleis</a:t>
            </a:r>
            <a:r>
              <a:rPr lang="nb-NO" dirty="0"/>
              <a:t> utøving av </a:t>
            </a:r>
            <a:r>
              <a:rPr lang="nb-NO" b="1" dirty="0"/>
              <a:t>makt </a:t>
            </a:r>
            <a:r>
              <a:rPr lang="nb-NO" dirty="0" err="1"/>
              <a:t>påverkar</a:t>
            </a:r>
            <a:r>
              <a:rPr lang="nb-NO" dirty="0"/>
              <a:t> </a:t>
            </a:r>
            <a:r>
              <a:rPr lang="nb-NO" dirty="0" err="1"/>
              <a:t>enkeltpersonar</a:t>
            </a:r>
            <a:r>
              <a:rPr lang="nb-NO" dirty="0"/>
              <a:t> og samfunn </a:t>
            </a:r>
            <a:endParaRPr lang="nb-NO" dirty="0">
              <a:effectLst/>
            </a:endParaRPr>
          </a:p>
          <a:p>
            <a:pPr marL="0" indent="0">
              <a:buNone/>
            </a:pPr>
            <a:endParaRPr lang="nb-NO" dirty="0">
              <a:effectLst/>
            </a:endParaRP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DB479B-A324-F64E-8291-3115CBAB5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Kjerneelement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236B0D2-3980-A04D-88B5-2FEB23A254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err="1"/>
              <a:t>Perspektivmangfald</a:t>
            </a:r>
            <a:r>
              <a:rPr lang="nb-NO" b="1" dirty="0"/>
              <a:t> og samfunnskritisk tenking</a:t>
            </a:r>
            <a:endParaRPr lang="nb-NO" dirty="0"/>
          </a:p>
          <a:p>
            <a:pPr marL="0" indent="0">
              <a:buNone/>
            </a:pPr>
            <a:br>
              <a:rPr lang="nb-NO" dirty="0"/>
            </a:br>
            <a:r>
              <a:rPr lang="nb-NO" dirty="0"/>
              <a:t>(her kommer et utdrag fra læreplanen som er tilpasset </a:t>
            </a:r>
            <a:r>
              <a:rPr lang="nb-NO" dirty="0" err="1"/>
              <a:t>kap</a:t>
            </a:r>
            <a:r>
              <a:rPr lang="nb-NO" dirty="0"/>
              <a:t> 3-tema)</a:t>
            </a:r>
          </a:p>
          <a:p>
            <a:pPr marL="0" indent="0">
              <a:buNone/>
            </a:pPr>
            <a:br>
              <a:rPr lang="nb-NO" dirty="0"/>
            </a:br>
            <a:r>
              <a:rPr lang="nb-NO" b="1" dirty="0" err="1"/>
              <a:t>Medborgarskap</a:t>
            </a:r>
            <a:r>
              <a:rPr lang="nb-NO" b="1" dirty="0"/>
              <a:t> og </a:t>
            </a:r>
            <a:r>
              <a:rPr lang="nb-NO" b="1" dirty="0" err="1"/>
              <a:t>berekraftig</a:t>
            </a:r>
            <a:r>
              <a:rPr lang="nb-NO" b="1" dirty="0"/>
              <a:t> utvikling</a:t>
            </a:r>
            <a:endParaRPr lang="nb-NO" dirty="0"/>
          </a:p>
          <a:p>
            <a:pPr marL="0" indent="0">
              <a:buNone/>
            </a:pPr>
            <a:br>
              <a:rPr lang="nb-NO" dirty="0"/>
            </a:br>
            <a:r>
              <a:rPr lang="nb-NO" dirty="0"/>
              <a:t>(her kommer et utdrag fra læreplanen som er tilpasset </a:t>
            </a:r>
            <a:r>
              <a:rPr lang="nb-NO" dirty="0" err="1"/>
              <a:t>kap</a:t>
            </a:r>
            <a:r>
              <a:rPr lang="nb-NO" dirty="0"/>
              <a:t> 3-tema)</a:t>
            </a:r>
          </a:p>
          <a:p>
            <a:pPr marL="0" indent="0">
              <a:buNone/>
            </a:pP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109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1544EF86-F1DC-4745-8F55-F2849FC6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refleksjon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3EB3A267-D72A-6942-AAB8-883F17438C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Hva er politikk?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20C3F927-324B-3341-90F7-A390A6FA15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påvirke fordelingen av begrensede ressurser </a:t>
            </a:r>
          </a:p>
          <a:p>
            <a:r>
              <a:rPr lang="nb-NO" dirty="0"/>
              <a:t>prioritere hvor mye penger som skal brukes til hva</a:t>
            </a:r>
          </a:p>
          <a:p>
            <a:r>
              <a:rPr lang="nb-NO" dirty="0"/>
              <a:t>avgjørelser om verdier og veivalg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B0A1D5C-895B-498A-848D-601CE81D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01" y="2536371"/>
            <a:ext cx="3427333" cy="33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8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9CCDE3A-8579-0448-8792-E2289C6E2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Diskuter påstanden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E3E445C-69B0-AC40-B508-3F093AC6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8818" cy="4351338"/>
          </a:xfrm>
        </p:spPr>
        <p:txBody>
          <a:bodyPr/>
          <a:lstStyle/>
          <a:p>
            <a:r>
              <a:rPr lang="nb-NO" dirty="0"/>
              <a:t>Demokrati har vi når det er folket som gjennom frie valg skal avgjøre hvem som skal styre.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41862E5-A063-4D5C-844B-97CDF5BBC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570896" cy="37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BEF3687-A8B0-4066-AECE-EAF14B61F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78" y="4672278"/>
            <a:ext cx="4411285" cy="1769797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46B0A5D1-AAF6-1A4D-B278-D932DD8C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demokratisk samfunn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704BFA7-39D5-F74D-855C-DA3E18298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noen som tar avgjørelser på vegne av andre</a:t>
            </a:r>
          </a:p>
          <a:p>
            <a:pPr lvl="1"/>
            <a:r>
              <a:rPr lang="nb-NO" dirty="0"/>
              <a:t>politikere som tar avgjørelser på vegne av andre i et demokratisk samfunn</a:t>
            </a:r>
          </a:p>
          <a:p>
            <a:pPr lvl="1"/>
            <a:endParaRPr lang="nb-NO" dirty="0"/>
          </a:p>
          <a:p>
            <a:r>
              <a:rPr lang="nb-NO" dirty="0"/>
              <a:t>meningene og interessene til hele befolkningen som skal påvirke de avgjørelser som blir tatt</a:t>
            </a:r>
          </a:p>
          <a:p>
            <a:pPr lvl="1"/>
            <a:r>
              <a:rPr lang="nb-NO" dirty="0"/>
              <a:t>Oppstår: en situasjon med et flertall og et mindretall hvor flertallets stemmer blir avgjørende</a:t>
            </a:r>
          </a:p>
          <a:p>
            <a:pPr lvl="1"/>
            <a:r>
              <a:rPr lang="nb-NO" dirty="0"/>
              <a:t>Hvordan ivareta mindretallet?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57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D702A8-1ACA-A74F-A428-83BE9CAE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Krav til et demokrati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A965C1-3529-0243-8B1A-687F70265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Folkesuverenitet</a:t>
            </a:r>
          </a:p>
          <a:p>
            <a:pPr lvl="1"/>
            <a:r>
              <a:rPr lang="nb-NO" dirty="0"/>
              <a:t>det er folket som bestemmer over det samfunnet de er en del av</a:t>
            </a:r>
          </a:p>
          <a:p>
            <a:pPr lvl="1"/>
            <a:r>
              <a:rPr lang="nb-NO" dirty="0"/>
              <a:t>innebygd respekt for et mangfoldig samfunn hvor også minoriteter av alle typer har de samme rettighetene og den samme beskyttelsen som flertallet</a:t>
            </a:r>
          </a:p>
          <a:p>
            <a:r>
              <a:rPr lang="nb-NO" dirty="0"/>
              <a:t>Maktfordeling</a:t>
            </a:r>
          </a:p>
          <a:p>
            <a:pPr lvl="1"/>
            <a:r>
              <a:rPr lang="nb-NO" dirty="0"/>
              <a:t>makten skal fordeles for å hindre maktmisbruk og eventuelt diktatur</a:t>
            </a:r>
          </a:p>
          <a:p>
            <a:pPr lvl="1"/>
            <a:r>
              <a:rPr lang="nb-NO" dirty="0"/>
              <a:t>makten skal fordeles mellom en lovgivende makt, en utøvende makt og en dømmende makt</a:t>
            </a:r>
          </a:p>
          <a:p>
            <a:r>
              <a:rPr lang="nb-NO" dirty="0"/>
              <a:t>Rettsstatsprinsipper</a:t>
            </a:r>
          </a:p>
          <a:p>
            <a:pPr lvl="1"/>
            <a:r>
              <a:rPr lang="nb-NO" dirty="0"/>
              <a:t>politisk likhet</a:t>
            </a:r>
          </a:p>
          <a:p>
            <a:pPr lvl="1"/>
            <a:r>
              <a:rPr lang="nb-NO" dirty="0"/>
              <a:t>likhet for loven </a:t>
            </a:r>
          </a:p>
          <a:p>
            <a:pPr lvl="1"/>
            <a:r>
              <a:rPr lang="nb-NO" dirty="0"/>
              <a:t>ytringsfrihet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939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274046-D7B3-9F40-9155-4AA02D43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/>
              <a:t>Å stemme ved valg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3146BA-945B-CC4F-938F-3941E69D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200"/>
              <a:t>være en medborger</a:t>
            </a:r>
          </a:p>
          <a:p>
            <a:r>
              <a:rPr lang="nb-NO" sz="2200"/>
              <a:t> kunnskap om demokratiet viktig</a:t>
            </a:r>
          </a:p>
          <a:p>
            <a:pPr lvl="1"/>
            <a:r>
              <a:rPr lang="nb-NO" sz="2200"/>
              <a:t>veloverveide og informerte valg</a:t>
            </a:r>
          </a:p>
        </p:txBody>
      </p:sp>
      <p:pic>
        <p:nvPicPr>
          <p:cNvPr id="5" name="Bilde 4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C8061427-EC0E-4A62-B5AC-54EFC527E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9941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441</Words>
  <Application>Microsoft Office PowerPoint</Application>
  <PresentationFormat>Widescreen</PresentationFormat>
  <Paragraphs>53</Paragraphs>
  <Slides>7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PowerPoint-presentasjon</vt:lpstr>
      <vt:lpstr>Fra læreplanen</vt:lpstr>
      <vt:lpstr>Til refleksjon</vt:lpstr>
      <vt:lpstr>Diskuter påstanden</vt:lpstr>
      <vt:lpstr>Et demokratisk samfunn</vt:lpstr>
      <vt:lpstr>Krav til et demokrati</vt:lpstr>
      <vt:lpstr>Å stemme ved valg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Medborgerskap</dc:title>
  <dc:creator>Edelinn Gjerde</dc:creator>
  <cp:lastModifiedBy>Agnieszka Chylińska</cp:lastModifiedBy>
  <cp:revision>18</cp:revision>
  <dcterms:created xsi:type="dcterms:W3CDTF">2021-03-05T09:14:21Z</dcterms:created>
  <dcterms:modified xsi:type="dcterms:W3CDTF">2021-05-11T17:44:25Z</dcterms:modified>
</cp:coreProperties>
</file>