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69" r:id="rId3"/>
    <p:sldId id="257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58" r:id="rId12"/>
    <p:sldId id="259" r:id="rId13"/>
    <p:sldId id="261" r:id="rId14"/>
    <p:sldId id="260" r:id="rId15"/>
    <p:sldId id="270" r:id="rId16"/>
  </p:sldIdLst>
  <p:sldSz cx="12192000" cy="6858000"/>
  <p:notesSz cx="7102475" cy="9388475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ina Elizabeth Dolen" initials="NED" lastIdx="9" clrIdx="0">
    <p:extLst>
      <p:ext uri="{19B8F6BF-5375-455C-9EA6-DF929625EA0E}">
        <p15:presenceInfo xmlns:p15="http://schemas.microsoft.com/office/powerpoint/2012/main" userId="S::nindo@trondelagfylke.no::076123b6-eb88-49ff-bafd-aa685e472b20" providerId="AD"/>
      </p:ext>
    </p:extLst>
  </p:cmAuthor>
  <p:cmAuthor id="2" name="Kjetil Sjølie" initials="KS" lastIdx="5" clrIdx="1">
    <p:extLst>
      <p:ext uri="{19B8F6BF-5375-455C-9EA6-DF929625EA0E}">
        <p15:presenceInfo xmlns:p15="http://schemas.microsoft.com/office/powerpoint/2012/main" userId="S::Kjetil.Sjolie@fagbokforlaget.no::df4b87f1-2553-4ffc-ad68-6527ff522550" providerId="AD"/>
      </p:ext>
    </p:extLst>
  </p:cmAuthor>
  <p:cmAuthor id="3" name="Laura Walkowiak" initials="LW" lastIdx="2" clrIdx="2">
    <p:extLst>
      <p:ext uri="{19B8F6BF-5375-455C-9EA6-DF929625EA0E}">
        <p15:presenceInfo xmlns:p15="http://schemas.microsoft.com/office/powerpoint/2012/main" userId="S::Laura.Walkowiak@forlagshuset.no::eb7cf67b-583e-4bf3-becb-b1aca197da30" providerId="AD"/>
      </p:ext>
    </p:extLst>
  </p:cmAuthor>
  <p:cmAuthor id="4" name="Anna Zakrzewska" initials="AZ" lastIdx="1" clrIdx="3">
    <p:extLst>
      <p:ext uri="{19B8F6BF-5375-455C-9EA6-DF929625EA0E}">
        <p15:presenceInfo xmlns:p15="http://schemas.microsoft.com/office/powerpoint/2012/main" userId="S::Anna.Zakrzewska@forlagshuset.no::26310618-f184-4c6e-a9b9-dbec148bfcc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1"/>
    <p:restoredTop sz="94663"/>
  </p:normalViewPr>
  <p:slideViewPr>
    <p:cSldViewPr snapToObjects="1">
      <p:cViewPr varScale="1">
        <p:scale>
          <a:sx n="114" d="100"/>
          <a:sy n="114" d="100"/>
        </p:scale>
        <p:origin x="43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50EF80E-A158-E743-AE0B-6C5A1F1DE4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E6FF880E-C8D4-DB43-A111-7E3DBB18C6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b-NO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0E4A8F65-B7E1-6448-875E-F518DD305B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E5AF2-0F55-6342-8715-43D7A0AF2705}" type="datetimeFigureOut">
              <a:rPr lang="nb-NO" smtClean="0"/>
              <a:t>17.05.2021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69363F1B-B74D-2144-AA9C-029E67656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0297DDAC-E52C-B743-8EDF-928100C46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680C4-7373-6244-8F08-60ACF730A67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732335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D7F8143-4B78-074A-93AD-3D41194DB1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D22CF8D5-9379-D242-BBCA-81459896D0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6CEA4A4D-6232-2147-9637-3755007447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E5AF2-0F55-6342-8715-43D7A0AF2705}" type="datetimeFigureOut">
              <a:rPr lang="nb-NO" smtClean="0"/>
              <a:t>17.05.2021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A3E462F1-9E58-7848-8246-B49F94D4AC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95DEE94-A6D3-8D4F-90FD-0DA04C39C1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680C4-7373-6244-8F08-60ACF730A67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846710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75EEBB7B-5833-B640-BEEA-5D51A9D2793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8FDE41E1-AA44-3146-87A9-47738E1C48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68947B2-6864-874F-B66F-60418C7663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E5AF2-0F55-6342-8715-43D7A0AF2705}" type="datetimeFigureOut">
              <a:rPr lang="nb-NO" smtClean="0"/>
              <a:t>17.05.2021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D2569A04-28E8-F241-85EC-27D92CBE3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9E64F11-584D-5947-9630-4BE4AF960A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680C4-7373-6244-8F08-60ACF730A67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099474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BB47BDB-7894-164F-8CAC-2AC324DD89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0A27050-00D3-8F4A-ABF0-D4B47FF9AF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4011F57C-A085-B744-82DE-087E28AB9F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E5AF2-0F55-6342-8715-43D7A0AF2705}" type="datetimeFigureOut">
              <a:rPr lang="nb-NO" smtClean="0"/>
              <a:t>17.05.2021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37854F97-4887-C448-8D8C-53013F2FEF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CF0A01FC-880F-2245-9091-BAE103DEE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680C4-7373-6244-8F08-60ACF730A67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066325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C9BF979-C7DF-F546-9D52-F743F8F29F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113BA5CE-8DAE-6142-8FC9-73F0823B7F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F072DD1-2FFC-0946-97FC-EF4DC60492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E5AF2-0F55-6342-8715-43D7A0AF2705}" type="datetimeFigureOut">
              <a:rPr lang="nb-NO" smtClean="0"/>
              <a:t>17.05.2021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FF3E29A-7446-9B4F-A8A5-7015620035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90A6A4ED-1520-4341-9E1D-7AB20FF2D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680C4-7373-6244-8F08-60ACF730A67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81146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DD57ABF-C0D2-C34C-B229-28BD8769C0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2946D35-5B1C-0442-B421-D443F5B294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E5805A47-7223-7049-A199-E511C7849F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B4B7CEC6-97CD-8A42-B4B2-045945B0D7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E5AF2-0F55-6342-8715-43D7A0AF2705}" type="datetimeFigureOut">
              <a:rPr lang="nb-NO" smtClean="0"/>
              <a:t>17.05.2021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61D5DEDA-5C92-AE48-A930-34A2EE77B6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B832BCB4-6179-1049-B1B9-0C5896B62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680C4-7373-6244-8F08-60ACF730A67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009987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BE8E9C5-11D6-184B-BF7F-69C8DFF6D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3927C5F6-E5D5-3F43-8737-1101122F66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E03F6675-927B-A848-970B-98AD5D3268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4B344165-3D0E-5E4E-A6C9-8603FF1C818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4D7AD721-2C1E-E14E-8C4C-74381B8CB8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D5706728-667A-974F-BEB1-EFFA96B0E0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E5AF2-0F55-6342-8715-43D7A0AF2705}" type="datetimeFigureOut">
              <a:rPr lang="nb-NO" smtClean="0"/>
              <a:t>17.05.2021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AE377466-DD9C-FA4F-ABC4-480ECBC7B2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5FB0C9A8-CB99-6B47-8157-CC88BB5A1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680C4-7373-6244-8F08-60ACF730A67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507014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DBE279E-F5A8-AD4F-91C3-5D6CBC5D53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ED4B6760-886E-9E45-8164-785F21024F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E5AF2-0F55-6342-8715-43D7A0AF2705}" type="datetimeFigureOut">
              <a:rPr lang="nb-NO" smtClean="0"/>
              <a:t>17.05.2021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87A2580A-5074-8944-B3BA-1EA691D1E8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006099BC-0C12-3D4C-9308-C967887E3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680C4-7373-6244-8F08-60ACF730A67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54170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4A507C63-A75F-3646-8167-E6CC8E6CDF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E5AF2-0F55-6342-8715-43D7A0AF2705}" type="datetimeFigureOut">
              <a:rPr lang="nb-NO" smtClean="0"/>
              <a:t>17.05.2021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04B32999-CDC3-D740-BDF5-48198DAD6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746DED37-0334-FA41-A2D8-1C6A66207A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680C4-7373-6244-8F08-60ACF730A67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78779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09A8038-238F-0749-B8F0-DECA4ED817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E693202-26C9-2E4E-8BCE-ACB9BCAA4C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81196925-4705-6D47-8765-05EC4866F3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E9B8B4AA-AAE7-864B-A944-E80137E23D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E5AF2-0F55-6342-8715-43D7A0AF2705}" type="datetimeFigureOut">
              <a:rPr lang="nb-NO" smtClean="0"/>
              <a:t>17.05.2021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542E13C2-ED38-014F-9CC8-428D3630AA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0869146A-2D41-7443-A038-6309A002D5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680C4-7373-6244-8F08-60ACF730A67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966202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DA3F247-3391-CD49-A6D0-12EFC73A52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F1E4C5A4-CE15-D54D-AE88-01112FD77A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DF3D6394-1DC2-0F4A-A5D6-5E2E5AD240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F1B0900B-AEEC-D64F-9943-64A12989CA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E5AF2-0F55-6342-8715-43D7A0AF2705}" type="datetimeFigureOut">
              <a:rPr lang="nb-NO" smtClean="0"/>
              <a:t>17.05.2021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C81C4795-C124-3845-A188-5E0BE069FB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7F89A181-A454-2A46-8FCE-E60136C192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680C4-7373-6244-8F08-60ACF730A67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133637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2973ACE7-5E4A-FD4B-8CE4-58DAC980A7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77061054-57C4-8349-B9DB-254D1373B6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D887B489-373B-684A-BEE5-1303346387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DE5AF2-0F55-6342-8715-43D7A0AF2705}" type="datetimeFigureOut">
              <a:rPr lang="nb-NO" smtClean="0"/>
              <a:t>17.05.2021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6A390E8A-4769-0B49-915C-BA1A340D56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0875DAC-8FB6-114D-AE86-0DCC31AD45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4680C4-7373-6244-8F08-60ACF730A67F}" type="slidenum">
              <a:rPr lang="nb-NO" smtClean="0"/>
              <a:t>‹#›</a:t>
            </a:fld>
            <a:endParaRPr lang="nb-NO"/>
          </a:p>
        </p:txBody>
      </p:sp>
      <p:pic>
        <p:nvPicPr>
          <p:cNvPr id="14" name="Picture 13" descr="Shape, rectangle&#10;&#10;Description automatically generated">
            <a:extLst>
              <a:ext uri="{FF2B5EF4-FFF2-40B4-BE49-F238E27FC236}">
                <a16:creationId xmlns:a16="http://schemas.microsoft.com/office/drawing/2014/main" id="{3A6745D4-8FE1-4FC2-AE1A-F050BE2EC1F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169068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6288E3D-FBCF-4074-AE3A-0FDF9460D85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0" y="6378023"/>
            <a:ext cx="12192000" cy="47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49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AC3568C2-A858-4BC3-8BB6-E1004C2E4E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" y="0"/>
            <a:ext cx="12190143" cy="6858000"/>
          </a:xfrm>
          <a:prstGeom prst="rect">
            <a:avLst/>
          </a:prstGeom>
        </p:spPr>
      </p:pic>
      <p:sp>
        <p:nvSpPr>
          <p:cNvPr id="7" name="Tittel 1">
            <a:extLst>
              <a:ext uri="{FF2B5EF4-FFF2-40B4-BE49-F238E27FC236}">
                <a16:creationId xmlns:a16="http://schemas.microsoft.com/office/drawing/2014/main" id="{87FE3BDD-AE5A-4A67-9FD8-731F172DA84C}"/>
              </a:ext>
            </a:extLst>
          </p:cNvPr>
          <p:cNvSpPr txBox="1">
            <a:spLocks/>
          </p:cNvSpPr>
          <p:nvPr/>
        </p:nvSpPr>
        <p:spPr>
          <a:xfrm>
            <a:off x="3382930" y="607219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b="1" dirty="0">
                <a:latin typeface="Proxima Nova" panose="02000506030000020004" pitchFamily="50" charset="0"/>
              </a:rPr>
              <a:t>Die Aussprache</a:t>
            </a:r>
          </a:p>
        </p:txBody>
      </p:sp>
      <p:sp>
        <p:nvSpPr>
          <p:cNvPr id="10" name="Undertittel 2">
            <a:extLst>
              <a:ext uri="{FF2B5EF4-FFF2-40B4-BE49-F238E27FC236}">
                <a16:creationId xmlns:a16="http://schemas.microsoft.com/office/drawing/2014/main" id="{C625AC30-98EA-40BD-AEEB-7E827A3F7A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62613" y="3035301"/>
            <a:ext cx="9144000" cy="1655762"/>
          </a:xfrm>
        </p:spPr>
        <p:txBody>
          <a:bodyPr/>
          <a:lstStyle/>
          <a:p>
            <a:r>
              <a:rPr lang="nb-NO" dirty="0">
                <a:latin typeface="Proxima Nova" panose="02000506030000020004" pitchFamily="50" charset="0"/>
              </a:rPr>
              <a:t>Undervisningsopplegg </a:t>
            </a:r>
            <a:r>
              <a:rPr lang="nb-NO" i="1" dirty="0" err="1">
                <a:latin typeface="Proxima Nova" panose="02000506030000020004"/>
              </a:rPr>
              <a:t>Weiter</a:t>
            </a:r>
            <a:r>
              <a:rPr lang="nb-NO" i="1" dirty="0">
                <a:latin typeface="Proxima Nova" panose="02000506030000020004"/>
              </a:rPr>
              <a:t> </a:t>
            </a:r>
            <a:r>
              <a:rPr lang="nb-NO" i="1" dirty="0" err="1">
                <a:latin typeface="Proxima Nova" panose="02000506030000020004"/>
              </a:rPr>
              <a:t>geht</a:t>
            </a:r>
            <a:r>
              <a:rPr lang="nb-NO" i="1" dirty="0">
                <a:latin typeface="Proxima Nova" panose="02000506030000020004"/>
                <a:cs typeface="Calibri" panose="020F0502020204030204" pitchFamily="34" charset="0"/>
              </a:rPr>
              <a:t>’</a:t>
            </a:r>
            <a:r>
              <a:rPr lang="pl-PL" i="1" dirty="0">
                <a:latin typeface="Proxima Nova" panose="02000506030000020004" pitchFamily="50" charset="0"/>
              </a:rPr>
              <a:t>s</a:t>
            </a:r>
            <a:endParaRPr lang="nb-NO" i="1" dirty="0">
              <a:latin typeface="Proxima Nova" panose="02000506030000020004"/>
            </a:endParaRPr>
          </a:p>
          <a:p>
            <a:r>
              <a:rPr lang="nb-NO" dirty="0">
                <a:latin typeface="Proxima Nova" panose="02000506030000020004" pitchFamily="50" charset="0"/>
              </a:rPr>
              <a:t>Anne-Marie Schulze</a:t>
            </a:r>
          </a:p>
        </p:txBody>
      </p:sp>
    </p:spTree>
    <p:extLst>
      <p:ext uri="{BB962C8B-B14F-4D97-AF65-F5344CB8AC3E}">
        <p14:creationId xmlns:p14="http://schemas.microsoft.com/office/powerpoint/2010/main" val="21253531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ED151CE-C150-8C4B-94F8-82089C641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b="1" dirty="0">
                <a:solidFill>
                  <a:schemeClr val="bg1"/>
                </a:solidFill>
                <a:latin typeface="Proxima Nova" panose="02000506030000020004" pitchFamily="50" charset="0"/>
              </a:rPr>
              <a:t>Wie sagt man es auf </a:t>
            </a:r>
            <a:r>
              <a:rPr lang="nb-NO" b="1" dirty="0" err="1">
                <a:solidFill>
                  <a:schemeClr val="bg1"/>
                </a:solidFill>
                <a:latin typeface="Proxima Nova" panose="02000506030000020004" pitchFamily="50" charset="0"/>
              </a:rPr>
              <a:t>Deutsch</a:t>
            </a:r>
            <a:r>
              <a:rPr lang="nb-NO" b="1" dirty="0">
                <a:solidFill>
                  <a:schemeClr val="bg1"/>
                </a:solidFill>
                <a:latin typeface="Proxima Nova" panose="02000506030000020004" pitchFamily="50" charset="0"/>
              </a:rPr>
              <a:t>?</a:t>
            </a:r>
            <a:r>
              <a:rPr lang="pl-PL" b="1" dirty="0">
                <a:solidFill>
                  <a:schemeClr val="bg1"/>
                </a:solidFill>
                <a:latin typeface="Proxima Nova" panose="02000506030000020004" pitchFamily="50" charset="0"/>
              </a:rPr>
              <a:t> </a:t>
            </a:r>
            <a:r>
              <a:rPr lang="nb-NO" b="1" dirty="0">
                <a:solidFill>
                  <a:schemeClr val="bg1"/>
                </a:solidFill>
                <a:latin typeface="Proxima Nova" panose="02000506030000020004" pitchFamily="50" charset="0"/>
              </a:rPr>
              <a:t>Ä 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2230928-9520-794E-B5B6-48B8C603F8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nb-NO" dirty="0">
                <a:latin typeface="Proxima Nova" panose="02000506030000020004" pitchFamily="50" charset="0"/>
              </a:rPr>
              <a:t>ä spricht man wie eine Mischung zwischen dem norwegischen </a:t>
            </a:r>
            <a:r>
              <a:rPr lang="nb-NO" i="1" dirty="0">
                <a:latin typeface="Proxima Nova" panose="02000506030000020004" pitchFamily="50" charset="0"/>
              </a:rPr>
              <a:t>e</a:t>
            </a:r>
            <a:r>
              <a:rPr lang="nb-NO" dirty="0">
                <a:latin typeface="Proxima Nova" panose="02000506030000020004" pitchFamily="50" charset="0"/>
              </a:rPr>
              <a:t> und </a:t>
            </a:r>
            <a:r>
              <a:rPr lang="nb-NO" i="1" dirty="0">
                <a:latin typeface="Proxima Nova" panose="02000506030000020004" pitchFamily="50" charset="0"/>
              </a:rPr>
              <a:t>æ</a:t>
            </a:r>
            <a:r>
              <a:rPr lang="nb-NO" dirty="0">
                <a:latin typeface="Proxima Nova" panose="02000506030000020004" pitchFamily="50" charset="0"/>
              </a:rPr>
              <a:t> aus </a:t>
            </a:r>
          </a:p>
          <a:p>
            <a:pPr marL="0" indent="0">
              <a:lnSpc>
                <a:spcPct val="80000"/>
              </a:lnSpc>
              <a:buNone/>
            </a:pPr>
            <a:endParaRPr lang="nb-NO" dirty="0">
              <a:latin typeface="Proxima Nova" panose="02000506030000020004" pitchFamily="50" charset="0"/>
            </a:endParaRPr>
          </a:p>
          <a:p>
            <a:pPr marL="0" indent="0">
              <a:lnSpc>
                <a:spcPct val="80000"/>
              </a:lnSpc>
              <a:buNone/>
            </a:pPr>
            <a:r>
              <a:rPr lang="nb-NO" dirty="0" err="1">
                <a:latin typeface="Proxima Nova" panose="02000506030000020004" pitchFamily="50" charset="0"/>
              </a:rPr>
              <a:t>Beispiele</a:t>
            </a:r>
            <a:r>
              <a:rPr lang="nb-NO" dirty="0">
                <a:latin typeface="Proxima Nova" panose="02000506030000020004" pitchFamily="50" charset="0"/>
              </a:rPr>
              <a:t>: </a:t>
            </a:r>
          </a:p>
          <a:p>
            <a:pPr marL="0" indent="0">
              <a:lnSpc>
                <a:spcPct val="80000"/>
              </a:lnSpc>
              <a:buNone/>
            </a:pPr>
            <a:endParaRPr lang="nb-NO" dirty="0">
              <a:latin typeface="Proxima Nova" panose="02000506030000020004" pitchFamily="50" charset="0"/>
            </a:endParaRPr>
          </a:p>
          <a:p>
            <a:pPr marL="0" indent="0">
              <a:lnSpc>
                <a:spcPct val="80000"/>
              </a:lnSpc>
              <a:buNone/>
            </a:pPr>
            <a:r>
              <a:rPr lang="nb-NO" dirty="0">
                <a:latin typeface="Proxima Nova" panose="02000506030000020004" pitchFamily="50" charset="0"/>
              </a:rPr>
              <a:t>  </a:t>
            </a:r>
            <a:r>
              <a:rPr lang="nb-NO" dirty="0" err="1">
                <a:latin typeface="Proxima Nova" panose="02000506030000020004" pitchFamily="50" charset="0"/>
              </a:rPr>
              <a:t>Jäger</a:t>
            </a:r>
            <a:r>
              <a:rPr lang="nb-NO" dirty="0">
                <a:latin typeface="Proxima Nova" panose="02000506030000020004" pitchFamily="50" charset="0"/>
              </a:rPr>
              <a:t>, </a:t>
            </a:r>
            <a:r>
              <a:rPr lang="nb-NO" dirty="0" err="1">
                <a:latin typeface="Proxima Nova" panose="02000506030000020004" pitchFamily="50" charset="0"/>
              </a:rPr>
              <a:t>Blätter</a:t>
            </a:r>
            <a:r>
              <a:rPr lang="nb-NO" dirty="0">
                <a:latin typeface="Proxima Nova" panose="02000506030000020004" pitchFamily="50" charset="0"/>
              </a:rPr>
              <a:t>, </a:t>
            </a:r>
            <a:r>
              <a:rPr lang="nb-NO" dirty="0" err="1">
                <a:latin typeface="Proxima Nova" panose="02000506030000020004" pitchFamily="50" charset="0"/>
              </a:rPr>
              <a:t>Männer</a:t>
            </a:r>
            <a:r>
              <a:rPr lang="nb-NO" dirty="0">
                <a:latin typeface="Proxima Nova" panose="02000506030000020004" pitchFamily="50" charset="0"/>
              </a:rPr>
              <a:t>, </a:t>
            </a:r>
            <a:r>
              <a:rPr lang="nb-NO" dirty="0" err="1">
                <a:latin typeface="Proxima Nova" panose="02000506030000020004" pitchFamily="50" charset="0"/>
              </a:rPr>
              <a:t>Wächter</a:t>
            </a:r>
            <a:endParaRPr lang="nb-NO" dirty="0">
              <a:latin typeface="Proxima Nova" panose="02000506030000020004" pitchFamily="50" charset="0"/>
            </a:endParaRPr>
          </a:p>
          <a:p>
            <a:pPr marL="0" indent="0">
              <a:lnSpc>
                <a:spcPct val="80000"/>
              </a:lnSpc>
              <a:buNone/>
            </a:pPr>
            <a:r>
              <a:rPr lang="nb-NO" dirty="0">
                <a:latin typeface="Proxima Nova" panose="02000506030000020004" pitchFamily="50" charset="0"/>
              </a:rPr>
              <a:t>  </a:t>
            </a:r>
            <a:r>
              <a:rPr lang="nb-NO" dirty="0" err="1">
                <a:latin typeface="Proxima Nova" panose="02000506030000020004" pitchFamily="50" charset="0"/>
              </a:rPr>
              <a:t>Hände</a:t>
            </a:r>
            <a:r>
              <a:rPr lang="nb-NO" dirty="0">
                <a:latin typeface="Proxima Nova" panose="02000506030000020004" pitchFamily="50" charset="0"/>
              </a:rPr>
              <a:t>, </a:t>
            </a:r>
            <a:r>
              <a:rPr lang="nb-NO" dirty="0" err="1">
                <a:latin typeface="Proxima Nova" panose="02000506030000020004" pitchFamily="50" charset="0"/>
              </a:rPr>
              <a:t>nämlich</a:t>
            </a:r>
            <a:r>
              <a:rPr lang="nb-NO" dirty="0">
                <a:latin typeface="Proxima Nova" panose="02000506030000020004" pitchFamily="50" charset="0"/>
              </a:rPr>
              <a:t>, </a:t>
            </a:r>
            <a:r>
              <a:rPr lang="nb-NO" dirty="0" err="1">
                <a:latin typeface="Proxima Nova" panose="02000506030000020004" pitchFamily="50" charset="0"/>
              </a:rPr>
              <a:t>Lärm</a:t>
            </a:r>
            <a:r>
              <a:rPr lang="nb-NO" dirty="0">
                <a:latin typeface="Proxima Nova" panose="02000506030000020004" pitchFamily="50" charset="0"/>
              </a:rPr>
              <a:t>, </a:t>
            </a:r>
            <a:r>
              <a:rPr lang="nb-NO" dirty="0" err="1">
                <a:latin typeface="Proxima Nova" panose="02000506030000020004" pitchFamily="50" charset="0"/>
              </a:rPr>
              <a:t>Wäsche</a:t>
            </a:r>
            <a:endParaRPr lang="nb-NO" dirty="0">
              <a:latin typeface="Proxima Nova" panose="02000506030000020004" pitchFamily="50" charset="0"/>
            </a:endParaRPr>
          </a:p>
          <a:p>
            <a:pPr marL="0" indent="0">
              <a:lnSpc>
                <a:spcPct val="80000"/>
              </a:lnSpc>
              <a:buNone/>
            </a:pPr>
            <a:r>
              <a:rPr lang="de-DE" dirty="0">
                <a:latin typeface="Proxima Nova" panose="02000506030000020004" pitchFamily="50" charset="0"/>
              </a:rPr>
              <a:t>  ä</a:t>
            </a:r>
            <a:r>
              <a:rPr lang="nb-NO" dirty="0" err="1">
                <a:latin typeface="Proxima Nova" panose="02000506030000020004" pitchFamily="50" charset="0"/>
              </a:rPr>
              <a:t>rgerlich</a:t>
            </a:r>
            <a:r>
              <a:rPr lang="nb-NO" dirty="0">
                <a:latin typeface="Proxima Nova" panose="02000506030000020004" pitchFamily="50" charset="0"/>
              </a:rPr>
              <a:t>, </a:t>
            </a:r>
            <a:r>
              <a:rPr lang="nb-NO" dirty="0" err="1">
                <a:latin typeface="Proxima Nova" panose="02000506030000020004" pitchFamily="50" charset="0"/>
              </a:rPr>
              <a:t>Änderung</a:t>
            </a:r>
            <a:r>
              <a:rPr lang="nb-NO" dirty="0">
                <a:latin typeface="Proxima Nova" panose="02000506030000020004" pitchFamily="50" charset="0"/>
              </a:rPr>
              <a:t>, </a:t>
            </a:r>
            <a:r>
              <a:rPr lang="nb-NO" dirty="0" err="1">
                <a:latin typeface="Proxima Nova" panose="02000506030000020004" pitchFamily="50" charset="0"/>
              </a:rPr>
              <a:t>Krähe</a:t>
            </a:r>
            <a:r>
              <a:rPr lang="nb-NO" dirty="0">
                <a:latin typeface="Proxima Nova" panose="02000506030000020004" pitchFamily="50" charset="0"/>
              </a:rPr>
              <a:t>, </a:t>
            </a:r>
            <a:r>
              <a:rPr lang="nb-NO" dirty="0" err="1">
                <a:latin typeface="Proxima Nova" panose="02000506030000020004" pitchFamily="50" charset="0"/>
              </a:rPr>
              <a:t>rächen</a:t>
            </a:r>
            <a:endParaRPr lang="nb-NO" dirty="0">
              <a:latin typeface="Proxima Nova" panose="02000506030000020004" pitchFamily="50" charset="0"/>
            </a:endParaRPr>
          </a:p>
          <a:p>
            <a:pPr marL="0" indent="0">
              <a:buNone/>
            </a:pPr>
            <a:endParaRPr lang="nb-NO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810300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E5A08BF-5CEC-1349-9368-3B9FE35C26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b="1" dirty="0">
                <a:solidFill>
                  <a:schemeClr val="bg1"/>
                </a:solidFill>
                <a:latin typeface="Proxima Nova" panose="02000506030000020004" pitchFamily="50" charset="0"/>
              </a:rPr>
              <a:t>Sag mal was!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6CECE131-B667-3F41-AD42-AC5F38CB53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b-NO" dirty="0">
                <a:latin typeface="Proxima Nova" panose="02000506030000020004" pitchFamily="50" charset="0"/>
              </a:rPr>
              <a:t>Aussprache üben</a:t>
            </a:r>
          </a:p>
          <a:p>
            <a:pPr marL="0" indent="0">
              <a:buNone/>
            </a:pPr>
            <a:endParaRPr lang="nb-NO" dirty="0">
              <a:latin typeface="Proxima Nova" panose="02000506030000020004" pitchFamily="50" charset="0"/>
            </a:endParaRPr>
          </a:p>
          <a:p>
            <a:pPr marL="0" indent="0">
              <a:buNone/>
            </a:pPr>
            <a:r>
              <a:rPr lang="nb-NO" dirty="0">
                <a:latin typeface="Proxima Nova" panose="02000506030000020004" pitchFamily="50" charset="0"/>
              </a:rPr>
              <a:t>1) </a:t>
            </a:r>
            <a:r>
              <a:rPr lang="nb-NO" dirty="0" err="1">
                <a:latin typeface="Proxima Nova" panose="02000506030000020004" pitchFamily="50" charset="0"/>
              </a:rPr>
              <a:t>ie</a:t>
            </a:r>
            <a:r>
              <a:rPr lang="nb-NO" dirty="0">
                <a:latin typeface="Proxima Nova" panose="02000506030000020004" pitchFamily="50" charset="0"/>
              </a:rPr>
              <a:t> oder ei: 	</a:t>
            </a:r>
            <a:r>
              <a:rPr lang="nb-NO" dirty="0" err="1">
                <a:latin typeface="Proxima Nova" panose="02000506030000020004" pitchFamily="50" charset="0"/>
              </a:rPr>
              <a:t>gießen</a:t>
            </a:r>
            <a:r>
              <a:rPr lang="nb-NO" dirty="0">
                <a:latin typeface="Proxima Nova" panose="02000506030000020004" pitchFamily="50" charset="0"/>
              </a:rPr>
              <a:t>, Lied, langweilig, getrieben, sowieso, 				beschrieben, beschreiben, schief, Weile, Wiese</a:t>
            </a:r>
          </a:p>
          <a:p>
            <a:pPr marL="0" indent="0">
              <a:buNone/>
            </a:pPr>
            <a:r>
              <a:rPr lang="nb-NO" dirty="0">
                <a:latin typeface="Proxima Nova" panose="02000506030000020004" pitchFamily="50" charset="0"/>
              </a:rPr>
              <a:t>2) mit Umlaut: 	erröten, Töne, Jürgen, grüßen, zähmen, 				</a:t>
            </a:r>
            <a:r>
              <a:rPr lang="nb-NO" dirty="0" err="1">
                <a:latin typeface="Proxima Nova" panose="02000506030000020004" pitchFamily="50" charset="0"/>
              </a:rPr>
              <a:t>erzählen</a:t>
            </a:r>
            <a:r>
              <a:rPr lang="nb-NO" dirty="0">
                <a:latin typeface="Proxima Nova" panose="02000506030000020004" pitchFamily="50" charset="0"/>
              </a:rPr>
              <a:t>, </a:t>
            </a:r>
            <a:r>
              <a:rPr lang="nb-NO" dirty="0" err="1">
                <a:latin typeface="Proxima Nova" panose="02000506030000020004" pitchFamily="50" charset="0"/>
              </a:rPr>
              <a:t>ertönen</a:t>
            </a:r>
            <a:r>
              <a:rPr lang="nb-NO" dirty="0">
                <a:latin typeface="Proxima Nova" panose="02000506030000020004" pitchFamily="50" charset="0"/>
              </a:rPr>
              <a:t>, </a:t>
            </a:r>
            <a:r>
              <a:rPr lang="nb-NO" dirty="0" err="1">
                <a:latin typeface="Proxima Nova" panose="02000506030000020004" pitchFamily="50" charset="0"/>
              </a:rPr>
              <a:t>Empfänger</a:t>
            </a:r>
            <a:r>
              <a:rPr lang="nb-NO" dirty="0">
                <a:latin typeface="Proxima Nova" panose="02000506030000020004" pitchFamily="50" charset="0"/>
              </a:rPr>
              <a:t>, </a:t>
            </a:r>
            <a:r>
              <a:rPr lang="nb-NO" dirty="0" err="1">
                <a:latin typeface="Proxima Nova" panose="02000506030000020004" pitchFamily="50" charset="0"/>
              </a:rPr>
              <a:t>überzeugen</a:t>
            </a:r>
            <a:endParaRPr lang="nb-NO" dirty="0">
              <a:latin typeface="Proxima Nova" panose="02000506030000020004" pitchFamily="50" charset="0"/>
            </a:endParaRPr>
          </a:p>
          <a:p>
            <a:pPr marL="0" indent="0">
              <a:buNone/>
            </a:pPr>
            <a:r>
              <a:rPr lang="nb-NO" dirty="0">
                <a:latin typeface="Proxima Nova" panose="02000506030000020004" pitchFamily="50" charset="0"/>
              </a:rPr>
              <a:t>3) Z-Laut: 		</a:t>
            </a:r>
            <a:r>
              <a:rPr lang="nb-NO" dirty="0" err="1">
                <a:latin typeface="Proxima Nova" panose="02000506030000020004" pitchFamily="50" charset="0"/>
              </a:rPr>
              <a:t>Zeit</a:t>
            </a:r>
            <a:r>
              <a:rPr lang="nb-NO" dirty="0">
                <a:latin typeface="Proxima Nova" panose="02000506030000020004" pitchFamily="50" charset="0"/>
              </a:rPr>
              <a:t>, </a:t>
            </a:r>
            <a:r>
              <a:rPr lang="nb-NO" dirty="0" err="1">
                <a:latin typeface="Proxima Nova" panose="02000506030000020004" pitchFamily="50" charset="0"/>
              </a:rPr>
              <a:t>zehn</a:t>
            </a:r>
            <a:r>
              <a:rPr lang="nb-NO" dirty="0">
                <a:latin typeface="Proxima Nova" panose="02000506030000020004" pitchFamily="50" charset="0"/>
              </a:rPr>
              <a:t>, </a:t>
            </a:r>
            <a:r>
              <a:rPr lang="nb-NO" dirty="0" err="1">
                <a:latin typeface="Proxima Nova" panose="02000506030000020004" pitchFamily="50" charset="0"/>
              </a:rPr>
              <a:t>Zelt</a:t>
            </a:r>
            <a:r>
              <a:rPr lang="nb-NO" dirty="0">
                <a:latin typeface="Proxima Nova" panose="02000506030000020004" pitchFamily="50" charset="0"/>
              </a:rPr>
              <a:t>, </a:t>
            </a:r>
            <a:r>
              <a:rPr lang="nb-NO" dirty="0" err="1">
                <a:latin typeface="Proxima Nova" panose="02000506030000020004" pitchFamily="50" charset="0"/>
              </a:rPr>
              <a:t>Zeugnis</a:t>
            </a:r>
            <a:r>
              <a:rPr lang="nb-NO" dirty="0">
                <a:latin typeface="Proxima Nova" panose="02000506030000020004" pitchFamily="50" charset="0"/>
              </a:rPr>
              <a:t>, </a:t>
            </a:r>
            <a:r>
              <a:rPr lang="nb-NO" dirty="0" err="1">
                <a:latin typeface="Proxima Nova" panose="02000506030000020004" pitchFamily="50" charset="0"/>
              </a:rPr>
              <a:t>Zettel</a:t>
            </a:r>
            <a:r>
              <a:rPr lang="nb-NO" dirty="0">
                <a:latin typeface="Proxima Nova" panose="02000506030000020004" pitchFamily="50" charset="0"/>
              </a:rPr>
              <a:t>, Zahl, 					</a:t>
            </a:r>
            <a:r>
              <a:rPr lang="nb-NO" dirty="0" err="1">
                <a:latin typeface="Proxima Nova" panose="02000506030000020004" pitchFamily="50" charset="0"/>
              </a:rPr>
              <a:t>Zukunft</a:t>
            </a:r>
            <a:r>
              <a:rPr lang="nb-NO" dirty="0">
                <a:latin typeface="Proxima Nova" panose="02000506030000020004" pitchFamily="50" charset="0"/>
              </a:rPr>
              <a:t>, </a:t>
            </a:r>
            <a:r>
              <a:rPr lang="nb-NO" dirty="0" err="1">
                <a:latin typeface="Proxima Nova" panose="02000506030000020004" pitchFamily="50" charset="0"/>
              </a:rPr>
              <a:t>Zeigefinger</a:t>
            </a:r>
            <a:r>
              <a:rPr lang="nb-NO" dirty="0">
                <a:latin typeface="Proxima Nova" panose="02000506030000020004" pitchFamily="50" charset="0"/>
              </a:rPr>
              <a:t>, Zorn, </a:t>
            </a:r>
            <a:r>
              <a:rPr lang="nb-NO" dirty="0" err="1">
                <a:latin typeface="Proxima Nova" panose="02000506030000020004" pitchFamily="50" charset="0"/>
              </a:rPr>
              <a:t>zirka</a:t>
            </a:r>
            <a:r>
              <a:rPr lang="nb-NO" dirty="0">
                <a:latin typeface="Proxima Nova" panose="02000506030000020004" pitchFamily="50" charset="0"/>
              </a:rPr>
              <a:t> </a:t>
            </a:r>
          </a:p>
          <a:p>
            <a:pPr marL="0" indent="0">
              <a:buNone/>
            </a:pPr>
            <a:r>
              <a:rPr lang="nb-NO" dirty="0">
                <a:latin typeface="Proxima Nova" panose="02000506030000020004" pitchFamily="50" charset="0"/>
              </a:rPr>
              <a:t>4) Ch-Laut: </a:t>
            </a:r>
            <a:r>
              <a:rPr lang="nb-NO" dirty="0"/>
              <a:t>	</a:t>
            </a:r>
            <a:r>
              <a:rPr lang="nb-NO" dirty="0">
                <a:latin typeface="Proxima Nova" panose="02000506030000020004" pitchFamily="50" charset="0"/>
              </a:rPr>
              <a:t>ich, dich, mich, Licht, nicht, Richter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6488526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C4676D1-4A06-E045-A376-D251504F0E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b="1" dirty="0">
                <a:solidFill>
                  <a:schemeClr val="bg1"/>
                </a:solidFill>
                <a:latin typeface="Proxima Nova" panose="02000506030000020004" pitchFamily="50" charset="0"/>
              </a:rPr>
              <a:t>Sag mal was! Ausspracheübung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E72558C-342B-014D-B28B-5545AD4346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nb-NO" sz="3000" dirty="0">
                <a:latin typeface="Proxima Nova" panose="02000506030000020004" pitchFamily="50" charset="0"/>
              </a:rPr>
              <a:t>Arbeitet zusammen in kleinen Gruppen und übt die Aussprache</a:t>
            </a:r>
          </a:p>
          <a:p>
            <a:endParaRPr lang="nb-NO" sz="2600" dirty="0">
              <a:latin typeface="Proxima Nova" panose="02000506030000020004" pitchFamily="50" charset="0"/>
            </a:endParaRPr>
          </a:p>
          <a:p>
            <a:pPr marL="0" indent="0">
              <a:buNone/>
            </a:pPr>
            <a:r>
              <a:rPr lang="nb-NO" sz="2600" dirty="0">
                <a:latin typeface="Proxima Nova" panose="02000506030000020004" pitchFamily="50" charset="0"/>
              </a:rPr>
              <a:t>  </a:t>
            </a:r>
            <a:r>
              <a:rPr lang="nb-NO" sz="2600" dirty="0" err="1">
                <a:latin typeface="Proxima Nova" panose="02000506030000020004" pitchFamily="50" charset="0"/>
              </a:rPr>
              <a:t>weiß</a:t>
            </a:r>
            <a:r>
              <a:rPr lang="nb-NO" sz="2600" dirty="0">
                <a:latin typeface="Proxima Nova" panose="02000506030000020004" pitchFamily="50" charset="0"/>
              </a:rPr>
              <a:t>		 	deine 			</a:t>
            </a:r>
            <a:r>
              <a:rPr lang="nb-NO" sz="2600" dirty="0" err="1">
                <a:latin typeface="Proxima Nova" panose="02000506030000020004" pitchFamily="50" charset="0"/>
              </a:rPr>
              <a:t>Liebe</a:t>
            </a:r>
            <a:endParaRPr lang="nb-NO" sz="2600" dirty="0">
              <a:latin typeface="Proxima Nova" panose="02000506030000020004" pitchFamily="50" charset="0"/>
            </a:endParaRPr>
          </a:p>
          <a:p>
            <a:pPr marL="0" indent="0">
              <a:buNone/>
            </a:pPr>
            <a:r>
              <a:rPr lang="nb-NO" sz="2600" dirty="0">
                <a:latin typeface="Proxima Nova" panose="02000506030000020004" pitchFamily="50" charset="0"/>
              </a:rPr>
              <a:t>  Dienstag 		Freitag 		vielleicht</a:t>
            </a:r>
          </a:p>
          <a:p>
            <a:pPr marL="0" indent="0">
              <a:buNone/>
            </a:pPr>
            <a:r>
              <a:rPr lang="nb-NO" sz="2600" dirty="0">
                <a:latin typeface="Proxima Nova" panose="02000506030000020004" pitchFamily="50" charset="0"/>
              </a:rPr>
              <a:t>  vier 			weinen 		Winter</a:t>
            </a:r>
          </a:p>
          <a:p>
            <a:pPr marL="0" indent="0">
              <a:buNone/>
            </a:pPr>
            <a:r>
              <a:rPr lang="nb-NO" sz="2600" dirty="0">
                <a:latin typeface="Proxima Nova" panose="02000506030000020004" pitchFamily="50" charset="0"/>
              </a:rPr>
              <a:t>  Vater 		wohnen 		</a:t>
            </a:r>
            <a:r>
              <a:rPr lang="nb-NO" sz="2600" dirty="0" err="1">
                <a:latin typeface="Proxima Nova" panose="02000506030000020004" pitchFamily="50" charset="0"/>
              </a:rPr>
              <a:t>Verzögerung</a:t>
            </a:r>
            <a:endParaRPr lang="nb-NO" sz="2600" dirty="0">
              <a:latin typeface="Proxima Nova" panose="02000506030000020004" pitchFamily="50" charset="0"/>
            </a:endParaRPr>
          </a:p>
          <a:p>
            <a:pPr marL="0" indent="0">
              <a:buNone/>
            </a:pPr>
            <a:r>
              <a:rPr lang="nb-NO" sz="2600" dirty="0">
                <a:latin typeface="Proxima Nova" panose="02000506030000020004" pitchFamily="50" charset="0"/>
              </a:rPr>
              <a:t>  </a:t>
            </a:r>
            <a:r>
              <a:rPr lang="nb-NO" sz="2600" dirty="0" err="1">
                <a:latin typeface="Proxima Nova" panose="02000506030000020004" pitchFamily="50" charset="0"/>
              </a:rPr>
              <a:t>dich</a:t>
            </a:r>
            <a:r>
              <a:rPr lang="nb-NO" sz="2600" dirty="0">
                <a:latin typeface="Proxima Nova" panose="02000506030000020004" pitchFamily="50" charset="0"/>
              </a:rPr>
              <a:t> 			Stadt 			spielen</a:t>
            </a:r>
          </a:p>
          <a:p>
            <a:pPr marL="0" indent="0">
              <a:buNone/>
            </a:pPr>
            <a:r>
              <a:rPr lang="nb-NO" sz="2600" dirty="0">
                <a:latin typeface="Proxima Nova" panose="02000506030000020004" pitchFamily="50" charset="0"/>
              </a:rPr>
              <a:t>  </a:t>
            </a:r>
            <a:r>
              <a:rPr lang="nb-NO" sz="2600" dirty="0" err="1">
                <a:latin typeface="Proxima Nova" panose="02000506030000020004" pitchFamily="50" charset="0"/>
              </a:rPr>
              <a:t>romantisch</a:t>
            </a:r>
            <a:r>
              <a:rPr lang="nb-NO" sz="2600" dirty="0">
                <a:latin typeface="Proxima Nova" panose="02000506030000020004" pitchFamily="50" charset="0"/>
              </a:rPr>
              <a:t> 		billig 			</a:t>
            </a:r>
            <a:r>
              <a:rPr lang="nb-NO" sz="2600" dirty="0" err="1">
                <a:latin typeface="Proxima Nova" panose="02000506030000020004" pitchFamily="50" charset="0"/>
              </a:rPr>
              <a:t>allmählich</a:t>
            </a:r>
            <a:endParaRPr lang="nb-NO" sz="2600" dirty="0">
              <a:latin typeface="Proxima Nova" panose="02000506030000020004" pitchFamily="50" charset="0"/>
            </a:endParaRPr>
          </a:p>
          <a:p>
            <a:pPr marL="0" indent="0">
              <a:buNone/>
            </a:pPr>
            <a:r>
              <a:rPr lang="nb-NO" sz="2600" dirty="0">
                <a:latin typeface="Proxima Nova" panose="02000506030000020004" pitchFamily="50" charset="0"/>
              </a:rPr>
              <a:t>  </a:t>
            </a:r>
            <a:r>
              <a:rPr lang="nb-NO" sz="2600" dirty="0" err="1">
                <a:latin typeface="Proxima Nova" panose="02000506030000020004" pitchFamily="50" charset="0"/>
              </a:rPr>
              <a:t>Fach</a:t>
            </a:r>
            <a:r>
              <a:rPr lang="nb-NO" sz="2600" dirty="0">
                <a:latin typeface="Proxima Nova" panose="02000506030000020004" pitchFamily="50" charset="0"/>
              </a:rPr>
              <a:t> 			Schwester 		</a:t>
            </a:r>
            <a:r>
              <a:rPr lang="nb-NO" sz="2600" dirty="0" err="1">
                <a:latin typeface="Proxima Nova" panose="02000506030000020004" pitchFamily="50" charset="0"/>
              </a:rPr>
              <a:t>schwierig</a:t>
            </a:r>
            <a:endParaRPr lang="nb-NO" sz="2600" dirty="0">
              <a:latin typeface="Proxima Nova" panose="02000506030000020004" pitchFamily="50" charset="0"/>
            </a:endParaRPr>
          </a:p>
          <a:p>
            <a:pPr marL="0" indent="0">
              <a:buNone/>
            </a:pPr>
            <a:r>
              <a:rPr lang="nb-NO" sz="2600" dirty="0">
                <a:latin typeface="Proxima Nova" panose="02000506030000020004" pitchFamily="50" charset="0"/>
              </a:rPr>
              <a:t>  </a:t>
            </a:r>
            <a:r>
              <a:rPr lang="nb-NO" sz="2600" dirty="0" err="1">
                <a:latin typeface="Proxima Nova" panose="02000506030000020004" pitchFamily="50" charset="0"/>
              </a:rPr>
              <a:t>Tür</a:t>
            </a:r>
            <a:r>
              <a:rPr lang="nb-NO" sz="2600" dirty="0">
                <a:latin typeface="Proxima Nova" panose="02000506030000020004" pitchFamily="50" charset="0"/>
              </a:rPr>
              <a:t> 			Fächer	 		</a:t>
            </a:r>
            <a:r>
              <a:rPr lang="nb-NO" sz="2600" dirty="0" err="1">
                <a:latin typeface="Proxima Nova" panose="02000506030000020004" pitchFamily="50" charset="0"/>
              </a:rPr>
              <a:t>fährt</a:t>
            </a:r>
            <a:endParaRPr lang="nb-NO" sz="2600" dirty="0">
              <a:latin typeface="Proxima Nova" panose="02000506030000020004" pitchFamily="50" charset="0"/>
            </a:endParaRPr>
          </a:p>
          <a:p>
            <a:pPr marL="0" indent="0">
              <a:buNone/>
            </a:pPr>
            <a:r>
              <a:rPr lang="nb-NO" sz="2600" dirty="0">
                <a:latin typeface="Proxima Nova" panose="02000506030000020004" pitchFamily="50" charset="0"/>
              </a:rPr>
              <a:t>  </a:t>
            </a:r>
            <a:r>
              <a:rPr lang="nb-NO" sz="2600" dirty="0" err="1">
                <a:latin typeface="Proxima Nova" panose="02000506030000020004" pitchFamily="50" charset="0"/>
              </a:rPr>
              <a:t>Löwe</a:t>
            </a:r>
            <a:r>
              <a:rPr lang="nb-NO" sz="2600" dirty="0">
                <a:latin typeface="Proxima Nova" panose="02000506030000020004" pitchFamily="50" charset="0"/>
              </a:rPr>
              <a:t> 		          </a:t>
            </a:r>
            <a:r>
              <a:rPr lang="nb-NO" sz="2600" dirty="0" err="1">
                <a:latin typeface="Proxima Nova" panose="02000506030000020004" pitchFamily="50" charset="0"/>
              </a:rPr>
              <a:t>Bücher</a:t>
            </a:r>
            <a:r>
              <a:rPr lang="nb-NO" sz="2600" dirty="0">
                <a:latin typeface="Proxima Nova" panose="02000506030000020004" pitchFamily="50" charset="0"/>
              </a:rPr>
              <a:t> 		          </a:t>
            </a:r>
            <a:r>
              <a:rPr lang="nb-NO" sz="2600" dirty="0" err="1">
                <a:latin typeface="Proxima Nova" panose="02000506030000020004" pitchFamily="50" charset="0"/>
              </a:rPr>
              <a:t>öffnen</a:t>
            </a:r>
            <a:endParaRPr lang="nb-NO" sz="2600" dirty="0">
              <a:latin typeface="Proxima Nova" panose="02000506030000020004" pitchFamily="50" charset="0"/>
            </a:endParaRPr>
          </a:p>
          <a:p>
            <a:pPr marL="0" indent="0">
              <a:buNone/>
            </a:pPr>
            <a:r>
              <a:rPr lang="nb-NO" sz="2600" dirty="0">
                <a:latin typeface="Proxima Nova" panose="02000506030000020004" pitchFamily="50" charset="0"/>
              </a:rPr>
              <a:t>  </a:t>
            </a:r>
            <a:r>
              <a:rPr lang="nb-NO" sz="2600" dirty="0" err="1">
                <a:latin typeface="Proxima Nova" panose="02000506030000020004" pitchFamily="50" charset="0"/>
              </a:rPr>
              <a:t>gängig</a:t>
            </a:r>
            <a:r>
              <a:rPr lang="nb-NO" sz="2600" dirty="0">
                <a:latin typeface="Proxima Nova" panose="02000506030000020004" pitchFamily="50" charset="0"/>
              </a:rPr>
              <a:t>		</a:t>
            </a:r>
            <a:r>
              <a:rPr lang="nb-NO" sz="2600" dirty="0" err="1">
                <a:latin typeface="Proxima Nova" panose="02000506030000020004" pitchFamily="50" charset="0"/>
              </a:rPr>
              <a:t>Süden</a:t>
            </a:r>
            <a:r>
              <a:rPr lang="nb-NO" sz="2600" dirty="0">
                <a:latin typeface="Proxima Nova" panose="02000506030000020004" pitchFamily="50" charset="0"/>
              </a:rPr>
              <a:t> 			König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3053873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D806089B-1F36-4B97-8B40-8DDDEA84D3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131" y="1800225"/>
            <a:ext cx="2497138" cy="277812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FCFC145-246D-4724-AAD1-FFA173738A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6875" y="1809193"/>
            <a:ext cx="3095625" cy="4324350"/>
          </a:xfrm>
          <a:prstGeom prst="rect">
            <a:avLst/>
          </a:prstGeom>
        </p:spPr>
      </p:pic>
      <p:pic>
        <p:nvPicPr>
          <p:cNvPr id="20" name="Picture 19" descr="A white door in a room&#10;&#10;Description automatically generated">
            <a:extLst>
              <a:ext uri="{FF2B5EF4-FFF2-40B4-BE49-F238E27FC236}">
                <a16:creationId xmlns:a16="http://schemas.microsoft.com/office/drawing/2014/main" id="{F78D4E5D-EA54-4257-916B-71A6EABD79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68578" y="1809193"/>
            <a:ext cx="2702176" cy="4340371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B4E6570B-BFF4-6449-85EF-42B2BE5E9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nb-NO" b="1" dirty="0">
                <a:solidFill>
                  <a:schemeClr val="bg1"/>
                </a:solidFill>
                <a:latin typeface="Proxima Nova" panose="02000506030000020004" pitchFamily="50" charset="0"/>
              </a:rPr>
              <a:t>Sag mal was! </a:t>
            </a:r>
            <a:br>
              <a:rPr lang="nb-NO" b="1" dirty="0">
                <a:solidFill>
                  <a:schemeClr val="bg1"/>
                </a:solidFill>
                <a:latin typeface="Proxima Nova" panose="02000506030000020004" pitchFamily="50" charset="0"/>
              </a:rPr>
            </a:br>
            <a:r>
              <a:rPr lang="nb-NO" b="1" dirty="0">
                <a:solidFill>
                  <a:schemeClr val="bg1"/>
                </a:solidFill>
                <a:latin typeface="Proxima Nova" panose="02000506030000020004" pitchFamily="50" charset="0"/>
              </a:rPr>
              <a:t>Wie heißt das auf Deutsch?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0A8F963-7BA1-4A5E-A442-CA5576D51C86}"/>
              </a:ext>
            </a:extLst>
          </p:cNvPr>
          <p:cNvSpPr txBox="1"/>
          <p:nvPr/>
        </p:nvSpPr>
        <p:spPr>
          <a:xfrm>
            <a:off x="4222998" y="3457790"/>
            <a:ext cx="1730092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0" b="1" dirty="0">
                <a:latin typeface="Proxima Nova"/>
              </a:rPr>
              <a:t>4</a:t>
            </a:r>
            <a:endParaRPr lang="pl-PL" sz="19000" b="1" dirty="0">
              <a:latin typeface="Proxima Nova"/>
            </a:endParaRP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B19CA77F-6D98-4CE7-B3DB-FFEFC366E5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21246" y="4513831"/>
            <a:ext cx="3170076" cy="1619712"/>
          </a:xfrm>
          <a:prstGeom prst="rect">
            <a:avLst/>
          </a:prstGeom>
        </p:spPr>
      </p:pic>
      <p:cxnSp>
        <p:nvCxnSpPr>
          <p:cNvPr id="7" name="Rett pilkobling 6">
            <a:extLst>
              <a:ext uri="{FF2B5EF4-FFF2-40B4-BE49-F238E27FC236}">
                <a16:creationId xmlns:a16="http://schemas.microsoft.com/office/drawing/2014/main" id="{AC0F02B4-84F3-4A7D-9A75-682C6AE814E6}"/>
              </a:ext>
            </a:extLst>
          </p:cNvPr>
          <p:cNvCxnSpPr/>
          <p:nvPr/>
        </p:nvCxnSpPr>
        <p:spPr>
          <a:xfrm flipH="1" flipV="1">
            <a:off x="3009500" y="5201174"/>
            <a:ext cx="1484852" cy="8556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Bilde 8" descr="Et bilde som inneholder tekst&#10;&#10;Automatisk generert beskrivelse">
            <a:extLst>
              <a:ext uri="{FF2B5EF4-FFF2-40B4-BE49-F238E27FC236}">
                <a16:creationId xmlns:a16="http://schemas.microsoft.com/office/drawing/2014/main" id="{97164F75-51D7-4F4B-AE8C-1B8FAF9071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21987" y="1926134"/>
            <a:ext cx="1725132" cy="2587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4241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B198582-E6FC-BE41-B570-2376A1373F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b="1" dirty="0">
                <a:solidFill>
                  <a:schemeClr val="bg1"/>
                </a:solidFill>
                <a:latin typeface="Proxima Nova" panose="02000506030000020004" pitchFamily="50" charset="0"/>
              </a:rPr>
              <a:t>Sag mal was! </a:t>
            </a:r>
            <a:br>
              <a:rPr lang="nb-NO" b="1" dirty="0">
                <a:solidFill>
                  <a:schemeClr val="bg1"/>
                </a:solidFill>
                <a:latin typeface="Proxima Nova" panose="02000506030000020004" pitchFamily="50" charset="0"/>
              </a:rPr>
            </a:br>
            <a:r>
              <a:rPr lang="nb-NO" b="1" dirty="0" err="1">
                <a:solidFill>
                  <a:schemeClr val="bg1"/>
                </a:solidFill>
                <a:latin typeface="Proxima Nova" panose="02000506030000020004" pitchFamily="50" charset="0"/>
              </a:rPr>
              <a:t>Wir</a:t>
            </a:r>
            <a:r>
              <a:rPr lang="nb-NO" b="1" dirty="0">
                <a:solidFill>
                  <a:schemeClr val="bg1"/>
                </a:solidFill>
                <a:latin typeface="Proxima Nova" panose="02000506030000020004" pitchFamily="50" charset="0"/>
              </a:rPr>
              <a:t> </a:t>
            </a:r>
            <a:r>
              <a:rPr lang="nb-NO" b="1" dirty="0" err="1">
                <a:solidFill>
                  <a:schemeClr val="bg1"/>
                </a:solidFill>
                <a:latin typeface="Proxima Nova" panose="02000506030000020004" pitchFamily="50" charset="0"/>
              </a:rPr>
              <a:t>üben</a:t>
            </a:r>
            <a:r>
              <a:rPr lang="nb-NO" b="1" dirty="0">
                <a:solidFill>
                  <a:schemeClr val="bg1"/>
                </a:solidFill>
                <a:latin typeface="Proxima Nova" panose="02000506030000020004" pitchFamily="50" charset="0"/>
              </a:rPr>
              <a:t> das Lesen auf Deutsch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1B85564-88E7-3D4C-AAD3-C9EC6398E4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 dirty="0">
              <a:latin typeface="Proxima Nova" panose="02000506030000020004" pitchFamily="50" charset="0"/>
            </a:endParaRPr>
          </a:p>
          <a:p>
            <a:pPr>
              <a:spcAft>
                <a:spcPts val="600"/>
              </a:spcAft>
            </a:pPr>
            <a:r>
              <a:rPr lang="nb-NO" dirty="0">
                <a:latin typeface="Proxima Nova" panose="02000506030000020004" pitchFamily="50" charset="0"/>
              </a:rPr>
              <a:t>Suche einen Text aus Lektion 1 und lies den ersten Abschnitt </a:t>
            </a:r>
            <a:r>
              <a:rPr lang="nb-NO" dirty="0" err="1">
                <a:latin typeface="Proxima Nova" panose="02000506030000020004" pitchFamily="50" charset="0"/>
              </a:rPr>
              <a:t>mehrmals</a:t>
            </a:r>
            <a:r>
              <a:rPr lang="nb-NO" dirty="0">
                <a:latin typeface="Proxima Nova" panose="02000506030000020004" pitchFamily="50" charset="0"/>
              </a:rPr>
              <a:t> laut vor</a:t>
            </a:r>
          </a:p>
          <a:p>
            <a:pPr>
              <a:spcAft>
                <a:spcPts val="600"/>
              </a:spcAft>
            </a:pPr>
            <a:r>
              <a:rPr lang="nb-NO" dirty="0">
                <a:latin typeface="Proxima Nova" panose="02000506030000020004" pitchFamily="50" charset="0"/>
              </a:rPr>
              <a:t>Achte besonders auf die Aussprache</a:t>
            </a:r>
          </a:p>
          <a:p>
            <a:pPr>
              <a:spcAft>
                <a:spcPts val="600"/>
              </a:spcAft>
            </a:pPr>
            <a:r>
              <a:rPr lang="nb-NO" dirty="0" err="1">
                <a:latin typeface="Proxima Nova" panose="02000506030000020004" pitchFamily="50" charset="0"/>
              </a:rPr>
              <a:t>Nach</a:t>
            </a:r>
            <a:r>
              <a:rPr lang="nb-NO" dirty="0">
                <a:latin typeface="Proxima Nova" panose="02000506030000020004" pitchFamily="50" charset="0"/>
              </a:rPr>
              <a:t> 3 </a:t>
            </a:r>
            <a:r>
              <a:rPr lang="nb-NO" dirty="0">
                <a:latin typeface="Times New Roman" panose="02020603050405020304" pitchFamily="18" charset="0"/>
                <a:cs typeface="Times New Roman" panose="02020603050405020304" pitchFamily="18" charset="0"/>
              </a:rPr>
              <a:t>̶</a:t>
            </a:r>
            <a:r>
              <a:rPr lang="nb-NO" dirty="0">
                <a:latin typeface="Proxima Nova" panose="02000506030000020004" pitchFamily="50" charset="0"/>
              </a:rPr>
              <a:t> 5 </a:t>
            </a:r>
            <a:r>
              <a:rPr lang="nb-NO" dirty="0" err="1">
                <a:latin typeface="Proxima Nova" panose="02000506030000020004" pitchFamily="50" charset="0"/>
              </a:rPr>
              <a:t>Minuten</a:t>
            </a:r>
            <a:r>
              <a:rPr lang="nb-NO" dirty="0">
                <a:latin typeface="Proxima Nova" panose="02000506030000020004" pitchFamily="50" charset="0"/>
              </a:rPr>
              <a:t> machst du eine Aufnahme von deiner Aussprache. Benutze dabei </a:t>
            </a:r>
            <a:r>
              <a:rPr lang="nb-NO" dirty="0" err="1">
                <a:latin typeface="Proxima Nova" panose="02000506030000020004" pitchFamily="50" charset="0"/>
              </a:rPr>
              <a:t>dein</a:t>
            </a:r>
            <a:r>
              <a:rPr lang="nb-NO" dirty="0">
                <a:latin typeface="Proxima Nova" panose="02000506030000020004" pitchFamily="50" charset="0"/>
              </a:rPr>
              <a:t> Mobiltelefon   </a:t>
            </a:r>
          </a:p>
          <a:p>
            <a:endParaRPr lang="nb-NO" dirty="0"/>
          </a:p>
          <a:p>
            <a:endParaRPr lang="nb-NO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7017411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B198582-E6FC-BE41-B570-2376A1373F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b="1" dirty="0" err="1">
                <a:solidFill>
                  <a:schemeClr val="bg1"/>
                </a:solidFill>
                <a:latin typeface="Proxima Nova" panose="02000506030000020004" pitchFamily="50" charset="0"/>
              </a:rPr>
              <a:t>Bildnachweise</a:t>
            </a:r>
            <a:endParaRPr lang="nb-NO" b="1" dirty="0">
              <a:solidFill>
                <a:schemeClr val="bg1"/>
              </a:solidFill>
              <a:latin typeface="Proxima Nova" panose="02000506030000020004" pitchFamily="50" charset="0"/>
            </a:endParaRP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1B85564-88E7-3D4C-AAD3-C9EC6398E4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 dirty="0">
              <a:latin typeface="Proxima Nova" panose="02000506030000020004" pitchFamily="50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dirty="0">
                <a:effectLst/>
                <a:latin typeface="Proxima Nova" panose="02000506030000020004"/>
                <a:ea typeface="Calibri" panose="020F0502020204030204" pitchFamily="34" charset="0"/>
                <a:cs typeface="Times New Roman" panose="02020603050405020304" pitchFamily="18" charset="0"/>
              </a:rPr>
              <a:t>König: © </a:t>
            </a:r>
            <a:r>
              <a:rPr lang="en-US" sz="1800" dirty="0" err="1">
                <a:effectLst/>
                <a:latin typeface="Proxima Nova" panose="02000506030000020004"/>
                <a:ea typeface="Calibri" panose="020F0502020204030204" pitchFamily="34" charset="0"/>
                <a:cs typeface="Times New Roman" panose="02020603050405020304" pitchFamily="18" charset="0"/>
              </a:rPr>
              <a:t>Clker</a:t>
            </a:r>
            <a:r>
              <a:rPr lang="en-US" sz="1800" dirty="0">
                <a:effectLst/>
                <a:latin typeface="Proxima Nova" panose="02000506030000020004"/>
                <a:ea typeface="Calibri" panose="020F0502020204030204" pitchFamily="34" charset="0"/>
                <a:cs typeface="Times New Roman" panose="02020603050405020304" pitchFamily="18" charset="0"/>
              </a:rPr>
              <a:t>-Free-Vector-Images / </a:t>
            </a:r>
            <a:r>
              <a:rPr lang="en-US" sz="1800" dirty="0" err="1">
                <a:effectLst/>
                <a:latin typeface="Proxima Nova" panose="02000506030000020004"/>
                <a:ea typeface="Calibri" panose="020F0502020204030204" pitchFamily="34" charset="0"/>
                <a:cs typeface="Times New Roman" panose="02020603050405020304" pitchFamily="18" charset="0"/>
              </a:rPr>
              <a:t>Pixabay</a:t>
            </a:r>
            <a:endParaRPr lang="pl-P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dirty="0" err="1">
                <a:effectLst/>
                <a:latin typeface="Proxima Nova" panose="02000506030000020004"/>
                <a:ea typeface="Calibri" panose="020F0502020204030204" pitchFamily="34" charset="0"/>
                <a:cs typeface="Times New Roman" panose="02020603050405020304" pitchFamily="18" charset="0"/>
              </a:rPr>
              <a:t>Farben</a:t>
            </a:r>
            <a:r>
              <a:rPr lang="en-US" sz="1800" dirty="0">
                <a:effectLst/>
                <a:latin typeface="Proxima Nova" panose="02000506030000020004"/>
                <a:ea typeface="Calibri" panose="020F0502020204030204" pitchFamily="34" charset="0"/>
                <a:cs typeface="Times New Roman" panose="02020603050405020304" pitchFamily="18" charset="0"/>
              </a:rPr>
              <a:t>: © bylly122001 / </a:t>
            </a:r>
            <a:r>
              <a:rPr lang="en-US" sz="1800" dirty="0" err="1">
                <a:effectLst/>
                <a:latin typeface="Proxima Nova" panose="02000506030000020004"/>
                <a:ea typeface="Calibri" panose="020F0502020204030204" pitchFamily="34" charset="0"/>
                <a:cs typeface="Times New Roman" panose="02020603050405020304" pitchFamily="18" charset="0"/>
              </a:rPr>
              <a:t>Pixabay</a:t>
            </a:r>
            <a:endParaRPr lang="pl-P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dirty="0" err="1">
                <a:effectLst/>
                <a:latin typeface="Proxima Nova" panose="02000506030000020004"/>
                <a:ea typeface="Calibri" panose="020F0502020204030204" pitchFamily="34" charset="0"/>
                <a:cs typeface="Times New Roman" panose="02020603050405020304" pitchFamily="18" charset="0"/>
              </a:rPr>
              <a:t>Bücher</a:t>
            </a:r>
            <a:r>
              <a:rPr lang="en-US" sz="1800" dirty="0">
                <a:effectLst/>
                <a:latin typeface="Proxima Nova" panose="02000506030000020004"/>
                <a:ea typeface="Calibri" panose="020F0502020204030204" pitchFamily="34" charset="0"/>
                <a:cs typeface="Times New Roman" panose="02020603050405020304" pitchFamily="18" charset="0"/>
              </a:rPr>
              <a:t>: © </a:t>
            </a:r>
            <a:r>
              <a:rPr lang="en-US" sz="1800" dirty="0" err="1">
                <a:effectLst/>
                <a:latin typeface="Proxima Nova" panose="02000506030000020004"/>
                <a:ea typeface="Calibri" panose="020F0502020204030204" pitchFamily="34" charset="0"/>
                <a:cs typeface="Times New Roman" panose="02020603050405020304" pitchFamily="18" charset="0"/>
              </a:rPr>
              <a:t>caimacan</a:t>
            </a:r>
            <a:r>
              <a:rPr lang="en-US" sz="1800" dirty="0">
                <a:effectLst/>
                <a:latin typeface="Proxima Nova" panose="02000506030000020004"/>
                <a:ea typeface="Calibri" panose="020F0502020204030204" pitchFamily="34" charset="0"/>
                <a:cs typeface="Times New Roman" panose="02020603050405020304" pitchFamily="18" charset="0"/>
              </a:rPr>
              <a:t> / Scandinavian </a:t>
            </a:r>
            <a:r>
              <a:rPr lang="en-US" sz="1800" dirty="0" err="1">
                <a:effectLst/>
                <a:latin typeface="Proxima Nova" panose="02000506030000020004"/>
                <a:ea typeface="Calibri" panose="020F0502020204030204" pitchFamily="34" charset="0"/>
                <a:cs typeface="Times New Roman" panose="02020603050405020304" pitchFamily="18" charset="0"/>
              </a:rPr>
              <a:t>Stockphoto</a:t>
            </a:r>
            <a:endParaRPr lang="pl-P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dirty="0">
                <a:effectLst/>
                <a:latin typeface="Proxima Nova" panose="02000506030000020004"/>
                <a:ea typeface="Calibri" panose="020F0502020204030204" pitchFamily="34" charset="0"/>
                <a:cs typeface="Times New Roman" panose="02020603050405020304" pitchFamily="18" charset="0"/>
              </a:rPr>
              <a:t>Vogel: © Romano </a:t>
            </a:r>
            <a:r>
              <a:rPr lang="en-US" sz="1800" dirty="0" err="1">
                <a:effectLst/>
                <a:latin typeface="Proxima Nova" panose="02000506030000020004"/>
                <a:ea typeface="Calibri" panose="020F0502020204030204" pitchFamily="34" charset="0"/>
                <a:cs typeface="Times New Roman" panose="02020603050405020304" pitchFamily="18" charset="0"/>
              </a:rPr>
              <a:t>Petešic</a:t>
            </a:r>
            <a:r>
              <a:rPr lang="en-US" sz="1800" dirty="0">
                <a:effectLst/>
                <a:latin typeface="Proxima Nova" panose="02000506030000020004"/>
                <a:ea typeface="Calibri" panose="020F0502020204030204" pitchFamily="34" charset="0"/>
                <a:cs typeface="Times New Roman" panose="02020603050405020304" pitchFamily="18" charset="0"/>
              </a:rPr>
              <a:t> / Dreamstime.com</a:t>
            </a:r>
            <a:endParaRPr lang="pl-P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dirty="0" err="1">
                <a:effectLst/>
                <a:latin typeface="Proxima Nova" panose="02000506030000020004"/>
                <a:ea typeface="Calibri" panose="020F0502020204030204" pitchFamily="34" charset="0"/>
                <a:cs typeface="Times New Roman" panose="02020603050405020304" pitchFamily="18" charset="0"/>
              </a:rPr>
              <a:t>Tür</a:t>
            </a:r>
            <a:r>
              <a:rPr lang="en-US" sz="1800" dirty="0">
                <a:effectLst/>
                <a:latin typeface="Proxima Nova" panose="02000506030000020004"/>
                <a:ea typeface="Calibri" panose="020F0502020204030204" pitchFamily="34" charset="0"/>
                <a:cs typeface="Times New Roman" panose="02020603050405020304" pitchFamily="18" charset="0"/>
              </a:rPr>
              <a:t>: © Igor Terekhov / </a:t>
            </a:r>
            <a:r>
              <a:rPr lang="en-US" sz="1800" dirty="0" err="1">
                <a:effectLst/>
                <a:latin typeface="Proxima Nova" panose="02000506030000020004"/>
                <a:ea typeface="Calibri" panose="020F0502020204030204" pitchFamily="34" charset="0"/>
                <a:cs typeface="Times New Roman" panose="02020603050405020304" pitchFamily="18" charset="0"/>
              </a:rPr>
              <a:t>Dreamstime</a:t>
            </a:r>
            <a:endParaRPr lang="pl-P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endParaRPr lang="nb-NO" dirty="0">
              <a:latin typeface="Proxima Nova" panose="02000506030000020004" pitchFamily="50" charset="0"/>
            </a:endParaRPr>
          </a:p>
          <a:p>
            <a:endParaRPr lang="nb-NO" dirty="0"/>
          </a:p>
          <a:p>
            <a:endParaRPr lang="nb-NO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8110486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8300F1F-EF0F-B043-B214-63DEDCDCF9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b="1">
                <a:solidFill>
                  <a:schemeClr val="bg1"/>
                </a:solidFill>
                <a:latin typeface="Proxima Nova" panose="02000506030000020004" pitchFamily="50" charset="0"/>
              </a:rPr>
              <a:t>Das Vokaldreieck</a:t>
            </a:r>
            <a:endParaRPr lang="nb-NO" b="1" dirty="0">
              <a:solidFill>
                <a:schemeClr val="bg1"/>
              </a:solidFill>
              <a:latin typeface="Proxima Nova" panose="02000506030000020004" pitchFamily="50" charset="0"/>
            </a:endParaRPr>
          </a:p>
        </p:txBody>
      </p:sp>
      <p:pic>
        <p:nvPicPr>
          <p:cNvPr id="11" name="Plassholder for innhold 10">
            <a:extLst>
              <a:ext uri="{FF2B5EF4-FFF2-40B4-BE49-F238E27FC236}">
                <a16:creationId xmlns:a16="http://schemas.microsoft.com/office/drawing/2014/main" id="{89D97EA4-1C4C-4DB5-906A-D89E0E0D0A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43119" y="1990516"/>
            <a:ext cx="5846193" cy="4351338"/>
          </a:xfrm>
        </p:spPr>
      </p:pic>
    </p:spTree>
    <p:extLst>
      <p:ext uri="{BB962C8B-B14F-4D97-AF65-F5344CB8AC3E}">
        <p14:creationId xmlns:p14="http://schemas.microsoft.com/office/powerpoint/2010/main" val="7260877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9F41362-7020-A04B-B2A2-DA0D3FEBC6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b="1" dirty="0">
                <a:solidFill>
                  <a:schemeClr val="bg1"/>
                </a:solidFill>
                <a:latin typeface="Proxima Nova" panose="02000506030000020004" pitchFamily="50" charset="0"/>
              </a:rPr>
              <a:t>Wie sagt man es auf Deutsch?  V 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02985AB-481A-2542-AF28-C303221518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b-NO" dirty="0">
                <a:latin typeface="Proxima Nova" panose="02000506030000020004" pitchFamily="50" charset="0"/>
              </a:rPr>
              <a:t>v wird f ausgesprochen </a:t>
            </a:r>
          </a:p>
          <a:p>
            <a:endParaRPr lang="nb-NO" dirty="0">
              <a:latin typeface="Proxima Nova" panose="02000506030000020004" pitchFamily="50" charset="0"/>
            </a:endParaRPr>
          </a:p>
          <a:p>
            <a:pPr marL="0" indent="0">
              <a:buNone/>
            </a:pPr>
            <a:r>
              <a:rPr lang="nb-NO" dirty="0" err="1">
                <a:latin typeface="Proxima Nova" panose="02000506030000020004" pitchFamily="50" charset="0"/>
              </a:rPr>
              <a:t>Beispiele</a:t>
            </a:r>
            <a:r>
              <a:rPr lang="nb-NO" dirty="0">
                <a:latin typeface="Proxima Nova" panose="02000506030000020004" pitchFamily="50" charset="0"/>
              </a:rPr>
              <a:t>: </a:t>
            </a:r>
          </a:p>
          <a:p>
            <a:endParaRPr lang="nb-NO" dirty="0">
              <a:latin typeface="Proxima Nova" panose="02000506030000020004" pitchFamily="50" charset="0"/>
            </a:endParaRPr>
          </a:p>
          <a:p>
            <a:pPr marL="0" indent="0">
              <a:buNone/>
            </a:pPr>
            <a:r>
              <a:rPr lang="nb-NO" dirty="0">
                <a:latin typeface="Proxima Nova" panose="02000506030000020004" pitchFamily="50" charset="0"/>
              </a:rPr>
              <a:t>  Vater, voll, </a:t>
            </a:r>
            <a:r>
              <a:rPr lang="nb-NO" dirty="0" err="1">
                <a:latin typeface="Proxima Nova" panose="02000506030000020004" pitchFamily="50" charset="0"/>
              </a:rPr>
              <a:t>vorsichtig</a:t>
            </a:r>
            <a:r>
              <a:rPr lang="nb-NO" dirty="0">
                <a:latin typeface="Proxima Nova" panose="02000506030000020004" pitchFamily="50" charset="0"/>
              </a:rPr>
              <a:t>, </a:t>
            </a:r>
            <a:r>
              <a:rPr lang="nb-NO" dirty="0" err="1">
                <a:latin typeface="Proxima Nova" panose="02000506030000020004" pitchFamily="50" charset="0"/>
              </a:rPr>
              <a:t>Vorstellung</a:t>
            </a:r>
            <a:endParaRPr lang="nb-NO" dirty="0">
              <a:latin typeface="Proxima Nova" panose="02000506030000020004" pitchFamily="50" charset="0"/>
            </a:endParaRPr>
          </a:p>
          <a:p>
            <a:pPr marL="0" indent="0">
              <a:buNone/>
            </a:pPr>
            <a:r>
              <a:rPr lang="nb-NO" dirty="0">
                <a:latin typeface="Proxima Nova" panose="02000506030000020004" pitchFamily="50" charset="0"/>
              </a:rPr>
              <a:t>  Vogel, </a:t>
            </a:r>
            <a:r>
              <a:rPr lang="nb-NO" dirty="0" err="1">
                <a:latin typeface="Proxima Nova" panose="02000506030000020004" pitchFamily="50" charset="0"/>
              </a:rPr>
              <a:t>vorbei</a:t>
            </a:r>
            <a:r>
              <a:rPr lang="nb-NO" dirty="0">
                <a:latin typeface="Proxima Nova" panose="02000506030000020004" pitchFamily="50" charset="0"/>
              </a:rPr>
              <a:t>, </a:t>
            </a:r>
            <a:r>
              <a:rPr lang="nb-NO" dirty="0" err="1">
                <a:latin typeface="Proxima Nova" panose="02000506030000020004" pitchFamily="50" charset="0"/>
              </a:rPr>
              <a:t>versuchen</a:t>
            </a:r>
            <a:r>
              <a:rPr lang="nb-NO" dirty="0">
                <a:latin typeface="Proxima Nova" panose="02000506030000020004" pitchFamily="50" charset="0"/>
              </a:rPr>
              <a:t>, </a:t>
            </a:r>
            <a:r>
              <a:rPr lang="nb-NO" dirty="0" err="1">
                <a:latin typeface="Proxima Nova" panose="02000506030000020004" pitchFamily="50" charset="0"/>
              </a:rPr>
              <a:t>Vernunft</a:t>
            </a:r>
            <a:endParaRPr lang="nb-NO" dirty="0">
              <a:latin typeface="Proxima Nova" panose="02000506030000020004" pitchFamily="50" charset="0"/>
            </a:endParaRPr>
          </a:p>
          <a:p>
            <a:pPr marL="0" indent="0">
              <a:buNone/>
            </a:pPr>
            <a:r>
              <a:rPr lang="nb-NO" dirty="0">
                <a:latin typeface="Proxima Nova" panose="02000506030000020004" pitchFamily="50" charset="0"/>
              </a:rPr>
              <a:t>  </a:t>
            </a:r>
            <a:r>
              <a:rPr lang="nb-NO" dirty="0" err="1">
                <a:latin typeface="Proxima Nova" panose="02000506030000020004" pitchFamily="50" charset="0"/>
              </a:rPr>
              <a:t>viel</a:t>
            </a:r>
            <a:r>
              <a:rPr lang="nb-NO" dirty="0">
                <a:latin typeface="Proxima Nova" panose="02000506030000020004" pitchFamily="50" charset="0"/>
              </a:rPr>
              <a:t>, </a:t>
            </a:r>
            <a:r>
              <a:rPr lang="nb-NO" dirty="0" err="1">
                <a:latin typeface="Proxima Nova" panose="02000506030000020004" pitchFamily="50" charset="0"/>
              </a:rPr>
              <a:t>Vorort</a:t>
            </a:r>
            <a:r>
              <a:rPr lang="nb-NO" dirty="0">
                <a:latin typeface="Proxima Nova" panose="02000506030000020004" pitchFamily="50" charset="0"/>
              </a:rPr>
              <a:t>, </a:t>
            </a:r>
            <a:r>
              <a:rPr lang="nb-NO" dirty="0" err="1">
                <a:latin typeface="Proxima Nova" panose="02000506030000020004" pitchFamily="50" charset="0"/>
              </a:rPr>
              <a:t>vergessen</a:t>
            </a:r>
            <a:r>
              <a:rPr lang="nb-NO" dirty="0">
                <a:latin typeface="Proxima Nova" panose="02000506030000020004" pitchFamily="50" charset="0"/>
              </a:rPr>
              <a:t>, </a:t>
            </a:r>
            <a:r>
              <a:rPr lang="nb-NO" dirty="0" err="1">
                <a:latin typeface="Proxima Nova" panose="02000506030000020004" pitchFamily="50" charset="0"/>
              </a:rPr>
              <a:t>Vormittag</a:t>
            </a:r>
            <a:endParaRPr lang="nb-NO" dirty="0">
              <a:latin typeface="Proxima Nova" panose="02000506030000020004" pitchFamily="50" charset="0"/>
            </a:endParaRP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0149763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06ADB6E-15C7-774D-995D-964DEBDDBA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b="1" dirty="0">
                <a:solidFill>
                  <a:schemeClr val="bg1"/>
                </a:solidFill>
                <a:latin typeface="Proxima Nova" panose="02000506030000020004" pitchFamily="50" charset="0"/>
              </a:rPr>
              <a:t>Wie sagt man es auf Deutsch? </a:t>
            </a:r>
            <a:r>
              <a:rPr lang="nb-NO" b="1" dirty="0" err="1">
                <a:solidFill>
                  <a:schemeClr val="bg1"/>
                </a:solidFill>
                <a:latin typeface="Proxima Nova" panose="02000506030000020004" pitchFamily="50" charset="0"/>
              </a:rPr>
              <a:t>Ch</a:t>
            </a:r>
            <a:r>
              <a:rPr lang="nb-NO" b="1" dirty="0">
                <a:solidFill>
                  <a:schemeClr val="bg1"/>
                </a:solidFill>
                <a:latin typeface="Proxima Nova" panose="02000506030000020004" pitchFamily="50" charset="0"/>
              </a:rPr>
              <a:t> 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B731AB4-2C9B-4E45-BB4E-17A07E4C80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>
                <a:latin typeface="Proxima Nova" panose="02000506030000020004" pitchFamily="50" charset="0"/>
              </a:rPr>
              <a:t>Der </a:t>
            </a:r>
            <a:r>
              <a:rPr lang="nb-NO" dirty="0" err="1">
                <a:latin typeface="Proxima Nova" panose="02000506030000020004" pitchFamily="50" charset="0"/>
              </a:rPr>
              <a:t>Ch</a:t>
            </a:r>
            <a:r>
              <a:rPr lang="nb-NO" dirty="0">
                <a:latin typeface="Proxima Nova" panose="02000506030000020004" pitchFamily="50" charset="0"/>
              </a:rPr>
              <a:t>-Laut </a:t>
            </a:r>
            <a:r>
              <a:rPr lang="nb-NO" dirty="0" err="1">
                <a:latin typeface="Proxima Nova" panose="02000506030000020004" pitchFamily="50" charset="0"/>
              </a:rPr>
              <a:t>wird</a:t>
            </a:r>
            <a:r>
              <a:rPr lang="nb-NO" dirty="0">
                <a:latin typeface="Proxima Nova" panose="02000506030000020004" pitchFamily="50" charset="0"/>
              </a:rPr>
              <a:t> </a:t>
            </a:r>
            <a:r>
              <a:rPr lang="nb-NO" dirty="0" err="1">
                <a:latin typeface="Proxima Nova" panose="02000506030000020004" pitchFamily="50" charset="0"/>
              </a:rPr>
              <a:t>wie</a:t>
            </a:r>
            <a:r>
              <a:rPr lang="nb-NO" dirty="0">
                <a:latin typeface="Proxima Nova" panose="02000506030000020004" pitchFamily="50" charset="0"/>
              </a:rPr>
              <a:t> bei dem norwegischen </a:t>
            </a:r>
            <a:r>
              <a:rPr lang="nb-NO" dirty="0" err="1">
                <a:latin typeface="Proxima Nova" panose="02000506030000020004" pitchFamily="50" charset="0"/>
              </a:rPr>
              <a:t>Wort</a:t>
            </a:r>
            <a:r>
              <a:rPr lang="nb-NO" dirty="0">
                <a:latin typeface="Proxima Nova" panose="02000506030000020004" pitchFamily="50" charset="0"/>
              </a:rPr>
              <a:t> </a:t>
            </a:r>
            <a:r>
              <a:rPr lang="nb-NO" i="1" dirty="0">
                <a:latin typeface="Proxima Nova" panose="02000506030000020004" pitchFamily="50" charset="0"/>
              </a:rPr>
              <a:t>kjærlighet </a:t>
            </a:r>
            <a:r>
              <a:rPr lang="nb-NO" dirty="0" err="1">
                <a:latin typeface="Proxima Nova" panose="02000506030000020004" pitchFamily="50" charset="0"/>
              </a:rPr>
              <a:t>ausgesprochen</a:t>
            </a:r>
            <a:r>
              <a:rPr lang="nb-NO" dirty="0">
                <a:latin typeface="Proxima Nova" panose="02000506030000020004" pitchFamily="50" charset="0"/>
              </a:rPr>
              <a:t> </a:t>
            </a:r>
          </a:p>
          <a:p>
            <a:endParaRPr lang="nb-NO" dirty="0">
              <a:latin typeface="Proxima Nova" panose="02000506030000020004" pitchFamily="50" charset="0"/>
            </a:endParaRPr>
          </a:p>
          <a:p>
            <a:pPr marL="0" indent="0">
              <a:buNone/>
            </a:pPr>
            <a:r>
              <a:rPr lang="nb-NO" dirty="0">
                <a:latin typeface="Proxima Nova" panose="02000506030000020004" pitchFamily="50" charset="0"/>
              </a:rPr>
              <a:t> </a:t>
            </a:r>
            <a:r>
              <a:rPr lang="nb-NO" dirty="0" err="1">
                <a:latin typeface="Proxima Nova" panose="02000506030000020004" pitchFamily="50" charset="0"/>
              </a:rPr>
              <a:t>Beispiele</a:t>
            </a:r>
            <a:r>
              <a:rPr lang="nb-NO" dirty="0">
                <a:latin typeface="Proxima Nova" panose="02000506030000020004" pitchFamily="50" charset="0"/>
              </a:rPr>
              <a:t>: </a:t>
            </a:r>
          </a:p>
          <a:p>
            <a:endParaRPr lang="nb-NO" dirty="0">
              <a:latin typeface="Proxima Nova" panose="02000506030000020004" pitchFamily="50" charset="0"/>
            </a:endParaRPr>
          </a:p>
          <a:p>
            <a:pPr marL="0" indent="0">
              <a:buNone/>
            </a:pPr>
            <a:r>
              <a:rPr lang="nb-NO" dirty="0">
                <a:latin typeface="Proxima Nova" panose="02000506030000020004" pitchFamily="50" charset="0"/>
              </a:rPr>
              <a:t>  </a:t>
            </a:r>
            <a:r>
              <a:rPr lang="nb-NO" dirty="0" err="1">
                <a:latin typeface="Proxima Nova" panose="02000506030000020004" pitchFamily="50" charset="0"/>
              </a:rPr>
              <a:t>ich</a:t>
            </a:r>
            <a:r>
              <a:rPr lang="nb-NO" dirty="0">
                <a:latin typeface="Proxima Nova" panose="02000506030000020004" pitchFamily="50" charset="0"/>
              </a:rPr>
              <a:t>, 	</a:t>
            </a:r>
            <a:r>
              <a:rPr lang="nb-NO" dirty="0" err="1">
                <a:latin typeface="Proxima Nova" panose="02000506030000020004" pitchFamily="50" charset="0"/>
              </a:rPr>
              <a:t>sich</a:t>
            </a:r>
            <a:r>
              <a:rPr lang="nb-NO" dirty="0">
                <a:latin typeface="Proxima Nova" panose="02000506030000020004" pitchFamily="50" charset="0"/>
              </a:rPr>
              <a:t>,	</a:t>
            </a:r>
            <a:r>
              <a:rPr lang="nb-NO" dirty="0" err="1">
                <a:latin typeface="Proxima Nova" panose="02000506030000020004" pitchFamily="50" charset="0"/>
              </a:rPr>
              <a:t>richtig</a:t>
            </a:r>
            <a:r>
              <a:rPr lang="nb-NO" dirty="0">
                <a:latin typeface="Proxima Nova" panose="02000506030000020004" pitchFamily="50" charset="0"/>
              </a:rPr>
              <a:t>, m</a:t>
            </a:r>
            <a:r>
              <a:rPr lang="de-DE" dirty="0" err="1">
                <a:latin typeface="Proxima Nova" panose="02000506030000020004" pitchFamily="50" charset="0"/>
              </a:rPr>
              <a:t>öglich</a:t>
            </a:r>
            <a:r>
              <a:rPr lang="nb-NO" dirty="0">
                <a:latin typeface="Proxima Nova" panose="02000506030000020004" pitchFamily="50" charset="0"/>
              </a:rPr>
              <a:t>	</a:t>
            </a:r>
          </a:p>
          <a:p>
            <a:pPr marL="0" indent="0">
              <a:buNone/>
            </a:pPr>
            <a:r>
              <a:rPr lang="nb-NO" dirty="0">
                <a:latin typeface="Proxima Nova" panose="02000506030000020004" pitchFamily="50" charset="0"/>
              </a:rPr>
              <a:t>  </a:t>
            </a:r>
            <a:r>
              <a:rPr lang="nb-NO" dirty="0" err="1">
                <a:latin typeface="Proxima Nova" panose="02000506030000020004" pitchFamily="50" charset="0"/>
              </a:rPr>
              <a:t>mich</a:t>
            </a:r>
            <a:r>
              <a:rPr lang="nb-NO" dirty="0">
                <a:latin typeface="Proxima Nova" panose="02000506030000020004" pitchFamily="50" charset="0"/>
              </a:rPr>
              <a:t>, </a:t>
            </a:r>
            <a:r>
              <a:rPr lang="nb-NO" dirty="0" err="1">
                <a:latin typeface="Proxima Nova" panose="02000506030000020004" pitchFamily="50" charset="0"/>
              </a:rPr>
              <a:t>endlich</a:t>
            </a:r>
            <a:r>
              <a:rPr lang="nb-NO" dirty="0">
                <a:latin typeface="Proxima Nova" panose="02000506030000020004" pitchFamily="50" charset="0"/>
              </a:rPr>
              <a:t>, </a:t>
            </a:r>
            <a:r>
              <a:rPr lang="nb-NO" dirty="0" err="1">
                <a:latin typeface="Proxima Nova" panose="02000506030000020004" pitchFamily="50" charset="0"/>
              </a:rPr>
              <a:t>sicher</a:t>
            </a:r>
            <a:r>
              <a:rPr lang="nb-NO" dirty="0">
                <a:latin typeface="Proxima Nova" panose="02000506030000020004" pitchFamily="50" charset="0"/>
              </a:rPr>
              <a:t>, </a:t>
            </a:r>
            <a:r>
              <a:rPr lang="nb-NO" dirty="0" err="1">
                <a:latin typeface="Proxima Nova" panose="02000506030000020004" pitchFamily="50" charset="0"/>
              </a:rPr>
              <a:t>wichtig</a:t>
            </a:r>
            <a:r>
              <a:rPr lang="nb-NO" dirty="0">
                <a:latin typeface="Proxima Nova" panose="02000506030000020004" pitchFamily="50" charset="0"/>
              </a:rPr>
              <a:t>	</a:t>
            </a:r>
          </a:p>
          <a:p>
            <a:pPr marL="0" indent="0">
              <a:buNone/>
            </a:pPr>
            <a:r>
              <a:rPr lang="nb-NO" dirty="0">
                <a:latin typeface="Proxima Nova" panose="02000506030000020004" pitchFamily="50" charset="0"/>
              </a:rPr>
              <a:t>  </a:t>
            </a:r>
            <a:r>
              <a:rPr lang="nb-NO" dirty="0" err="1">
                <a:latin typeface="Proxima Nova" panose="02000506030000020004" pitchFamily="50" charset="0"/>
              </a:rPr>
              <a:t>wirklich</a:t>
            </a:r>
            <a:r>
              <a:rPr lang="nb-NO" dirty="0">
                <a:latin typeface="Proxima Nova" panose="02000506030000020004" pitchFamily="50" charset="0"/>
              </a:rPr>
              <a:t>, </a:t>
            </a:r>
            <a:r>
              <a:rPr lang="nb-NO" dirty="0" err="1">
                <a:latin typeface="Proxima Nova" panose="02000506030000020004" pitchFamily="50" charset="0"/>
              </a:rPr>
              <a:t>Fichte</a:t>
            </a:r>
            <a:r>
              <a:rPr lang="nb-NO" dirty="0">
                <a:latin typeface="Proxima Nova" panose="02000506030000020004" pitchFamily="50" charset="0"/>
              </a:rPr>
              <a:t>, </a:t>
            </a:r>
            <a:r>
              <a:rPr lang="nb-NO" dirty="0" err="1">
                <a:latin typeface="Proxima Nova" panose="02000506030000020004" pitchFamily="50" charset="0"/>
              </a:rPr>
              <a:t>ordentlich</a:t>
            </a:r>
            <a:r>
              <a:rPr lang="nb-NO" dirty="0">
                <a:latin typeface="Proxima Nova" panose="02000506030000020004" pitchFamily="50" charset="0"/>
              </a:rPr>
              <a:t>, </a:t>
            </a:r>
            <a:r>
              <a:rPr lang="nb-NO" dirty="0" err="1">
                <a:latin typeface="Proxima Nova" panose="02000506030000020004" pitchFamily="50" charset="0"/>
              </a:rPr>
              <a:t>Richtung</a:t>
            </a:r>
            <a:endParaRPr lang="nb-NO" dirty="0">
              <a:latin typeface="Proxima Nova" panose="02000506030000020004" pitchFamily="50" charset="0"/>
            </a:endParaRPr>
          </a:p>
          <a:p>
            <a:endParaRPr lang="nb-NO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6522398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F238B7A-9C02-B642-A327-217755ACE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16794"/>
            <a:ext cx="11040611" cy="1325563"/>
          </a:xfrm>
        </p:spPr>
        <p:txBody>
          <a:bodyPr>
            <a:normAutofit/>
          </a:bodyPr>
          <a:lstStyle/>
          <a:p>
            <a:r>
              <a:rPr lang="nb-NO" b="1" dirty="0">
                <a:solidFill>
                  <a:schemeClr val="bg1"/>
                </a:solidFill>
                <a:latin typeface="Proxima Nova" panose="02000506030000020004" pitchFamily="50" charset="0"/>
              </a:rPr>
              <a:t>Wie sagt man es auf </a:t>
            </a:r>
            <a:r>
              <a:rPr lang="nb-NO" b="1" dirty="0" err="1">
                <a:solidFill>
                  <a:schemeClr val="bg1"/>
                </a:solidFill>
                <a:latin typeface="Proxima Nova" panose="02000506030000020004" pitchFamily="50" charset="0"/>
              </a:rPr>
              <a:t>Deutsch</a:t>
            </a:r>
            <a:r>
              <a:rPr lang="nb-NO" b="1" dirty="0">
                <a:solidFill>
                  <a:schemeClr val="bg1"/>
                </a:solidFill>
                <a:latin typeface="Proxima Nova" panose="02000506030000020004" pitchFamily="50" charset="0"/>
              </a:rPr>
              <a:t>?</a:t>
            </a:r>
            <a:r>
              <a:rPr lang="pl-PL" b="1" dirty="0">
                <a:solidFill>
                  <a:schemeClr val="bg1"/>
                </a:solidFill>
                <a:latin typeface="Proxima Nova" panose="02000506030000020004" pitchFamily="50" charset="0"/>
              </a:rPr>
              <a:t> </a:t>
            </a:r>
            <a:r>
              <a:rPr lang="nb-NO" b="1" dirty="0">
                <a:solidFill>
                  <a:schemeClr val="bg1"/>
                </a:solidFill>
                <a:latin typeface="Proxima Nova" panose="02000506030000020004" pitchFamily="50" charset="0"/>
              </a:rPr>
              <a:t>St, </a:t>
            </a:r>
            <a:r>
              <a:rPr lang="nb-NO" b="1">
                <a:solidFill>
                  <a:schemeClr val="bg1"/>
                </a:solidFill>
                <a:latin typeface="Proxima Nova" panose="02000506030000020004" pitchFamily="50" charset="0"/>
              </a:rPr>
              <a:t>sp</a:t>
            </a:r>
            <a:br>
              <a:rPr lang="nb-NO" b="1" dirty="0">
                <a:solidFill>
                  <a:schemeClr val="bg1"/>
                </a:solidFill>
                <a:latin typeface="Proxima Nova" panose="02000506030000020004" pitchFamily="50" charset="0"/>
              </a:rPr>
            </a:br>
            <a:endParaRPr lang="nb-NO" b="1" dirty="0">
              <a:solidFill>
                <a:schemeClr val="bg1"/>
              </a:solidFill>
              <a:latin typeface="Proxima Nova" panose="02000506030000020004" pitchFamily="50" charset="0"/>
            </a:endParaRP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9B26823-2A0A-8A48-8707-808C433532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>
                <a:latin typeface="Proxima Nova" panose="02000506030000020004" pitchFamily="50" charset="0"/>
              </a:rPr>
              <a:t>st und sp werden scht und schp ausgesprochen </a:t>
            </a:r>
          </a:p>
          <a:p>
            <a:endParaRPr lang="nb-NO" dirty="0">
              <a:latin typeface="Proxima Nova" panose="02000506030000020004" pitchFamily="50" charset="0"/>
            </a:endParaRPr>
          </a:p>
          <a:p>
            <a:pPr marL="0" indent="0">
              <a:buNone/>
            </a:pPr>
            <a:r>
              <a:rPr lang="nb-NO" dirty="0" err="1">
                <a:latin typeface="Proxima Nova" panose="02000506030000020004" pitchFamily="50" charset="0"/>
              </a:rPr>
              <a:t>Beispiele</a:t>
            </a:r>
            <a:r>
              <a:rPr lang="nb-NO" dirty="0">
                <a:latin typeface="Proxima Nova" panose="02000506030000020004" pitchFamily="50" charset="0"/>
              </a:rPr>
              <a:t>: </a:t>
            </a:r>
          </a:p>
          <a:p>
            <a:endParaRPr lang="nb-NO" dirty="0">
              <a:latin typeface="Proxima Nova" panose="02000506030000020004" pitchFamily="50" charset="0"/>
            </a:endParaRPr>
          </a:p>
          <a:p>
            <a:pPr marL="0" indent="0">
              <a:buNone/>
            </a:pPr>
            <a:r>
              <a:rPr lang="nb-NO" dirty="0">
                <a:latin typeface="Proxima Nova" panose="02000506030000020004" pitchFamily="50" charset="0"/>
              </a:rPr>
              <a:t>  Stadt, Stil, Statue, </a:t>
            </a:r>
            <a:r>
              <a:rPr lang="nb-NO" dirty="0" err="1">
                <a:latin typeface="Proxima Nova" panose="02000506030000020004" pitchFamily="50" charset="0"/>
              </a:rPr>
              <a:t>Stube</a:t>
            </a:r>
            <a:endParaRPr lang="nb-NO" dirty="0">
              <a:latin typeface="Proxima Nova" panose="02000506030000020004" pitchFamily="50" charset="0"/>
            </a:endParaRPr>
          </a:p>
          <a:p>
            <a:pPr marL="0" indent="0">
              <a:buNone/>
            </a:pPr>
            <a:r>
              <a:rPr lang="nb-NO" dirty="0">
                <a:latin typeface="Proxima Nova" panose="02000506030000020004" pitchFamily="50" charset="0"/>
              </a:rPr>
              <a:t>  Sport, Spiel, </a:t>
            </a:r>
            <a:r>
              <a:rPr lang="nb-NO" dirty="0" err="1">
                <a:latin typeface="Proxima Nova" panose="02000506030000020004" pitchFamily="50" charset="0"/>
              </a:rPr>
              <a:t>Spaghetti</a:t>
            </a:r>
            <a:r>
              <a:rPr lang="nb-NO" dirty="0">
                <a:latin typeface="Proxima Nova" panose="02000506030000020004" pitchFamily="50" charset="0"/>
              </a:rPr>
              <a:t>, </a:t>
            </a:r>
            <a:r>
              <a:rPr lang="nb-NO" dirty="0" err="1">
                <a:latin typeface="Proxima Nova" panose="02000506030000020004" pitchFamily="50" charset="0"/>
              </a:rPr>
              <a:t>Sprache</a:t>
            </a:r>
            <a:endParaRPr lang="nb-NO" dirty="0">
              <a:latin typeface="Proxima Nova" panose="02000506030000020004" pitchFamily="50" charset="0"/>
            </a:endParaRPr>
          </a:p>
          <a:p>
            <a:pPr marL="0" indent="0">
              <a:buNone/>
            </a:pPr>
            <a:r>
              <a:rPr lang="nb-NO" dirty="0">
                <a:latin typeface="Proxima Nova" panose="02000506030000020004" pitchFamily="50" charset="0"/>
              </a:rPr>
              <a:t>  </a:t>
            </a:r>
            <a:r>
              <a:rPr lang="nb-NO" dirty="0" err="1">
                <a:latin typeface="Proxima Nova" panose="02000506030000020004" pitchFamily="50" charset="0"/>
              </a:rPr>
              <a:t>Staat</a:t>
            </a:r>
            <a:r>
              <a:rPr lang="nb-NO" dirty="0">
                <a:latin typeface="Proxima Nova" panose="02000506030000020004" pitchFamily="50" charset="0"/>
              </a:rPr>
              <a:t>, </a:t>
            </a:r>
            <a:r>
              <a:rPr lang="nb-NO" dirty="0" err="1">
                <a:latin typeface="Proxima Nova" panose="02000506030000020004" pitchFamily="50" charset="0"/>
              </a:rPr>
              <a:t>Speise</a:t>
            </a:r>
            <a:r>
              <a:rPr lang="nb-NO" dirty="0">
                <a:latin typeface="Proxima Nova" panose="02000506030000020004" pitchFamily="50" charset="0"/>
              </a:rPr>
              <a:t>, </a:t>
            </a:r>
            <a:r>
              <a:rPr lang="nb-NO" dirty="0" err="1">
                <a:latin typeface="Proxima Nova" panose="02000506030000020004" pitchFamily="50" charset="0"/>
              </a:rPr>
              <a:t>Stau</a:t>
            </a:r>
            <a:r>
              <a:rPr lang="nb-NO" dirty="0">
                <a:latin typeface="Proxima Nova" panose="02000506030000020004" pitchFamily="50" charset="0"/>
              </a:rPr>
              <a:t>, </a:t>
            </a:r>
            <a:r>
              <a:rPr lang="nb-NO" dirty="0" err="1">
                <a:latin typeface="Proxima Nova" panose="02000506030000020004" pitchFamily="50" charset="0"/>
              </a:rPr>
              <a:t>Spatz</a:t>
            </a:r>
            <a:endParaRPr lang="nb-NO" dirty="0">
              <a:latin typeface="Proxima Nova" panose="02000506030000020004" pitchFamily="50" charset="0"/>
            </a:endParaRP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9575903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BAAED30-D786-C348-BFD8-3C6A8389E8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b="1" dirty="0">
                <a:solidFill>
                  <a:schemeClr val="bg1"/>
                </a:solidFill>
                <a:latin typeface="Proxima Nova" panose="02000506030000020004" pitchFamily="50" charset="0"/>
              </a:rPr>
              <a:t>Wie sagt man es auf Deutsch? Z 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232B973-28DB-1441-8B92-4EFD9D82D1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>
                <a:latin typeface="Proxima Nova" panose="02000506030000020004" pitchFamily="50" charset="0"/>
              </a:rPr>
              <a:t>z wird ts ausgesprochen </a:t>
            </a:r>
          </a:p>
          <a:p>
            <a:pPr marL="0" indent="0">
              <a:buNone/>
            </a:pPr>
            <a:endParaRPr lang="nb-NO" dirty="0">
              <a:latin typeface="Proxima Nova" panose="02000506030000020004" pitchFamily="50" charset="0"/>
            </a:endParaRPr>
          </a:p>
          <a:p>
            <a:pPr marL="0" indent="0">
              <a:buNone/>
            </a:pPr>
            <a:r>
              <a:rPr lang="nb-NO" dirty="0" err="1">
                <a:latin typeface="Proxima Nova" panose="02000506030000020004" pitchFamily="50" charset="0"/>
              </a:rPr>
              <a:t>Beispiele</a:t>
            </a:r>
            <a:r>
              <a:rPr lang="nb-NO" dirty="0">
                <a:latin typeface="Proxima Nova" panose="02000506030000020004" pitchFamily="50" charset="0"/>
              </a:rPr>
              <a:t>: </a:t>
            </a:r>
          </a:p>
          <a:p>
            <a:pPr marL="0" indent="0">
              <a:buNone/>
            </a:pPr>
            <a:endParaRPr lang="nb-NO" dirty="0">
              <a:latin typeface="Proxima Nova" panose="02000506030000020004" pitchFamily="50" charset="0"/>
            </a:endParaRPr>
          </a:p>
          <a:p>
            <a:pPr marL="0" indent="0">
              <a:buNone/>
            </a:pPr>
            <a:r>
              <a:rPr lang="nb-NO" dirty="0">
                <a:latin typeface="Proxima Nova" panose="02000506030000020004" pitchFamily="50" charset="0"/>
              </a:rPr>
              <a:t>  </a:t>
            </a:r>
            <a:r>
              <a:rPr lang="nb-NO" dirty="0" err="1">
                <a:latin typeface="Proxima Nova" panose="02000506030000020004" pitchFamily="50" charset="0"/>
              </a:rPr>
              <a:t>Zeitung</a:t>
            </a:r>
            <a:r>
              <a:rPr lang="nb-NO" dirty="0">
                <a:latin typeface="Proxima Nova" panose="02000506030000020004" pitchFamily="50" charset="0"/>
              </a:rPr>
              <a:t>, </a:t>
            </a:r>
            <a:r>
              <a:rPr lang="nb-NO" dirty="0" err="1">
                <a:latin typeface="Proxima Nova" panose="02000506030000020004" pitchFamily="50" charset="0"/>
              </a:rPr>
              <a:t>Zunge</a:t>
            </a:r>
            <a:r>
              <a:rPr lang="nb-NO" dirty="0">
                <a:latin typeface="Proxima Nova" panose="02000506030000020004" pitchFamily="50" charset="0"/>
              </a:rPr>
              <a:t>, </a:t>
            </a:r>
            <a:r>
              <a:rPr lang="nb-NO" dirty="0" err="1">
                <a:latin typeface="Proxima Nova" panose="02000506030000020004" pitchFamily="50" charset="0"/>
              </a:rPr>
              <a:t>Zahnpasta</a:t>
            </a:r>
            <a:r>
              <a:rPr lang="nb-NO" dirty="0">
                <a:latin typeface="Proxima Nova" panose="02000506030000020004" pitchFamily="50" charset="0"/>
              </a:rPr>
              <a:t>, </a:t>
            </a:r>
            <a:r>
              <a:rPr lang="nb-NO" dirty="0" err="1">
                <a:latin typeface="Proxima Nova" panose="02000506030000020004" pitchFamily="50" charset="0"/>
              </a:rPr>
              <a:t>zwischen</a:t>
            </a:r>
            <a:endParaRPr lang="nb-NO" dirty="0">
              <a:latin typeface="Proxima Nova" panose="02000506030000020004" pitchFamily="50" charset="0"/>
            </a:endParaRPr>
          </a:p>
          <a:p>
            <a:pPr marL="0" indent="0">
              <a:buNone/>
            </a:pPr>
            <a:r>
              <a:rPr lang="nb-NO" dirty="0">
                <a:latin typeface="Proxima Nova" panose="02000506030000020004" pitchFamily="50" charset="0"/>
              </a:rPr>
              <a:t>  </a:t>
            </a:r>
            <a:r>
              <a:rPr lang="nb-NO" dirty="0" err="1">
                <a:latin typeface="Proxima Nova" panose="02000506030000020004" pitchFamily="50" charset="0"/>
              </a:rPr>
              <a:t>Zaun</a:t>
            </a:r>
            <a:r>
              <a:rPr lang="nb-NO" dirty="0">
                <a:latin typeface="Proxima Nova" panose="02000506030000020004" pitchFamily="50" charset="0"/>
              </a:rPr>
              <a:t>, </a:t>
            </a:r>
            <a:r>
              <a:rPr lang="nb-NO" dirty="0" err="1">
                <a:latin typeface="Proxima Nova" panose="02000506030000020004" pitchFamily="50" charset="0"/>
              </a:rPr>
              <a:t>Zentrum</a:t>
            </a:r>
            <a:r>
              <a:rPr lang="nb-NO" dirty="0">
                <a:latin typeface="Proxima Nova" panose="02000506030000020004" pitchFamily="50" charset="0"/>
              </a:rPr>
              <a:t>, </a:t>
            </a:r>
            <a:r>
              <a:rPr lang="nb-NO" dirty="0" err="1">
                <a:latin typeface="Proxima Nova" panose="02000506030000020004" pitchFamily="50" charset="0"/>
              </a:rPr>
              <a:t>Zoll</a:t>
            </a:r>
            <a:r>
              <a:rPr lang="nb-NO" dirty="0">
                <a:latin typeface="Proxima Nova" panose="02000506030000020004" pitchFamily="50" charset="0"/>
              </a:rPr>
              <a:t>, </a:t>
            </a:r>
            <a:r>
              <a:rPr lang="nb-NO" dirty="0" err="1">
                <a:latin typeface="Proxima Nova" panose="02000506030000020004" pitchFamily="50" charset="0"/>
              </a:rPr>
              <a:t>Zucker</a:t>
            </a:r>
            <a:endParaRPr lang="nb-NO" dirty="0">
              <a:latin typeface="Proxima Nova" panose="02000506030000020004" pitchFamily="50" charset="0"/>
            </a:endParaRPr>
          </a:p>
          <a:p>
            <a:pPr marL="0" indent="0">
              <a:buNone/>
            </a:pPr>
            <a:r>
              <a:rPr lang="nb-NO" dirty="0">
                <a:latin typeface="Proxima Nova" panose="02000506030000020004" pitchFamily="50" charset="0"/>
              </a:rPr>
              <a:t>  </a:t>
            </a:r>
            <a:r>
              <a:rPr lang="nb-NO" dirty="0" err="1">
                <a:latin typeface="Proxima Nova" panose="02000506030000020004" pitchFamily="50" charset="0"/>
              </a:rPr>
              <a:t>Zeh</a:t>
            </a:r>
            <a:r>
              <a:rPr lang="nb-NO" dirty="0">
                <a:latin typeface="Proxima Nova" panose="02000506030000020004" pitchFamily="50" charset="0"/>
              </a:rPr>
              <a:t>, Zimmer, </a:t>
            </a:r>
            <a:r>
              <a:rPr lang="nb-NO" dirty="0" err="1">
                <a:latin typeface="Proxima Nova" panose="02000506030000020004" pitchFamily="50" charset="0"/>
              </a:rPr>
              <a:t>zusammen</a:t>
            </a:r>
            <a:r>
              <a:rPr lang="nb-NO" dirty="0">
                <a:latin typeface="Proxima Nova" panose="02000506030000020004" pitchFamily="50" charset="0"/>
              </a:rPr>
              <a:t>, </a:t>
            </a:r>
            <a:r>
              <a:rPr lang="nb-NO" dirty="0" err="1">
                <a:latin typeface="Proxima Nova" panose="02000506030000020004" pitchFamily="50" charset="0"/>
              </a:rPr>
              <a:t>Zwerg</a:t>
            </a:r>
            <a:endParaRPr lang="nb-NO" dirty="0">
              <a:latin typeface="Proxima Nova" panose="0200050603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85051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046D756-517F-E048-BE0A-AFA25A169A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b="1" dirty="0">
                <a:solidFill>
                  <a:schemeClr val="bg1"/>
                </a:solidFill>
                <a:latin typeface="Proxima Nova" panose="02000506030000020004" pitchFamily="50" charset="0"/>
              </a:rPr>
              <a:t>Wie sagt man es auf Deutsch? </a:t>
            </a:r>
            <a:r>
              <a:rPr lang="nb-NO" b="1" dirty="0" err="1">
                <a:solidFill>
                  <a:schemeClr val="bg1"/>
                </a:solidFill>
                <a:latin typeface="Proxima Nova" panose="02000506030000020004" pitchFamily="50" charset="0"/>
              </a:rPr>
              <a:t>Ie</a:t>
            </a:r>
            <a:r>
              <a:rPr lang="nb-NO" b="1" dirty="0">
                <a:solidFill>
                  <a:schemeClr val="bg1"/>
                </a:solidFill>
                <a:latin typeface="Proxima Nova" panose="02000506030000020004" pitchFamily="50" charset="0"/>
              </a:rPr>
              <a:t> 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6C85EF0E-6420-2644-8A4C-3E8E581478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>
                <a:latin typeface="Proxima Nova" panose="02000506030000020004" pitchFamily="50" charset="0"/>
              </a:rPr>
              <a:t>ie wird wie i ausgesprochen </a:t>
            </a:r>
          </a:p>
          <a:p>
            <a:pPr marL="0" indent="0">
              <a:buNone/>
            </a:pPr>
            <a:endParaRPr lang="nb-NO" dirty="0">
              <a:latin typeface="Proxima Nova" panose="02000506030000020004" pitchFamily="50" charset="0"/>
            </a:endParaRPr>
          </a:p>
          <a:p>
            <a:pPr marL="0" indent="0">
              <a:buNone/>
            </a:pPr>
            <a:r>
              <a:rPr lang="nb-NO" dirty="0" err="1">
                <a:latin typeface="Proxima Nova" panose="02000506030000020004" pitchFamily="50" charset="0"/>
              </a:rPr>
              <a:t>Beispiele</a:t>
            </a:r>
            <a:r>
              <a:rPr lang="nb-NO" dirty="0">
                <a:latin typeface="Proxima Nova" panose="02000506030000020004" pitchFamily="50" charset="0"/>
              </a:rPr>
              <a:t>: </a:t>
            </a:r>
          </a:p>
          <a:p>
            <a:pPr marL="0" indent="0">
              <a:buNone/>
            </a:pPr>
            <a:endParaRPr lang="nb-NO" dirty="0">
              <a:latin typeface="Proxima Nova" panose="02000506030000020004" pitchFamily="50" charset="0"/>
            </a:endParaRPr>
          </a:p>
          <a:p>
            <a:pPr marL="0" indent="0">
              <a:buNone/>
            </a:pPr>
            <a:r>
              <a:rPr lang="nb-NO" dirty="0">
                <a:latin typeface="Proxima Nova" panose="02000506030000020004" pitchFamily="50" charset="0"/>
              </a:rPr>
              <a:t>  </a:t>
            </a:r>
            <a:r>
              <a:rPr lang="nb-NO" dirty="0" err="1">
                <a:latin typeface="Proxima Nova" panose="02000506030000020004" pitchFamily="50" charset="0"/>
              </a:rPr>
              <a:t>wieder</a:t>
            </a:r>
            <a:r>
              <a:rPr lang="nb-NO" dirty="0">
                <a:latin typeface="Proxima Nova" panose="02000506030000020004" pitchFamily="50" charset="0"/>
              </a:rPr>
              <a:t>, </a:t>
            </a:r>
            <a:r>
              <a:rPr lang="nb-NO" dirty="0" err="1">
                <a:latin typeface="Proxima Nova" panose="02000506030000020004" pitchFamily="50" charset="0"/>
              </a:rPr>
              <a:t>Zwiebel</a:t>
            </a:r>
            <a:r>
              <a:rPr lang="nb-NO" dirty="0">
                <a:latin typeface="Proxima Nova" panose="02000506030000020004" pitchFamily="50" charset="0"/>
              </a:rPr>
              <a:t>, </a:t>
            </a:r>
            <a:r>
              <a:rPr lang="nb-NO" dirty="0" err="1">
                <a:latin typeface="Proxima Nova" panose="02000506030000020004" pitchFamily="50" charset="0"/>
              </a:rPr>
              <a:t>biegen</a:t>
            </a:r>
            <a:r>
              <a:rPr lang="nb-NO" dirty="0">
                <a:latin typeface="Proxima Nova" panose="02000506030000020004" pitchFamily="50" charset="0"/>
              </a:rPr>
              <a:t>, Biene</a:t>
            </a:r>
          </a:p>
          <a:p>
            <a:pPr marL="0" indent="0">
              <a:buNone/>
            </a:pPr>
            <a:r>
              <a:rPr lang="nb-NO" dirty="0">
                <a:latin typeface="Proxima Nova" panose="02000506030000020004" pitchFamily="50" charset="0"/>
              </a:rPr>
              <a:t>  </a:t>
            </a:r>
            <a:r>
              <a:rPr lang="nb-NO" dirty="0" err="1">
                <a:latin typeface="Proxima Nova" panose="02000506030000020004" pitchFamily="50" charset="0"/>
              </a:rPr>
              <a:t>Flieder</a:t>
            </a:r>
            <a:r>
              <a:rPr lang="nb-NO" dirty="0">
                <a:latin typeface="Proxima Nova" panose="02000506030000020004" pitchFamily="50" charset="0"/>
              </a:rPr>
              <a:t>, </a:t>
            </a:r>
            <a:r>
              <a:rPr lang="nb-NO" dirty="0" err="1">
                <a:latin typeface="Proxima Nova" panose="02000506030000020004" pitchFamily="50" charset="0"/>
              </a:rPr>
              <a:t>Dieb</a:t>
            </a:r>
            <a:r>
              <a:rPr lang="nb-NO" dirty="0">
                <a:latin typeface="Proxima Nova" panose="02000506030000020004" pitchFamily="50" charset="0"/>
              </a:rPr>
              <a:t>, </a:t>
            </a:r>
            <a:r>
              <a:rPr lang="nb-NO" dirty="0" err="1">
                <a:latin typeface="Proxima Nova" panose="02000506030000020004" pitchFamily="50" charset="0"/>
              </a:rPr>
              <a:t>dieser</a:t>
            </a:r>
            <a:r>
              <a:rPr lang="nb-NO" dirty="0">
                <a:latin typeface="Proxima Nova" panose="02000506030000020004" pitchFamily="50" charset="0"/>
              </a:rPr>
              <a:t>, </a:t>
            </a:r>
            <a:r>
              <a:rPr lang="nb-NO" dirty="0" err="1">
                <a:latin typeface="Proxima Nova" panose="02000506030000020004" pitchFamily="50" charset="0"/>
              </a:rPr>
              <a:t>Fieber</a:t>
            </a:r>
            <a:endParaRPr lang="nb-NO" dirty="0">
              <a:latin typeface="Proxima Nova" panose="02000506030000020004" pitchFamily="50" charset="0"/>
            </a:endParaRPr>
          </a:p>
          <a:p>
            <a:pPr marL="0" indent="0">
              <a:buNone/>
            </a:pPr>
            <a:r>
              <a:rPr lang="nb-NO" dirty="0">
                <a:latin typeface="Proxima Nova" panose="02000506030000020004" pitchFamily="50" charset="0"/>
              </a:rPr>
              <a:t>  </a:t>
            </a:r>
            <a:r>
              <a:rPr lang="nb-NO" dirty="0" err="1">
                <a:latin typeface="Proxima Nova" panose="02000506030000020004" pitchFamily="50" charset="0"/>
              </a:rPr>
              <a:t>sieben</a:t>
            </a:r>
            <a:r>
              <a:rPr lang="nb-NO" dirty="0">
                <a:latin typeface="Proxima Nova" panose="02000506030000020004" pitchFamily="50" charset="0"/>
              </a:rPr>
              <a:t>, hier, </a:t>
            </a:r>
            <a:r>
              <a:rPr lang="nb-NO" dirty="0" err="1">
                <a:latin typeface="Proxima Nova" panose="02000506030000020004" pitchFamily="50" charset="0"/>
              </a:rPr>
              <a:t>Kiefer</a:t>
            </a:r>
            <a:r>
              <a:rPr lang="nb-NO" dirty="0">
                <a:latin typeface="Proxima Nova" panose="02000506030000020004" pitchFamily="50" charset="0"/>
              </a:rPr>
              <a:t>, </a:t>
            </a:r>
            <a:r>
              <a:rPr lang="nb-NO" dirty="0" err="1">
                <a:latin typeface="Proxima Nova" panose="02000506030000020004" pitchFamily="50" charset="0"/>
              </a:rPr>
              <a:t>niemand</a:t>
            </a:r>
            <a:endParaRPr lang="nb-NO" dirty="0">
              <a:latin typeface="Proxima Nova" panose="02000506030000020004" pitchFamily="50" charset="0"/>
            </a:endParaRPr>
          </a:p>
          <a:p>
            <a:pPr marL="0" indent="0">
              <a:buNone/>
            </a:pPr>
            <a:r>
              <a:rPr lang="nb-NO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8212335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80F81D4-CABF-5041-88DE-E0986550B0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b="1" dirty="0">
                <a:solidFill>
                  <a:schemeClr val="bg1"/>
                </a:solidFill>
                <a:latin typeface="Proxima Nova" panose="02000506030000020004" pitchFamily="50" charset="0"/>
              </a:rPr>
              <a:t>Wie sagt man es auf Deutsch? Ei 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CF91789E-4698-C544-AE5B-3CCF141D3B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>
                <a:latin typeface="Proxima Nova" panose="02000506030000020004" pitchFamily="50" charset="0"/>
              </a:rPr>
              <a:t>ei wird ai ausgesprochen, wie </a:t>
            </a:r>
            <a:r>
              <a:rPr lang="nb-NO" dirty="0" err="1">
                <a:latin typeface="Proxima Nova" panose="02000506030000020004" pitchFamily="50" charset="0"/>
              </a:rPr>
              <a:t>bei</a:t>
            </a:r>
            <a:r>
              <a:rPr lang="nb-NO" dirty="0">
                <a:latin typeface="Proxima Nova" panose="02000506030000020004" pitchFamily="50" charset="0"/>
              </a:rPr>
              <a:t> den </a:t>
            </a:r>
            <a:r>
              <a:rPr lang="nb-NO" dirty="0" err="1">
                <a:latin typeface="Proxima Nova" panose="02000506030000020004" pitchFamily="50" charset="0"/>
              </a:rPr>
              <a:t>norwegischen</a:t>
            </a:r>
            <a:r>
              <a:rPr lang="nb-NO" dirty="0">
                <a:latin typeface="Proxima Nova" panose="02000506030000020004" pitchFamily="50" charset="0"/>
              </a:rPr>
              <a:t> </a:t>
            </a:r>
          </a:p>
          <a:p>
            <a:pPr marL="0" indent="0">
              <a:buNone/>
            </a:pPr>
            <a:r>
              <a:rPr lang="nb-NO" dirty="0">
                <a:latin typeface="Proxima Nova" panose="02000506030000020004" pitchFamily="50" charset="0"/>
              </a:rPr>
              <a:t>  W</a:t>
            </a:r>
            <a:r>
              <a:rPr lang="de-DE" dirty="0">
                <a:latin typeface="Proxima Nova" panose="02000506030000020004" pitchFamily="50" charset="0"/>
              </a:rPr>
              <a:t>örtern </a:t>
            </a:r>
            <a:r>
              <a:rPr lang="nb-NO" i="1" dirty="0">
                <a:latin typeface="Proxima Nova" panose="02000506030000020004" pitchFamily="50" charset="0"/>
              </a:rPr>
              <a:t>mai / hai</a:t>
            </a:r>
          </a:p>
          <a:p>
            <a:endParaRPr lang="nb-NO" dirty="0">
              <a:latin typeface="Proxima Nova" panose="02000506030000020004" pitchFamily="50" charset="0"/>
            </a:endParaRPr>
          </a:p>
          <a:p>
            <a:pPr marL="0" indent="0">
              <a:buNone/>
            </a:pPr>
            <a:r>
              <a:rPr lang="nb-NO" dirty="0" err="1">
                <a:latin typeface="Proxima Nova" panose="02000506030000020004" pitchFamily="50" charset="0"/>
              </a:rPr>
              <a:t>Beispiele</a:t>
            </a:r>
            <a:r>
              <a:rPr lang="nb-NO" dirty="0">
                <a:latin typeface="Proxima Nova" panose="02000506030000020004" pitchFamily="50" charset="0"/>
              </a:rPr>
              <a:t>: </a:t>
            </a:r>
          </a:p>
          <a:p>
            <a:endParaRPr lang="nb-NO" dirty="0">
              <a:latin typeface="Proxima Nova" panose="02000506030000020004" pitchFamily="50" charset="0"/>
            </a:endParaRPr>
          </a:p>
          <a:p>
            <a:pPr marL="0" indent="0">
              <a:buNone/>
            </a:pPr>
            <a:r>
              <a:rPr lang="nb-NO" dirty="0">
                <a:latin typeface="Proxima Nova" panose="02000506030000020004" pitchFamily="50" charset="0"/>
              </a:rPr>
              <a:t>  </a:t>
            </a:r>
            <a:r>
              <a:rPr lang="nb-NO" dirty="0" err="1">
                <a:latin typeface="Proxima Nova" panose="02000506030000020004" pitchFamily="50" charset="0"/>
              </a:rPr>
              <a:t>weiter</a:t>
            </a:r>
            <a:r>
              <a:rPr lang="nb-NO" dirty="0">
                <a:latin typeface="Proxima Nova" panose="02000506030000020004" pitchFamily="50" charset="0"/>
              </a:rPr>
              <a:t>, </a:t>
            </a:r>
            <a:r>
              <a:rPr lang="nb-NO" dirty="0" err="1">
                <a:latin typeface="Proxima Nova" panose="02000506030000020004" pitchFamily="50" charset="0"/>
              </a:rPr>
              <a:t>zwei</a:t>
            </a:r>
            <a:r>
              <a:rPr lang="nb-NO" dirty="0">
                <a:latin typeface="Proxima Nova" panose="02000506030000020004" pitchFamily="50" charset="0"/>
              </a:rPr>
              <a:t>, </a:t>
            </a:r>
            <a:r>
              <a:rPr lang="nb-NO" dirty="0" err="1">
                <a:latin typeface="Proxima Nova" panose="02000506030000020004" pitchFamily="50" charset="0"/>
              </a:rPr>
              <a:t>Zweig</a:t>
            </a:r>
            <a:r>
              <a:rPr lang="nb-NO" dirty="0">
                <a:latin typeface="Proxima Nova" panose="02000506030000020004" pitchFamily="50" charset="0"/>
              </a:rPr>
              <a:t>, </a:t>
            </a:r>
            <a:r>
              <a:rPr lang="nb-NO" dirty="0" err="1">
                <a:latin typeface="Proxima Nova" panose="02000506030000020004" pitchFamily="50" charset="0"/>
              </a:rPr>
              <a:t>Latein</a:t>
            </a:r>
            <a:endParaRPr lang="nb-NO" dirty="0">
              <a:latin typeface="Proxima Nova" panose="02000506030000020004" pitchFamily="50" charset="0"/>
            </a:endParaRPr>
          </a:p>
          <a:p>
            <a:pPr marL="0" indent="0">
              <a:buNone/>
            </a:pPr>
            <a:r>
              <a:rPr lang="nb-NO" dirty="0">
                <a:latin typeface="Proxima Nova" panose="02000506030000020004" pitchFamily="50" charset="0"/>
              </a:rPr>
              <a:t>  sein, klein, Seife, </a:t>
            </a:r>
            <a:r>
              <a:rPr lang="nb-NO" dirty="0" err="1">
                <a:latin typeface="Proxima Nova" panose="02000506030000020004" pitchFamily="50" charset="0"/>
              </a:rPr>
              <a:t>Eifer</a:t>
            </a:r>
            <a:endParaRPr lang="nb-NO" dirty="0">
              <a:latin typeface="Proxima Nova" panose="02000506030000020004" pitchFamily="50" charset="0"/>
            </a:endParaRPr>
          </a:p>
          <a:p>
            <a:pPr marL="0" indent="0">
              <a:buNone/>
            </a:pPr>
            <a:r>
              <a:rPr lang="nb-NO" dirty="0">
                <a:latin typeface="Proxima Nova" panose="02000506030000020004" pitchFamily="50" charset="0"/>
              </a:rPr>
              <a:t>  </a:t>
            </a:r>
            <a:r>
              <a:rPr lang="nb-NO" dirty="0" err="1">
                <a:latin typeface="Proxima Nova" panose="02000506030000020004" pitchFamily="50" charset="0"/>
              </a:rPr>
              <a:t>Teil</a:t>
            </a:r>
            <a:r>
              <a:rPr lang="nb-NO" dirty="0">
                <a:latin typeface="Proxima Nova" panose="02000506030000020004" pitchFamily="50" charset="0"/>
              </a:rPr>
              <a:t>, </a:t>
            </a:r>
            <a:r>
              <a:rPr lang="nb-NO" dirty="0" err="1">
                <a:latin typeface="Proxima Nova" panose="02000506030000020004" pitchFamily="50" charset="0"/>
              </a:rPr>
              <a:t>beide</a:t>
            </a:r>
            <a:r>
              <a:rPr lang="nb-NO" dirty="0">
                <a:latin typeface="Proxima Nova" panose="02000506030000020004" pitchFamily="50" charset="0"/>
              </a:rPr>
              <a:t>, </a:t>
            </a:r>
            <a:r>
              <a:rPr lang="nb-NO" dirty="0" err="1">
                <a:latin typeface="Proxima Nova" panose="02000506030000020004" pitchFamily="50" charset="0"/>
              </a:rPr>
              <a:t>Beifall</a:t>
            </a:r>
            <a:r>
              <a:rPr lang="nb-NO" dirty="0">
                <a:latin typeface="Proxima Nova" panose="02000506030000020004" pitchFamily="50" charset="0"/>
              </a:rPr>
              <a:t>, Bein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3966942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BE29C58-F44E-4D42-9DBB-77AD6B7B3D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5435"/>
            <a:ext cx="10515600" cy="1325563"/>
          </a:xfrm>
        </p:spPr>
        <p:txBody>
          <a:bodyPr/>
          <a:lstStyle/>
          <a:p>
            <a:r>
              <a:rPr lang="nb-NO" b="1" dirty="0">
                <a:solidFill>
                  <a:schemeClr val="bg1"/>
                </a:solidFill>
                <a:latin typeface="Proxima Nova" panose="02000506030000020004" pitchFamily="50" charset="0"/>
              </a:rPr>
              <a:t>Wie sagt man es auf </a:t>
            </a:r>
            <a:r>
              <a:rPr lang="nb-NO" b="1" dirty="0" err="1">
                <a:solidFill>
                  <a:schemeClr val="bg1"/>
                </a:solidFill>
                <a:latin typeface="Proxima Nova" panose="02000506030000020004"/>
              </a:rPr>
              <a:t>Deutsch</a:t>
            </a:r>
            <a:r>
              <a:rPr lang="nb-NO" b="1" dirty="0">
                <a:solidFill>
                  <a:schemeClr val="bg1"/>
                </a:solidFill>
                <a:latin typeface="Proxima Nova" panose="02000506030000020004"/>
              </a:rPr>
              <a:t>?</a:t>
            </a:r>
            <a:r>
              <a:rPr lang="pl-PL" b="1" dirty="0">
                <a:solidFill>
                  <a:schemeClr val="bg1"/>
                </a:solidFill>
                <a:latin typeface="Proxima Nova" panose="02000506030000020004"/>
              </a:rPr>
              <a:t> </a:t>
            </a:r>
            <a:r>
              <a:rPr lang="nb-NO" b="1" dirty="0">
                <a:solidFill>
                  <a:schemeClr val="bg1"/>
                </a:solidFill>
                <a:latin typeface="Proxima Nova" panose="02000506030000020004" pitchFamily="50" charset="0"/>
              </a:rPr>
              <a:t>U</a:t>
            </a:r>
            <a:r>
              <a:rPr lang="nb-NO" b="1" dirty="0">
                <a:latin typeface="Proxima Nova" panose="02000506030000020004" pitchFamily="50" charset="0"/>
              </a:rPr>
              <a:t>̈ </a:t>
            </a:r>
            <a:br>
              <a:rPr lang="nb-NO" dirty="0">
                <a:latin typeface="Proxima Nova" panose="02000506030000020004" pitchFamily="50" charset="0"/>
              </a:rPr>
            </a:br>
            <a:endParaRPr lang="nb-NO" b="1" dirty="0">
              <a:solidFill>
                <a:schemeClr val="bg1"/>
              </a:solidFill>
              <a:latin typeface="Proxima Nova" panose="02000506030000020004"/>
            </a:endParaRP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A79DE2D-AF27-C34C-93E3-267370EB79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b-NO" dirty="0">
                <a:latin typeface="Proxima Nova" panose="02000506030000020004" pitchFamily="50" charset="0"/>
              </a:rPr>
              <a:t>ü ist ein Laut </a:t>
            </a:r>
            <a:r>
              <a:rPr lang="nb-NO" dirty="0" err="1">
                <a:latin typeface="Proxima Nova" panose="02000506030000020004" pitchFamily="50" charset="0"/>
              </a:rPr>
              <a:t>zwischen</a:t>
            </a:r>
            <a:r>
              <a:rPr lang="nb-NO" dirty="0">
                <a:latin typeface="Proxima Nova" panose="02000506030000020004" pitchFamily="50" charset="0"/>
              </a:rPr>
              <a:t> dem </a:t>
            </a:r>
            <a:r>
              <a:rPr lang="nb-NO" dirty="0" err="1">
                <a:latin typeface="Proxima Nova" panose="02000506030000020004" pitchFamily="50" charset="0"/>
              </a:rPr>
              <a:t>norwegischen</a:t>
            </a:r>
            <a:r>
              <a:rPr lang="nb-NO" dirty="0">
                <a:latin typeface="Proxima Nova" panose="02000506030000020004" pitchFamily="50" charset="0"/>
              </a:rPr>
              <a:t> </a:t>
            </a:r>
            <a:r>
              <a:rPr lang="nb-NO" i="1" dirty="0">
                <a:latin typeface="Proxima Nova" panose="02000506030000020004" pitchFamily="50" charset="0"/>
              </a:rPr>
              <a:t>y</a:t>
            </a:r>
            <a:r>
              <a:rPr lang="nb-NO" dirty="0">
                <a:latin typeface="Proxima Nova" panose="02000506030000020004" pitchFamily="50" charset="0"/>
              </a:rPr>
              <a:t> </a:t>
            </a:r>
            <a:r>
              <a:rPr lang="nb-NO" dirty="0" err="1">
                <a:latin typeface="Proxima Nova" panose="02000506030000020004" pitchFamily="50" charset="0"/>
              </a:rPr>
              <a:t>und</a:t>
            </a:r>
            <a:r>
              <a:rPr lang="nb-NO" dirty="0">
                <a:latin typeface="Proxima Nova" panose="02000506030000020004" pitchFamily="50" charset="0"/>
              </a:rPr>
              <a:t> </a:t>
            </a:r>
            <a:r>
              <a:rPr lang="nb-NO" i="1" dirty="0">
                <a:latin typeface="Proxima Nova" panose="02000506030000020004" pitchFamily="50" charset="0"/>
              </a:rPr>
              <a:t>u</a:t>
            </a:r>
          </a:p>
          <a:p>
            <a:endParaRPr lang="nb-NO" dirty="0">
              <a:latin typeface="Proxima Nova" panose="02000506030000020004" pitchFamily="50" charset="0"/>
            </a:endParaRPr>
          </a:p>
          <a:p>
            <a:pPr marL="0" indent="0">
              <a:buNone/>
            </a:pPr>
            <a:r>
              <a:rPr lang="nb-NO" dirty="0" err="1">
                <a:latin typeface="Proxima Nova" panose="02000506030000020004" pitchFamily="50" charset="0"/>
              </a:rPr>
              <a:t>Beispiele</a:t>
            </a:r>
            <a:r>
              <a:rPr lang="nb-NO" dirty="0">
                <a:latin typeface="Proxima Nova" panose="02000506030000020004" pitchFamily="50" charset="0"/>
              </a:rPr>
              <a:t>: </a:t>
            </a:r>
          </a:p>
          <a:p>
            <a:pPr marL="0" indent="0">
              <a:buNone/>
            </a:pPr>
            <a:endParaRPr lang="nb-NO" dirty="0">
              <a:latin typeface="Proxima Nova" panose="02000506030000020004" pitchFamily="50" charset="0"/>
            </a:endParaRPr>
          </a:p>
          <a:p>
            <a:pPr marL="0" indent="0">
              <a:buNone/>
            </a:pPr>
            <a:r>
              <a:rPr lang="nb-NO" dirty="0">
                <a:latin typeface="Proxima Nova" panose="02000506030000020004" pitchFamily="50" charset="0"/>
              </a:rPr>
              <a:t>  </a:t>
            </a:r>
            <a:r>
              <a:rPr lang="nb-NO" dirty="0" err="1">
                <a:latin typeface="Proxima Nova" panose="02000506030000020004" pitchFamily="50" charset="0"/>
              </a:rPr>
              <a:t>kühl</a:t>
            </a:r>
            <a:r>
              <a:rPr lang="nb-NO" dirty="0">
                <a:latin typeface="Proxima Nova" panose="02000506030000020004" pitchFamily="50" charset="0"/>
              </a:rPr>
              <a:t>, </a:t>
            </a:r>
            <a:r>
              <a:rPr lang="nb-NO" dirty="0" err="1">
                <a:latin typeface="Proxima Nova" panose="02000506030000020004" pitchFamily="50" charset="0"/>
              </a:rPr>
              <a:t>drüben</a:t>
            </a:r>
            <a:r>
              <a:rPr lang="nb-NO" dirty="0">
                <a:latin typeface="Proxima Nova" panose="02000506030000020004" pitchFamily="50" charset="0"/>
              </a:rPr>
              <a:t>, </a:t>
            </a:r>
            <a:r>
              <a:rPr lang="nb-NO" dirty="0" err="1">
                <a:latin typeface="Proxima Nova" panose="02000506030000020004" pitchFamily="50" charset="0"/>
              </a:rPr>
              <a:t>hübsch</a:t>
            </a:r>
            <a:r>
              <a:rPr lang="nb-NO" dirty="0">
                <a:latin typeface="Proxima Nova" panose="02000506030000020004" pitchFamily="50" charset="0"/>
              </a:rPr>
              <a:t>, </a:t>
            </a:r>
            <a:r>
              <a:rPr lang="nb-NO" dirty="0" err="1">
                <a:latin typeface="Proxima Nova" panose="02000506030000020004" pitchFamily="50" charset="0"/>
              </a:rPr>
              <a:t>Küche</a:t>
            </a:r>
            <a:endParaRPr lang="nb-NO" dirty="0">
              <a:latin typeface="Proxima Nova" panose="02000506030000020004" pitchFamily="50" charset="0"/>
            </a:endParaRPr>
          </a:p>
          <a:p>
            <a:pPr marL="0" indent="0">
              <a:buNone/>
            </a:pPr>
            <a:r>
              <a:rPr lang="nb-NO" dirty="0">
                <a:latin typeface="Proxima Nova" panose="02000506030000020004" pitchFamily="50" charset="0"/>
              </a:rPr>
              <a:t>  </a:t>
            </a:r>
            <a:r>
              <a:rPr lang="nb-NO" dirty="0" err="1">
                <a:latin typeface="Proxima Nova" panose="02000506030000020004" pitchFamily="50" charset="0"/>
              </a:rPr>
              <a:t>Frühling</a:t>
            </a:r>
            <a:r>
              <a:rPr lang="nb-NO" dirty="0">
                <a:latin typeface="Proxima Nova" panose="02000506030000020004" pitchFamily="50" charset="0"/>
              </a:rPr>
              <a:t>, </a:t>
            </a:r>
            <a:r>
              <a:rPr lang="nb-NO" dirty="0" err="1">
                <a:latin typeface="Proxima Nova" panose="02000506030000020004" pitchFamily="50" charset="0"/>
              </a:rPr>
              <a:t>Küste</a:t>
            </a:r>
            <a:r>
              <a:rPr lang="nb-NO" dirty="0">
                <a:latin typeface="Proxima Nova" panose="02000506030000020004" pitchFamily="50" charset="0"/>
              </a:rPr>
              <a:t>, </a:t>
            </a:r>
            <a:r>
              <a:rPr lang="nb-NO" dirty="0" err="1">
                <a:latin typeface="Proxima Nova" panose="02000506030000020004" pitchFamily="50" charset="0"/>
              </a:rPr>
              <a:t>befürchten</a:t>
            </a:r>
            <a:r>
              <a:rPr lang="nb-NO" dirty="0">
                <a:latin typeface="Proxima Nova" panose="02000506030000020004" pitchFamily="50" charset="0"/>
              </a:rPr>
              <a:t>, </a:t>
            </a:r>
            <a:r>
              <a:rPr lang="nb-NO" dirty="0" err="1">
                <a:latin typeface="Proxima Nova" panose="02000506030000020004" pitchFamily="50" charset="0"/>
              </a:rPr>
              <a:t>ausüben</a:t>
            </a:r>
            <a:endParaRPr lang="nb-NO" dirty="0">
              <a:latin typeface="Proxima Nova" panose="02000506030000020004" pitchFamily="50" charset="0"/>
            </a:endParaRPr>
          </a:p>
          <a:p>
            <a:pPr marL="0" indent="0">
              <a:buNone/>
            </a:pPr>
            <a:r>
              <a:rPr lang="nb-NO" dirty="0">
                <a:latin typeface="Proxima Nova" panose="02000506030000020004" pitchFamily="50" charset="0"/>
              </a:rPr>
              <a:t>  </a:t>
            </a:r>
            <a:r>
              <a:rPr lang="nb-NO" dirty="0" err="1">
                <a:latin typeface="Proxima Nova" panose="02000506030000020004" pitchFamily="50" charset="0"/>
              </a:rPr>
              <a:t>Gefühl</a:t>
            </a:r>
            <a:r>
              <a:rPr lang="nb-NO" dirty="0">
                <a:latin typeface="Proxima Nova" panose="02000506030000020004" pitchFamily="50" charset="0"/>
              </a:rPr>
              <a:t>, </a:t>
            </a:r>
            <a:r>
              <a:rPr lang="nb-NO" dirty="0" err="1">
                <a:latin typeface="Proxima Nova" panose="02000506030000020004" pitchFamily="50" charset="0"/>
              </a:rPr>
              <a:t>flüssig</a:t>
            </a:r>
            <a:r>
              <a:rPr lang="nb-NO" dirty="0">
                <a:latin typeface="Proxima Nova" panose="02000506030000020004" pitchFamily="50" charset="0"/>
              </a:rPr>
              <a:t>, </a:t>
            </a:r>
            <a:r>
              <a:rPr lang="nb-NO" dirty="0" err="1">
                <a:latin typeface="Proxima Nova" panose="02000506030000020004" pitchFamily="50" charset="0"/>
              </a:rPr>
              <a:t>fünf</a:t>
            </a:r>
            <a:r>
              <a:rPr lang="nb-NO" dirty="0">
                <a:latin typeface="Proxima Nova" panose="02000506030000020004" pitchFamily="50" charset="0"/>
              </a:rPr>
              <a:t>, </a:t>
            </a:r>
            <a:r>
              <a:rPr lang="nb-NO" dirty="0" err="1">
                <a:latin typeface="Proxima Nova" panose="02000506030000020004" pitchFamily="50" charset="0"/>
              </a:rPr>
              <a:t>früh</a:t>
            </a:r>
            <a:endParaRPr lang="nb-NO" dirty="0">
              <a:latin typeface="Proxima Nova" panose="02000506030000020004" pitchFamily="50" charset="0"/>
            </a:endParaRPr>
          </a:p>
          <a:p>
            <a:pPr marL="0" indent="0">
              <a:buNone/>
            </a:pPr>
            <a:r>
              <a:rPr lang="nb-NO" dirty="0"/>
              <a:t> 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9659025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eiter geht's nettressurs_mal" id="{7FAFAF49-5260-4EF0-821D-36D33420B9F2}" vid="{3BB28ECE-FC9E-43D5-BE27-1585ABA14EE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Weiter geht's nettressurs_mal</Template>
  <TotalTime>3862</TotalTime>
  <Words>696</Words>
  <Application>Microsoft Office PowerPoint</Application>
  <PresentationFormat>Widescreen</PresentationFormat>
  <Paragraphs>108</Paragraphs>
  <Slides>15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5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15</vt:i4>
      </vt:variant>
    </vt:vector>
  </HeadingPairs>
  <TitlesOfParts>
    <vt:vector size="21" baseType="lpstr">
      <vt:lpstr>Arial</vt:lpstr>
      <vt:lpstr>Calibri</vt:lpstr>
      <vt:lpstr>Calibri Light</vt:lpstr>
      <vt:lpstr>Proxima Nova</vt:lpstr>
      <vt:lpstr>Times New Roman</vt:lpstr>
      <vt:lpstr>Office-tema</vt:lpstr>
      <vt:lpstr>PowerPoint-presentasjon</vt:lpstr>
      <vt:lpstr>Das Vokaldreieck</vt:lpstr>
      <vt:lpstr>Wie sagt man es auf Deutsch?  V </vt:lpstr>
      <vt:lpstr>Wie sagt man es auf Deutsch? Ch </vt:lpstr>
      <vt:lpstr>Wie sagt man es auf Deutsch? St, sp </vt:lpstr>
      <vt:lpstr>Wie sagt man es auf Deutsch? Z </vt:lpstr>
      <vt:lpstr>Wie sagt man es auf Deutsch? Ie </vt:lpstr>
      <vt:lpstr>Wie sagt man es auf Deutsch? Ei </vt:lpstr>
      <vt:lpstr>Wie sagt man es auf Deutsch? Ü  </vt:lpstr>
      <vt:lpstr>Wie sagt man es auf Deutsch? Ä </vt:lpstr>
      <vt:lpstr>Sag mal was!</vt:lpstr>
      <vt:lpstr>Sag mal was! Ausspracheübung</vt:lpstr>
      <vt:lpstr>Sag mal was!  Wie heißt das auf Deutsch?</vt:lpstr>
      <vt:lpstr>Sag mal was!  Wir üben das Lesen auf Deutsch</vt:lpstr>
      <vt:lpstr>Bildnachweise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Die Aussprache</dc:title>
  <dc:creator>Anne-Marie Schulze</dc:creator>
  <cp:lastModifiedBy>Laura Walkowiak</cp:lastModifiedBy>
  <cp:revision>55</cp:revision>
  <cp:lastPrinted>2021-05-17T04:38:42Z</cp:lastPrinted>
  <dcterms:created xsi:type="dcterms:W3CDTF">2020-05-13T14:45:52Z</dcterms:created>
  <dcterms:modified xsi:type="dcterms:W3CDTF">2021-05-17T07:02:23Z</dcterms:modified>
</cp:coreProperties>
</file>