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a Elizabeth Dolen" initials="NED" lastIdx="9" clrIdx="0">
    <p:extLst>
      <p:ext uri="{19B8F6BF-5375-455C-9EA6-DF929625EA0E}">
        <p15:presenceInfo xmlns:p15="http://schemas.microsoft.com/office/powerpoint/2012/main" userId="S::nindo@trondelagfylke.no::076123b6-eb88-49ff-bafd-aa685e472b20" providerId="AD"/>
      </p:ext>
    </p:extLst>
  </p:cmAuthor>
  <p:cmAuthor id="2" name="Kjetil Sjølie" initials="KS" lastIdx="5" clrIdx="1">
    <p:extLst>
      <p:ext uri="{19B8F6BF-5375-455C-9EA6-DF929625EA0E}">
        <p15:presenceInfo xmlns:p15="http://schemas.microsoft.com/office/powerpoint/2012/main" userId="S::Kjetil.Sjolie@fagbokforlaget.no::df4b87f1-2553-4ffc-ad68-6527ff5225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63"/>
  </p:normalViewPr>
  <p:slideViewPr>
    <p:cSldViewPr snapToGrid="0" snapToObjects="1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19.05.2021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765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19.05.2021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939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19.05.2021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8663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19.05.2021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9626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19.05.2021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2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19.05.2021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718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19.05.2021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065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19.05.2021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273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19.05.2021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418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19.05.2021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135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19.05.2021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332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E5AF2-0F55-6342-8715-43D7A0AF2705}" type="datetimeFigureOut">
              <a:rPr lang="nb-NO" smtClean="0"/>
              <a:t>19.05.2021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88904590-0B59-41CD-BB36-E6CA4FBC45A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690688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DF2C1175-D782-49C6-98ED-769C8760557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78023"/>
            <a:ext cx="12192000" cy="47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8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lles-koepfchen.de/?suche=deutschland%2C+bundesl%E4nder+und+hauptst%E4dt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8222BD3-6A64-46F5-938F-3DE113D4E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" y="0"/>
            <a:ext cx="12190143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D30470C-51EF-1446-B565-CAF6EE223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0926" y="956927"/>
            <a:ext cx="9144000" cy="2387600"/>
          </a:xfrm>
        </p:spPr>
        <p:txBody>
          <a:bodyPr>
            <a:normAutofit/>
          </a:bodyPr>
          <a:lstStyle/>
          <a:p>
            <a:r>
              <a:rPr lang="de-DE" sz="5000" b="1" dirty="0">
                <a:latin typeface="Proxima Nova" panose="02000506030000020004" pitchFamily="50" charset="0"/>
              </a:rPr>
              <a:t>Deutschland ist </a:t>
            </a:r>
            <a:br>
              <a:rPr lang="de-DE" sz="5000" b="1" dirty="0">
                <a:latin typeface="Proxima Nova" panose="02000506030000020004" pitchFamily="50" charset="0"/>
              </a:rPr>
            </a:br>
            <a:r>
              <a:rPr lang="de-DE" sz="5000" b="1" dirty="0">
                <a:latin typeface="Proxima Nova" panose="02000506030000020004" pitchFamily="50" charset="0"/>
              </a:rPr>
              <a:t>eine Reise wert</a:t>
            </a:r>
            <a:endParaRPr lang="nb-NO" sz="5000" b="1" dirty="0">
              <a:latin typeface="Proxima Nova" panose="02000506030000020004" pitchFamily="50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CB63619-F827-4543-985B-A01FF743C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343014"/>
            <a:ext cx="9144000" cy="1655762"/>
          </a:xfrm>
        </p:spPr>
        <p:txBody>
          <a:bodyPr/>
          <a:lstStyle/>
          <a:p>
            <a:pPr algn="ctr"/>
            <a:r>
              <a:rPr lang="nb-NO" dirty="0">
                <a:solidFill>
                  <a:schemeClr val="tx1"/>
                </a:solidFill>
                <a:latin typeface="Proxima Nova" panose="02000506030000020004" pitchFamily="50" charset="0"/>
              </a:rPr>
              <a:t>Undervisningsopplegg, </a:t>
            </a:r>
            <a:r>
              <a:rPr lang="nb-NO" b="1" dirty="0" err="1">
                <a:solidFill>
                  <a:schemeClr val="tx1"/>
                </a:solidFill>
                <a:latin typeface="Proxima Nova" panose="02000506030000020004" pitchFamily="50" charset="0"/>
              </a:rPr>
              <a:t>Lektion</a:t>
            </a:r>
            <a:r>
              <a:rPr lang="nb-NO" b="1" dirty="0">
                <a:solidFill>
                  <a:schemeClr val="tx1"/>
                </a:solidFill>
                <a:latin typeface="Proxima Nova" panose="02000506030000020004" pitchFamily="50" charset="0"/>
              </a:rPr>
              <a:t> 3</a:t>
            </a:r>
            <a:r>
              <a:rPr lang="nb-NO" dirty="0">
                <a:solidFill>
                  <a:schemeClr val="tx1"/>
                </a:solidFill>
                <a:latin typeface="Proxima Nova" panose="02000506030000020004" pitchFamily="50" charset="0"/>
              </a:rPr>
              <a:t> </a:t>
            </a:r>
            <a:r>
              <a:rPr lang="nb-NO" i="1" dirty="0" err="1">
                <a:solidFill>
                  <a:schemeClr val="tx1"/>
                </a:solidFill>
                <a:latin typeface="Proxima Nova" panose="02000506030000020004" pitchFamily="50" charset="0"/>
              </a:rPr>
              <a:t>Weiter</a:t>
            </a:r>
            <a:r>
              <a:rPr lang="nb-NO" i="1" dirty="0">
                <a:solidFill>
                  <a:schemeClr val="tx1"/>
                </a:solidFill>
                <a:latin typeface="Proxima Nova" panose="02000506030000020004" pitchFamily="50" charset="0"/>
              </a:rPr>
              <a:t> </a:t>
            </a:r>
            <a:r>
              <a:rPr lang="nb-NO" i="1" dirty="0" err="1">
                <a:solidFill>
                  <a:schemeClr val="tx1"/>
                </a:solidFill>
                <a:latin typeface="Proxima Nova" panose="02000506030000020004"/>
              </a:rPr>
              <a:t>geht</a:t>
            </a:r>
            <a:r>
              <a:rPr lang="nb-NO" i="1" dirty="0" err="1">
                <a:solidFill>
                  <a:schemeClr val="tx1"/>
                </a:solidFill>
                <a:latin typeface="Proxima Nova" panose="02000506030000020004"/>
                <a:cs typeface="Calibri" panose="020F0502020204030204" pitchFamily="34" charset="0"/>
              </a:rPr>
              <a:t>’</a:t>
            </a:r>
            <a:r>
              <a:rPr lang="nb-NO" i="1" dirty="0" err="1">
                <a:solidFill>
                  <a:schemeClr val="tx1"/>
                </a:solidFill>
                <a:latin typeface="Proxima Nova" panose="02000506030000020004"/>
              </a:rPr>
              <a:t>s</a:t>
            </a:r>
            <a:endParaRPr lang="nb-NO" i="1" dirty="0">
              <a:solidFill>
                <a:schemeClr val="tx1"/>
              </a:solidFill>
              <a:latin typeface="Proxima Nova" panose="02000506030000020004"/>
            </a:endParaRPr>
          </a:p>
          <a:p>
            <a:pPr algn="ctr"/>
            <a:r>
              <a:rPr lang="nb-NO" dirty="0">
                <a:solidFill>
                  <a:schemeClr val="tx1"/>
                </a:solidFill>
                <a:latin typeface="Proxima Nova" panose="02000506030000020004" pitchFamily="50" charset="0"/>
              </a:rPr>
              <a:t>Anne-Marie Schulze</a:t>
            </a:r>
          </a:p>
        </p:txBody>
      </p:sp>
    </p:spTree>
    <p:extLst>
      <p:ext uri="{BB962C8B-B14F-4D97-AF65-F5344CB8AC3E}">
        <p14:creationId xmlns:p14="http://schemas.microsoft.com/office/powerpoint/2010/main" val="2125353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F41362-7020-A04B-B2A2-DA0D3FEBC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1014166" cy="1325563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chemeClr val="bg1"/>
                </a:solidFill>
                <a:latin typeface="Proxima Nova" panose="02000506030000020004"/>
              </a:rPr>
              <a:t>Eure </a:t>
            </a:r>
            <a:r>
              <a:rPr lang="nb-NO" b="1" dirty="0" err="1">
                <a:solidFill>
                  <a:schemeClr val="bg1"/>
                </a:solidFill>
                <a:latin typeface="Proxima Nova" panose="02000506030000020004"/>
              </a:rPr>
              <a:t>Deutschlandkarte</a:t>
            </a:r>
            <a:endParaRPr lang="nb-NO" b="1" dirty="0">
              <a:solidFill>
                <a:schemeClr val="bg1"/>
              </a:solidFill>
              <a:latin typeface="Proxima Nova" panose="020005060300000200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2985AB-481A-2542-AF28-C30322151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3231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>
                <a:latin typeface="Proxima Nova" panose="02000506030000020004"/>
              </a:rPr>
              <a:t>Zeichnet eine </a:t>
            </a:r>
            <a:r>
              <a:rPr lang="de-DE">
                <a:latin typeface="Proxima Nova" panose="02000506030000020004"/>
              </a:rPr>
              <a:t>große </a:t>
            </a:r>
            <a:r>
              <a:rPr lang="de-DE">
                <a:latin typeface="Proxima Nova" panose="02000506030000020004"/>
                <a:cs typeface="Calibri" panose="020F0502020204030204" pitchFamily="34" charset="0"/>
              </a:rPr>
              <a:t>„</a:t>
            </a:r>
            <a:r>
              <a:rPr lang="de-DE">
                <a:latin typeface="Proxima Nova" panose="02000506030000020004"/>
              </a:rPr>
              <a:t>leere</a:t>
            </a:r>
            <a:r>
              <a:rPr lang="de-DE" dirty="0">
                <a:latin typeface="Proxima Nova" panose="02000506030000020004"/>
                <a:cs typeface="Calibri" panose="020F0502020204030204" pitchFamily="34" charset="0"/>
              </a:rPr>
              <a:t>“</a:t>
            </a:r>
            <a:r>
              <a:rPr lang="de-DE" dirty="0">
                <a:latin typeface="Proxima Nova" panose="02000506030000020004"/>
              </a:rPr>
              <a:t> Deutschlandkarte auf ein Plakat. </a:t>
            </a:r>
          </a:p>
          <a:p>
            <a:r>
              <a:rPr lang="de-DE" dirty="0">
                <a:latin typeface="Proxima Nova" panose="02000506030000020004"/>
              </a:rPr>
              <a:t>Zeichnet / klebt Bilder und schreibt dann deutsche Städte, Berge, Flüsse, bekannte Personen, typische Wörter und Assoziationen auf eure persönliche Deutschlandkarte.</a:t>
            </a:r>
          </a:p>
          <a:p>
            <a:r>
              <a:rPr lang="de-DE" dirty="0">
                <a:latin typeface="Proxima Nova" panose="02000506030000020004"/>
              </a:rPr>
              <a:t>Stellt eure Karte in der Klasse vor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601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F41362-7020-A04B-B2A2-DA0D3FEB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  <a:latin typeface="Proxima Nova" panose="02000506030000020004" pitchFamily="50" charset="0"/>
              </a:rPr>
              <a:t>Du bist dran! </a:t>
            </a:r>
            <a:br>
              <a:rPr lang="de-DE" b="1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de-DE" b="1" dirty="0">
                <a:solidFill>
                  <a:schemeClr val="bg1"/>
                </a:solidFill>
                <a:latin typeface="Proxima Nova" panose="02000506030000020004" pitchFamily="50" charset="0"/>
              </a:rPr>
              <a:t>Was weißt du über Deutschland?</a:t>
            </a:r>
            <a:endParaRPr lang="nb-NO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2985AB-481A-2542-AF28-C30322151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8362"/>
            <a:ext cx="10515600" cy="4351338"/>
          </a:xfrm>
        </p:spPr>
        <p:txBody>
          <a:bodyPr>
            <a:normAutofit/>
          </a:bodyPr>
          <a:lstStyle/>
          <a:p>
            <a:r>
              <a:rPr lang="nb-NO" dirty="0" err="1">
                <a:latin typeface="Proxima Nova" panose="02000506030000020004"/>
              </a:rPr>
              <a:t>Arbeitet</a:t>
            </a:r>
            <a:r>
              <a:rPr lang="nb-NO" dirty="0">
                <a:latin typeface="Proxima Nova" panose="02000506030000020004"/>
              </a:rPr>
              <a:t> in Dreiergruppen</a:t>
            </a:r>
          </a:p>
          <a:p>
            <a:r>
              <a:rPr lang="nb-NO" dirty="0" err="1">
                <a:latin typeface="Proxima Nova" panose="02000506030000020004"/>
              </a:rPr>
              <a:t>Ihr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habt</a:t>
            </a:r>
            <a:r>
              <a:rPr lang="nb-NO" dirty="0">
                <a:latin typeface="Proxima Nova" panose="02000506030000020004"/>
              </a:rPr>
              <a:t> 5 </a:t>
            </a:r>
            <a:r>
              <a:rPr lang="nb-NO" dirty="0" err="1">
                <a:latin typeface="Proxima Nova" panose="02000506030000020004"/>
              </a:rPr>
              <a:t>Minuten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Zeit</a:t>
            </a:r>
            <a:endParaRPr lang="nb-NO" dirty="0">
              <a:latin typeface="Proxima Nova" panose="02000506030000020004"/>
            </a:endParaRPr>
          </a:p>
          <a:p>
            <a:r>
              <a:rPr lang="nb-NO" dirty="0">
                <a:latin typeface="Proxima Nova" panose="02000506030000020004"/>
              </a:rPr>
              <a:t>Wie </a:t>
            </a:r>
            <a:r>
              <a:rPr lang="nb-NO" dirty="0" err="1">
                <a:latin typeface="Proxima Nova" panose="02000506030000020004"/>
              </a:rPr>
              <a:t>viele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Städte</a:t>
            </a:r>
            <a:r>
              <a:rPr lang="nb-NO" dirty="0">
                <a:latin typeface="Proxima Nova" panose="02000506030000020004"/>
              </a:rPr>
              <a:t>, Berge, </a:t>
            </a:r>
            <a:r>
              <a:rPr lang="nb-NO" dirty="0" err="1">
                <a:latin typeface="Proxima Nova" panose="02000506030000020004"/>
              </a:rPr>
              <a:t>Flüsse</a:t>
            </a:r>
            <a:r>
              <a:rPr lang="nb-NO" dirty="0">
                <a:latin typeface="Proxima Nova" panose="02000506030000020004"/>
              </a:rPr>
              <a:t>, </a:t>
            </a:r>
            <a:r>
              <a:rPr lang="nb-NO" dirty="0" err="1">
                <a:latin typeface="Proxima Nova" panose="02000506030000020004"/>
              </a:rPr>
              <a:t>Seen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und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Sehenswürdigkeiten</a:t>
            </a:r>
            <a:r>
              <a:rPr lang="nb-NO" dirty="0">
                <a:latin typeface="Proxima Nova" panose="02000506030000020004"/>
              </a:rPr>
              <a:t> in </a:t>
            </a:r>
            <a:r>
              <a:rPr lang="nb-NO" dirty="0" err="1">
                <a:latin typeface="Proxima Nova" panose="02000506030000020004"/>
              </a:rPr>
              <a:t>Deutschland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kennt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ihr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r>
              <a:rPr lang="nb-NO" dirty="0">
                <a:latin typeface="Proxima Nova" panose="02000506030000020004"/>
              </a:rPr>
              <a:t>Bruk </a:t>
            </a:r>
            <a:r>
              <a:rPr lang="nb-NO" dirty="0" err="1">
                <a:latin typeface="Proxima Nova" panose="02000506030000020004"/>
              </a:rPr>
              <a:t>mentimeter</a:t>
            </a:r>
            <a:r>
              <a:rPr lang="nb-NO" dirty="0">
                <a:latin typeface="Proxima Nova" panose="02000506030000020004"/>
              </a:rPr>
              <a:t> og lag klassens Tyskland-ordsky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4976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F41362-7020-A04B-B2A2-DA0D3FEB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  <a:latin typeface="Proxima Nova" panose="02000506030000020004" pitchFamily="50" charset="0"/>
              </a:rPr>
              <a:t>Die deutschen Bundesländer: Internetaufgabe</a:t>
            </a:r>
            <a:endParaRPr lang="nb-NO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2985AB-481A-2542-AF28-C30322151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064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err="1">
                <a:latin typeface="Proxima Nova" panose="02000506030000020004"/>
              </a:rPr>
              <a:t>Suche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im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Internet</a:t>
            </a:r>
            <a:r>
              <a:rPr lang="nb-NO" dirty="0">
                <a:latin typeface="Proxima Nova" panose="02000506030000020004"/>
              </a:rPr>
              <a:t>  </a:t>
            </a:r>
            <a:r>
              <a:rPr lang="nb-NO" dirty="0" err="1">
                <a:latin typeface="Proxima Nova" panose="02000506030000020004"/>
              </a:rPr>
              <a:t>und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finde</a:t>
            </a:r>
            <a:r>
              <a:rPr lang="nb-NO" dirty="0">
                <a:latin typeface="Proxima Nova" panose="02000506030000020004"/>
              </a:rPr>
              <a:t> die </a:t>
            </a:r>
            <a:r>
              <a:rPr lang="nb-NO" dirty="0" err="1">
                <a:latin typeface="Proxima Nova" panose="02000506030000020004"/>
              </a:rPr>
              <a:t>Antworten</a:t>
            </a:r>
            <a:r>
              <a:rPr lang="nb-NO" dirty="0">
                <a:latin typeface="Proxima Nova" panose="02000506030000020004"/>
              </a:rPr>
              <a:t>:</a:t>
            </a:r>
          </a:p>
          <a:p>
            <a:pPr marL="0" indent="0">
              <a:buNone/>
            </a:pPr>
            <a:r>
              <a:rPr lang="nb-NO" sz="1800" dirty="0">
                <a:latin typeface="Proxima Nova" panose="02000506030000020004"/>
                <a:hlinkClick r:id="rId2"/>
              </a:rPr>
              <a:t>https://www.helles-koepfchen.de/?suche=deutschland%2C+bundesl%E4nder+und+hauptst%E4dte</a:t>
            </a:r>
            <a:endParaRPr lang="nb-NO" sz="1800" dirty="0">
              <a:latin typeface="Proxima Nova" panose="02000506030000020004"/>
            </a:endParaRPr>
          </a:p>
          <a:p>
            <a:r>
              <a:rPr lang="nb-NO" dirty="0">
                <a:latin typeface="Proxima Nova" panose="02000506030000020004"/>
              </a:rPr>
              <a:t>Wie </a:t>
            </a:r>
            <a:r>
              <a:rPr lang="nb-NO" dirty="0" err="1">
                <a:latin typeface="Proxima Nova" panose="02000506030000020004"/>
              </a:rPr>
              <a:t>viele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Bundesländer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gibt</a:t>
            </a:r>
            <a:r>
              <a:rPr lang="nb-NO" dirty="0">
                <a:latin typeface="Proxima Nova" panose="02000506030000020004"/>
              </a:rPr>
              <a:t> es?</a:t>
            </a:r>
          </a:p>
          <a:p>
            <a:r>
              <a:rPr lang="nb-NO" dirty="0">
                <a:latin typeface="Proxima Nova" panose="02000506030000020004"/>
              </a:rPr>
              <a:t>Wie </a:t>
            </a:r>
            <a:r>
              <a:rPr lang="nb-NO" dirty="0" err="1">
                <a:latin typeface="Proxima Nova" panose="02000506030000020004"/>
              </a:rPr>
              <a:t>heißt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nördlichste</a:t>
            </a:r>
            <a:r>
              <a:rPr lang="nb-NO" dirty="0">
                <a:latin typeface="Proxima Nova" panose="02000506030000020004"/>
              </a:rPr>
              <a:t> Bundesland?</a:t>
            </a:r>
          </a:p>
          <a:p>
            <a:r>
              <a:rPr lang="nb-NO" dirty="0">
                <a:latin typeface="Proxima Nova" panose="02000506030000020004"/>
              </a:rPr>
              <a:t>Wie </a:t>
            </a:r>
            <a:r>
              <a:rPr lang="nb-NO" dirty="0" err="1">
                <a:latin typeface="Proxima Nova" panose="02000506030000020004"/>
              </a:rPr>
              <a:t>heißt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südlichste</a:t>
            </a:r>
            <a:r>
              <a:rPr lang="nb-NO" dirty="0">
                <a:latin typeface="Proxima Nova" panose="02000506030000020004"/>
              </a:rPr>
              <a:t> Bundesland?</a:t>
            </a:r>
          </a:p>
          <a:p>
            <a:r>
              <a:rPr lang="nb-NO" dirty="0" err="1">
                <a:latin typeface="Proxima Nova" panose="02000506030000020004"/>
              </a:rPr>
              <a:t>Welches</a:t>
            </a:r>
            <a:r>
              <a:rPr lang="nb-NO" dirty="0">
                <a:latin typeface="Proxima Nova" panose="02000506030000020004"/>
              </a:rPr>
              <a:t> Bundesland ist am </a:t>
            </a:r>
            <a:r>
              <a:rPr lang="nb-NO" dirty="0" err="1">
                <a:latin typeface="Proxima Nova" panose="02000506030000020004"/>
              </a:rPr>
              <a:t>größten</a:t>
            </a:r>
            <a:r>
              <a:rPr lang="nb-NO" dirty="0">
                <a:latin typeface="Proxima Nova" panose="02000506030000020004"/>
              </a:rPr>
              <a:t>? Wie </a:t>
            </a:r>
            <a:r>
              <a:rPr lang="nb-NO" dirty="0" err="1">
                <a:latin typeface="Proxima Nova" panose="02000506030000020004"/>
              </a:rPr>
              <a:t>heißt</a:t>
            </a:r>
            <a:r>
              <a:rPr lang="nb-NO" dirty="0">
                <a:latin typeface="Proxima Nova" panose="02000506030000020004"/>
              </a:rPr>
              <a:t> es?</a:t>
            </a:r>
          </a:p>
          <a:p>
            <a:r>
              <a:rPr lang="nb-NO" dirty="0">
                <a:latin typeface="Proxima Nova" panose="02000506030000020004"/>
              </a:rPr>
              <a:t>Wie </a:t>
            </a:r>
            <a:r>
              <a:rPr lang="nb-NO" dirty="0" err="1">
                <a:latin typeface="Proxima Nova" panose="02000506030000020004"/>
              </a:rPr>
              <a:t>heißt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kleinste</a:t>
            </a:r>
            <a:r>
              <a:rPr lang="nb-NO" dirty="0">
                <a:latin typeface="Proxima Nova" panose="02000506030000020004"/>
              </a:rPr>
              <a:t> Bundesland? </a:t>
            </a:r>
            <a:r>
              <a:rPr lang="nb-NO" dirty="0" err="1">
                <a:latin typeface="Proxima Nova" panose="02000506030000020004"/>
              </a:rPr>
              <a:t>Wo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liegt</a:t>
            </a:r>
            <a:r>
              <a:rPr lang="nb-NO" dirty="0">
                <a:latin typeface="Proxima Nova" panose="02000506030000020004"/>
              </a:rPr>
              <a:t> es?</a:t>
            </a:r>
          </a:p>
          <a:p>
            <a:r>
              <a:rPr lang="nb-NO" dirty="0">
                <a:latin typeface="Proxima Nova" panose="02000506030000020004"/>
              </a:rPr>
              <a:t>Wie </a:t>
            </a:r>
            <a:r>
              <a:rPr lang="nb-NO" dirty="0" err="1">
                <a:latin typeface="Proxima Nova" panose="02000506030000020004"/>
              </a:rPr>
              <a:t>heißt</a:t>
            </a:r>
            <a:r>
              <a:rPr lang="nb-NO" dirty="0">
                <a:latin typeface="Proxima Nova" panose="02000506030000020004"/>
              </a:rPr>
              <a:t> die </a:t>
            </a:r>
            <a:r>
              <a:rPr lang="nb-NO" dirty="0" err="1">
                <a:latin typeface="Proxima Nova" panose="02000506030000020004"/>
              </a:rPr>
              <a:t>Landeshauptstadt</a:t>
            </a:r>
            <a:r>
              <a:rPr lang="nb-NO" dirty="0">
                <a:latin typeface="Proxima Nova" panose="02000506030000020004"/>
              </a:rPr>
              <a:t> in den </a:t>
            </a:r>
            <a:r>
              <a:rPr lang="nb-NO" dirty="0" err="1">
                <a:latin typeface="Proxima Nova" panose="02000506030000020004"/>
              </a:rPr>
              <a:t>jeweiligen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Bundesländern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81882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F41362-7020-A04B-B2A2-DA0D3FEB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  <a:latin typeface="Proxima Nova" panose="02000506030000020004" pitchFamily="50" charset="0"/>
              </a:rPr>
              <a:t>Mündliche Aufgabe:</a:t>
            </a:r>
            <a:br>
              <a:rPr lang="de-DE" b="1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de-DE" b="1" dirty="0">
                <a:solidFill>
                  <a:schemeClr val="bg1"/>
                </a:solidFill>
                <a:latin typeface="Proxima Nova" panose="02000506030000020004" pitchFamily="50" charset="0"/>
              </a:rPr>
              <a:t>Mein Bundesland</a:t>
            </a:r>
            <a:endParaRPr lang="nb-NO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2985AB-481A-2542-AF28-C30322151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8362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>
                <a:latin typeface="Proxima Nova" panose="02000506030000020004"/>
              </a:rPr>
              <a:t>Wähle ein Bundesland und präsentiere es</a:t>
            </a:r>
          </a:p>
          <a:p>
            <a:r>
              <a:rPr lang="de-DE" dirty="0">
                <a:latin typeface="Proxima Nova" panose="02000506030000020004"/>
              </a:rPr>
              <a:t>Benutze folgende Fragen:</a:t>
            </a:r>
          </a:p>
          <a:p>
            <a:pPr lvl="1"/>
            <a:r>
              <a:rPr lang="de-DE" dirty="0">
                <a:latin typeface="Proxima Nova" panose="02000506030000020004"/>
              </a:rPr>
              <a:t>Wie heißt das Bundesland und ihre Landeshauptstadt?</a:t>
            </a:r>
          </a:p>
          <a:p>
            <a:pPr lvl="1"/>
            <a:r>
              <a:rPr lang="de-DE" dirty="0">
                <a:latin typeface="Proxima Nova" panose="02000506030000020004"/>
              </a:rPr>
              <a:t>Wo liegt es und wie groß ist es?</a:t>
            </a:r>
          </a:p>
          <a:p>
            <a:pPr lvl="1"/>
            <a:r>
              <a:rPr lang="de-DE" dirty="0">
                <a:latin typeface="Proxima Nova" panose="02000506030000020004"/>
              </a:rPr>
              <a:t>Wie viele Leute leben in dem Bundesland?</a:t>
            </a:r>
          </a:p>
          <a:p>
            <a:pPr lvl="1"/>
            <a:r>
              <a:rPr lang="de-DE" dirty="0">
                <a:latin typeface="Proxima Nova" panose="02000506030000020004"/>
              </a:rPr>
              <a:t>Hat das Bundesland eine berühmte Sehenswürdigkeit?</a:t>
            </a:r>
          </a:p>
          <a:p>
            <a:pPr lvl="1"/>
            <a:r>
              <a:rPr lang="de-DE" dirty="0">
                <a:latin typeface="Proxima Nova" panose="02000506030000020004"/>
              </a:rPr>
              <a:t>Was ist typisch für die Geografie in diesem Bundesland?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8356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F41362-7020-A04B-B2A2-DA0D3FEB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  <a:latin typeface="Proxima Nova" panose="02000506030000020004" pitchFamily="50" charset="0"/>
              </a:rPr>
              <a:t>Wie heißt die Sehenswürdigkeit?</a:t>
            </a:r>
            <a:endParaRPr lang="nb-NO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2985AB-481A-2542-AF28-C30322151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88" y="1781311"/>
            <a:ext cx="4752703" cy="2886483"/>
          </a:xfrm>
        </p:spPr>
        <p:txBody>
          <a:bodyPr>
            <a:normAutofit/>
          </a:bodyPr>
          <a:lstStyle/>
          <a:p>
            <a:r>
              <a:rPr lang="nb-NO" sz="2400" dirty="0" err="1">
                <a:latin typeface="Proxima Nova" panose="02000506030000020004"/>
              </a:rPr>
              <a:t>Das</a:t>
            </a:r>
            <a:r>
              <a:rPr lang="nb-NO" sz="2400" dirty="0">
                <a:latin typeface="Proxima Nova" panose="02000506030000020004"/>
              </a:rPr>
              <a:t> Brandenburger Tor</a:t>
            </a:r>
          </a:p>
          <a:p>
            <a:r>
              <a:rPr lang="nb-NO" sz="2400" dirty="0" err="1">
                <a:latin typeface="Proxima Nova" panose="02000506030000020004"/>
              </a:rPr>
              <a:t>Das</a:t>
            </a:r>
            <a:r>
              <a:rPr lang="nb-NO" sz="2400" dirty="0">
                <a:latin typeface="Proxima Nova" panose="02000506030000020004"/>
              </a:rPr>
              <a:t> </a:t>
            </a:r>
            <a:r>
              <a:rPr lang="nb-NO" sz="2400" dirty="0" err="1">
                <a:latin typeface="Proxima Nova" panose="02000506030000020004"/>
              </a:rPr>
              <a:t>Schloss</a:t>
            </a:r>
            <a:r>
              <a:rPr lang="nb-NO" sz="2400" dirty="0">
                <a:latin typeface="Proxima Nova" panose="02000506030000020004"/>
              </a:rPr>
              <a:t> </a:t>
            </a:r>
            <a:r>
              <a:rPr lang="nb-NO" sz="2400" dirty="0" err="1">
                <a:latin typeface="Proxima Nova" panose="02000506030000020004"/>
              </a:rPr>
              <a:t>Neuschwanstein</a:t>
            </a:r>
            <a:endParaRPr lang="nb-NO" sz="2400" dirty="0">
              <a:latin typeface="Proxima Nova" panose="02000506030000020004"/>
            </a:endParaRPr>
          </a:p>
          <a:p>
            <a:r>
              <a:rPr lang="nb-NO" sz="2400" dirty="0">
                <a:latin typeface="Proxima Nova" panose="02000506030000020004"/>
              </a:rPr>
              <a:t>Der </a:t>
            </a:r>
            <a:r>
              <a:rPr lang="nb-NO" sz="2400" dirty="0" err="1">
                <a:latin typeface="Proxima Nova" panose="02000506030000020004"/>
              </a:rPr>
              <a:t>Marienplatz</a:t>
            </a:r>
            <a:r>
              <a:rPr lang="nb-NO" sz="2400" dirty="0">
                <a:latin typeface="Proxima Nova" panose="02000506030000020004"/>
              </a:rPr>
              <a:t> in München</a:t>
            </a:r>
          </a:p>
          <a:p>
            <a:r>
              <a:rPr lang="nb-NO" sz="2400" dirty="0">
                <a:latin typeface="Proxima Nova" panose="02000506030000020004"/>
              </a:rPr>
              <a:t>Die Frauenkirche in Dresden</a:t>
            </a:r>
          </a:p>
          <a:p>
            <a:r>
              <a:rPr lang="nb-NO" sz="2400" dirty="0">
                <a:latin typeface="Proxima Nova" panose="02000506030000020004"/>
              </a:rPr>
              <a:t>Die </a:t>
            </a:r>
            <a:r>
              <a:rPr lang="nb-NO" sz="2400" dirty="0" err="1">
                <a:latin typeface="Proxima Nova" panose="02000506030000020004"/>
              </a:rPr>
              <a:t>Blumeninsel</a:t>
            </a:r>
            <a:r>
              <a:rPr lang="nb-NO" sz="2400" dirty="0">
                <a:latin typeface="Proxima Nova" panose="02000506030000020004"/>
              </a:rPr>
              <a:t> </a:t>
            </a:r>
            <a:r>
              <a:rPr lang="nb-NO" sz="2400" dirty="0" err="1">
                <a:latin typeface="Proxima Nova" panose="02000506030000020004"/>
              </a:rPr>
              <a:t>Mainau</a:t>
            </a:r>
            <a:r>
              <a:rPr lang="nb-NO" sz="2400" dirty="0">
                <a:latin typeface="Proxima Nova" panose="02000506030000020004"/>
              </a:rPr>
              <a:t> </a:t>
            </a:r>
          </a:p>
          <a:p>
            <a:r>
              <a:rPr lang="nb-NO" sz="2400" dirty="0">
                <a:latin typeface="Proxima Nova" panose="02000506030000020004"/>
              </a:rPr>
              <a:t>Die </a:t>
            </a:r>
            <a:r>
              <a:rPr lang="nb-NO" sz="2400" dirty="0" err="1">
                <a:latin typeface="Proxima Nova" panose="02000506030000020004"/>
              </a:rPr>
              <a:t>Kaiserburg</a:t>
            </a:r>
            <a:r>
              <a:rPr lang="nb-NO" sz="2400" dirty="0">
                <a:latin typeface="Proxima Nova" panose="02000506030000020004"/>
              </a:rPr>
              <a:t> Nürnberg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BE53026-131E-4193-9A92-C242AB5EF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384" y="2050698"/>
            <a:ext cx="2832232" cy="18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AF26B71-2566-4AB1-899A-30BBDD1B57FF}"/>
              </a:ext>
            </a:extLst>
          </p:cNvPr>
          <p:cNvSpPr txBox="1"/>
          <p:nvPr/>
        </p:nvSpPr>
        <p:spPr>
          <a:xfrm>
            <a:off x="9183177" y="2050698"/>
            <a:ext cx="20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1</a:t>
            </a:r>
            <a:endParaRPr lang="pl-PL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468C41A-0E74-4D30-9551-112FBB003E7B}"/>
              </a:ext>
            </a:extLst>
          </p:cNvPr>
          <p:cNvSpPr txBox="1"/>
          <p:nvPr/>
        </p:nvSpPr>
        <p:spPr>
          <a:xfrm>
            <a:off x="51243" y="5263981"/>
            <a:ext cx="3672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latin typeface="+mj-lt"/>
              </a:rPr>
              <a:t>1 © </a:t>
            </a:r>
            <a:r>
              <a:rPr lang="nb-NO" sz="1000" dirty="0" err="1">
                <a:latin typeface="+mj-lt"/>
              </a:rPr>
              <a:t>Aprescindere</a:t>
            </a:r>
            <a:r>
              <a:rPr lang="nb-NO" sz="1000" dirty="0">
                <a:latin typeface="+mj-lt"/>
              </a:rPr>
              <a:t> | Dreamstime.com</a:t>
            </a:r>
          </a:p>
          <a:p>
            <a:r>
              <a:rPr lang="nb-NO" sz="1000" dirty="0">
                <a:latin typeface="+mj-lt"/>
              </a:rPr>
              <a:t>2 © Mike </a:t>
            </a:r>
            <a:r>
              <a:rPr lang="nb-NO" sz="1000" dirty="0" err="1">
                <a:latin typeface="+mj-lt"/>
              </a:rPr>
              <a:t>Fuchslocher</a:t>
            </a:r>
            <a:r>
              <a:rPr lang="nb-NO" sz="1000" dirty="0">
                <a:latin typeface="+mj-lt"/>
              </a:rPr>
              <a:t> | </a:t>
            </a:r>
            <a:r>
              <a:rPr lang="nb-NO" sz="1000" dirty="0" err="1">
                <a:latin typeface="+mj-lt"/>
              </a:rPr>
              <a:t>shutterstock</a:t>
            </a:r>
            <a:endParaRPr lang="nb-NO" sz="1000" dirty="0">
              <a:latin typeface="+mj-lt"/>
            </a:endParaRPr>
          </a:p>
          <a:p>
            <a:r>
              <a:rPr lang="nb-NO" sz="1000" dirty="0">
                <a:latin typeface="+mj-lt"/>
              </a:rPr>
              <a:t>3 © Claudio Schwarz </a:t>
            </a:r>
          </a:p>
          <a:p>
            <a:r>
              <a:rPr lang="nb-NO" sz="1000" dirty="0">
                <a:latin typeface="+mj-lt"/>
              </a:rPr>
              <a:t>4 © Daniel </a:t>
            </a:r>
            <a:r>
              <a:rPr lang="nb-NO" sz="1000" dirty="0" err="1">
                <a:latin typeface="+mj-lt"/>
              </a:rPr>
              <a:t>Seßler</a:t>
            </a:r>
            <a:r>
              <a:rPr lang="nb-NO" sz="1000" dirty="0">
                <a:latin typeface="+mj-lt"/>
              </a:rPr>
              <a:t> </a:t>
            </a:r>
          </a:p>
          <a:p>
            <a:r>
              <a:rPr lang="nb-NO" sz="1000" dirty="0">
                <a:latin typeface="+mj-lt"/>
              </a:rPr>
              <a:t>5 © Dan Race | </a:t>
            </a:r>
            <a:r>
              <a:rPr lang="nb-NO" sz="1000" dirty="0" err="1">
                <a:latin typeface="+mj-lt"/>
              </a:rPr>
              <a:t>shutterstock</a:t>
            </a:r>
            <a:endParaRPr lang="nb-NO" sz="1000" dirty="0">
              <a:latin typeface="+mj-lt"/>
            </a:endParaRPr>
          </a:p>
          <a:p>
            <a:r>
              <a:rPr lang="nb-NO" sz="1000" dirty="0">
                <a:latin typeface="+mj-lt"/>
              </a:rPr>
              <a:t>6 © Lukas D</a:t>
            </a:r>
            <a:r>
              <a:rPr lang="nb-NO" sz="1000" dirty="0">
                <a:latin typeface="Proxima Nova" panose="02000506030000020004"/>
              </a:rPr>
              <a:t>.</a:t>
            </a:r>
          </a:p>
          <a:p>
            <a:endParaRPr lang="pl-PL" sz="1000" dirty="0"/>
          </a:p>
        </p:txBody>
      </p:sp>
      <p:pic>
        <p:nvPicPr>
          <p:cNvPr id="1030" name="Picture 6" descr="aerial photo of cityscape during daytime">
            <a:extLst>
              <a:ext uri="{FF2B5EF4-FFF2-40B4-BE49-F238E27FC236}">
                <a16:creationId xmlns:a16="http://schemas.microsoft.com/office/drawing/2014/main" id="{12AD12E9-6684-4EEE-A378-E7D75190F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08" y="1738432"/>
            <a:ext cx="2382377" cy="357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B021C18-F01D-4856-A95E-23B636EBD9CA}"/>
              </a:ext>
            </a:extLst>
          </p:cNvPr>
          <p:cNvSpPr txBox="1"/>
          <p:nvPr/>
        </p:nvSpPr>
        <p:spPr>
          <a:xfrm>
            <a:off x="6687308" y="1707322"/>
            <a:ext cx="20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4</a:t>
            </a:r>
            <a:endParaRPr lang="pl-PL" dirty="0"/>
          </a:p>
        </p:txBody>
      </p:sp>
      <p:pic>
        <p:nvPicPr>
          <p:cNvPr id="1026" name="Picture 2" descr="brown concrete gateway under white clouds">
            <a:extLst>
              <a:ext uri="{FF2B5EF4-FFF2-40B4-BE49-F238E27FC236}">
                <a16:creationId xmlns:a16="http://schemas.microsoft.com/office/drawing/2014/main" id="{DDC7879D-9A8D-4B88-AED0-AE100D00E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995" y="4740626"/>
            <a:ext cx="2377792" cy="15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EA65BA0-1F81-4512-9FDD-2BDF39534EB8}"/>
              </a:ext>
            </a:extLst>
          </p:cNvPr>
          <p:cNvSpPr txBox="1"/>
          <p:nvPr/>
        </p:nvSpPr>
        <p:spPr>
          <a:xfrm>
            <a:off x="2615866" y="4679577"/>
            <a:ext cx="20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3</a:t>
            </a:r>
            <a:endParaRPr lang="pl-PL" dirty="0"/>
          </a:p>
        </p:txBody>
      </p:sp>
      <p:pic>
        <p:nvPicPr>
          <p:cNvPr id="1032" name="Picture 8" descr="people walking near brown concrete building during daytime">
            <a:extLst>
              <a:ext uri="{FF2B5EF4-FFF2-40B4-BE49-F238E27FC236}">
                <a16:creationId xmlns:a16="http://schemas.microsoft.com/office/drawing/2014/main" id="{43CC4435-C183-4E6B-9D90-87CD2ED80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598" y="1748211"/>
            <a:ext cx="1924322" cy="288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A451C23B-8E3C-4A0A-8653-66C8A42DC91C}"/>
              </a:ext>
            </a:extLst>
          </p:cNvPr>
          <p:cNvSpPr txBox="1"/>
          <p:nvPr/>
        </p:nvSpPr>
        <p:spPr>
          <a:xfrm>
            <a:off x="4619432" y="1701948"/>
            <a:ext cx="20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6</a:t>
            </a:r>
            <a:endParaRPr lang="pl-PL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AA980D7-725B-4ADF-B908-DC4B76F1B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557" y="4740626"/>
            <a:ext cx="3697810" cy="1582663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C7CEE0D6-41A7-4869-97FC-0A0A6DB5630A}"/>
              </a:ext>
            </a:extLst>
          </p:cNvPr>
          <p:cNvSpPr txBox="1"/>
          <p:nvPr/>
        </p:nvSpPr>
        <p:spPr>
          <a:xfrm>
            <a:off x="5088849" y="4692217"/>
            <a:ext cx="20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2</a:t>
            </a:r>
            <a:endParaRPr lang="pl-PL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A1B630-606A-4E86-A198-D7548AF6F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5268" y="4101515"/>
            <a:ext cx="2832231" cy="1891930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E2962A95-8F06-421B-A4A8-5A8D60BEC04C}"/>
              </a:ext>
            </a:extLst>
          </p:cNvPr>
          <p:cNvSpPr txBox="1"/>
          <p:nvPr/>
        </p:nvSpPr>
        <p:spPr>
          <a:xfrm>
            <a:off x="9202064" y="4129315"/>
            <a:ext cx="20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9714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A18F18E4-937D-4EA1-8642-091DFE3CA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chemeClr val="bg1"/>
                </a:solidFill>
                <a:latin typeface="Proxima Nova" panose="02000506030000020004" pitchFamily="50" charset="0"/>
              </a:rPr>
              <a:t>Wie heißt die Sehenswürdigkeit?</a:t>
            </a:r>
            <a:endParaRPr lang="nb-NO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BE3C25A-E30C-4D43-8639-D852E2E2EF30}"/>
              </a:ext>
            </a:extLst>
          </p:cNvPr>
          <p:cNvSpPr txBox="1"/>
          <p:nvPr/>
        </p:nvSpPr>
        <p:spPr>
          <a:xfrm>
            <a:off x="87087" y="1708058"/>
            <a:ext cx="436299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>
                <a:latin typeface="Proxima Nova" panose="02000506030000020004"/>
              </a:rPr>
              <a:t>Der </a:t>
            </a:r>
            <a:r>
              <a:rPr lang="nb-NO" sz="2200" dirty="0" err="1">
                <a:latin typeface="Proxima Nova" panose="02000506030000020004"/>
              </a:rPr>
              <a:t>Nürburgring</a:t>
            </a:r>
            <a:endParaRPr lang="nb-NO" sz="2200" dirty="0">
              <a:latin typeface="Proxima Nova" panose="020005060300000200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 err="1">
                <a:latin typeface="Proxima Nova" panose="02000506030000020004"/>
              </a:rPr>
              <a:t>Das</a:t>
            </a:r>
            <a:r>
              <a:rPr lang="nb-NO" sz="2200" dirty="0">
                <a:latin typeface="Proxima Nova" panose="02000506030000020004"/>
              </a:rPr>
              <a:t> </a:t>
            </a:r>
            <a:r>
              <a:rPr lang="nb-NO" sz="2200" dirty="0" err="1">
                <a:latin typeface="Proxima Nova" panose="02000506030000020004"/>
              </a:rPr>
              <a:t>Holstentor</a:t>
            </a:r>
            <a:r>
              <a:rPr lang="nb-NO" sz="2200" dirty="0">
                <a:latin typeface="Proxima Nova" panose="02000506030000020004"/>
              </a:rPr>
              <a:t> in Lübeck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>
                <a:latin typeface="Proxima Nova" panose="02000506030000020004"/>
              </a:rPr>
              <a:t>Die </a:t>
            </a:r>
            <a:r>
              <a:rPr lang="nb-NO" sz="2200" dirty="0" err="1">
                <a:latin typeface="Proxima Nova" panose="02000506030000020004"/>
              </a:rPr>
              <a:t>Altstadt</a:t>
            </a:r>
            <a:r>
              <a:rPr lang="nb-NO" sz="2200" dirty="0">
                <a:latin typeface="Proxima Nova" panose="02000506030000020004"/>
              </a:rPr>
              <a:t> </a:t>
            </a:r>
            <a:r>
              <a:rPr lang="nb-NO" sz="2200" dirty="0" err="1">
                <a:latin typeface="Proxima Nova" panose="02000506030000020004"/>
              </a:rPr>
              <a:t>Quedlinburg</a:t>
            </a:r>
            <a:endParaRPr lang="nb-NO" sz="2200" dirty="0">
              <a:latin typeface="Proxima Nova" panose="020005060300000200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 err="1">
                <a:latin typeface="Proxima Nova" panose="02000506030000020004"/>
              </a:rPr>
              <a:t>Das</a:t>
            </a:r>
            <a:r>
              <a:rPr lang="nb-NO" sz="2200" dirty="0">
                <a:latin typeface="Proxima Nova" panose="02000506030000020004"/>
              </a:rPr>
              <a:t> </a:t>
            </a:r>
            <a:r>
              <a:rPr lang="nb-NO" sz="2200" dirty="0" err="1">
                <a:latin typeface="Proxima Nova" panose="02000506030000020004"/>
              </a:rPr>
              <a:t>Schloss</a:t>
            </a:r>
            <a:r>
              <a:rPr lang="nb-NO" sz="2200" dirty="0">
                <a:latin typeface="Proxima Nova" panose="02000506030000020004"/>
              </a:rPr>
              <a:t> in Heidelberg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 err="1">
                <a:latin typeface="Proxima Nova" panose="02000506030000020004"/>
              </a:rPr>
              <a:t>Das</a:t>
            </a:r>
            <a:r>
              <a:rPr lang="nb-NO" sz="2200" dirty="0">
                <a:latin typeface="Proxima Nova" panose="02000506030000020004"/>
              </a:rPr>
              <a:t> </a:t>
            </a:r>
            <a:r>
              <a:rPr lang="nb-NO" sz="2200" dirty="0" err="1">
                <a:latin typeface="Proxima Nova" panose="02000506030000020004"/>
              </a:rPr>
              <a:t>Schloss</a:t>
            </a:r>
            <a:r>
              <a:rPr lang="nb-NO" sz="2200" dirty="0">
                <a:latin typeface="Proxima Nova" panose="02000506030000020004"/>
              </a:rPr>
              <a:t> </a:t>
            </a:r>
            <a:r>
              <a:rPr lang="nb-NO" sz="2200" dirty="0" err="1">
                <a:latin typeface="Proxima Nova" panose="02000506030000020004"/>
              </a:rPr>
              <a:t>Sanssouci</a:t>
            </a:r>
            <a:endParaRPr lang="nb-NO" sz="2200" dirty="0">
              <a:latin typeface="Proxima Nova" panose="020005060300000200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>
                <a:latin typeface="Proxima Nova" panose="02000506030000020004"/>
              </a:rPr>
              <a:t>Der </a:t>
            </a:r>
            <a:r>
              <a:rPr lang="nb-NO" sz="2200" dirty="0" err="1">
                <a:latin typeface="Proxima Nova" panose="02000506030000020004"/>
              </a:rPr>
              <a:t>Kölner</a:t>
            </a:r>
            <a:r>
              <a:rPr lang="nb-NO" sz="2200" dirty="0">
                <a:latin typeface="Proxima Nova" panose="02000506030000020004"/>
              </a:rPr>
              <a:t> Dom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 err="1">
                <a:latin typeface="Proxima Nova" panose="02000506030000020004"/>
              </a:rPr>
              <a:t>Das</a:t>
            </a:r>
            <a:r>
              <a:rPr lang="nb-NO" sz="2200" dirty="0">
                <a:latin typeface="Proxima Nova" panose="02000506030000020004"/>
              </a:rPr>
              <a:t> </a:t>
            </a:r>
            <a:r>
              <a:rPr lang="nb-NO" sz="2200" dirty="0" err="1">
                <a:latin typeface="Proxima Nova" panose="02000506030000020004"/>
              </a:rPr>
              <a:t>Wattenmeer</a:t>
            </a:r>
            <a:r>
              <a:rPr lang="nb-NO" sz="2200" dirty="0">
                <a:latin typeface="Proxima Nova" panose="02000506030000020004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>
                <a:latin typeface="Proxima Nova" panose="02000506030000020004"/>
              </a:rPr>
              <a:t>Rothenburg ob der Tauber </a:t>
            </a:r>
            <a:endParaRPr lang="pl-PL" sz="220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B2E264E-9146-41C5-8247-C391925969B7}"/>
              </a:ext>
            </a:extLst>
          </p:cNvPr>
          <p:cNvSpPr txBox="1"/>
          <p:nvPr/>
        </p:nvSpPr>
        <p:spPr>
          <a:xfrm>
            <a:off x="1" y="4948284"/>
            <a:ext cx="1133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latin typeface="+mj-lt"/>
              </a:rPr>
              <a:t>1 © </a:t>
            </a:r>
            <a:r>
              <a:rPr lang="pl-PL" sz="800" dirty="0">
                <a:latin typeface="+mj-lt"/>
              </a:rPr>
              <a:t>Oskar de Jonge</a:t>
            </a:r>
            <a:endParaRPr lang="nb-NO" sz="800" dirty="0">
              <a:latin typeface="+mj-lt"/>
            </a:endParaRPr>
          </a:p>
          <a:p>
            <a:r>
              <a:rPr lang="nb-NO" sz="800" dirty="0">
                <a:latin typeface="+mj-lt"/>
              </a:rPr>
              <a:t>2 © Fabian Keller</a:t>
            </a:r>
          </a:p>
          <a:p>
            <a:r>
              <a:rPr lang="nb-NO" sz="800" dirty="0">
                <a:latin typeface="+mj-lt"/>
              </a:rPr>
              <a:t>3 © </a:t>
            </a:r>
            <a:r>
              <a:rPr lang="nb-NO" sz="800" dirty="0" err="1">
                <a:latin typeface="+mj-lt"/>
              </a:rPr>
              <a:t>mije_shots</a:t>
            </a:r>
            <a:r>
              <a:rPr lang="nb-NO" sz="800" dirty="0">
                <a:latin typeface="+mj-lt"/>
              </a:rPr>
              <a:t> </a:t>
            </a:r>
            <a:r>
              <a:rPr lang="nb-NO" sz="800" dirty="0">
                <a:latin typeface="+mj-lt"/>
                <a:cs typeface="Calibri" panose="020F0502020204030204" pitchFamily="34" charset="0"/>
              </a:rPr>
              <a:t>| </a:t>
            </a:r>
            <a:r>
              <a:rPr lang="nb-NO" sz="800" dirty="0" err="1">
                <a:latin typeface="+mj-lt"/>
                <a:cs typeface="Calibri" panose="020F0502020204030204" pitchFamily="34" charset="0"/>
              </a:rPr>
              <a:t>shutterstock</a:t>
            </a:r>
            <a:endParaRPr lang="nb-NO" sz="800" dirty="0">
              <a:latin typeface="+mj-lt"/>
              <a:cs typeface="Calibri" panose="020F0502020204030204" pitchFamily="34" charset="0"/>
            </a:endParaRPr>
          </a:p>
          <a:p>
            <a:r>
              <a:rPr lang="nb-NO" sz="800" dirty="0">
                <a:latin typeface="+mj-lt"/>
              </a:rPr>
              <a:t>4 © </a:t>
            </a:r>
            <a:r>
              <a:rPr lang="nb-NO" sz="800" dirty="0" err="1">
                <a:latin typeface="+mj-lt"/>
              </a:rPr>
              <a:t>mnyar</a:t>
            </a:r>
            <a:r>
              <a:rPr lang="nb-NO" sz="800" dirty="0">
                <a:latin typeface="+mj-lt"/>
              </a:rPr>
              <a:t> </a:t>
            </a:r>
            <a:r>
              <a:rPr lang="nb-NO" sz="800" dirty="0" err="1">
                <a:latin typeface="+mj-lt"/>
              </a:rPr>
              <a:t>samir</a:t>
            </a:r>
            <a:endParaRPr lang="nb-NO" sz="800" dirty="0">
              <a:latin typeface="+mj-lt"/>
            </a:endParaRPr>
          </a:p>
          <a:p>
            <a:r>
              <a:rPr lang="nb-NO" sz="800" dirty="0">
                <a:latin typeface="+mj-lt"/>
              </a:rPr>
              <a:t>5 © </a:t>
            </a:r>
            <a:r>
              <a:rPr lang="nb-NO" sz="800" dirty="0" err="1">
                <a:latin typeface="+mj-lt"/>
              </a:rPr>
              <a:t>Adrien</a:t>
            </a:r>
            <a:r>
              <a:rPr lang="nb-NO" sz="800" dirty="0">
                <a:latin typeface="+mj-lt"/>
              </a:rPr>
              <a:t> </a:t>
            </a:r>
            <a:r>
              <a:rPr lang="nb-NO" sz="800" dirty="0" err="1">
                <a:latin typeface="+mj-lt"/>
              </a:rPr>
              <a:t>Delforge</a:t>
            </a:r>
            <a:endParaRPr lang="nb-NO" sz="800" dirty="0">
              <a:latin typeface="+mj-lt"/>
            </a:endParaRPr>
          </a:p>
          <a:p>
            <a:r>
              <a:rPr lang="nb-NO" sz="800" dirty="0">
                <a:latin typeface="+mj-lt"/>
              </a:rPr>
              <a:t>6 © Maggie </a:t>
            </a:r>
            <a:r>
              <a:rPr lang="nb-NO" sz="800" dirty="0" err="1">
                <a:latin typeface="+mj-lt"/>
              </a:rPr>
              <a:t>Yap</a:t>
            </a:r>
            <a:endParaRPr lang="nb-NO" sz="800" dirty="0">
              <a:latin typeface="+mj-lt"/>
            </a:endParaRPr>
          </a:p>
          <a:p>
            <a:r>
              <a:rPr lang="nb-NO" sz="800" dirty="0">
                <a:latin typeface="+mj-lt"/>
              </a:rPr>
              <a:t>7 © </a:t>
            </a:r>
            <a:r>
              <a:rPr lang="nb-NO" sz="800" dirty="0" err="1">
                <a:latin typeface="+mj-lt"/>
              </a:rPr>
              <a:t>klaus</a:t>
            </a:r>
            <a:r>
              <a:rPr lang="nb-NO" sz="800" dirty="0">
                <a:latin typeface="+mj-lt"/>
              </a:rPr>
              <a:t> mergenthaler</a:t>
            </a:r>
          </a:p>
          <a:p>
            <a:r>
              <a:rPr lang="nb-NO" sz="800" dirty="0">
                <a:latin typeface="+mj-lt"/>
              </a:rPr>
              <a:t>8 © </a:t>
            </a:r>
            <a:r>
              <a:rPr lang="nb-NO" sz="800" dirty="0" err="1">
                <a:latin typeface="+mj-lt"/>
              </a:rPr>
              <a:t>Corinne</a:t>
            </a:r>
            <a:r>
              <a:rPr lang="nb-NO" sz="800" dirty="0">
                <a:latin typeface="+mj-lt"/>
              </a:rPr>
              <a:t> </a:t>
            </a:r>
            <a:r>
              <a:rPr lang="nb-NO" sz="800" dirty="0" err="1">
                <a:latin typeface="+mj-lt"/>
              </a:rPr>
              <a:t>Kutz</a:t>
            </a:r>
            <a:endParaRPr lang="pl-PL" sz="800" dirty="0">
              <a:latin typeface="+mj-lt"/>
            </a:endParaRPr>
          </a:p>
        </p:txBody>
      </p:sp>
      <p:pic>
        <p:nvPicPr>
          <p:cNvPr id="2052" name="Picture 4" descr="brown castle">
            <a:extLst>
              <a:ext uri="{FF2B5EF4-FFF2-40B4-BE49-F238E27FC236}">
                <a16:creationId xmlns:a16="http://schemas.microsoft.com/office/drawing/2014/main" id="{70D504BE-AE52-40C6-96EC-643C78469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03" y="4529239"/>
            <a:ext cx="2612420" cy="17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8625F50-FC35-415D-B0EB-0B128A940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74" y="1791986"/>
            <a:ext cx="2660506" cy="1748450"/>
          </a:xfrm>
          <a:prstGeom prst="rect">
            <a:avLst/>
          </a:prstGeom>
        </p:spPr>
      </p:pic>
      <p:pic>
        <p:nvPicPr>
          <p:cNvPr id="2054" name="Picture 6" descr="brown concrete building near green trees during daytime">
            <a:extLst>
              <a:ext uri="{FF2B5EF4-FFF2-40B4-BE49-F238E27FC236}">
                <a16:creationId xmlns:a16="http://schemas.microsoft.com/office/drawing/2014/main" id="{878E6498-967F-4338-8D3E-970455AA2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34" y="1751889"/>
            <a:ext cx="2729093" cy="182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eige concrete building under cloudy sky during daytime">
            <a:extLst>
              <a:ext uri="{FF2B5EF4-FFF2-40B4-BE49-F238E27FC236}">
                <a16:creationId xmlns:a16="http://schemas.microsoft.com/office/drawing/2014/main" id="{FD53BCB6-38A5-4318-BEB1-AA68DFF90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731" y="1773178"/>
            <a:ext cx="2181806" cy="327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rown concrete church under white sky during daytime">
            <a:extLst>
              <a:ext uri="{FF2B5EF4-FFF2-40B4-BE49-F238E27FC236}">
                <a16:creationId xmlns:a16="http://schemas.microsoft.com/office/drawing/2014/main" id="{F21F608A-1693-441E-92EF-B016A4F19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432" y="3641734"/>
            <a:ext cx="1753325" cy="262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eople on beach during daytime">
            <a:extLst>
              <a:ext uri="{FF2B5EF4-FFF2-40B4-BE49-F238E27FC236}">
                <a16:creationId xmlns:a16="http://schemas.microsoft.com/office/drawing/2014/main" id="{F7371D47-6DE8-4CDC-AC15-92DE44872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58" y="3654684"/>
            <a:ext cx="1974546" cy="263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ars parked beside concrete building during daytime">
            <a:extLst>
              <a:ext uri="{FF2B5EF4-FFF2-40B4-BE49-F238E27FC236}">
                <a16:creationId xmlns:a16="http://schemas.microsoft.com/office/drawing/2014/main" id="{56188BE4-842D-4139-A633-2AEE8A8E0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30" y="3660323"/>
            <a:ext cx="1973100" cy="262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ehicles on road during daytime">
            <a:extLst>
              <a:ext uri="{FF2B5EF4-FFF2-40B4-BE49-F238E27FC236}">
                <a16:creationId xmlns:a16="http://schemas.microsoft.com/office/drawing/2014/main" id="{7FB008E0-0730-4A1F-8570-3E01821BA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04" y="4751167"/>
            <a:ext cx="2393695" cy="153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28B1EDF-336C-428D-8F41-4E684766057D}"/>
              </a:ext>
            </a:extLst>
          </p:cNvPr>
          <p:cNvSpPr txBox="1"/>
          <p:nvPr/>
        </p:nvSpPr>
        <p:spPr>
          <a:xfrm>
            <a:off x="10084216" y="4735908"/>
            <a:ext cx="23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1</a:t>
            </a:r>
            <a:endParaRPr lang="pl-PL" dirty="0"/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D14548A0-780E-4B12-91B9-69747DD99C4D}"/>
              </a:ext>
            </a:extLst>
          </p:cNvPr>
          <p:cNvSpPr txBox="1"/>
          <p:nvPr/>
        </p:nvSpPr>
        <p:spPr>
          <a:xfrm>
            <a:off x="1133203" y="4484331"/>
            <a:ext cx="23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2</a:t>
            </a:r>
            <a:endParaRPr lang="pl-PL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C052814-28AC-4AC9-BCFD-C7715C59A83C}"/>
              </a:ext>
            </a:extLst>
          </p:cNvPr>
          <p:cNvSpPr txBox="1"/>
          <p:nvPr/>
        </p:nvSpPr>
        <p:spPr>
          <a:xfrm>
            <a:off x="4035974" y="1741201"/>
            <a:ext cx="23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3</a:t>
            </a:r>
            <a:endParaRPr lang="pl-PL" dirty="0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3096389D-D1E5-46AA-A3B0-79C09F756FEC}"/>
              </a:ext>
            </a:extLst>
          </p:cNvPr>
          <p:cNvSpPr txBox="1"/>
          <p:nvPr/>
        </p:nvSpPr>
        <p:spPr>
          <a:xfrm>
            <a:off x="6850534" y="1751889"/>
            <a:ext cx="23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4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793E7E91-7032-4329-AA28-665A324B8038}"/>
              </a:ext>
            </a:extLst>
          </p:cNvPr>
          <p:cNvSpPr txBox="1"/>
          <p:nvPr/>
        </p:nvSpPr>
        <p:spPr>
          <a:xfrm>
            <a:off x="9844731" y="1791986"/>
            <a:ext cx="23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5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E0F21AC2-816A-4B69-BE84-D07904FD4561}"/>
              </a:ext>
            </a:extLst>
          </p:cNvPr>
          <p:cNvSpPr txBox="1"/>
          <p:nvPr/>
        </p:nvSpPr>
        <p:spPr>
          <a:xfrm>
            <a:off x="3862414" y="3641734"/>
            <a:ext cx="23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6</a:t>
            </a:r>
            <a:endParaRPr lang="pl-PL" dirty="0"/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8E79EBCD-C448-4157-870C-D30C32488384}"/>
              </a:ext>
            </a:extLst>
          </p:cNvPr>
          <p:cNvSpPr txBox="1"/>
          <p:nvPr/>
        </p:nvSpPr>
        <p:spPr>
          <a:xfrm>
            <a:off x="7786458" y="3663046"/>
            <a:ext cx="341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7</a:t>
            </a:r>
            <a:endParaRPr lang="pl-PL" dirty="0"/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9AABAA13-AADC-47CE-8C37-4A65C9EEDB0F}"/>
              </a:ext>
            </a:extLst>
          </p:cNvPr>
          <p:cNvSpPr txBox="1"/>
          <p:nvPr/>
        </p:nvSpPr>
        <p:spPr>
          <a:xfrm>
            <a:off x="5982610" y="3620948"/>
            <a:ext cx="341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882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F41362-7020-A04B-B2A2-DA0D3FEBC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46" y="365125"/>
            <a:ext cx="11014166" cy="1325563"/>
          </a:xfrm>
        </p:spPr>
        <p:txBody>
          <a:bodyPr>
            <a:normAutofit fontScale="90000"/>
          </a:bodyPr>
          <a:lstStyle/>
          <a:p>
            <a:r>
              <a:rPr lang="nb-NO" b="1" dirty="0" err="1">
                <a:solidFill>
                  <a:schemeClr val="bg1"/>
                </a:solidFill>
                <a:latin typeface="Proxima Nova" panose="02000506030000020004"/>
              </a:rPr>
              <a:t>Grammatikübung</a:t>
            </a:r>
            <a:r>
              <a:rPr lang="nb-NO" b="1" dirty="0">
                <a:solidFill>
                  <a:schemeClr val="bg1"/>
                </a:solidFill>
                <a:latin typeface="Proxima Nova" panose="02000506030000020004"/>
              </a:rPr>
              <a:t>: Der/die/</a:t>
            </a:r>
            <a:r>
              <a:rPr lang="nb-NO" b="1" dirty="0" err="1">
                <a:solidFill>
                  <a:schemeClr val="bg1"/>
                </a:solidFill>
                <a:latin typeface="Proxima Nova" panose="02000506030000020004"/>
              </a:rPr>
              <a:t>das</a:t>
            </a:r>
            <a:r>
              <a:rPr lang="nb-NO" b="1" dirty="0">
                <a:solidFill>
                  <a:schemeClr val="bg1"/>
                </a:solidFill>
                <a:latin typeface="Proxima Nova" panose="02000506030000020004"/>
              </a:rPr>
              <a:t>? </a:t>
            </a:r>
            <a:br>
              <a:rPr lang="nb-NO" b="1" dirty="0">
                <a:solidFill>
                  <a:schemeClr val="bg1"/>
                </a:solidFill>
                <a:latin typeface="Proxima Nova" panose="02000506030000020004"/>
              </a:rPr>
            </a:br>
            <a:r>
              <a:rPr lang="nb-NO" b="1" dirty="0" err="1">
                <a:solidFill>
                  <a:schemeClr val="bg1"/>
                </a:solidFill>
                <a:latin typeface="Proxima Nova" panose="02000506030000020004"/>
              </a:rPr>
              <a:t>Kombiniere</a:t>
            </a:r>
            <a:r>
              <a:rPr lang="nb-NO" b="1" dirty="0">
                <a:solidFill>
                  <a:schemeClr val="bg1"/>
                </a:solidFill>
                <a:latin typeface="Proxima Nova" panose="02000506030000020004"/>
              </a:rPr>
              <a:t> </a:t>
            </a:r>
            <a:r>
              <a:rPr lang="nb-NO" b="1" dirty="0" err="1">
                <a:solidFill>
                  <a:schemeClr val="bg1"/>
                </a:solidFill>
                <a:latin typeface="Proxima Nova" panose="02000506030000020004"/>
              </a:rPr>
              <a:t>Artikel</a:t>
            </a:r>
            <a:r>
              <a:rPr lang="nb-NO" b="1" dirty="0">
                <a:solidFill>
                  <a:schemeClr val="bg1"/>
                </a:solidFill>
                <a:latin typeface="Proxima Nova" panose="02000506030000020004"/>
              </a:rPr>
              <a:t> </a:t>
            </a:r>
            <a:r>
              <a:rPr lang="nb-NO" b="1" dirty="0" err="1">
                <a:solidFill>
                  <a:schemeClr val="bg1"/>
                </a:solidFill>
                <a:latin typeface="Proxima Nova" panose="02000506030000020004"/>
              </a:rPr>
              <a:t>und</a:t>
            </a:r>
            <a:r>
              <a:rPr lang="nb-NO" b="1" dirty="0">
                <a:solidFill>
                  <a:schemeClr val="bg1"/>
                </a:solidFill>
                <a:latin typeface="Proxima Nova" panose="02000506030000020004"/>
              </a:rPr>
              <a:t> </a:t>
            </a:r>
            <a:r>
              <a:rPr lang="nb-NO" b="1" dirty="0" err="1">
                <a:solidFill>
                  <a:schemeClr val="bg1"/>
                </a:solidFill>
                <a:latin typeface="Proxima Nova" panose="02000506030000020004"/>
              </a:rPr>
              <a:t>Sehenswürdigkeit</a:t>
            </a:r>
            <a:endParaRPr lang="nb-NO" b="1" dirty="0">
              <a:solidFill>
                <a:schemeClr val="bg1"/>
              </a:solidFill>
              <a:latin typeface="Proxima Nova" panose="020005060300000200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2985AB-481A-2542-AF28-C30322151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3231"/>
            <a:ext cx="10515600" cy="4351338"/>
          </a:xfrm>
        </p:spPr>
        <p:txBody>
          <a:bodyPr>
            <a:normAutofit fontScale="32500" lnSpcReduction="20000"/>
          </a:bodyPr>
          <a:lstStyle/>
          <a:p>
            <a:r>
              <a:rPr lang="nb-NO" sz="5500" dirty="0">
                <a:latin typeface="Proxima Nova" panose="02000506030000020004"/>
              </a:rPr>
              <a:t>Brandenburger Tor			der, die, </a:t>
            </a:r>
            <a:r>
              <a:rPr lang="nb-NO" sz="5500" dirty="0" err="1">
                <a:latin typeface="Proxima Nova" panose="02000506030000020004"/>
              </a:rPr>
              <a:t>das</a:t>
            </a:r>
            <a:r>
              <a:rPr lang="nb-NO" sz="5500" dirty="0">
                <a:latin typeface="Proxima Nova" panose="02000506030000020004"/>
              </a:rPr>
              <a:t>?</a:t>
            </a:r>
          </a:p>
          <a:p>
            <a:r>
              <a:rPr lang="nb-NO" sz="5500" dirty="0" err="1">
                <a:latin typeface="Proxima Nova" panose="02000506030000020004"/>
              </a:rPr>
              <a:t>Schloss</a:t>
            </a:r>
            <a:r>
              <a:rPr lang="nb-NO" sz="5500" dirty="0">
                <a:latin typeface="Proxima Nova" panose="02000506030000020004"/>
              </a:rPr>
              <a:t> </a:t>
            </a:r>
            <a:r>
              <a:rPr lang="nb-NO" sz="5500" dirty="0" err="1">
                <a:latin typeface="Proxima Nova" panose="02000506030000020004"/>
              </a:rPr>
              <a:t>Neuschwanstein</a:t>
            </a:r>
            <a:r>
              <a:rPr lang="nb-NO" sz="5500" dirty="0">
                <a:latin typeface="Proxima Nova" panose="02000506030000020004"/>
              </a:rPr>
              <a:t>			der, die, </a:t>
            </a:r>
            <a:r>
              <a:rPr lang="nb-NO" sz="5500" dirty="0" err="1">
                <a:latin typeface="Proxima Nova" panose="02000506030000020004"/>
              </a:rPr>
              <a:t>das</a:t>
            </a:r>
            <a:r>
              <a:rPr lang="nb-NO" sz="5500" dirty="0">
                <a:latin typeface="Proxima Nova" panose="02000506030000020004"/>
              </a:rPr>
              <a:t>?</a:t>
            </a:r>
          </a:p>
          <a:p>
            <a:r>
              <a:rPr lang="nb-NO" sz="5500" dirty="0" err="1">
                <a:latin typeface="Proxima Nova" panose="02000506030000020004"/>
              </a:rPr>
              <a:t>Marienplatz</a:t>
            </a:r>
            <a:r>
              <a:rPr lang="nb-NO" sz="5500" dirty="0">
                <a:latin typeface="Proxima Nova" panose="02000506030000020004"/>
              </a:rPr>
              <a:t> in München			der, die, </a:t>
            </a:r>
            <a:r>
              <a:rPr lang="nb-NO" sz="5500" dirty="0" err="1">
                <a:latin typeface="Proxima Nova" panose="02000506030000020004"/>
              </a:rPr>
              <a:t>das</a:t>
            </a:r>
            <a:r>
              <a:rPr lang="nb-NO" sz="5500" dirty="0">
                <a:latin typeface="Proxima Nova" panose="02000506030000020004"/>
              </a:rPr>
              <a:t>?</a:t>
            </a:r>
          </a:p>
          <a:p>
            <a:r>
              <a:rPr lang="nb-NO" sz="5500" dirty="0">
                <a:latin typeface="Proxima Nova" panose="02000506030000020004"/>
              </a:rPr>
              <a:t>Frauenkirche in Dresden			der, die, </a:t>
            </a:r>
            <a:r>
              <a:rPr lang="nb-NO" sz="5500" dirty="0" err="1">
                <a:latin typeface="Proxima Nova" panose="02000506030000020004"/>
              </a:rPr>
              <a:t>das</a:t>
            </a:r>
            <a:r>
              <a:rPr lang="nb-NO" sz="5500" dirty="0">
                <a:latin typeface="Proxima Nova" panose="02000506030000020004"/>
              </a:rPr>
              <a:t>?</a:t>
            </a:r>
          </a:p>
          <a:p>
            <a:r>
              <a:rPr lang="nb-NO" sz="5500" dirty="0" err="1">
                <a:latin typeface="Proxima Nova" panose="02000506030000020004"/>
              </a:rPr>
              <a:t>Blumeninsel</a:t>
            </a:r>
            <a:r>
              <a:rPr lang="nb-NO" sz="5500" dirty="0">
                <a:latin typeface="Proxima Nova" panose="02000506030000020004"/>
              </a:rPr>
              <a:t> </a:t>
            </a:r>
            <a:r>
              <a:rPr lang="nb-NO" sz="5500" dirty="0" err="1">
                <a:latin typeface="Proxima Nova" panose="02000506030000020004"/>
              </a:rPr>
              <a:t>Mainau</a:t>
            </a:r>
            <a:r>
              <a:rPr lang="nb-NO" sz="5500" dirty="0">
                <a:latin typeface="Proxima Nova" panose="02000506030000020004"/>
              </a:rPr>
              <a:t> 			der, die, </a:t>
            </a:r>
            <a:r>
              <a:rPr lang="nb-NO" sz="5500" dirty="0" err="1">
                <a:latin typeface="Proxima Nova" panose="02000506030000020004"/>
              </a:rPr>
              <a:t>das</a:t>
            </a:r>
            <a:r>
              <a:rPr lang="nb-NO" sz="5500" dirty="0">
                <a:latin typeface="Proxima Nova" panose="02000506030000020004"/>
              </a:rPr>
              <a:t>?</a:t>
            </a:r>
          </a:p>
          <a:p>
            <a:r>
              <a:rPr lang="nb-NO" sz="5500" dirty="0" err="1">
                <a:latin typeface="Proxima Nova" panose="02000506030000020004"/>
              </a:rPr>
              <a:t>Kaiserburg</a:t>
            </a:r>
            <a:r>
              <a:rPr lang="nb-NO" sz="5500" dirty="0">
                <a:latin typeface="Proxima Nova" panose="02000506030000020004"/>
              </a:rPr>
              <a:t> Nürnberg			der, die, </a:t>
            </a:r>
            <a:r>
              <a:rPr lang="nb-NO" sz="5500" dirty="0" err="1">
                <a:latin typeface="Proxima Nova" panose="02000506030000020004"/>
              </a:rPr>
              <a:t>das</a:t>
            </a:r>
            <a:r>
              <a:rPr lang="nb-NO" sz="5500" dirty="0">
                <a:latin typeface="Proxima Nova" panose="02000506030000020004"/>
              </a:rPr>
              <a:t>?</a:t>
            </a:r>
          </a:p>
          <a:p>
            <a:r>
              <a:rPr lang="nb-NO" sz="5500" dirty="0" err="1">
                <a:latin typeface="Proxima Nova" panose="02000506030000020004"/>
              </a:rPr>
              <a:t>Nürburgring</a:t>
            </a:r>
            <a:r>
              <a:rPr lang="nb-NO" sz="5500" dirty="0">
                <a:latin typeface="Proxima Nova" panose="02000506030000020004"/>
              </a:rPr>
              <a:t>				der, die, </a:t>
            </a:r>
            <a:r>
              <a:rPr lang="nb-NO" sz="5500" dirty="0" err="1">
                <a:latin typeface="Proxima Nova" panose="02000506030000020004"/>
              </a:rPr>
              <a:t>das</a:t>
            </a:r>
            <a:r>
              <a:rPr lang="nb-NO" sz="5500" dirty="0">
                <a:latin typeface="Proxima Nova" panose="02000506030000020004"/>
              </a:rPr>
              <a:t>?</a:t>
            </a:r>
          </a:p>
          <a:p>
            <a:r>
              <a:rPr lang="nb-NO" sz="5500" dirty="0" err="1">
                <a:latin typeface="Proxima Nova" panose="02000506030000020004"/>
              </a:rPr>
              <a:t>Holstentor</a:t>
            </a:r>
            <a:r>
              <a:rPr lang="nb-NO" sz="5500" dirty="0">
                <a:latin typeface="Proxima Nova" panose="02000506030000020004"/>
              </a:rPr>
              <a:t> in Lübeck 			der, die, </a:t>
            </a:r>
            <a:r>
              <a:rPr lang="nb-NO" sz="5500" dirty="0" err="1">
                <a:latin typeface="Proxima Nova" panose="02000506030000020004"/>
              </a:rPr>
              <a:t>das</a:t>
            </a:r>
            <a:r>
              <a:rPr lang="nb-NO" sz="5500" dirty="0">
                <a:latin typeface="Proxima Nova" panose="02000506030000020004"/>
              </a:rPr>
              <a:t>?</a:t>
            </a:r>
          </a:p>
          <a:p>
            <a:r>
              <a:rPr lang="nb-NO" sz="5500" dirty="0" err="1">
                <a:latin typeface="Proxima Nova" panose="02000506030000020004"/>
              </a:rPr>
              <a:t>Altstadt</a:t>
            </a:r>
            <a:r>
              <a:rPr lang="nb-NO" sz="5500" dirty="0">
                <a:latin typeface="Proxima Nova" panose="02000506030000020004"/>
              </a:rPr>
              <a:t> </a:t>
            </a:r>
            <a:r>
              <a:rPr lang="nb-NO" sz="5500" dirty="0" err="1">
                <a:latin typeface="Proxima Nova" panose="02000506030000020004"/>
              </a:rPr>
              <a:t>Quedlinburg</a:t>
            </a:r>
            <a:r>
              <a:rPr lang="nb-NO" sz="5500" dirty="0">
                <a:latin typeface="Proxima Nova" panose="02000506030000020004"/>
              </a:rPr>
              <a:t>			der, die, </a:t>
            </a:r>
            <a:r>
              <a:rPr lang="nb-NO" sz="5500" dirty="0" err="1">
                <a:latin typeface="Proxima Nova" panose="02000506030000020004"/>
              </a:rPr>
              <a:t>das</a:t>
            </a:r>
            <a:r>
              <a:rPr lang="nb-NO" sz="5500" dirty="0">
                <a:latin typeface="Proxima Nova" panose="02000506030000020004"/>
              </a:rPr>
              <a:t>?</a:t>
            </a:r>
          </a:p>
          <a:p>
            <a:r>
              <a:rPr lang="nb-NO" sz="5500" dirty="0" err="1">
                <a:latin typeface="Proxima Nova" panose="02000506030000020004"/>
              </a:rPr>
              <a:t>Schloss</a:t>
            </a:r>
            <a:r>
              <a:rPr lang="nb-NO" sz="5500" dirty="0">
                <a:latin typeface="Proxima Nova" panose="02000506030000020004"/>
              </a:rPr>
              <a:t> in Heidelberg			der, die, </a:t>
            </a:r>
            <a:r>
              <a:rPr lang="nb-NO" sz="5500" dirty="0" err="1">
                <a:latin typeface="Proxima Nova" panose="02000506030000020004"/>
              </a:rPr>
              <a:t>das</a:t>
            </a:r>
            <a:r>
              <a:rPr lang="nb-NO" sz="5500" dirty="0">
                <a:latin typeface="Proxima Nova" panose="02000506030000020004"/>
              </a:rPr>
              <a:t>?</a:t>
            </a:r>
          </a:p>
          <a:p>
            <a:r>
              <a:rPr lang="nb-NO" sz="5500" dirty="0" err="1">
                <a:latin typeface="Proxima Nova" panose="02000506030000020004"/>
              </a:rPr>
              <a:t>Schloss</a:t>
            </a:r>
            <a:r>
              <a:rPr lang="nb-NO" sz="5500" dirty="0">
                <a:latin typeface="Proxima Nova" panose="02000506030000020004"/>
              </a:rPr>
              <a:t> </a:t>
            </a:r>
            <a:r>
              <a:rPr lang="nb-NO" sz="5500" dirty="0" err="1">
                <a:latin typeface="Proxima Nova" panose="02000506030000020004"/>
              </a:rPr>
              <a:t>Sanssouci</a:t>
            </a:r>
            <a:r>
              <a:rPr lang="nb-NO" sz="5500" dirty="0">
                <a:latin typeface="Proxima Nova" panose="02000506030000020004"/>
              </a:rPr>
              <a:t>			der, die, </a:t>
            </a:r>
            <a:r>
              <a:rPr lang="nb-NO" sz="5500" dirty="0" err="1">
                <a:latin typeface="Proxima Nova" panose="02000506030000020004"/>
              </a:rPr>
              <a:t>das</a:t>
            </a:r>
            <a:r>
              <a:rPr lang="nb-NO" sz="5500" dirty="0">
                <a:latin typeface="Proxima Nova" panose="02000506030000020004"/>
              </a:rPr>
              <a:t>?</a:t>
            </a:r>
          </a:p>
          <a:p>
            <a:r>
              <a:rPr lang="nb-NO" sz="5500" dirty="0" err="1">
                <a:latin typeface="Proxima Nova" panose="02000506030000020004"/>
              </a:rPr>
              <a:t>Kölner</a:t>
            </a:r>
            <a:r>
              <a:rPr lang="nb-NO" sz="5500" dirty="0">
                <a:latin typeface="Proxima Nova" panose="02000506030000020004"/>
              </a:rPr>
              <a:t> Dom				der, die, </a:t>
            </a:r>
            <a:r>
              <a:rPr lang="nb-NO" sz="5500" dirty="0" err="1">
                <a:latin typeface="Proxima Nova" panose="02000506030000020004"/>
              </a:rPr>
              <a:t>das</a:t>
            </a:r>
            <a:r>
              <a:rPr lang="nb-NO" sz="5500" dirty="0">
                <a:latin typeface="Proxima Nova" panose="02000506030000020004"/>
              </a:rPr>
              <a:t>?</a:t>
            </a:r>
          </a:p>
          <a:p>
            <a:r>
              <a:rPr lang="nb-NO" sz="5500" dirty="0" err="1">
                <a:latin typeface="Proxima Nova" panose="02000506030000020004"/>
              </a:rPr>
              <a:t>Wattenmeer</a:t>
            </a:r>
            <a:r>
              <a:rPr lang="nb-NO" sz="5500" dirty="0">
                <a:latin typeface="Proxima Nova" panose="02000506030000020004"/>
              </a:rPr>
              <a:t> 				der, die, </a:t>
            </a:r>
            <a:r>
              <a:rPr lang="nb-NO" sz="5500" dirty="0" err="1">
                <a:latin typeface="Proxima Nova" panose="02000506030000020004"/>
              </a:rPr>
              <a:t>das</a:t>
            </a:r>
            <a:r>
              <a:rPr lang="nb-NO" sz="5500" dirty="0">
                <a:latin typeface="Proxima Nova" panose="02000506030000020004"/>
              </a:rPr>
              <a:t>?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4111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F41362-7020-A04B-B2A2-DA0D3FEBC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1014166" cy="1325563"/>
          </a:xfrm>
        </p:spPr>
        <p:txBody>
          <a:bodyPr>
            <a:normAutofit/>
          </a:bodyPr>
          <a:lstStyle/>
          <a:p>
            <a:r>
              <a:rPr lang="nb-NO" b="1" dirty="0" err="1">
                <a:solidFill>
                  <a:schemeClr val="bg1"/>
                </a:solidFill>
                <a:latin typeface="Proxima Nova" panose="02000506030000020004"/>
              </a:rPr>
              <a:t>Grammatikübung</a:t>
            </a:r>
            <a:r>
              <a:rPr lang="nb-NO" b="1" dirty="0">
                <a:solidFill>
                  <a:schemeClr val="bg1"/>
                </a:solidFill>
                <a:latin typeface="Proxima Nova" panose="02000506030000020004"/>
              </a:rPr>
              <a:t>: LÖSUNG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2985AB-481A-2542-AF28-C30322151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3231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nb-NO" dirty="0">
                <a:latin typeface="Proxima Nova" panose="02000506030000020004"/>
              </a:rPr>
              <a:t>Brandenburger Tor			der, die, </a:t>
            </a:r>
            <a:r>
              <a:rPr lang="nb-NO" dirty="0" err="1">
                <a:solidFill>
                  <a:schemeClr val="accent2"/>
                </a:solidFill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r>
              <a:rPr lang="nb-NO" dirty="0" err="1">
                <a:latin typeface="Proxima Nova" panose="02000506030000020004"/>
              </a:rPr>
              <a:t>Schloss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Neuschwanstein</a:t>
            </a:r>
            <a:r>
              <a:rPr lang="nb-NO" dirty="0">
                <a:latin typeface="Proxima Nova" panose="02000506030000020004"/>
              </a:rPr>
              <a:t>			der, die, </a:t>
            </a:r>
            <a:r>
              <a:rPr lang="nb-NO" dirty="0" err="1">
                <a:solidFill>
                  <a:schemeClr val="accent2"/>
                </a:solidFill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r>
              <a:rPr lang="nb-NO" dirty="0" err="1">
                <a:latin typeface="Proxima Nova" panose="02000506030000020004"/>
              </a:rPr>
              <a:t>Marienplatz</a:t>
            </a:r>
            <a:r>
              <a:rPr lang="nb-NO" dirty="0">
                <a:latin typeface="Proxima Nova" panose="02000506030000020004"/>
              </a:rPr>
              <a:t> in München			</a:t>
            </a:r>
            <a:r>
              <a:rPr lang="nb-NO" dirty="0">
                <a:solidFill>
                  <a:schemeClr val="accent2"/>
                </a:solidFill>
                <a:latin typeface="Proxima Nova" panose="02000506030000020004"/>
              </a:rPr>
              <a:t>der</a:t>
            </a:r>
            <a:r>
              <a:rPr lang="nb-NO" dirty="0">
                <a:latin typeface="Proxima Nova" panose="02000506030000020004"/>
              </a:rPr>
              <a:t>, die, </a:t>
            </a:r>
            <a:r>
              <a:rPr lang="nb-NO" dirty="0" err="1"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r>
              <a:rPr lang="nb-NO" dirty="0">
                <a:latin typeface="Proxima Nova" panose="02000506030000020004"/>
              </a:rPr>
              <a:t>Frauenkirche in Dresden			der, </a:t>
            </a:r>
            <a:r>
              <a:rPr lang="nb-NO" dirty="0">
                <a:solidFill>
                  <a:schemeClr val="accent2"/>
                </a:solidFill>
                <a:latin typeface="Proxima Nova" panose="02000506030000020004"/>
              </a:rPr>
              <a:t>die</a:t>
            </a:r>
            <a:r>
              <a:rPr lang="nb-NO" dirty="0">
                <a:latin typeface="Proxima Nova" panose="02000506030000020004"/>
              </a:rPr>
              <a:t>, </a:t>
            </a:r>
            <a:r>
              <a:rPr lang="nb-NO" dirty="0" err="1"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r>
              <a:rPr lang="nb-NO" dirty="0" err="1">
                <a:latin typeface="Proxima Nova" panose="02000506030000020004"/>
              </a:rPr>
              <a:t>Blumeninsel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Mainau</a:t>
            </a:r>
            <a:r>
              <a:rPr lang="nb-NO" dirty="0">
                <a:latin typeface="Proxima Nova" panose="02000506030000020004"/>
              </a:rPr>
              <a:t> 			der, </a:t>
            </a:r>
            <a:r>
              <a:rPr lang="nb-NO" dirty="0">
                <a:solidFill>
                  <a:schemeClr val="accent2"/>
                </a:solidFill>
                <a:latin typeface="Proxima Nova" panose="02000506030000020004"/>
              </a:rPr>
              <a:t>die</a:t>
            </a:r>
            <a:r>
              <a:rPr lang="nb-NO" dirty="0">
                <a:latin typeface="Proxima Nova" panose="02000506030000020004"/>
              </a:rPr>
              <a:t>, </a:t>
            </a:r>
            <a:r>
              <a:rPr lang="nb-NO" dirty="0" err="1"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r>
              <a:rPr lang="nb-NO" dirty="0" err="1">
                <a:latin typeface="Proxima Nova" panose="02000506030000020004"/>
              </a:rPr>
              <a:t>Kaiserburg</a:t>
            </a:r>
            <a:r>
              <a:rPr lang="nb-NO" dirty="0">
                <a:latin typeface="Proxima Nova" panose="02000506030000020004"/>
              </a:rPr>
              <a:t> Nürnberg			der, </a:t>
            </a:r>
            <a:r>
              <a:rPr lang="nb-NO" dirty="0">
                <a:solidFill>
                  <a:schemeClr val="accent2"/>
                </a:solidFill>
                <a:latin typeface="Proxima Nova" panose="02000506030000020004"/>
              </a:rPr>
              <a:t>die</a:t>
            </a:r>
            <a:r>
              <a:rPr lang="nb-NO" dirty="0">
                <a:latin typeface="Proxima Nova" panose="02000506030000020004"/>
              </a:rPr>
              <a:t>, </a:t>
            </a:r>
            <a:r>
              <a:rPr lang="nb-NO" dirty="0" err="1"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r>
              <a:rPr lang="nb-NO" dirty="0" err="1">
                <a:latin typeface="Proxima Nova" panose="02000506030000020004"/>
              </a:rPr>
              <a:t>Nürburgring</a:t>
            </a:r>
            <a:r>
              <a:rPr lang="nb-NO" dirty="0">
                <a:latin typeface="Proxima Nova" panose="02000506030000020004"/>
              </a:rPr>
              <a:t>				</a:t>
            </a:r>
            <a:r>
              <a:rPr lang="nb-NO" dirty="0">
                <a:solidFill>
                  <a:schemeClr val="accent2"/>
                </a:solidFill>
                <a:latin typeface="Proxima Nova" panose="02000506030000020004"/>
              </a:rPr>
              <a:t>der</a:t>
            </a:r>
            <a:r>
              <a:rPr lang="nb-NO" dirty="0">
                <a:latin typeface="Proxima Nova" panose="02000506030000020004"/>
              </a:rPr>
              <a:t>, die, </a:t>
            </a:r>
            <a:r>
              <a:rPr lang="nb-NO" dirty="0" err="1"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r>
              <a:rPr lang="nb-NO" dirty="0" err="1">
                <a:latin typeface="Proxima Nova" panose="02000506030000020004"/>
              </a:rPr>
              <a:t>Holstentor</a:t>
            </a:r>
            <a:r>
              <a:rPr lang="nb-NO" dirty="0">
                <a:latin typeface="Proxima Nova" panose="02000506030000020004"/>
              </a:rPr>
              <a:t> in Lübeck 			der, die, </a:t>
            </a:r>
            <a:r>
              <a:rPr lang="nb-NO" dirty="0" err="1">
                <a:solidFill>
                  <a:schemeClr val="accent2"/>
                </a:solidFill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r>
              <a:rPr lang="nb-NO" dirty="0" err="1">
                <a:latin typeface="Proxima Nova" panose="02000506030000020004"/>
              </a:rPr>
              <a:t>Altstadt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Quedlinburg</a:t>
            </a:r>
            <a:r>
              <a:rPr lang="nb-NO" dirty="0">
                <a:latin typeface="Proxima Nova" panose="02000506030000020004"/>
              </a:rPr>
              <a:t>			der, </a:t>
            </a:r>
            <a:r>
              <a:rPr lang="nb-NO" dirty="0">
                <a:solidFill>
                  <a:schemeClr val="accent2"/>
                </a:solidFill>
                <a:latin typeface="Proxima Nova" panose="02000506030000020004"/>
              </a:rPr>
              <a:t>die</a:t>
            </a:r>
            <a:r>
              <a:rPr lang="nb-NO" dirty="0">
                <a:latin typeface="Proxima Nova" panose="02000506030000020004"/>
              </a:rPr>
              <a:t>, </a:t>
            </a:r>
            <a:r>
              <a:rPr lang="nb-NO" dirty="0" err="1"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r>
              <a:rPr lang="nb-NO" dirty="0" err="1">
                <a:latin typeface="Proxima Nova" panose="02000506030000020004"/>
              </a:rPr>
              <a:t>Schloss</a:t>
            </a:r>
            <a:r>
              <a:rPr lang="nb-NO" dirty="0">
                <a:latin typeface="Proxima Nova" panose="02000506030000020004"/>
              </a:rPr>
              <a:t> in Heidelberg			der, die, </a:t>
            </a:r>
            <a:r>
              <a:rPr lang="nb-NO" dirty="0" err="1">
                <a:solidFill>
                  <a:schemeClr val="accent2"/>
                </a:solidFill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r>
              <a:rPr lang="nb-NO" dirty="0" err="1">
                <a:latin typeface="Proxima Nova" panose="02000506030000020004"/>
              </a:rPr>
              <a:t>Schloss</a:t>
            </a:r>
            <a:r>
              <a:rPr lang="nb-NO" dirty="0">
                <a:latin typeface="Proxima Nova" panose="02000506030000020004"/>
              </a:rPr>
              <a:t> </a:t>
            </a:r>
            <a:r>
              <a:rPr lang="nb-NO" dirty="0" err="1">
                <a:latin typeface="Proxima Nova" panose="02000506030000020004"/>
              </a:rPr>
              <a:t>Sanssouci</a:t>
            </a:r>
            <a:r>
              <a:rPr lang="nb-NO" dirty="0">
                <a:latin typeface="Proxima Nova" panose="02000506030000020004"/>
              </a:rPr>
              <a:t>			der, die, </a:t>
            </a:r>
            <a:r>
              <a:rPr lang="nb-NO" dirty="0" err="1">
                <a:solidFill>
                  <a:schemeClr val="accent2"/>
                </a:solidFill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r>
              <a:rPr lang="nb-NO" dirty="0" err="1">
                <a:latin typeface="Proxima Nova" panose="02000506030000020004"/>
              </a:rPr>
              <a:t>Kölner</a:t>
            </a:r>
            <a:r>
              <a:rPr lang="nb-NO" dirty="0">
                <a:latin typeface="Proxima Nova" panose="02000506030000020004"/>
              </a:rPr>
              <a:t> Dom				</a:t>
            </a:r>
            <a:r>
              <a:rPr lang="nb-NO" dirty="0">
                <a:solidFill>
                  <a:schemeClr val="accent2"/>
                </a:solidFill>
                <a:latin typeface="Proxima Nova" panose="02000506030000020004"/>
              </a:rPr>
              <a:t>der</a:t>
            </a:r>
            <a:r>
              <a:rPr lang="nb-NO" dirty="0">
                <a:latin typeface="Proxima Nova" panose="02000506030000020004"/>
              </a:rPr>
              <a:t>, die, </a:t>
            </a:r>
            <a:r>
              <a:rPr lang="nb-NO" dirty="0" err="1"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r>
              <a:rPr lang="nb-NO" dirty="0" err="1">
                <a:latin typeface="Proxima Nova" panose="02000506030000020004"/>
              </a:rPr>
              <a:t>Wattenmeer</a:t>
            </a:r>
            <a:r>
              <a:rPr lang="nb-NO" dirty="0">
                <a:latin typeface="Proxima Nova" panose="02000506030000020004"/>
              </a:rPr>
              <a:t> 				der, die, </a:t>
            </a:r>
            <a:r>
              <a:rPr lang="nb-NO" dirty="0" err="1">
                <a:solidFill>
                  <a:schemeClr val="accent2"/>
                </a:solidFill>
                <a:latin typeface="Proxima Nova" panose="02000506030000020004"/>
              </a:rPr>
              <a:t>das</a:t>
            </a:r>
            <a:r>
              <a:rPr lang="nb-NO" dirty="0">
                <a:latin typeface="Proxima Nova" panose="02000506030000020004"/>
              </a:rPr>
              <a:t>?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82154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F41362-7020-A04B-B2A2-DA0D3FEBC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1014166" cy="1325563"/>
          </a:xfrm>
        </p:spPr>
        <p:txBody>
          <a:bodyPr>
            <a:normAutofit/>
          </a:bodyPr>
          <a:lstStyle/>
          <a:p>
            <a:r>
              <a:rPr lang="nb-NO" b="1" dirty="0" err="1">
                <a:solidFill>
                  <a:schemeClr val="bg1"/>
                </a:solidFill>
                <a:latin typeface="Proxima Nova" panose="02000506030000020004"/>
              </a:rPr>
              <a:t>Das</a:t>
            </a:r>
            <a:r>
              <a:rPr lang="nb-NO" b="1" dirty="0">
                <a:solidFill>
                  <a:schemeClr val="bg1"/>
                </a:solidFill>
                <a:latin typeface="Proxima Nova" panose="02000506030000020004"/>
              </a:rPr>
              <a:t> ist mein </a:t>
            </a:r>
            <a:r>
              <a:rPr lang="nb-NO" b="1" dirty="0" err="1">
                <a:solidFill>
                  <a:schemeClr val="bg1"/>
                </a:solidFill>
                <a:latin typeface="Proxima Nova" panose="02000506030000020004"/>
              </a:rPr>
              <a:t>Heimatort</a:t>
            </a:r>
            <a:endParaRPr lang="nb-NO" b="1" dirty="0">
              <a:solidFill>
                <a:schemeClr val="bg1"/>
              </a:solidFill>
              <a:latin typeface="Proxima Nova" panose="020005060300000200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2985AB-481A-2542-AF28-C30322151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3231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>
                <a:latin typeface="Proxima Nova" panose="02000506030000020004"/>
              </a:rPr>
              <a:t>Arbeitet zu zweit</a:t>
            </a:r>
          </a:p>
          <a:p>
            <a:r>
              <a:rPr lang="de-DE" dirty="0">
                <a:latin typeface="Proxima Nova" panose="02000506030000020004"/>
              </a:rPr>
              <a:t>Macht einen Kurzfilm und präsentiert eure Stadt / euer Dorf für deutschsprachige Touristen</a:t>
            </a:r>
          </a:p>
          <a:p>
            <a:r>
              <a:rPr lang="de-DE" dirty="0">
                <a:latin typeface="Proxima Nova" panose="02000506030000020004"/>
              </a:rPr>
              <a:t>Was sollten die Touristen sehen und erleben?</a:t>
            </a:r>
          </a:p>
          <a:p>
            <a:r>
              <a:rPr lang="de-DE" dirty="0">
                <a:latin typeface="Proxima Nova" panose="02000506030000020004"/>
              </a:rPr>
              <a:t>Welche Sehenswürdigkeiten sind besonders toll?</a:t>
            </a:r>
          </a:p>
          <a:p>
            <a:r>
              <a:rPr lang="de-DE" dirty="0">
                <a:latin typeface="Proxima Nova" panose="02000506030000020004"/>
              </a:rPr>
              <a:t>Wie heißt die Sehenswürdigkeit?</a:t>
            </a:r>
          </a:p>
          <a:p>
            <a:r>
              <a:rPr lang="de-DE" dirty="0">
                <a:latin typeface="Proxima Nova" panose="02000506030000020004"/>
              </a:rPr>
              <a:t>Wie sieht sie aus?</a:t>
            </a:r>
          </a:p>
          <a:p>
            <a:r>
              <a:rPr lang="de-DE" dirty="0">
                <a:latin typeface="Proxima Nova" panose="02000506030000020004"/>
              </a:rPr>
              <a:t>Wo befindet sie sich?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2738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3450</TotalTime>
  <Words>740</Words>
  <Application>Microsoft Office PowerPoint</Application>
  <PresentationFormat>Widescreen</PresentationFormat>
  <Paragraphs>109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Proxima Nova</vt:lpstr>
      <vt:lpstr>Office Theme</vt:lpstr>
      <vt:lpstr>Deutschland ist  eine Reise wert</vt:lpstr>
      <vt:lpstr>Du bist dran!  Was weißt du über Deutschland?</vt:lpstr>
      <vt:lpstr>Die deutschen Bundesländer: Internetaufgabe</vt:lpstr>
      <vt:lpstr>Mündliche Aufgabe: Mein Bundesland</vt:lpstr>
      <vt:lpstr>Wie heißt die Sehenswürdigkeit?</vt:lpstr>
      <vt:lpstr>Wie heißt die Sehenswürdigkeit?</vt:lpstr>
      <vt:lpstr>Grammatikübung: Der/die/das?  Kombiniere Artikel und Sehenswürdigkeit</vt:lpstr>
      <vt:lpstr>Grammatikübung: LÖSUNG</vt:lpstr>
      <vt:lpstr>Das ist mein Heimatort</vt:lpstr>
      <vt:lpstr>Eure Deutschlandkarte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Aussprache</dc:title>
  <dc:creator>Anne-Marie Schulze</dc:creator>
  <cp:lastModifiedBy>Laura Walkowiak</cp:lastModifiedBy>
  <cp:revision>39</cp:revision>
  <cp:lastPrinted>2020-10-15T06:49:03Z</cp:lastPrinted>
  <dcterms:created xsi:type="dcterms:W3CDTF">2020-05-13T14:45:52Z</dcterms:created>
  <dcterms:modified xsi:type="dcterms:W3CDTF">2021-05-19T07:16:10Z</dcterms:modified>
</cp:coreProperties>
</file>