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Black"/>
      <p:bold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Black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Black-bold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27b6e68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27b6e68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27b6e68c9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27b6e68c9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7b6e68c9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7b6e68c9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5d45836a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5d45836a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7b6e68c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27b6e68c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5d45836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5d45836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7b6e68c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7b6e68c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7b6e68c9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27b6e68c9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5c24155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5c24155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7b6e68c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7b6e68c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7b6e68c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7b6e68c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7b6e68c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27b6e68c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 de relai de messages sur les autres agoras sans autorisation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 de relai de message sur les RS sans autorisation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7b6e68c9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7b6e68c9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hyperlink" Target="https://www.cnil.fr/sites/default/files/atoms/files/bpi-cnil-rgpd_guide-tpe-pme.pdf" TargetMode="External"/><Relationship Id="rId8" Type="http://schemas.openxmlformats.org/officeDocument/2006/relationships/hyperlink" Target="https://frama.link/rgpd_commerc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hyperlink" Target="https://drive.google.com/drive/folders/1cUAt5fjXeV7oQuDjVJL8XWABreWcsp3Z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74" y="189357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Le RGPD c’est fun</a:t>
            </a:r>
            <a:endParaRPr sz="4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868" y="3622096"/>
            <a:ext cx="445400" cy="4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9" r="0" t="0"/>
          <a:stretch/>
        </p:blipFill>
        <p:spPr>
          <a:xfrm>
            <a:off x="1627818" y="2165409"/>
            <a:ext cx="351509" cy="32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9" r="0" t="0"/>
          <a:stretch/>
        </p:blipFill>
        <p:spPr>
          <a:xfrm>
            <a:off x="7173584" y="2160550"/>
            <a:ext cx="351509" cy="32398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-25" y="2682200"/>
            <a:ext cx="91440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Ou comment ne pas envoyer Jonathan en prison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835300" y="762000"/>
            <a:ext cx="7130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Actions</a:t>
            </a: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 &gt; Tribu Biz’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19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774700" y="1502825"/>
            <a:ext cx="57855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Donner la possibilité aux prospects de refuser votre démarchage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Attention aux bases de données marketing =&gt; données peuvent être non-fiables et illégalement obtenues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Utiliser des fichiers “qualifiés” =&gt; ne contacter que des gens qui peuvent être intéressés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835300" y="762000"/>
            <a:ext cx="7130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Actions &gt; Tribu Gestion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53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774700" y="1502825"/>
            <a:ext cx="6492600" cy="17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Attention à la gestion des données de l’équipe : Sécurité +++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Veiller à conserver le minimum nécessaire de données (ex: données sur les ayants-droits)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Attention à la gestion des données lors des recrutements : comme toute donnée personnelle, un candidat peut la rectifier ou demander sa suppression. On ne peut conserver un CV que pendant 2 ans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835300" y="762000"/>
            <a:ext cx="7130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Outils utiles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81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774700" y="1502825"/>
            <a:ext cx="64926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Navigateur : Brave (facile) ou Firefox (meilleur mais à configurer)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Partage de fichiers : Firefox Send (éviter WeTransfer)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Clefs USB : utiles pour la sécurité, mais attention aux virus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Chiffrer les pièces jointes des emails (le plus simple : archive avec mot de passe)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Gestionnaire de mots de passe : Bitwarden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/>
        </p:nvSpPr>
        <p:spPr>
          <a:xfrm>
            <a:off x="-74" y="189357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Source</a:t>
            </a:r>
            <a:endParaRPr sz="4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868" y="3622096"/>
            <a:ext cx="445400" cy="4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 rotWithShape="1">
          <a:blip r:embed="rId5">
            <a:alphaModFix/>
          </a:blip>
          <a:srcRect b="0" l="9" r="0" t="0"/>
          <a:stretch/>
        </p:blipFill>
        <p:spPr>
          <a:xfrm>
            <a:off x="3075618" y="2165409"/>
            <a:ext cx="351509" cy="32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6">
            <a:alphaModFix/>
          </a:blip>
          <a:srcRect b="0" l="9" r="0" t="0"/>
          <a:stretch/>
        </p:blipFill>
        <p:spPr>
          <a:xfrm>
            <a:off x="5649584" y="2160550"/>
            <a:ext cx="351509" cy="3239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-25" y="2682200"/>
            <a:ext cx="91440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</a:pPr>
            <a:r>
              <a:rPr lang="f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Guide de base : </a:t>
            </a:r>
            <a:r>
              <a:rPr lang="fr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7"/>
              </a:rPr>
              <a:t>https://www.cnil.fr/sites/default/files/atoms/files/bpi-cnil-rgpd_guide-tpe-pme.pdf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</a:pPr>
            <a:r>
              <a:rPr lang="f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Guide commerce : </a:t>
            </a:r>
            <a:r>
              <a:rPr lang="fr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8"/>
              </a:rPr>
              <a:t>https://frama.link/rgpd_commerce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049125" y="2009400"/>
            <a:ext cx="69057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Réglementation générale pour la protection des données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868" y="3622096"/>
            <a:ext cx="445400" cy="4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b="0" l="9" r="0" t="0"/>
          <a:stretch/>
        </p:blipFill>
        <p:spPr>
          <a:xfrm>
            <a:off x="526993" y="2409759"/>
            <a:ext cx="351509" cy="32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0" l="9" r="0" t="0"/>
          <a:stretch/>
        </p:blipFill>
        <p:spPr>
          <a:xfrm>
            <a:off x="8120934" y="2409762"/>
            <a:ext cx="351509" cy="3239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835300" y="762000"/>
            <a:ext cx="3278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Un peu de vocabulaire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29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774700" y="1350425"/>
            <a:ext cx="50658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Donnée personnelle = « toute information se rapportant à une personne physique identifiée ou identifiable »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Ex: un portrait est une donnée personnelle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 « traitement de données personnelles » est une opération, ou ensemble d’opérations, portant sur des données personnelles, quel que soit le procédé utilisé (collecte, enregistrement, conservation, modification…)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Données sensibles</a:t>
            </a: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= origine raciale, opinions culturelles, orientation sexuelle, génétique, données bancaires...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1700" y="1502825"/>
            <a:ext cx="2202225" cy="26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835300" y="762000"/>
            <a:ext cx="3278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Un peu de vocabulaire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29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774700" y="1502825"/>
            <a:ext cx="50658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Opt-In : applicable en B2C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Ex: envoyer la newsletter à un utilisateur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Opt-Out : applicable en B2B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Ex: démarcher le responsable RSE d’une </a:t>
            </a: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entreprise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Dans tous les cas : si l’utilisateur exprime un refus de contact, on supprime ses données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1700" y="1502825"/>
            <a:ext cx="2202225" cy="26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835300" y="762000"/>
            <a:ext cx="3278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Droits des utilisateurs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29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774700" y="1502825"/>
            <a:ext cx="57855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Droit d’information : que fait Energic avec mes données 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Droits d’accès : vérifier l’identité de l’utilisateur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Droit à l’oubli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Droit de rectification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Droit à la portabilité des données : export des données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Droit d’objection : refus du suivi, inclus le changement à postériori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835300" y="762000"/>
            <a:ext cx="3278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Avantages du RGPD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81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774700" y="1502825"/>
            <a:ext cx="57855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Être dignes de confiance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Améliorer notre efficacité commerciale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Mieux gérer notre entreprise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Améliorer la sécurité des données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Rassurer les clients (avantage concurrentiel)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835300" y="762000"/>
            <a:ext cx="3278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Actions à effectuer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81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7463" y="1230125"/>
            <a:ext cx="4229075" cy="364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835300" y="762000"/>
            <a:ext cx="6798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Actions &gt; Tribu Energic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53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774700" y="1502825"/>
            <a:ext cx="57855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Veiller à la non-propagation des données : </a:t>
            </a: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Seuls les gens ayant besoin d’une information doivent pouvoir y accéder (/!\ fichiers du drive !)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 ne peut pas divulguer des données à un tiers non autorisé*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Sécurité de base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login et mot de passes complexes, pas le même partout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 pas sauvegarder les mots de passe dans le navigateur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Ordinateur </a:t>
            </a: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verrouillé</a:t>
            </a: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dès que l’on s’absente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Pas de documents pros sur des outils persos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Tenir son ordinateur à jour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b="0" l="9" r="0" t="0"/>
          <a:stretch/>
        </p:blipFill>
        <p:spPr>
          <a:xfrm>
            <a:off x="65457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835300" y="762000"/>
            <a:ext cx="6798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Actions &gt; Tribu Energic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5341" y="909700"/>
            <a:ext cx="136839" cy="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774700" y="1502825"/>
            <a:ext cx="57855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Il faut sauvegarder régulièrement ses fichiers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Drive &gt; Tribu’Dev &gt; RGPD &gt; Registres</a:t>
            </a:r>
            <a:b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https://drive.google.com/drive/folders/1cUAt5fjXeV7oQuDjVJL8XWABreWcsp3Z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Dupliquer le fichier d’exemple pour chaque tribu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○"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 remplir :D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