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0"/>
  </p:notesMasterIdLst>
  <p:sldIdLst>
    <p:sldId id="294" r:id="rId2"/>
    <p:sldId id="297" r:id="rId3"/>
    <p:sldId id="257" r:id="rId4"/>
    <p:sldId id="307" r:id="rId5"/>
    <p:sldId id="308" r:id="rId6"/>
    <p:sldId id="311" r:id="rId7"/>
    <p:sldId id="317" r:id="rId8"/>
    <p:sldId id="256" r:id="rId9"/>
    <p:sldId id="258" r:id="rId10"/>
    <p:sldId id="265" r:id="rId11"/>
    <p:sldId id="318" r:id="rId12"/>
    <p:sldId id="310" r:id="rId13"/>
    <p:sldId id="301" r:id="rId14"/>
    <p:sldId id="304" r:id="rId15"/>
    <p:sldId id="305" r:id="rId16"/>
    <p:sldId id="306" r:id="rId17"/>
    <p:sldId id="312" r:id="rId18"/>
    <p:sldId id="31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B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/>
    <p:restoredTop sz="95263"/>
  </p:normalViewPr>
  <p:slideViewPr>
    <p:cSldViewPr snapToGrid="0" snapToObjects="1">
      <p:cViewPr varScale="1">
        <p:scale>
          <a:sx n="93" d="100"/>
          <a:sy n="93" d="100"/>
        </p:scale>
        <p:origin x="12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3D781-B805-A247-97E1-863013DCB2DA}" type="datetimeFigureOut">
              <a:rPr lang="en-US" smtClean="0"/>
              <a:t>3/22/22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F4B24-3781-7A4E-9DB2-124D866D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31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4B24-3781-7A4E-9DB2-124D866D10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66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4B24-3781-7A4E-9DB2-124D866D10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96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4B24-3781-7A4E-9DB2-124D866D10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12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0AF4F-A16D-AC45-BDBC-0DDAB68721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393700"/>
            <a:ext cx="9956800" cy="3116263"/>
          </a:xfrm>
        </p:spPr>
        <p:txBody>
          <a:bodyPr anchor="ctr"/>
          <a:lstStyle>
            <a:lvl1pPr algn="l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FAB8F-A32E-2741-B004-184B2F1D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3886200"/>
            <a:ext cx="9956800" cy="1371600"/>
          </a:xfrm>
        </p:spPr>
        <p:txBody>
          <a:bodyPr>
            <a:normAutofit/>
          </a:bodyPr>
          <a:lstStyle>
            <a:lvl1pPr marL="0" indent="0" algn="l">
              <a:buNone/>
              <a:defRPr sz="28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D4C4BD-282D-A74D-BF82-F533468E4E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200" y="5580062"/>
            <a:ext cx="4172532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2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EBAD0-26ED-8744-9039-590D6559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DF4EEF-1709-4540-829A-9815DC33A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E22A7-D42D-E246-95C8-A36F591B2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2CE4-0487-274B-8A69-01E7E7E4F618}" type="datetime1">
              <a:rPr lang="en-AU" smtClean="0"/>
              <a:t>22/3/2022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332CD-630E-5146-9202-BEDF88F6A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E2997-354C-084F-9E57-3AEC7BD6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2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5CF90E-3ADB-F043-A23A-4CA0490EB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43223-D937-0A40-AF36-701FE9729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B750C-6AEA-5F41-A9A7-B6F9D9CF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4973-B611-DB4E-8243-CF9711EA921F}" type="datetime1">
              <a:rPr lang="en-AU" smtClean="0"/>
              <a:t>22/3/2022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F22E7-1AF8-2945-9BBD-A68291DD7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56BCF-C412-4B47-B69F-02421D51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9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F7CC3-D86E-D141-8766-96C65301A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AC5A2-BD55-D949-B3FF-C7DD12F3D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FB4CB-4090-0346-AE7D-36B931334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1496-D1D8-7946-98C0-36A765F579E3}" type="datetime1">
              <a:rPr lang="en-AU" smtClean="0"/>
              <a:t>22/3/2022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FFDA0-1671-1D40-8A85-EB4D6F049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38BB5-F48E-4149-BB9A-CFB4FA1D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9C2CA-BB3C-1B44-AAA6-40AD241D9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71AE5-FBE0-574F-AEEB-AAF3391B3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C2931-8178-B74E-8323-BDD6A0C76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D60E-6AB4-0749-B1DD-01FB408F6A48}" type="datetime1">
              <a:rPr lang="en-AU" smtClean="0"/>
              <a:t>22/3/2022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5DCF3-1ECE-F940-9994-25EC6237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56892-8E00-0042-ADFA-7E18819C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8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12C00-A13B-2E46-8FAB-E546391C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23CDA-CF50-7E46-B1A7-7D42F852E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848348-A5B4-0943-954F-F36F85C9E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54399-92C2-C342-99DC-A1834369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DB8-EA89-8C46-B6CA-592638962096}" type="datetime1">
              <a:rPr lang="en-AU" smtClean="0"/>
              <a:t>22/3/2022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800D7-EF19-DE44-AC67-22A3BA500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E65BC-3B16-6B4C-A5B0-FA8D4EF23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8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9F32-A348-AF40-AA94-EDCDB4339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4F7660-56F8-D74C-94E1-76DF856DA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FB02AA-CEED-AD4F-9395-A4BD5A9ED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DF007D-443B-DA42-B993-561596AD6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9ADF16-5D86-5A48-AD0F-A0ABC74B8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259C37-B0B9-4D4D-9051-2BA8BD20D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6629E-1EE6-1B4C-8C3D-81FAAC81BC7E}" type="datetime1">
              <a:rPr lang="en-AU" smtClean="0"/>
              <a:t>22/3/2022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79A1F-9876-DF49-8843-F2FF0D0D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7C819-9DFA-1E43-9F63-5C58ECC55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0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58A96-9014-A648-B70A-6F611899A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7FB0F5-68BA-C34C-9E77-37E6B1E99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2C76-FA89-5947-A02A-A1262C00DECB}" type="datetime1">
              <a:rPr lang="en-AU" smtClean="0"/>
              <a:t>22/3/2022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DACF89-FE83-CC4E-8654-372C4C1A8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39D185-F001-4A44-821A-D9611746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5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6AD8C1-0751-FB4B-BBA6-B6F9A11F4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990B-9E76-AA4C-A67E-C1A6E2E639A2}" type="datetime1">
              <a:rPr lang="en-AU" smtClean="0"/>
              <a:t>22/3/2022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F78B5-E2BF-564C-94DD-F533B0B9D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DA944-AA38-014B-9BA2-9527CDD11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2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844E4-AFCC-254A-8464-BD243CA54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81D2C-ED32-264A-9A03-47E4BC1E2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0D2E75-6ED4-934F-93E7-7F47703CE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CF36A-1E4E-8845-8171-3754F276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70850-F16B-FA4D-BBE4-C4B0009FF01B}" type="datetime1">
              <a:rPr lang="en-AU" smtClean="0"/>
              <a:t>22/3/2022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6E4E2B-C8A7-AC45-8153-796E3BBEC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CFD34C-C7A6-6549-86B2-A683AD6B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2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E0BC-9553-9740-AB45-2DB0A3C1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BE55AA-34D2-CE45-B938-D019D4B7F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5B1F2E-03C0-0144-BD91-C638F8307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26109-A7C4-8640-98A9-B9652E3BA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D41C-52AE-EF4C-8744-34405E0332FC}" type="datetime1">
              <a:rPr lang="en-AU" smtClean="0"/>
              <a:t>22/3/2022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58A6F2-6037-FB49-A4A4-09E1EFA6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02EF8-7563-344F-A0DE-2C79B7B60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7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B61740-389E-8A48-B194-C69B3CB53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23500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3E81C-C639-7E4F-B589-A2C143AA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4442"/>
            <a:ext cx="10515600" cy="4792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E65E7-45BC-C14E-93D1-53971A0A1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EF23B-27CD-4C42-BCD8-1AE03449F8CA}" type="datetime1">
              <a:rPr lang="en-AU" smtClean="0"/>
              <a:t>22/3/2022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D83B3-F0F5-434B-A359-2A305C6601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E43C7-FDF3-6E47-BAAE-C7742B846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DE5D0-B3B6-9B40-8235-96FCF6C2549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980334-E7C3-3942-BAD6-BDA7374EC81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061700" y="365125"/>
            <a:ext cx="4114800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9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accent1">
              <a:lumMod val="75000"/>
            </a:schemeClr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CAAF26-4EDD-B54F-8A77-1C067F89A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393701"/>
            <a:ext cx="9956800" cy="1474288"/>
          </a:xfrm>
        </p:spPr>
        <p:txBody>
          <a:bodyPr>
            <a:normAutofit/>
          </a:bodyPr>
          <a:lstStyle/>
          <a:p>
            <a:r>
              <a:rPr lang="en-US" sz="4800" dirty="0"/>
              <a:t>USI implementation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EAF63CC-5510-6F4B-9CFB-CDBC05AE9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2058338"/>
            <a:ext cx="5689600" cy="2741324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HoSA</a:t>
            </a:r>
            <a:r>
              <a:rPr lang="en-US" dirty="0">
                <a:solidFill>
                  <a:schemeClr val="tx2"/>
                </a:solidFill>
              </a:rPr>
              <a:t> webinar</a:t>
            </a:r>
          </a:p>
          <a:p>
            <a:r>
              <a:rPr lang="en-US" dirty="0">
                <a:solidFill>
                  <a:schemeClr val="tx2"/>
                </a:solidFill>
              </a:rPr>
              <a:t>22 March 2022</a:t>
            </a:r>
          </a:p>
          <a:p>
            <a:endParaRPr lang="en-US" sz="800" dirty="0"/>
          </a:p>
          <a:p>
            <a:r>
              <a:rPr lang="en-US" sz="2400" dirty="0">
                <a:solidFill>
                  <a:srgbClr val="0070C0"/>
                </a:solidFill>
              </a:rPr>
              <a:t>Moderators: </a:t>
            </a:r>
          </a:p>
          <a:p>
            <a:r>
              <a:rPr lang="en-US" sz="2400" dirty="0">
                <a:solidFill>
                  <a:srgbClr val="0070C0"/>
                </a:solidFill>
              </a:rPr>
              <a:t>Annika Danielsson, Flinders University</a:t>
            </a:r>
          </a:p>
          <a:p>
            <a:r>
              <a:rPr lang="en-US" sz="2400" dirty="0">
                <a:solidFill>
                  <a:srgbClr val="0070C0"/>
                </a:solidFill>
              </a:rPr>
              <a:t>Edwina Grose, University of Sydney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3A17A-7C95-D641-946D-F703201A1B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76EDE5D0-B3B6-9B40-8235-96FCF6C2549F}" type="slidenum">
              <a:rPr lang="en-US" smtClean="0"/>
              <a:t>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AC32AF-79CC-B344-A200-46BB269266D2}"/>
              </a:ext>
            </a:extLst>
          </p:cNvPr>
          <p:cNvSpPr txBox="1"/>
          <p:nvPr/>
        </p:nvSpPr>
        <p:spPr>
          <a:xfrm>
            <a:off x="6966856" y="1867989"/>
            <a:ext cx="4615544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Trebuchet MS" panose="020B0703020202090204" pitchFamily="34" charset="0"/>
              </a:rPr>
              <a:t>Log in to </a:t>
            </a:r>
            <a:r>
              <a:rPr lang="en-US" sz="3200" b="1" dirty="0" err="1">
                <a:solidFill>
                  <a:schemeClr val="tx2"/>
                </a:solidFill>
                <a:latin typeface="Trebuchet MS" panose="020B0703020202090204" pitchFamily="34" charset="0"/>
              </a:rPr>
              <a:t>Slido</a:t>
            </a:r>
            <a:r>
              <a:rPr lang="en-US" sz="3200" b="1" dirty="0">
                <a:solidFill>
                  <a:schemeClr val="tx2"/>
                </a:solidFill>
                <a:latin typeface="Trebuchet MS" panose="020B0703020202090204" pitchFamily="34" charset="0"/>
              </a:rPr>
              <a:t>:</a:t>
            </a:r>
          </a:p>
          <a:p>
            <a:endParaRPr lang="en-US" sz="3200" dirty="0">
              <a:solidFill>
                <a:srgbClr val="C00000"/>
              </a:solidFill>
              <a:latin typeface="Trebuchet MS" panose="020B0703020202090204" pitchFamily="34" charset="0"/>
            </a:endParaRPr>
          </a:p>
          <a:p>
            <a:endParaRPr lang="en-US" sz="3200" dirty="0">
              <a:solidFill>
                <a:srgbClr val="C00000"/>
              </a:solidFill>
              <a:latin typeface="Trebuchet MS" panose="020B0703020202090204" pitchFamily="34" charset="0"/>
            </a:endParaRPr>
          </a:p>
          <a:p>
            <a:endParaRPr lang="en-US" sz="3200" dirty="0">
              <a:solidFill>
                <a:srgbClr val="C00000"/>
              </a:solidFill>
              <a:latin typeface="Trebuchet MS" panose="020B0703020202090204" pitchFamily="34" charset="0"/>
            </a:endParaRPr>
          </a:p>
          <a:p>
            <a:endParaRPr lang="en-US" sz="3200" dirty="0">
              <a:solidFill>
                <a:srgbClr val="C00000"/>
              </a:solidFill>
              <a:latin typeface="Trebuchet MS" panose="020B0703020202090204" pitchFamily="34" charset="0"/>
            </a:endParaRPr>
          </a:p>
          <a:p>
            <a:endParaRPr lang="en-US" sz="3200" dirty="0">
              <a:solidFill>
                <a:srgbClr val="C00000"/>
              </a:solidFill>
              <a:latin typeface="Trebuchet MS" panose="020B0703020202090204" pitchFamily="34" charset="0"/>
            </a:endParaRPr>
          </a:p>
          <a:p>
            <a:r>
              <a:rPr lang="en-US" sz="3200" dirty="0">
                <a:solidFill>
                  <a:schemeClr val="tx2"/>
                </a:solidFill>
                <a:latin typeface="Trebuchet MS" panose="020B0703020202090204" pitchFamily="34" charset="0"/>
              </a:rPr>
              <a:t>Scan QR code or go to</a:t>
            </a:r>
          </a:p>
          <a:p>
            <a:r>
              <a:rPr lang="en-US" sz="32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slido.com</a:t>
            </a:r>
            <a:r>
              <a:rPr lang="en-US" sz="3200" dirty="0">
                <a:solidFill>
                  <a:schemeClr val="accent1"/>
                </a:solidFill>
                <a:latin typeface="Trebuchet MS" panose="020B0703020202090204" pitchFamily="34" charset="0"/>
              </a:rPr>
              <a:t> </a:t>
            </a:r>
            <a:r>
              <a:rPr lang="en-US" sz="3200" dirty="0">
                <a:solidFill>
                  <a:schemeClr val="tx2"/>
                </a:solidFill>
                <a:latin typeface="Trebuchet MS" panose="020B0703020202090204" pitchFamily="34" charset="0"/>
              </a:rPr>
              <a:t>and use code</a:t>
            </a:r>
          </a:p>
          <a:p>
            <a:r>
              <a:rPr lang="en-US" sz="3200" dirty="0">
                <a:solidFill>
                  <a:schemeClr val="accent1"/>
                </a:solidFill>
                <a:latin typeface="Trebuchet MS" panose="020B0703020202090204" pitchFamily="34" charset="0"/>
              </a:rPr>
              <a:t>#</a:t>
            </a:r>
            <a:r>
              <a:rPr lang="en-US" sz="32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hosausi</a:t>
            </a:r>
            <a:r>
              <a:rPr lang="en-US" sz="3200" dirty="0">
                <a:solidFill>
                  <a:schemeClr val="accent1"/>
                </a:solidFill>
                <a:latin typeface="Trebuchet MS" panose="020B070302020209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8A3ADF-09D0-6449-938D-B9C043218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971" y="2458598"/>
            <a:ext cx="2365829" cy="236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4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442984-9543-0C41-9E2A-A72B56F9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883" y="0"/>
            <a:ext cx="12317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3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D35A76-EAB0-5D4D-B0B1-94CD7F55D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883" y="0"/>
            <a:ext cx="12317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24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3FF1F-58D9-4943-9977-50B80899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86" y="2397125"/>
            <a:ext cx="10223500" cy="123144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Survey results</a:t>
            </a:r>
            <a:br>
              <a:rPr lang="en-US" dirty="0"/>
            </a:br>
            <a:r>
              <a:rPr lang="en-US" sz="2700" dirty="0"/>
              <a:t>Conducted February 2022</a:t>
            </a:r>
            <a:br>
              <a:rPr lang="en-US" sz="2700" dirty="0"/>
            </a:br>
            <a:r>
              <a:rPr lang="en-US" sz="2700" dirty="0"/>
              <a:t>25 universities responded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54055-8816-3845-87E4-5035E7A56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09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0A5DC-4345-FF40-B008-908C8FD78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223500" cy="1147655"/>
          </a:xfrm>
        </p:spPr>
        <p:txBody>
          <a:bodyPr>
            <a:normAutofit fontScale="90000"/>
          </a:bodyPr>
          <a:lstStyle/>
          <a:p>
            <a:r>
              <a:rPr lang="en-US" dirty="0"/>
              <a:t>Are you having any validation problems with the USI?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68D9FC-644A-284B-AA8A-DD152BE5E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7122" y="1512779"/>
            <a:ext cx="7629391" cy="484357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87311-1CA4-A84A-972F-4D5D56F1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73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3FE2C-8FD7-CD41-9C1D-9B8B43DC9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implementation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5D757-FE45-A04E-B935-993FBD2C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14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EDF273-58C7-5A46-8B8D-374CB8D8A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Students with a numerical character in their name</a:t>
            </a:r>
          </a:p>
          <a:p>
            <a:r>
              <a:rPr lang="en-US" dirty="0"/>
              <a:t>Mismatch of names between TCSI and USI</a:t>
            </a:r>
          </a:p>
          <a:p>
            <a:r>
              <a:rPr lang="en-US" dirty="0"/>
              <a:t>High volumes of TCSI errors</a:t>
            </a:r>
          </a:p>
          <a:p>
            <a:r>
              <a:rPr lang="en-US" dirty="0"/>
              <a:t>42 day validation timeline is causing significant problems</a:t>
            </a:r>
          </a:p>
          <a:p>
            <a:r>
              <a:rPr lang="en-US" dirty="0" err="1"/>
              <a:t>StudentOne</a:t>
            </a:r>
            <a:r>
              <a:rPr lang="en-US" dirty="0"/>
              <a:t> will only transmit data once it passes USI registry</a:t>
            </a:r>
          </a:p>
          <a:p>
            <a:r>
              <a:rPr lang="en-US" dirty="0"/>
              <a:t>Students without access to required identification documents e.g. in remote Indigenous communities</a:t>
            </a:r>
          </a:p>
          <a:p>
            <a:r>
              <a:rPr lang="en-US" dirty="0"/>
              <a:t>Reluctance from some students to provide USI because of lack of perceived benefit</a:t>
            </a:r>
          </a:p>
          <a:p>
            <a:r>
              <a:rPr lang="en-US" dirty="0"/>
              <a:t>Students who are offshore, NZ citizens, and PRs without current resident return visa</a:t>
            </a:r>
          </a:p>
        </p:txBody>
      </p:sp>
    </p:spTree>
    <p:extLst>
      <p:ext uri="{BB962C8B-B14F-4D97-AF65-F5344CB8AC3E}">
        <p14:creationId xmlns:p14="http://schemas.microsoft.com/office/powerpoint/2010/main" val="813391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3FE2C-8FD7-CD41-9C1D-9B8B43DC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650"/>
            <a:ext cx="10223500" cy="828675"/>
          </a:xfrm>
        </p:spPr>
        <p:txBody>
          <a:bodyPr/>
          <a:lstStyle/>
          <a:p>
            <a:r>
              <a:rPr lang="en-US" dirty="0"/>
              <a:t>Experience of using USI website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5D757-FE45-A04E-B935-993FBD2C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15</a:t>
            </a:fld>
            <a:endParaRPr lang="en-US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EF84EAA-4A6A-F448-A0F0-635318902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0976" y="1563687"/>
            <a:ext cx="7390047" cy="47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95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3FE2C-8FD7-CD41-9C1D-9B8B43DC9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improvements/wish-list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5D757-FE45-A04E-B935-993FBD2C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16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EDF273-58C7-5A46-8B8D-374CB8D8A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4442"/>
            <a:ext cx="10679130" cy="4792521"/>
          </a:xfrm>
        </p:spPr>
        <p:txBody>
          <a:bodyPr/>
          <a:lstStyle/>
          <a:p>
            <a:r>
              <a:rPr lang="en-US" dirty="0"/>
              <a:t>Bulk verification via USI portal would be useful</a:t>
            </a:r>
          </a:p>
          <a:p>
            <a:r>
              <a:rPr lang="en-US" dirty="0"/>
              <a:t>Access to historical data (change of name, change of address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Ability for an institution to request a USI on behalf of students (as for CHESSN)</a:t>
            </a:r>
          </a:p>
          <a:p>
            <a:r>
              <a:rPr lang="en-US" dirty="0"/>
              <a:t>Access to SLE entitlements via the USI</a:t>
            </a:r>
          </a:p>
          <a:p>
            <a:r>
              <a:rPr lang="en-US" dirty="0"/>
              <a:t>Improved FAQs e.g. student responsibilities including emphasis on consistent use of names, implications of missing data and impact on Commonwealth assistance, NZ students</a:t>
            </a:r>
          </a:p>
          <a:p>
            <a:r>
              <a:rPr lang="en-US" dirty="0"/>
              <a:t>Improved name matching to allow for different system field lengths (e.g. first 20 characters)</a:t>
            </a:r>
          </a:p>
          <a:p>
            <a:r>
              <a:rPr lang="en-US" dirty="0"/>
              <a:t>Interface with ATO to match records?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803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168FA-F1F8-7246-A6C1-8DDA10767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28" y="2177143"/>
            <a:ext cx="11350171" cy="2841851"/>
          </a:xfrm>
        </p:spPr>
        <p:txBody>
          <a:bodyPr>
            <a:normAutofit/>
          </a:bodyPr>
          <a:lstStyle/>
          <a:p>
            <a:r>
              <a:rPr lang="en-US" sz="3600" dirty="0"/>
              <a:t>- New Zealand &amp; offshore students</a:t>
            </a:r>
            <a:br>
              <a:rPr lang="en-US" sz="3600" dirty="0"/>
            </a:br>
            <a:r>
              <a:rPr lang="en-US" sz="3600" dirty="0"/>
              <a:t>- Continuing students, communications &amp; website</a:t>
            </a:r>
            <a:br>
              <a:rPr lang="en-US" sz="3600" dirty="0"/>
            </a:br>
            <a:r>
              <a:rPr lang="en-US" sz="3600" dirty="0"/>
              <a:t>- Validation &amp; name-matching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8C1FD-73E2-6B49-B70E-2BBCC1B6F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84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A310-E913-A044-A825-9C535C73B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 &amp;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E9580-906C-E84B-9CA2-00E2737B1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7094"/>
            <a:ext cx="10515600" cy="408986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>
                <a:solidFill>
                  <a:schemeClr val="tx2"/>
                </a:solidFill>
              </a:rPr>
              <a:t>Scan QR code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>
                <a:solidFill>
                  <a:schemeClr val="tx2"/>
                </a:solidFill>
              </a:rPr>
              <a:t>or go 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 err="1">
                <a:solidFill>
                  <a:schemeClr val="accent1"/>
                </a:solidFill>
              </a:rPr>
              <a:t>slido.com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>
                <a:solidFill>
                  <a:schemeClr val="tx2"/>
                </a:solidFill>
              </a:rPr>
              <a:t>and use code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>
                <a:solidFill>
                  <a:schemeClr val="accent1"/>
                </a:solidFill>
              </a:rPr>
              <a:t>#</a:t>
            </a:r>
            <a:r>
              <a:rPr lang="en-US" sz="3600" b="1" dirty="0" err="1">
                <a:solidFill>
                  <a:schemeClr val="accent1"/>
                </a:solidFill>
              </a:rPr>
              <a:t>hosausi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BEFDC-6D08-F44A-AC14-71479D46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434305-EA05-E245-A07E-719CE2F03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973" y="1625600"/>
            <a:ext cx="3837456" cy="383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1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C59A8D-8493-CD4F-A49D-441636E2B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199" y="393700"/>
            <a:ext cx="10338873" cy="1565729"/>
          </a:xfrm>
        </p:spPr>
        <p:txBody>
          <a:bodyPr>
            <a:normAutofit/>
          </a:bodyPr>
          <a:lstStyle/>
          <a:p>
            <a:r>
              <a:rPr lang="en-US" sz="4800" dirty="0"/>
              <a:t>Acknowledgement of country</a:t>
            </a:r>
            <a:br>
              <a:rPr lang="en-US" sz="5400" dirty="0"/>
            </a:b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633CEB2-185A-6D41-901F-599A448BC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1648496"/>
            <a:ext cx="10338872" cy="2479752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AU" sz="2400" b="0" dirty="0"/>
              <a:t>We begin today’s webinar by acknowledging the traditional custodians of the various lands on which we are meeting today, and pay respects to their leaders – past, present and emerging. We offer our respect to any First Nations colleagues who are joining us today.</a:t>
            </a:r>
            <a:endParaRPr lang="en-US" sz="2000" b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A05757-BD4C-914E-9FDA-4799A9E3FDAF}"/>
              </a:ext>
            </a:extLst>
          </p:cNvPr>
          <p:cNvSpPr/>
          <p:nvPr/>
        </p:nvSpPr>
        <p:spPr>
          <a:xfrm>
            <a:off x="10869769" y="257578"/>
            <a:ext cx="1322231" cy="1390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3900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285AF-FDCD-3E40-B0A6-70087F320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86798"/>
            <a:ext cx="10223500" cy="828675"/>
          </a:xfrm>
        </p:spPr>
        <p:txBody>
          <a:bodyPr/>
          <a:lstStyle/>
          <a:p>
            <a:r>
              <a:rPr lang="en-US" dirty="0"/>
              <a:t>How today’s session will be run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AEDB5-4E5F-674B-A26F-5F16CB761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92036"/>
            <a:ext cx="11008659" cy="4446876"/>
          </a:xfrm>
        </p:spPr>
        <p:txBody>
          <a:bodyPr>
            <a:noAutofit/>
          </a:bodyPr>
          <a:lstStyle/>
          <a:p>
            <a:pPr marL="342900" indent="-342900"/>
            <a:r>
              <a:rPr lang="en-AU" dirty="0"/>
              <a:t>We have muted participants on entry to the webinar</a:t>
            </a:r>
          </a:p>
          <a:p>
            <a:pPr marL="342900" indent="-342900"/>
            <a:r>
              <a:rPr lang="en-AU" dirty="0"/>
              <a:t>Please </a:t>
            </a:r>
            <a:r>
              <a:rPr lang="en-AU" b="1" dirty="0">
                <a:solidFill>
                  <a:srgbClr val="0070C0"/>
                </a:solidFill>
              </a:rPr>
              <a:t>Unmute</a:t>
            </a:r>
            <a:r>
              <a:rPr lang="en-AU" dirty="0"/>
              <a:t> only if you are about to speak </a:t>
            </a:r>
          </a:p>
          <a:p>
            <a:pPr marL="342900" indent="-342900"/>
            <a:r>
              <a:rPr lang="en-AU" dirty="0"/>
              <a:t>To ask a question, please use </a:t>
            </a:r>
            <a:r>
              <a:rPr lang="en-AU" b="1" dirty="0" err="1">
                <a:solidFill>
                  <a:srgbClr val="0070C0"/>
                </a:solidFill>
              </a:rPr>
              <a:t>Slido</a:t>
            </a:r>
            <a:r>
              <a:rPr lang="en-AU" b="1" dirty="0"/>
              <a:t> </a:t>
            </a:r>
            <a:r>
              <a:rPr lang="en-AU" dirty="0"/>
              <a:t> </a:t>
            </a:r>
          </a:p>
          <a:p>
            <a:pPr marL="342900" indent="-342900"/>
            <a:r>
              <a:rPr lang="en-AU" dirty="0"/>
              <a:t>The webinar is being recorded today, and a link will be emailed to members after the event</a:t>
            </a:r>
          </a:p>
          <a:p>
            <a:pPr marL="0" indent="0">
              <a:buNone/>
            </a:pPr>
            <a:endParaRPr lang="en-AU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5BD7A-281B-854E-9687-3A05DE376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14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285AF-FDCD-3E40-B0A6-70087F32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will cover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AEDB5-4E5F-674B-A26F-5F16CB761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07776"/>
            <a:ext cx="11008659" cy="4831136"/>
          </a:xfrm>
        </p:spPr>
        <p:txBody>
          <a:bodyPr>
            <a:noAutofit/>
          </a:bodyPr>
          <a:lstStyle/>
          <a:p>
            <a:pPr marL="342900" indent="-342900"/>
            <a:r>
              <a:rPr lang="en-AU" b="1" dirty="0"/>
              <a:t>Update</a:t>
            </a:r>
          </a:p>
          <a:p>
            <a:pPr marL="0" indent="0">
              <a:buNone/>
            </a:pPr>
            <a:r>
              <a:rPr lang="en-AU" dirty="0"/>
              <a:t>    Brief update from Janette Dines, Student Identifiers Registrar</a:t>
            </a:r>
            <a:endParaRPr lang="en-AU" sz="1200" dirty="0"/>
          </a:p>
          <a:p>
            <a:pPr marL="342900" indent="-342900"/>
            <a:r>
              <a:rPr lang="en-AU" b="1" dirty="0"/>
              <a:t>Survey results</a:t>
            </a:r>
          </a:p>
          <a:p>
            <a:pPr marL="0" indent="0">
              <a:buNone/>
            </a:pPr>
            <a:r>
              <a:rPr lang="en-AU" dirty="0"/>
              <a:t>    What </a:t>
            </a:r>
            <a:r>
              <a:rPr lang="en-AU" dirty="0" err="1"/>
              <a:t>HoSA</a:t>
            </a:r>
            <a:r>
              <a:rPr lang="en-AU" dirty="0"/>
              <a:t> members told us are the current issues with USI implementation</a:t>
            </a:r>
          </a:p>
          <a:p>
            <a:r>
              <a:rPr lang="en-AU" dirty="0"/>
              <a:t> </a:t>
            </a:r>
            <a:r>
              <a:rPr lang="en-AU" b="1" dirty="0"/>
              <a:t>Response to issues raised in survey</a:t>
            </a:r>
          </a:p>
          <a:p>
            <a:pPr lvl="1"/>
            <a:r>
              <a:rPr lang="en-AU" dirty="0"/>
              <a:t> NZ and offshore students – USI team to respond</a:t>
            </a:r>
          </a:p>
          <a:p>
            <a:pPr lvl="1"/>
            <a:r>
              <a:rPr lang="en-AU" dirty="0"/>
              <a:t> Continuing students, communications &amp; website – USI team to respond</a:t>
            </a:r>
          </a:p>
          <a:p>
            <a:pPr lvl="1"/>
            <a:r>
              <a:rPr lang="en-AU" dirty="0"/>
              <a:t> Validation &amp; name-matching – USI team &amp; TCSI team to respond</a:t>
            </a:r>
          </a:p>
          <a:p>
            <a:pPr marL="342900" indent="-342900"/>
            <a:r>
              <a:rPr lang="en-AU" b="1" dirty="0"/>
              <a:t>Questions &amp; discussion</a:t>
            </a:r>
            <a:r>
              <a:rPr lang="en-AU" dirty="0"/>
              <a:t> – use </a:t>
            </a:r>
            <a:r>
              <a:rPr lang="en-AU" dirty="0" err="1"/>
              <a:t>Slido</a:t>
            </a:r>
            <a:r>
              <a:rPr lang="en-AU" dirty="0"/>
              <a:t> to record your question </a:t>
            </a:r>
          </a:p>
          <a:p>
            <a:pPr marL="342900" indent="-342900"/>
            <a:endParaRPr lang="en-AU" dirty="0"/>
          </a:p>
          <a:p>
            <a:pPr marL="0" indent="0">
              <a:buNone/>
            </a:pPr>
            <a:endParaRPr lang="en-AU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5BD7A-281B-854E-9687-3A05DE376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82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A310-E913-A044-A825-9C535C73B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 on to </a:t>
            </a:r>
            <a:r>
              <a:rPr lang="en-US" dirty="0" err="1"/>
              <a:t>slido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E9580-906C-E84B-9CA2-00E2737B1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10515600" cy="4348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tx2"/>
                </a:solidFill>
              </a:rPr>
              <a:t>Scan QR code 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tx2"/>
                </a:solidFill>
              </a:rPr>
              <a:t>or go to</a:t>
            </a:r>
          </a:p>
          <a:p>
            <a:pPr marL="0" indent="0">
              <a:buNone/>
            </a:pPr>
            <a:r>
              <a:rPr lang="en-US" sz="3600" b="1" dirty="0" err="1">
                <a:solidFill>
                  <a:schemeClr val="accent1"/>
                </a:solidFill>
              </a:rPr>
              <a:t>slido.com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tx2"/>
                </a:solidFill>
              </a:rPr>
              <a:t>and use code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accent1"/>
                </a:solidFill>
              </a:rPr>
              <a:t>#</a:t>
            </a:r>
            <a:r>
              <a:rPr lang="en-US" sz="3600" b="1" dirty="0" err="1">
                <a:solidFill>
                  <a:schemeClr val="accent1"/>
                </a:solidFill>
              </a:rPr>
              <a:t>hosausi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chemeClr val="tx2"/>
                </a:solidFill>
              </a:rPr>
              <a:t>Record your questions at any time during the session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BEFDC-6D08-F44A-AC14-71479D46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434305-EA05-E245-A07E-719CE2F03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973" y="1625600"/>
            <a:ext cx="3837456" cy="383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8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8B185-2633-9A4A-91EC-A155D088D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4662"/>
            <a:ext cx="10223500" cy="8286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Update from Student Identifiers Registrar, Janette Dines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13F9A-4455-7144-8720-0AF9F7112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51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44E1C-C63A-9F40-9DFE-FE1A3139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E5D0-B3B6-9B40-8235-96FCF6C2549F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8D1465-5045-A843-B8A3-F147F1703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883" y="0"/>
            <a:ext cx="12317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77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E2030-23B4-E240-BF41-D24A2C7C89F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93700"/>
            <a:ext cx="9956800" cy="3116263"/>
          </a:xfrm>
        </p:spPr>
        <p:txBody>
          <a:bodyPr/>
          <a:lstStyle/>
          <a:p>
            <a:r>
              <a:rPr lang="en-US" dirty="0"/>
              <a:t>Janette Dines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4EEBB-F216-2B4E-B7BA-CB0F70BD7B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2767013"/>
            <a:ext cx="9144000" cy="692150"/>
          </a:xfrm>
        </p:spPr>
        <p:txBody>
          <a:bodyPr/>
          <a:lstStyle/>
          <a:p>
            <a:r>
              <a:rPr lang="en-A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Student Identifiers Registrar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D4153E-9330-B947-8BC8-32C1DC8A2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548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9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410B2-62FF-1B45-BC94-F79C5BDCE6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223500" cy="828675"/>
          </a:xfrm>
        </p:spPr>
        <p:txBody>
          <a:bodyPr/>
          <a:lstStyle/>
          <a:p>
            <a:r>
              <a:rPr lang="en-US" dirty="0"/>
              <a:t>USI Representatives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ED8EF7-B754-4329-87BC-DA23188F1FFA}"/>
              </a:ext>
            </a:extLst>
          </p:cNvPr>
          <p:cNvSpPr txBox="1"/>
          <p:nvPr/>
        </p:nvSpPr>
        <p:spPr>
          <a:xfrm>
            <a:off x="720212" y="1690688"/>
            <a:ext cx="4978400" cy="2492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2000" b="1">
                <a:solidFill>
                  <a:schemeClr val="bg1"/>
                </a:solidFill>
                <a:latin typeface="Calibri"/>
                <a:ea typeface="Calibri" panose="020F0502020204030204" pitchFamily="34" charset="0"/>
                <a:cs typeface="Calibri"/>
              </a:rPr>
              <a:t>Luke Hutchinson</a:t>
            </a:r>
            <a:r>
              <a:rPr lang="en-AU" sz="2000">
                <a:solidFill>
                  <a:schemeClr val="bg1"/>
                </a:solidFill>
                <a:latin typeface="Calibri"/>
                <a:ea typeface="Calibri" panose="020F0502020204030204" pitchFamily="34" charset="0"/>
                <a:cs typeface="Calibri"/>
              </a:rPr>
              <a:t>, Director, External Relations, Digital Services and Business Intelligence</a:t>
            </a:r>
            <a:endParaRPr lang="en-US">
              <a:solidFill>
                <a:schemeClr val="bg1"/>
              </a:solidFill>
              <a:latin typeface="Calibri"/>
              <a:cs typeface="Calibri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2000" b="1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Tori Gooding</a:t>
            </a:r>
            <a:r>
              <a:rPr lang="en-AU" sz="2000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, Acting Director, Corporate &amp; Business Strategy Team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40111-F68A-419B-9063-19D4D4E47869}"/>
              </a:ext>
            </a:extLst>
          </p:cNvPr>
          <p:cNvSpPr txBox="1"/>
          <p:nvPr/>
        </p:nvSpPr>
        <p:spPr>
          <a:xfrm>
            <a:off x="5787512" y="1690688"/>
            <a:ext cx="528688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Andrea Lindsay</a:t>
            </a:r>
            <a:r>
              <a:rPr lang="en-AU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Assistant Director, External Relations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Cameron Day</a:t>
            </a:r>
            <a:r>
              <a:rPr lang="en-AU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Acting Assistant Director, Digital Services and Business Intelligence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Nici Perriam</a:t>
            </a:r>
            <a:r>
              <a:rPr lang="en-AU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Senior Stakeholder Engagement and Communications Officer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6EB53-2204-4345-87C3-3853DF9D5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883" y="0"/>
            <a:ext cx="12317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187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104 HoSA Webinar SLides for 15 April 2021" id="{3ABCC57E-14FC-A34C-A7E6-BDDFE18F1B82}" vid="{E3A35707-C554-4E45-B00B-C7FF78552FC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21240</TotalTime>
  <Words>583</Words>
  <Application>Microsoft Macintosh PowerPoint</Application>
  <PresentationFormat>Widescreen</PresentationFormat>
  <Paragraphs>96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Symbol</vt:lpstr>
      <vt:lpstr>Trebuchet MS</vt:lpstr>
      <vt:lpstr>Custom Design</vt:lpstr>
      <vt:lpstr>USI implementation</vt:lpstr>
      <vt:lpstr>Acknowledgement of country </vt:lpstr>
      <vt:lpstr>How today’s session will be run</vt:lpstr>
      <vt:lpstr>What we will cover today</vt:lpstr>
      <vt:lpstr>Log on to slido</vt:lpstr>
      <vt:lpstr>Update from Student Identifiers Registrar, Janette Dines</vt:lpstr>
      <vt:lpstr>PowerPoint Presentation</vt:lpstr>
      <vt:lpstr>Janette Dines</vt:lpstr>
      <vt:lpstr>USI Representatives </vt:lpstr>
      <vt:lpstr>PowerPoint Presentation</vt:lpstr>
      <vt:lpstr>PowerPoint Presentation</vt:lpstr>
      <vt:lpstr>Survey results Conducted February 2022 25 universities responded</vt:lpstr>
      <vt:lpstr>Are you having any validation problems with the USI?</vt:lpstr>
      <vt:lpstr>Other implementation problems</vt:lpstr>
      <vt:lpstr>Experience of using USI website</vt:lpstr>
      <vt:lpstr>Suggested improvements/wish-list</vt:lpstr>
      <vt:lpstr>- New Zealand &amp; offshore students - Continuing students, communications &amp; website - Validation &amp; name-matching</vt:lpstr>
      <vt:lpstr>Q &amp;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staff back on campus</dc:title>
  <dc:creator>Maddy McMaster</dc:creator>
  <cp:lastModifiedBy>Maddy McMaster</cp:lastModifiedBy>
  <cp:revision>103</cp:revision>
  <dcterms:created xsi:type="dcterms:W3CDTF">2020-06-30T09:18:27Z</dcterms:created>
  <dcterms:modified xsi:type="dcterms:W3CDTF">2022-03-21T23:09:08Z</dcterms:modified>
</cp:coreProperties>
</file>