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5"/>
  </p:notesMasterIdLst>
  <p:sldIdLst>
    <p:sldId id="256" r:id="rId2"/>
    <p:sldId id="257" r:id="rId3"/>
    <p:sldId id="258" r:id="rId4"/>
  </p:sldIdLst>
  <p:sldSz cx="18288000" cy="10287000"/>
  <p:notesSz cx="6858000" cy="9144000"/>
  <p:embeddedFontLst>
    <p:embeddedFont>
      <p:font typeface="Calibri" panose="020F0502020204030204" pitchFamily="34" charset="0"/>
      <p:regular r:id="rId6"/>
      <p:bold r:id="rId7"/>
      <p:italic r:id="rId8"/>
      <p:boldItalic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49" autoAdjust="0"/>
    <p:restoredTop sz="94609" autoAdjust="0"/>
  </p:normalViewPr>
  <p:slideViewPr>
    <p:cSldViewPr>
      <p:cViewPr varScale="1">
        <p:scale>
          <a:sx n="69" d="100"/>
          <a:sy n="69" d="100"/>
        </p:scale>
        <p:origin x="888"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viewProps" Target="viewProps.xml"/><Relationship Id="rId5" Type="http://schemas.openxmlformats.org/officeDocument/2006/relationships/notesMaster" Target="notesMasters/notesMaster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B33125-6BAF-074F-AFB7-8D642808D943}" type="datetimeFigureOut">
              <a:rPr lang="en-US" smtClean="0"/>
              <a:t>10/26/21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4C6AD0-E2C1-524C-B09D-932F7E7689DF}" type="slidenum">
              <a:rPr lang="en-US" smtClean="0"/>
              <a:t>‹#›</a:t>
            </a:fld>
            <a:endParaRPr lang="en-US"/>
          </a:p>
        </p:txBody>
      </p:sp>
    </p:spTree>
    <p:extLst>
      <p:ext uri="{BB962C8B-B14F-4D97-AF65-F5344CB8AC3E}">
        <p14:creationId xmlns:p14="http://schemas.microsoft.com/office/powerpoint/2010/main" val="1519470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4C6AD0-E2C1-524C-B09D-932F7E7689DF}" type="slidenum">
              <a:rPr lang="en-US" smtClean="0"/>
              <a:t>3</a:t>
            </a:fld>
            <a:endParaRPr lang="en-US"/>
          </a:p>
        </p:txBody>
      </p:sp>
    </p:spTree>
    <p:extLst>
      <p:ext uri="{BB962C8B-B14F-4D97-AF65-F5344CB8AC3E}">
        <p14:creationId xmlns:p14="http://schemas.microsoft.com/office/powerpoint/2010/main" val="18426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10/26/21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10/26/21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10/26/21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11414181" y="1028700"/>
            <a:ext cx="5845119" cy="716612"/>
          </a:xfrm>
          <a:prstGeom prst="rect">
            <a:avLst/>
          </a:prstGeom>
        </p:spPr>
      </p:pic>
      <p:sp>
        <p:nvSpPr>
          <p:cNvPr id="3" name="TextBox 3"/>
          <p:cNvSpPr txBox="1"/>
          <p:nvPr/>
        </p:nvSpPr>
        <p:spPr>
          <a:xfrm>
            <a:off x="1028700" y="1631012"/>
            <a:ext cx="4686300" cy="936969"/>
          </a:xfrm>
          <a:prstGeom prst="rect">
            <a:avLst/>
          </a:prstGeom>
        </p:spPr>
        <p:txBody>
          <a:bodyPr wrap="square" lIns="0" tIns="0" rIns="0" bIns="0" rtlCol="0" anchor="t">
            <a:spAutoFit/>
          </a:bodyPr>
          <a:lstStyle/>
          <a:p>
            <a:pPr>
              <a:lnSpc>
                <a:spcPts val="7602"/>
              </a:lnSpc>
            </a:pPr>
            <a:r>
              <a:rPr lang="en-US" sz="6000" b="1" dirty="0">
                <a:solidFill>
                  <a:srgbClr val="000000"/>
                </a:solidFill>
                <a:latin typeface="+mj-lt"/>
              </a:rPr>
              <a:t>Who is </a:t>
            </a:r>
            <a:r>
              <a:rPr lang="en-US" sz="6000" b="1" dirty="0">
                <a:solidFill>
                  <a:srgbClr val="CC0000"/>
                </a:solidFill>
                <a:latin typeface="+mj-lt"/>
              </a:rPr>
              <a:t>FBR</a:t>
            </a:r>
            <a:r>
              <a:rPr lang="en-US" sz="6000" b="1" dirty="0">
                <a:solidFill>
                  <a:srgbClr val="000000"/>
                </a:solidFill>
                <a:latin typeface="+mj-lt"/>
              </a:rPr>
              <a:t>?</a:t>
            </a:r>
          </a:p>
        </p:txBody>
      </p:sp>
      <p:sp>
        <p:nvSpPr>
          <p:cNvPr id="4" name="TextBox 4"/>
          <p:cNvSpPr txBox="1"/>
          <p:nvPr/>
        </p:nvSpPr>
        <p:spPr>
          <a:xfrm>
            <a:off x="1028700" y="5647524"/>
            <a:ext cx="16573500" cy="934102"/>
          </a:xfrm>
          <a:prstGeom prst="rect">
            <a:avLst/>
          </a:prstGeom>
        </p:spPr>
        <p:txBody>
          <a:bodyPr wrap="square" lIns="0" tIns="0" rIns="0" bIns="0" rtlCol="0" anchor="t">
            <a:spAutoFit/>
          </a:bodyPr>
          <a:lstStyle/>
          <a:p>
            <a:pPr>
              <a:lnSpc>
                <a:spcPts val="7602"/>
              </a:lnSpc>
            </a:pPr>
            <a:r>
              <a:rPr lang="en-US" sz="6000" b="1" dirty="0">
                <a:solidFill>
                  <a:srgbClr val="000000"/>
                </a:solidFill>
                <a:latin typeface="+mj-lt"/>
              </a:rPr>
              <a:t>The </a:t>
            </a:r>
            <a:r>
              <a:rPr lang="en-US" sz="6000" b="1" dirty="0">
                <a:solidFill>
                  <a:srgbClr val="CC0000"/>
                </a:solidFill>
                <a:latin typeface="+mj-lt"/>
              </a:rPr>
              <a:t>Value</a:t>
            </a:r>
            <a:r>
              <a:rPr lang="en-US" sz="6000" b="1" dirty="0">
                <a:solidFill>
                  <a:srgbClr val="000000"/>
                </a:solidFill>
                <a:latin typeface="+mj-lt"/>
              </a:rPr>
              <a:t> of the Franchisee Satisfaction Survey</a:t>
            </a:r>
          </a:p>
        </p:txBody>
      </p:sp>
      <p:sp>
        <p:nvSpPr>
          <p:cNvPr id="5" name="TextBox 5"/>
          <p:cNvSpPr txBox="1"/>
          <p:nvPr/>
        </p:nvSpPr>
        <p:spPr>
          <a:xfrm>
            <a:off x="1028700" y="2678834"/>
            <a:ext cx="15739086" cy="1846468"/>
          </a:xfrm>
          <a:prstGeom prst="rect">
            <a:avLst/>
          </a:prstGeom>
        </p:spPr>
        <p:txBody>
          <a:bodyPr lIns="0" tIns="0" rIns="0" bIns="0" rtlCol="0" anchor="t">
            <a:spAutoFit/>
          </a:bodyPr>
          <a:lstStyle/>
          <a:p>
            <a:pPr>
              <a:lnSpc>
                <a:spcPts val="4887"/>
              </a:lnSpc>
            </a:pPr>
            <a:r>
              <a:rPr lang="en-US" sz="3500" dirty="0">
                <a:solidFill>
                  <a:srgbClr val="000000"/>
                </a:solidFill>
                <a:cs typeface="Calibri" panose="020F0502020204030204" pitchFamily="34" charset="0"/>
              </a:rPr>
              <a:t>Franchise Business Review is the leading market research firm in the franchise sector specializing in franchisee satisfaction and employee engagement. Since 2005, we have researched more than 1,100 franchise brands across all industry segments.</a:t>
            </a:r>
          </a:p>
        </p:txBody>
      </p:sp>
      <p:sp>
        <p:nvSpPr>
          <p:cNvPr id="6" name="TextBox 6"/>
          <p:cNvSpPr txBox="1"/>
          <p:nvPr/>
        </p:nvSpPr>
        <p:spPr>
          <a:xfrm>
            <a:off x="1028700" y="6695346"/>
            <a:ext cx="15739086" cy="2474845"/>
          </a:xfrm>
          <a:prstGeom prst="rect">
            <a:avLst/>
          </a:prstGeom>
        </p:spPr>
        <p:txBody>
          <a:bodyPr lIns="0" tIns="0" rIns="0" bIns="0" rtlCol="0" anchor="t">
            <a:spAutoFit/>
          </a:bodyPr>
          <a:lstStyle/>
          <a:p>
            <a:pPr>
              <a:lnSpc>
                <a:spcPts val="4887"/>
              </a:lnSpc>
            </a:pPr>
            <a:r>
              <a:rPr lang="en-US" sz="3500" dirty="0">
                <a:solidFill>
                  <a:srgbClr val="000000"/>
                </a:solidFill>
              </a:rPr>
              <a:t>The main purpose of this survey is to help your franchisor better understand the strengths and challenges of the business and use the results to build a stronger system overall. Survey results may also be used in the recruitment process to better educate prospective franchisees about your franchise system.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a:stretch>
            <a:fillRect/>
          </a:stretch>
        </p:blipFill>
        <p:spPr>
          <a:xfrm>
            <a:off x="11414181" y="1028700"/>
            <a:ext cx="5845119" cy="716612"/>
          </a:xfrm>
          <a:prstGeom prst="rect">
            <a:avLst/>
          </a:prstGeom>
        </p:spPr>
      </p:pic>
      <p:sp>
        <p:nvSpPr>
          <p:cNvPr id="3" name="TextBox 3"/>
          <p:cNvSpPr txBox="1"/>
          <p:nvPr/>
        </p:nvSpPr>
        <p:spPr>
          <a:xfrm>
            <a:off x="1028700" y="2781300"/>
            <a:ext cx="16230600" cy="5683735"/>
          </a:xfrm>
          <a:prstGeom prst="rect">
            <a:avLst/>
          </a:prstGeom>
        </p:spPr>
        <p:txBody>
          <a:bodyPr lIns="0" tIns="0" rIns="0" bIns="0" rtlCol="0" anchor="t">
            <a:spAutoFit/>
          </a:bodyPr>
          <a:lstStyle/>
          <a:p>
            <a:pPr>
              <a:lnSpc>
                <a:spcPts val="4887"/>
              </a:lnSpc>
            </a:pPr>
            <a:r>
              <a:rPr lang="en-US" sz="3300" dirty="0">
                <a:solidFill>
                  <a:srgbClr val="000000"/>
                </a:solidFill>
              </a:rPr>
              <a:t>As a franchisee your feedback is critical to the long-term success of your system. No one can speak to the strengths and challenges of operating this business better than you.   </a:t>
            </a:r>
          </a:p>
          <a:p>
            <a:pPr>
              <a:lnSpc>
                <a:spcPts val="4887"/>
              </a:lnSpc>
            </a:pPr>
            <a:endParaRPr lang="en-US" sz="3300" dirty="0">
              <a:solidFill>
                <a:srgbClr val="000000"/>
              </a:solidFill>
            </a:endParaRPr>
          </a:p>
          <a:p>
            <a:pPr>
              <a:lnSpc>
                <a:spcPts val="5040"/>
              </a:lnSpc>
            </a:pPr>
            <a:r>
              <a:rPr lang="en-US" sz="3300" dirty="0">
                <a:solidFill>
                  <a:srgbClr val="000000"/>
                </a:solidFill>
              </a:rPr>
              <a:t>You will be contacted by FBR and asked to participate in a survey of your satisfaction with the brand. The survey takes about 10-15 minutes to complete. It is important for everyone to share your experience and ideas.</a:t>
            </a:r>
          </a:p>
          <a:p>
            <a:pPr>
              <a:lnSpc>
                <a:spcPts val="5040"/>
              </a:lnSpc>
            </a:pPr>
            <a:endParaRPr lang="en-US" sz="3300" dirty="0">
              <a:solidFill>
                <a:srgbClr val="000000"/>
              </a:solidFill>
            </a:endParaRPr>
          </a:p>
          <a:p>
            <a:pPr>
              <a:lnSpc>
                <a:spcPts val="5040"/>
              </a:lnSpc>
            </a:pPr>
            <a:r>
              <a:rPr lang="en-US" sz="3300" dirty="0">
                <a:solidFill>
                  <a:srgbClr val="000000"/>
                </a:solidFill>
              </a:rPr>
              <a:t>You have the option of participating anonymously, but we hope you feel comfortable sharing your name so we can follow up on your individual feedback or concerns.</a:t>
            </a:r>
          </a:p>
        </p:txBody>
      </p:sp>
      <p:sp>
        <p:nvSpPr>
          <p:cNvPr id="4" name="TextBox 4"/>
          <p:cNvSpPr txBox="1"/>
          <p:nvPr/>
        </p:nvSpPr>
        <p:spPr>
          <a:xfrm>
            <a:off x="1028700" y="1745312"/>
            <a:ext cx="15461216" cy="859210"/>
          </a:xfrm>
          <a:prstGeom prst="rect">
            <a:avLst/>
          </a:prstGeom>
        </p:spPr>
        <p:txBody>
          <a:bodyPr lIns="0" tIns="0" rIns="0" bIns="0" rtlCol="0" anchor="t">
            <a:spAutoFit/>
          </a:bodyPr>
          <a:lstStyle/>
          <a:p>
            <a:pPr>
              <a:lnSpc>
                <a:spcPts val="6719"/>
              </a:lnSpc>
            </a:pPr>
            <a:r>
              <a:rPr lang="en-US" sz="6000" b="1" dirty="0">
                <a:solidFill>
                  <a:srgbClr val="000000"/>
                </a:solidFill>
                <a:latin typeface="+mj-lt"/>
              </a:rPr>
              <a:t>Share </a:t>
            </a:r>
            <a:r>
              <a:rPr lang="en-US" sz="6000" b="1" dirty="0">
                <a:solidFill>
                  <a:srgbClr val="CC0000"/>
                </a:solidFill>
                <a:latin typeface="+mj-lt"/>
              </a:rPr>
              <a:t>Your</a:t>
            </a:r>
            <a:r>
              <a:rPr lang="en-US" sz="6000" b="1" dirty="0">
                <a:solidFill>
                  <a:srgbClr val="000000"/>
                </a:solidFill>
                <a:latin typeface="+mj-lt"/>
              </a:rPr>
              <a:t> Experience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47368" y="3637135"/>
            <a:ext cx="2380237" cy="1083230"/>
            <a:chOff x="0" y="0"/>
            <a:chExt cx="7245335" cy="3230880"/>
          </a:xfrm>
        </p:grpSpPr>
        <p:sp>
          <p:nvSpPr>
            <p:cNvPr id="3" name="Freeform 3"/>
            <p:cNvSpPr/>
            <p:nvPr/>
          </p:nvSpPr>
          <p:spPr>
            <a:xfrm>
              <a:off x="5080" y="12700"/>
              <a:ext cx="7230095" cy="3205480"/>
            </a:xfrm>
            <a:custGeom>
              <a:avLst/>
              <a:gdLst/>
              <a:ahLst/>
              <a:cxnLst/>
              <a:rect l="l" t="t" r="r" b="b"/>
              <a:pathLst>
                <a:path w="7230095" h="3205480">
                  <a:moveTo>
                    <a:pt x="6440155" y="3205480"/>
                  </a:moveTo>
                  <a:lnTo>
                    <a:pt x="0" y="3205480"/>
                  </a:lnTo>
                  <a:lnTo>
                    <a:pt x="791210" y="1602740"/>
                  </a:lnTo>
                  <a:lnTo>
                    <a:pt x="0" y="0"/>
                  </a:lnTo>
                  <a:lnTo>
                    <a:pt x="6440155" y="0"/>
                  </a:lnTo>
                  <a:lnTo>
                    <a:pt x="7230095" y="1602740"/>
                  </a:lnTo>
                  <a:lnTo>
                    <a:pt x="6440155" y="3205480"/>
                  </a:lnTo>
                  <a:close/>
                </a:path>
              </a:pathLst>
            </a:custGeom>
            <a:solidFill>
              <a:srgbClr val="787878"/>
            </a:solidFill>
          </p:spPr>
        </p:sp>
      </p:grpSp>
      <p:grpSp>
        <p:nvGrpSpPr>
          <p:cNvPr id="5" name="Group 5"/>
          <p:cNvGrpSpPr/>
          <p:nvPr/>
        </p:nvGrpSpPr>
        <p:grpSpPr>
          <a:xfrm>
            <a:off x="837429" y="6937650"/>
            <a:ext cx="2380237" cy="1083230"/>
            <a:chOff x="0" y="0"/>
            <a:chExt cx="7245335" cy="3230880"/>
          </a:xfrm>
        </p:grpSpPr>
        <p:sp>
          <p:nvSpPr>
            <p:cNvPr id="6" name="Freeform 6"/>
            <p:cNvSpPr/>
            <p:nvPr/>
          </p:nvSpPr>
          <p:spPr>
            <a:xfrm>
              <a:off x="5080" y="12700"/>
              <a:ext cx="7230095" cy="3205480"/>
            </a:xfrm>
            <a:custGeom>
              <a:avLst/>
              <a:gdLst/>
              <a:ahLst/>
              <a:cxnLst/>
              <a:rect l="l" t="t" r="r" b="b"/>
              <a:pathLst>
                <a:path w="7230095" h="3205480">
                  <a:moveTo>
                    <a:pt x="6440155" y="3205480"/>
                  </a:moveTo>
                  <a:lnTo>
                    <a:pt x="0" y="3205480"/>
                  </a:lnTo>
                  <a:lnTo>
                    <a:pt x="791210" y="1602740"/>
                  </a:lnTo>
                  <a:lnTo>
                    <a:pt x="0" y="0"/>
                  </a:lnTo>
                  <a:lnTo>
                    <a:pt x="6440155" y="0"/>
                  </a:lnTo>
                  <a:lnTo>
                    <a:pt x="7230095" y="1602740"/>
                  </a:lnTo>
                  <a:lnTo>
                    <a:pt x="6440155" y="3205480"/>
                  </a:lnTo>
                  <a:close/>
                </a:path>
              </a:pathLst>
            </a:custGeom>
            <a:solidFill>
              <a:srgbClr val="000000"/>
            </a:solidFill>
          </p:spPr>
        </p:sp>
      </p:grpSp>
      <p:grpSp>
        <p:nvGrpSpPr>
          <p:cNvPr id="7" name="Group 7"/>
          <p:cNvGrpSpPr/>
          <p:nvPr/>
        </p:nvGrpSpPr>
        <p:grpSpPr>
          <a:xfrm>
            <a:off x="837951" y="8583984"/>
            <a:ext cx="2380237" cy="1083230"/>
            <a:chOff x="0" y="0"/>
            <a:chExt cx="7245335" cy="3230880"/>
          </a:xfrm>
        </p:grpSpPr>
        <p:sp>
          <p:nvSpPr>
            <p:cNvPr id="8" name="Freeform 8"/>
            <p:cNvSpPr/>
            <p:nvPr/>
          </p:nvSpPr>
          <p:spPr>
            <a:xfrm>
              <a:off x="5080" y="12700"/>
              <a:ext cx="7230095" cy="3205480"/>
            </a:xfrm>
            <a:custGeom>
              <a:avLst/>
              <a:gdLst/>
              <a:ahLst/>
              <a:cxnLst/>
              <a:rect l="l" t="t" r="r" b="b"/>
              <a:pathLst>
                <a:path w="7230095" h="3205480">
                  <a:moveTo>
                    <a:pt x="6440155" y="3205480"/>
                  </a:moveTo>
                  <a:lnTo>
                    <a:pt x="0" y="3205480"/>
                  </a:lnTo>
                  <a:lnTo>
                    <a:pt x="791210" y="1602740"/>
                  </a:lnTo>
                  <a:lnTo>
                    <a:pt x="0" y="0"/>
                  </a:lnTo>
                  <a:lnTo>
                    <a:pt x="6440155" y="0"/>
                  </a:lnTo>
                  <a:lnTo>
                    <a:pt x="7230095" y="1602740"/>
                  </a:lnTo>
                  <a:lnTo>
                    <a:pt x="6440155" y="3205480"/>
                  </a:lnTo>
                  <a:close/>
                </a:path>
              </a:pathLst>
            </a:custGeom>
            <a:solidFill>
              <a:srgbClr val="CC0000"/>
            </a:solidFill>
          </p:spPr>
        </p:sp>
      </p:grpSp>
      <p:pic>
        <p:nvPicPr>
          <p:cNvPr id="9" name="Picture 9"/>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1571101" y="6960643"/>
            <a:ext cx="955086" cy="955086"/>
          </a:xfrm>
          <a:prstGeom prst="rect">
            <a:avLst/>
          </a:prstGeom>
        </p:spPr>
      </p:pic>
      <p:grpSp>
        <p:nvGrpSpPr>
          <p:cNvPr id="10" name="Group 10"/>
          <p:cNvGrpSpPr/>
          <p:nvPr/>
        </p:nvGrpSpPr>
        <p:grpSpPr>
          <a:xfrm>
            <a:off x="856434" y="5276706"/>
            <a:ext cx="2380237" cy="1083230"/>
            <a:chOff x="0" y="0"/>
            <a:chExt cx="7245335" cy="3230880"/>
          </a:xfrm>
        </p:grpSpPr>
        <p:sp>
          <p:nvSpPr>
            <p:cNvPr id="11" name="Freeform 11"/>
            <p:cNvSpPr/>
            <p:nvPr/>
          </p:nvSpPr>
          <p:spPr>
            <a:xfrm>
              <a:off x="5080" y="12700"/>
              <a:ext cx="7230095" cy="3205480"/>
            </a:xfrm>
            <a:custGeom>
              <a:avLst/>
              <a:gdLst/>
              <a:ahLst/>
              <a:cxnLst/>
              <a:rect l="l" t="t" r="r" b="b"/>
              <a:pathLst>
                <a:path w="7230095" h="3205480">
                  <a:moveTo>
                    <a:pt x="6440155" y="3205480"/>
                  </a:moveTo>
                  <a:lnTo>
                    <a:pt x="0" y="3205480"/>
                  </a:lnTo>
                  <a:lnTo>
                    <a:pt x="791210" y="1602740"/>
                  </a:lnTo>
                  <a:lnTo>
                    <a:pt x="0" y="0"/>
                  </a:lnTo>
                  <a:lnTo>
                    <a:pt x="6440155" y="0"/>
                  </a:lnTo>
                  <a:lnTo>
                    <a:pt x="7230095" y="1602740"/>
                  </a:lnTo>
                  <a:lnTo>
                    <a:pt x="6440155" y="3205480"/>
                  </a:lnTo>
                  <a:close/>
                </a:path>
              </a:pathLst>
            </a:custGeom>
            <a:solidFill>
              <a:srgbClr val="333333"/>
            </a:solidFill>
          </p:spPr>
        </p:sp>
      </p:grpSp>
      <p:pic>
        <p:nvPicPr>
          <p:cNvPr id="12" name="Picture 12"/>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p:blipFill>
        <p:spPr>
          <a:xfrm>
            <a:off x="1348972" y="5104173"/>
            <a:ext cx="1403891" cy="1403891"/>
          </a:xfrm>
          <a:prstGeom prst="rect">
            <a:avLst/>
          </a:prstGeom>
        </p:spPr>
      </p:pic>
      <p:grpSp>
        <p:nvGrpSpPr>
          <p:cNvPr id="13" name="Group 13"/>
          <p:cNvGrpSpPr/>
          <p:nvPr/>
        </p:nvGrpSpPr>
        <p:grpSpPr>
          <a:xfrm>
            <a:off x="862786" y="1983599"/>
            <a:ext cx="2380237" cy="1083230"/>
            <a:chOff x="0" y="0"/>
            <a:chExt cx="7245335" cy="3230880"/>
          </a:xfrm>
        </p:grpSpPr>
        <p:sp>
          <p:nvSpPr>
            <p:cNvPr id="14" name="Freeform 14"/>
            <p:cNvSpPr/>
            <p:nvPr/>
          </p:nvSpPr>
          <p:spPr>
            <a:xfrm>
              <a:off x="5080" y="12700"/>
              <a:ext cx="7230095" cy="3205480"/>
            </a:xfrm>
            <a:custGeom>
              <a:avLst/>
              <a:gdLst/>
              <a:ahLst/>
              <a:cxnLst/>
              <a:rect l="l" t="t" r="r" b="b"/>
              <a:pathLst>
                <a:path w="7230095" h="3205480">
                  <a:moveTo>
                    <a:pt x="6440155" y="3205480"/>
                  </a:moveTo>
                  <a:lnTo>
                    <a:pt x="0" y="3205480"/>
                  </a:lnTo>
                  <a:lnTo>
                    <a:pt x="791210" y="1602740"/>
                  </a:lnTo>
                  <a:lnTo>
                    <a:pt x="0" y="0"/>
                  </a:lnTo>
                  <a:lnTo>
                    <a:pt x="6440155" y="0"/>
                  </a:lnTo>
                  <a:lnTo>
                    <a:pt x="7230095" y="1602740"/>
                  </a:lnTo>
                  <a:lnTo>
                    <a:pt x="6440155" y="3205480"/>
                  </a:lnTo>
                  <a:close/>
                </a:path>
              </a:pathLst>
            </a:custGeom>
            <a:solidFill>
              <a:srgbClr val="BEBEBE"/>
            </a:solidFill>
          </p:spPr>
        </p:sp>
      </p:grpSp>
      <p:pic>
        <p:nvPicPr>
          <p:cNvPr id="15" name="Picture 15"/>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p:blipFill>
        <p:spPr>
          <a:xfrm>
            <a:off x="1605247" y="2024409"/>
            <a:ext cx="957779" cy="957779"/>
          </a:xfrm>
          <a:prstGeom prst="rect">
            <a:avLst/>
          </a:prstGeom>
        </p:spPr>
      </p:pic>
      <p:pic>
        <p:nvPicPr>
          <p:cNvPr id="16" name="Picture 16"/>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p:blipFill>
        <p:spPr>
          <a:xfrm>
            <a:off x="1680804" y="8709504"/>
            <a:ext cx="845383" cy="752391"/>
          </a:xfrm>
          <a:prstGeom prst="rect">
            <a:avLst/>
          </a:prstGeom>
        </p:spPr>
      </p:pic>
      <p:grpSp>
        <p:nvGrpSpPr>
          <p:cNvPr id="17" name="Group 17"/>
          <p:cNvGrpSpPr/>
          <p:nvPr/>
        </p:nvGrpSpPr>
        <p:grpSpPr>
          <a:xfrm>
            <a:off x="16060892" y="182587"/>
            <a:ext cx="4309342" cy="4309342"/>
            <a:chOff x="0" y="0"/>
            <a:chExt cx="6350000" cy="6350000"/>
          </a:xfrm>
        </p:grpSpPr>
        <p:sp>
          <p:nvSpPr>
            <p:cNvPr id="18" name="Freeform 18"/>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BEBEBE"/>
            </a:solidFill>
          </p:spPr>
        </p:sp>
      </p:grpSp>
      <p:grpSp>
        <p:nvGrpSpPr>
          <p:cNvPr id="19" name="Group 19"/>
          <p:cNvGrpSpPr/>
          <p:nvPr/>
        </p:nvGrpSpPr>
        <p:grpSpPr>
          <a:xfrm>
            <a:off x="14625671" y="4313424"/>
            <a:ext cx="2225603" cy="2225603"/>
            <a:chOff x="0" y="0"/>
            <a:chExt cx="6350000" cy="6350000"/>
          </a:xfrm>
        </p:grpSpPr>
        <p:sp>
          <p:nvSpPr>
            <p:cNvPr id="20" name="Freeform 20"/>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787878"/>
            </a:solidFill>
          </p:spPr>
        </p:sp>
      </p:grpSp>
      <p:grpSp>
        <p:nvGrpSpPr>
          <p:cNvPr id="21" name="Group 21"/>
          <p:cNvGrpSpPr/>
          <p:nvPr/>
        </p:nvGrpSpPr>
        <p:grpSpPr>
          <a:xfrm>
            <a:off x="17082636" y="6167116"/>
            <a:ext cx="1525162" cy="1525162"/>
            <a:chOff x="0" y="0"/>
            <a:chExt cx="6350000" cy="6350000"/>
          </a:xfrm>
        </p:grpSpPr>
        <p:sp>
          <p:nvSpPr>
            <p:cNvPr id="22" name="Freeform 22"/>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333333"/>
            </a:solidFill>
          </p:spPr>
        </p:sp>
      </p:grpSp>
      <p:grpSp>
        <p:nvGrpSpPr>
          <p:cNvPr id="23" name="Group 23"/>
          <p:cNvGrpSpPr/>
          <p:nvPr/>
        </p:nvGrpSpPr>
        <p:grpSpPr>
          <a:xfrm>
            <a:off x="16161317" y="8016622"/>
            <a:ext cx="866171" cy="866171"/>
            <a:chOff x="0" y="0"/>
            <a:chExt cx="6350000" cy="6350000"/>
          </a:xfrm>
        </p:grpSpPr>
        <p:sp>
          <p:nvSpPr>
            <p:cNvPr id="24" name="Freeform 24"/>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000000"/>
            </a:solidFill>
          </p:spPr>
        </p:sp>
      </p:grpSp>
      <p:grpSp>
        <p:nvGrpSpPr>
          <p:cNvPr id="25" name="Group 25"/>
          <p:cNvGrpSpPr/>
          <p:nvPr/>
        </p:nvGrpSpPr>
        <p:grpSpPr>
          <a:xfrm>
            <a:off x="17662953" y="9367465"/>
            <a:ext cx="590982" cy="590982"/>
            <a:chOff x="0" y="0"/>
            <a:chExt cx="6350000" cy="6350000"/>
          </a:xfrm>
        </p:grpSpPr>
        <p:sp>
          <p:nvSpPr>
            <p:cNvPr id="26" name="Freeform 26"/>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solidFill>
              <a:srgbClr val="CC0000"/>
            </a:solidFill>
          </p:spPr>
        </p:sp>
      </p:grpSp>
      <p:sp>
        <p:nvSpPr>
          <p:cNvPr id="27" name="TextBox 27"/>
          <p:cNvSpPr txBox="1"/>
          <p:nvPr/>
        </p:nvSpPr>
        <p:spPr>
          <a:xfrm>
            <a:off x="3628902" y="2065486"/>
            <a:ext cx="9706098" cy="875624"/>
          </a:xfrm>
          <a:prstGeom prst="rect">
            <a:avLst/>
          </a:prstGeom>
        </p:spPr>
        <p:txBody>
          <a:bodyPr wrap="square" lIns="0" tIns="0" rIns="0" bIns="0" rtlCol="0" anchor="t">
            <a:spAutoFit/>
          </a:bodyPr>
          <a:lstStyle/>
          <a:p>
            <a:pPr>
              <a:lnSpc>
                <a:spcPct val="150000"/>
              </a:lnSpc>
            </a:pPr>
            <a:r>
              <a:rPr lang="en-US" sz="2000" b="1" spc="33" dirty="0">
                <a:solidFill>
                  <a:srgbClr val="191919"/>
                </a:solidFill>
              </a:rPr>
              <a:t>1. Sharing your experiences with [BRAND] will help our staff better understand the strengths and opportunities of our system, and ultimately improve overall performance.</a:t>
            </a:r>
          </a:p>
        </p:txBody>
      </p:sp>
      <p:sp>
        <p:nvSpPr>
          <p:cNvPr id="28" name="TextBox 28"/>
          <p:cNvSpPr txBox="1"/>
          <p:nvPr/>
        </p:nvSpPr>
        <p:spPr>
          <a:xfrm>
            <a:off x="3628902" y="3976588"/>
            <a:ext cx="9909908" cy="307777"/>
          </a:xfrm>
          <a:prstGeom prst="rect">
            <a:avLst/>
          </a:prstGeom>
        </p:spPr>
        <p:txBody>
          <a:bodyPr wrap="square" lIns="0" tIns="0" rIns="0" bIns="0" rtlCol="0" anchor="t">
            <a:spAutoFit/>
          </a:bodyPr>
          <a:lstStyle/>
          <a:p>
            <a:r>
              <a:rPr lang="en-US" sz="2000" b="1" spc="33" dirty="0">
                <a:solidFill>
                  <a:srgbClr val="191919"/>
                </a:solidFill>
              </a:rPr>
              <a:t>2. Your feedback will help us be more responsive to your needs and aspirations.</a:t>
            </a:r>
          </a:p>
        </p:txBody>
      </p:sp>
      <p:sp>
        <p:nvSpPr>
          <p:cNvPr id="29" name="TextBox 29"/>
          <p:cNvSpPr txBox="1"/>
          <p:nvPr/>
        </p:nvSpPr>
        <p:spPr>
          <a:xfrm>
            <a:off x="3647385" y="5368306"/>
            <a:ext cx="9231194" cy="875624"/>
          </a:xfrm>
          <a:prstGeom prst="rect">
            <a:avLst/>
          </a:prstGeom>
        </p:spPr>
        <p:txBody>
          <a:bodyPr wrap="square" lIns="0" tIns="0" rIns="0" bIns="0" rtlCol="0" anchor="t">
            <a:spAutoFit/>
          </a:bodyPr>
          <a:lstStyle/>
          <a:p>
            <a:pPr>
              <a:lnSpc>
                <a:spcPct val="150000"/>
              </a:lnSpc>
            </a:pPr>
            <a:r>
              <a:rPr lang="en-US" sz="2000" b="1" spc="33" dirty="0">
                <a:solidFill>
                  <a:srgbClr val="191919"/>
                </a:solidFill>
                <a:cs typeface="Calibri" panose="020F0502020204030204" pitchFamily="34" charset="0"/>
              </a:rPr>
              <a:t>3. The results of the survey will help us identify priorities for the coming year—which means your opinions will guide [BRAND’S] future.</a:t>
            </a:r>
          </a:p>
        </p:txBody>
      </p:sp>
      <p:sp>
        <p:nvSpPr>
          <p:cNvPr id="30" name="TextBox 30"/>
          <p:cNvSpPr txBox="1"/>
          <p:nvPr/>
        </p:nvSpPr>
        <p:spPr>
          <a:xfrm>
            <a:off x="3628902" y="7000374"/>
            <a:ext cx="9231194" cy="875624"/>
          </a:xfrm>
          <a:prstGeom prst="rect">
            <a:avLst/>
          </a:prstGeom>
        </p:spPr>
        <p:txBody>
          <a:bodyPr wrap="square" lIns="0" tIns="0" rIns="0" bIns="0" rtlCol="0" anchor="t">
            <a:spAutoFit/>
          </a:bodyPr>
          <a:lstStyle/>
          <a:p>
            <a:pPr>
              <a:lnSpc>
                <a:spcPct val="150000"/>
              </a:lnSpc>
            </a:pPr>
            <a:r>
              <a:rPr lang="en-US" sz="2000" b="1" spc="33" dirty="0">
                <a:solidFill>
                  <a:srgbClr val="191919"/>
                </a:solidFill>
              </a:rPr>
              <a:t>4. Your responses will help us better represent [BRAND] to franchisee candidates in the future and help us grow a stronger franchise system.</a:t>
            </a:r>
          </a:p>
        </p:txBody>
      </p:sp>
      <p:sp>
        <p:nvSpPr>
          <p:cNvPr id="31" name="TextBox 31"/>
          <p:cNvSpPr txBox="1"/>
          <p:nvPr/>
        </p:nvSpPr>
        <p:spPr>
          <a:xfrm>
            <a:off x="3618963" y="8417054"/>
            <a:ext cx="9231194" cy="1337289"/>
          </a:xfrm>
          <a:prstGeom prst="rect">
            <a:avLst/>
          </a:prstGeom>
        </p:spPr>
        <p:txBody>
          <a:bodyPr wrap="square" lIns="0" tIns="0" rIns="0" bIns="0" rtlCol="0" anchor="t">
            <a:spAutoFit/>
          </a:bodyPr>
          <a:lstStyle/>
          <a:p>
            <a:pPr>
              <a:lnSpc>
                <a:spcPct val="150000"/>
              </a:lnSpc>
            </a:pPr>
            <a:r>
              <a:rPr lang="en-US" sz="2000" b="1" dirty="0"/>
              <a:t>5. This is an opportunity for you to share your honest feedback on what we’re doing well and what we could be doing better. It will only take 10-15 minutes of your time and we’ll be eternally grateful!</a:t>
            </a:r>
            <a:endParaRPr lang="en-US" sz="2000" b="1" spc="33" dirty="0">
              <a:solidFill>
                <a:srgbClr val="191919"/>
              </a:solidFill>
            </a:endParaRPr>
          </a:p>
        </p:txBody>
      </p:sp>
      <p:sp>
        <p:nvSpPr>
          <p:cNvPr id="33" name="TextBox 33"/>
          <p:cNvSpPr txBox="1"/>
          <p:nvPr/>
        </p:nvSpPr>
        <p:spPr>
          <a:xfrm>
            <a:off x="839098" y="624841"/>
            <a:ext cx="16421100" cy="820738"/>
          </a:xfrm>
          <a:prstGeom prst="rect">
            <a:avLst/>
          </a:prstGeom>
        </p:spPr>
        <p:txBody>
          <a:bodyPr wrap="square" lIns="0" tIns="0" rIns="0" bIns="0" rtlCol="0" anchor="t">
            <a:spAutoFit/>
          </a:bodyPr>
          <a:lstStyle/>
          <a:p>
            <a:pPr>
              <a:lnSpc>
                <a:spcPts val="6432"/>
              </a:lnSpc>
            </a:pPr>
            <a:r>
              <a:rPr lang="en-US" sz="6000" b="1" dirty="0">
                <a:solidFill>
                  <a:srgbClr val="191919"/>
                </a:solidFill>
                <a:latin typeface="+mj-lt"/>
              </a:rPr>
              <a:t>Top </a:t>
            </a:r>
            <a:r>
              <a:rPr lang="en-US" sz="6000" b="1" dirty="0">
                <a:solidFill>
                  <a:srgbClr val="CC0000"/>
                </a:solidFill>
                <a:latin typeface="+mj-lt"/>
              </a:rPr>
              <a:t>5 Reasons </a:t>
            </a:r>
            <a:r>
              <a:rPr lang="en-US" sz="6000" b="1" dirty="0">
                <a:solidFill>
                  <a:srgbClr val="191919"/>
                </a:solidFill>
                <a:latin typeface="+mj-lt"/>
              </a:rPr>
              <a:t>Why You Should Participate</a:t>
            </a:r>
          </a:p>
        </p:txBody>
      </p:sp>
      <p:pic>
        <p:nvPicPr>
          <p:cNvPr id="38" name="Picture 2">
            <a:extLst>
              <a:ext uri="{FF2B5EF4-FFF2-40B4-BE49-F238E27FC236}">
                <a16:creationId xmlns:a16="http://schemas.microsoft.com/office/drawing/2014/main" id="{34BA27B0-B4D4-DB4F-854D-F663DA96243C}"/>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p:blipFill>
        <p:spPr>
          <a:xfrm>
            <a:off x="1607107" y="3670012"/>
            <a:ext cx="920930" cy="92093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TotalTime>
  <Words>353</Words>
  <Application>Microsoft Macintosh PowerPoint</Application>
  <PresentationFormat>Custom</PresentationFormat>
  <Paragraphs>17</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Calibri</vt:lpstr>
      <vt:lpstr>Arial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FBR for Franchisees</dc:title>
  <cp:lastModifiedBy>Roberto Dion</cp:lastModifiedBy>
  <cp:revision>10</cp:revision>
  <dcterms:created xsi:type="dcterms:W3CDTF">2006-08-16T00:00:00Z</dcterms:created>
  <dcterms:modified xsi:type="dcterms:W3CDTF">2021-10-26T15:52:13Z</dcterms:modified>
  <dc:identifier>DAEqF0RbA4I</dc:identifier>
</cp:coreProperties>
</file>