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5"/>
  </p:notesMasterIdLst>
  <p:sldIdLst>
    <p:sldId id="256" r:id="rId2"/>
    <p:sldId id="257" r:id="rId3"/>
    <p:sldId id="258" r:id="rId4"/>
  </p:sldIdLst>
  <p:sldSz cx="18288000" cy="10287000"/>
  <p:notesSz cx="6858000" cy="9144000"/>
  <p:embeddedFontLst>
    <p:embeddedFont>
      <p:font typeface="Calibri" panose="020F0502020204030204" pitchFamily="34" charset="0"/>
      <p:regular r:id="rId6"/>
      <p:bold r:id="rId7"/>
      <p:italic r:id="rId8"/>
      <p:boldItalic r:id="rId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02" autoAdjust="0"/>
    <p:restoredTop sz="94600" autoAdjust="0"/>
  </p:normalViewPr>
  <p:slideViewPr>
    <p:cSldViewPr>
      <p:cViewPr varScale="1">
        <p:scale>
          <a:sx n="116" d="100"/>
          <a:sy n="116" d="100"/>
        </p:scale>
        <p:origin x="528"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viewProps" Target="viewProps.xml"/><Relationship Id="rId5" Type="http://schemas.openxmlformats.org/officeDocument/2006/relationships/notesMaster" Target="notesMasters/notesMaster1.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B33125-6BAF-074F-AFB7-8D642808D943}" type="datetimeFigureOut">
              <a:rPr lang="en-US" smtClean="0"/>
              <a:t>10/28/21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4C6AD0-E2C1-524C-B09D-932F7E7689DF}" type="slidenum">
              <a:rPr lang="en-US" smtClean="0"/>
              <a:t>‹#›</a:t>
            </a:fld>
            <a:endParaRPr lang="en-US"/>
          </a:p>
        </p:txBody>
      </p:sp>
    </p:spTree>
    <p:extLst>
      <p:ext uri="{BB962C8B-B14F-4D97-AF65-F5344CB8AC3E}">
        <p14:creationId xmlns:p14="http://schemas.microsoft.com/office/powerpoint/2010/main" val="1519470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4C6AD0-E2C1-524C-B09D-932F7E7689DF}" type="slidenum">
              <a:rPr lang="en-US" smtClean="0"/>
              <a:t>3</a:t>
            </a:fld>
            <a:endParaRPr lang="en-US"/>
          </a:p>
        </p:txBody>
      </p:sp>
    </p:spTree>
    <p:extLst>
      <p:ext uri="{BB962C8B-B14F-4D97-AF65-F5344CB8AC3E}">
        <p14:creationId xmlns:p14="http://schemas.microsoft.com/office/powerpoint/2010/main" val="18426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10/28/21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10/28/21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10/28/21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10/28/21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11414181" y="1028700"/>
            <a:ext cx="5845119" cy="716612"/>
          </a:xfrm>
          <a:prstGeom prst="rect">
            <a:avLst/>
          </a:prstGeom>
        </p:spPr>
      </p:pic>
      <p:sp>
        <p:nvSpPr>
          <p:cNvPr id="3" name="TextBox 3"/>
          <p:cNvSpPr txBox="1"/>
          <p:nvPr/>
        </p:nvSpPr>
        <p:spPr>
          <a:xfrm>
            <a:off x="1028700" y="1631012"/>
            <a:ext cx="4686300" cy="936969"/>
          </a:xfrm>
          <a:prstGeom prst="rect">
            <a:avLst/>
          </a:prstGeom>
        </p:spPr>
        <p:txBody>
          <a:bodyPr wrap="square" lIns="0" tIns="0" rIns="0" bIns="0" rtlCol="0" anchor="t">
            <a:spAutoFit/>
          </a:bodyPr>
          <a:lstStyle/>
          <a:p>
            <a:pPr>
              <a:lnSpc>
                <a:spcPts val="7602"/>
              </a:lnSpc>
            </a:pPr>
            <a:r>
              <a:rPr lang="en-US" sz="6000" b="1" dirty="0">
                <a:solidFill>
                  <a:srgbClr val="000000"/>
                </a:solidFill>
                <a:latin typeface="+mj-lt"/>
              </a:rPr>
              <a:t>Who Is </a:t>
            </a:r>
            <a:r>
              <a:rPr lang="en-US" sz="6000" b="1" dirty="0">
                <a:solidFill>
                  <a:srgbClr val="CC0000"/>
                </a:solidFill>
                <a:latin typeface="+mj-lt"/>
              </a:rPr>
              <a:t>FBR</a:t>
            </a:r>
            <a:r>
              <a:rPr lang="en-US" sz="6000" b="1" dirty="0">
                <a:solidFill>
                  <a:srgbClr val="000000"/>
                </a:solidFill>
                <a:latin typeface="+mj-lt"/>
              </a:rPr>
              <a:t>?</a:t>
            </a:r>
          </a:p>
        </p:txBody>
      </p:sp>
      <p:sp>
        <p:nvSpPr>
          <p:cNvPr id="4" name="TextBox 4"/>
          <p:cNvSpPr txBox="1"/>
          <p:nvPr/>
        </p:nvSpPr>
        <p:spPr>
          <a:xfrm>
            <a:off x="1028700" y="5647524"/>
            <a:ext cx="16573500" cy="934102"/>
          </a:xfrm>
          <a:prstGeom prst="rect">
            <a:avLst/>
          </a:prstGeom>
        </p:spPr>
        <p:txBody>
          <a:bodyPr wrap="square" lIns="0" tIns="0" rIns="0" bIns="0" rtlCol="0" anchor="t">
            <a:spAutoFit/>
          </a:bodyPr>
          <a:lstStyle/>
          <a:p>
            <a:pPr>
              <a:lnSpc>
                <a:spcPts val="7602"/>
              </a:lnSpc>
            </a:pPr>
            <a:r>
              <a:rPr lang="en-US" sz="6000" b="1" dirty="0">
                <a:solidFill>
                  <a:srgbClr val="000000"/>
                </a:solidFill>
                <a:latin typeface="+mj-lt"/>
              </a:rPr>
              <a:t>The </a:t>
            </a:r>
            <a:r>
              <a:rPr lang="en-US" sz="6000" b="1" dirty="0">
                <a:solidFill>
                  <a:srgbClr val="CC0000"/>
                </a:solidFill>
                <a:latin typeface="+mj-lt"/>
              </a:rPr>
              <a:t>Value</a:t>
            </a:r>
            <a:r>
              <a:rPr lang="en-US" sz="6000" b="1" dirty="0">
                <a:solidFill>
                  <a:srgbClr val="000000"/>
                </a:solidFill>
                <a:latin typeface="+mj-lt"/>
              </a:rPr>
              <a:t> of the </a:t>
            </a:r>
            <a:r>
              <a:rPr lang="en-US" sz="6000" b="1">
                <a:solidFill>
                  <a:srgbClr val="000000"/>
                </a:solidFill>
                <a:latin typeface="+mj-lt"/>
              </a:rPr>
              <a:t>Employee Engagement Survey</a:t>
            </a:r>
            <a:endParaRPr lang="en-US" sz="6000" b="1" dirty="0">
              <a:solidFill>
                <a:srgbClr val="000000"/>
              </a:solidFill>
              <a:latin typeface="+mj-lt"/>
            </a:endParaRPr>
          </a:p>
        </p:txBody>
      </p:sp>
      <p:sp>
        <p:nvSpPr>
          <p:cNvPr id="5" name="TextBox 5"/>
          <p:cNvSpPr txBox="1"/>
          <p:nvPr/>
        </p:nvSpPr>
        <p:spPr>
          <a:xfrm>
            <a:off x="1028700" y="2678834"/>
            <a:ext cx="15739086" cy="1846468"/>
          </a:xfrm>
          <a:prstGeom prst="rect">
            <a:avLst/>
          </a:prstGeom>
        </p:spPr>
        <p:txBody>
          <a:bodyPr lIns="0" tIns="0" rIns="0" bIns="0" rtlCol="0" anchor="t">
            <a:spAutoFit/>
          </a:bodyPr>
          <a:lstStyle/>
          <a:p>
            <a:pPr>
              <a:lnSpc>
                <a:spcPts val="4887"/>
              </a:lnSpc>
            </a:pPr>
            <a:r>
              <a:rPr lang="en-US" sz="3500" dirty="0">
                <a:solidFill>
                  <a:srgbClr val="000000"/>
                </a:solidFill>
                <a:cs typeface="Calibri" panose="020F0502020204030204" pitchFamily="34" charset="0"/>
              </a:rPr>
              <a:t>Franchise Business Review is the leading market research firm in the franchise sector specializing in franchisee satisfaction and employee engagement. Since 2005, we have researched more than 1,100 franchise brands across all industry segments.</a:t>
            </a:r>
          </a:p>
        </p:txBody>
      </p:sp>
      <p:sp>
        <p:nvSpPr>
          <p:cNvPr id="6" name="TextBox 6"/>
          <p:cNvSpPr txBox="1"/>
          <p:nvPr/>
        </p:nvSpPr>
        <p:spPr>
          <a:xfrm>
            <a:off x="1028700" y="6695346"/>
            <a:ext cx="15739086" cy="1846468"/>
          </a:xfrm>
          <a:prstGeom prst="rect">
            <a:avLst/>
          </a:prstGeom>
        </p:spPr>
        <p:txBody>
          <a:bodyPr lIns="0" tIns="0" rIns="0" bIns="0" rtlCol="0" anchor="t">
            <a:spAutoFit/>
          </a:bodyPr>
          <a:lstStyle/>
          <a:p>
            <a:pPr>
              <a:lnSpc>
                <a:spcPts val="4887"/>
              </a:lnSpc>
            </a:pPr>
            <a:r>
              <a:rPr lang="en-US" sz="3500" dirty="0"/>
              <a:t>The purpose of this survey is to help company leadership better understand how we can support our employees and foster a positive workplace culture. Honest feedback from our team will enable us to make our company an even better place to work.</a:t>
            </a:r>
            <a:endParaRPr lang="en-US" sz="3500" dirty="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11414181" y="1028700"/>
            <a:ext cx="5845119" cy="716612"/>
          </a:xfrm>
          <a:prstGeom prst="rect">
            <a:avLst/>
          </a:prstGeom>
        </p:spPr>
      </p:pic>
      <p:sp>
        <p:nvSpPr>
          <p:cNvPr id="3" name="TextBox 3"/>
          <p:cNvSpPr txBox="1"/>
          <p:nvPr/>
        </p:nvSpPr>
        <p:spPr>
          <a:xfrm>
            <a:off x="1028700" y="2781300"/>
            <a:ext cx="16230600" cy="3770263"/>
          </a:xfrm>
          <a:prstGeom prst="rect">
            <a:avLst/>
          </a:prstGeom>
        </p:spPr>
        <p:txBody>
          <a:bodyPr lIns="0" tIns="0" rIns="0" bIns="0" rtlCol="0" anchor="t">
            <a:spAutoFit/>
          </a:bodyPr>
          <a:lstStyle/>
          <a:p>
            <a:r>
              <a:rPr lang="en-US" sz="3500" dirty="0"/>
              <a:t>This is your opportunity to share with us what we are doing well, and what we could be doing better to support our employees. It is important for everyone to participate and share your honest and constructive feedback.</a:t>
            </a:r>
          </a:p>
          <a:p>
            <a:br>
              <a:rPr lang="en-US" sz="3500" dirty="0"/>
            </a:br>
            <a:r>
              <a:rPr lang="en-US" sz="3500" dirty="0"/>
              <a:t>You will be contacted by FBR via email and asked to participate in a short survey about your satisfaction working here. The survey takes about 5-10 minutes to complete. It is important for everyone to share your work experience. The survey is anonymous.</a:t>
            </a:r>
          </a:p>
        </p:txBody>
      </p:sp>
      <p:sp>
        <p:nvSpPr>
          <p:cNvPr id="4" name="TextBox 4"/>
          <p:cNvSpPr txBox="1"/>
          <p:nvPr/>
        </p:nvSpPr>
        <p:spPr>
          <a:xfrm>
            <a:off x="1028700" y="1745312"/>
            <a:ext cx="15461216" cy="859210"/>
          </a:xfrm>
          <a:prstGeom prst="rect">
            <a:avLst/>
          </a:prstGeom>
        </p:spPr>
        <p:txBody>
          <a:bodyPr lIns="0" tIns="0" rIns="0" bIns="0" rtlCol="0" anchor="t">
            <a:spAutoFit/>
          </a:bodyPr>
          <a:lstStyle/>
          <a:p>
            <a:pPr>
              <a:lnSpc>
                <a:spcPts val="6719"/>
              </a:lnSpc>
            </a:pPr>
            <a:r>
              <a:rPr lang="en-US" sz="6000" b="1" dirty="0">
                <a:solidFill>
                  <a:srgbClr val="000000"/>
                </a:solidFill>
                <a:latin typeface="+mj-lt"/>
              </a:rPr>
              <a:t>Share </a:t>
            </a:r>
            <a:r>
              <a:rPr lang="en-US" sz="6000" b="1" dirty="0">
                <a:solidFill>
                  <a:srgbClr val="CC0000"/>
                </a:solidFill>
                <a:latin typeface="+mj-lt"/>
              </a:rPr>
              <a:t>Your</a:t>
            </a:r>
            <a:r>
              <a:rPr lang="en-US" sz="6000" b="1" dirty="0">
                <a:solidFill>
                  <a:srgbClr val="000000"/>
                </a:solidFill>
                <a:latin typeface="+mj-lt"/>
              </a:rPr>
              <a:t> Experience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847368" y="3637135"/>
            <a:ext cx="2380237" cy="1083230"/>
            <a:chOff x="0" y="0"/>
            <a:chExt cx="7245335" cy="3230880"/>
          </a:xfrm>
        </p:grpSpPr>
        <p:sp>
          <p:nvSpPr>
            <p:cNvPr id="3" name="Freeform 3"/>
            <p:cNvSpPr/>
            <p:nvPr/>
          </p:nvSpPr>
          <p:spPr>
            <a:xfrm>
              <a:off x="5080" y="12700"/>
              <a:ext cx="7230095" cy="3205480"/>
            </a:xfrm>
            <a:custGeom>
              <a:avLst/>
              <a:gdLst/>
              <a:ahLst/>
              <a:cxnLst/>
              <a:rect l="l" t="t" r="r" b="b"/>
              <a:pathLst>
                <a:path w="7230095" h="3205480">
                  <a:moveTo>
                    <a:pt x="6440155" y="3205480"/>
                  </a:moveTo>
                  <a:lnTo>
                    <a:pt x="0" y="3205480"/>
                  </a:lnTo>
                  <a:lnTo>
                    <a:pt x="791210" y="1602740"/>
                  </a:lnTo>
                  <a:lnTo>
                    <a:pt x="0" y="0"/>
                  </a:lnTo>
                  <a:lnTo>
                    <a:pt x="6440155" y="0"/>
                  </a:lnTo>
                  <a:lnTo>
                    <a:pt x="7230095" y="1602740"/>
                  </a:lnTo>
                  <a:lnTo>
                    <a:pt x="6440155" y="3205480"/>
                  </a:lnTo>
                  <a:close/>
                </a:path>
              </a:pathLst>
            </a:custGeom>
            <a:solidFill>
              <a:srgbClr val="787878"/>
            </a:solidFill>
          </p:spPr>
        </p:sp>
      </p:grpSp>
      <p:grpSp>
        <p:nvGrpSpPr>
          <p:cNvPr id="5" name="Group 5"/>
          <p:cNvGrpSpPr/>
          <p:nvPr/>
        </p:nvGrpSpPr>
        <p:grpSpPr>
          <a:xfrm>
            <a:off x="837429" y="6937650"/>
            <a:ext cx="2380237" cy="1083230"/>
            <a:chOff x="0" y="0"/>
            <a:chExt cx="7245335" cy="3230880"/>
          </a:xfrm>
        </p:grpSpPr>
        <p:sp>
          <p:nvSpPr>
            <p:cNvPr id="6" name="Freeform 6"/>
            <p:cNvSpPr/>
            <p:nvPr/>
          </p:nvSpPr>
          <p:spPr>
            <a:xfrm>
              <a:off x="5080" y="12700"/>
              <a:ext cx="7230095" cy="3205480"/>
            </a:xfrm>
            <a:custGeom>
              <a:avLst/>
              <a:gdLst/>
              <a:ahLst/>
              <a:cxnLst/>
              <a:rect l="l" t="t" r="r" b="b"/>
              <a:pathLst>
                <a:path w="7230095" h="3205480">
                  <a:moveTo>
                    <a:pt x="6440155" y="3205480"/>
                  </a:moveTo>
                  <a:lnTo>
                    <a:pt x="0" y="3205480"/>
                  </a:lnTo>
                  <a:lnTo>
                    <a:pt x="791210" y="1602740"/>
                  </a:lnTo>
                  <a:lnTo>
                    <a:pt x="0" y="0"/>
                  </a:lnTo>
                  <a:lnTo>
                    <a:pt x="6440155" y="0"/>
                  </a:lnTo>
                  <a:lnTo>
                    <a:pt x="7230095" y="1602740"/>
                  </a:lnTo>
                  <a:lnTo>
                    <a:pt x="6440155" y="3205480"/>
                  </a:lnTo>
                  <a:close/>
                </a:path>
              </a:pathLst>
            </a:custGeom>
            <a:solidFill>
              <a:srgbClr val="000000"/>
            </a:solidFill>
          </p:spPr>
        </p:sp>
      </p:grpSp>
      <p:grpSp>
        <p:nvGrpSpPr>
          <p:cNvPr id="7" name="Group 7"/>
          <p:cNvGrpSpPr/>
          <p:nvPr/>
        </p:nvGrpSpPr>
        <p:grpSpPr>
          <a:xfrm>
            <a:off x="837951" y="8583984"/>
            <a:ext cx="2380237" cy="1083230"/>
            <a:chOff x="0" y="0"/>
            <a:chExt cx="7245335" cy="3230880"/>
          </a:xfrm>
        </p:grpSpPr>
        <p:sp>
          <p:nvSpPr>
            <p:cNvPr id="8" name="Freeform 8"/>
            <p:cNvSpPr/>
            <p:nvPr/>
          </p:nvSpPr>
          <p:spPr>
            <a:xfrm>
              <a:off x="5080" y="12700"/>
              <a:ext cx="7230095" cy="3205480"/>
            </a:xfrm>
            <a:custGeom>
              <a:avLst/>
              <a:gdLst/>
              <a:ahLst/>
              <a:cxnLst/>
              <a:rect l="l" t="t" r="r" b="b"/>
              <a:pathLst>
                <a:path w="7230095" h="3205480">
                  <a:moveTo>
                    <a:pt x="6440155" y="3205480"/>
                  </a:moveTo>
                  <a:lnTo>
                    <a:pt x="0" y="3205480"/>
                  </a:lnTo>
                  <a:lnTo>
                    <a:pt x="791210" y="1602740"/>
                  </a:lnTo>
                  <a:lnTo>
                    <a:pt x="0" y="0"/>
                  </a:lnTo>
                  <a:lnTo>
                    <a:pt x="6440155" y="0"/>
                  </a:lnTo>
                  <a:lnTo>
                    <a:pt x="7230095" y="1602740"/>
                  </a:lnTo>
                  <a:lnTo>
                    <a:pt x="6440155" y="3205480"/>
                  </a:lnTo>
                  <a:close/>
                </a:path>
              </a:pathLst>
            </a:custGeom>
            <a:solidFill>
              <a:srgbClr val="CC0000"/>
            </a:solidFill>
          </p:spPr>
        </p:sp>
      </p:grpSp>
      <p:pic>
        <p:nvPicPr>
          <p:cNvPr id="9" name="Picture 9"/>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1571101" y="6960643"/>
            <a:ext cx="955086" cy="955086"/>
          </a:xfrm>
          <a:prstGeom prst="rect">
            <a:avLst/>
          </a:prstGeom>
        </p:spPr>
      </p:pic>
      <p:grpSp>
        <p:nvGrpSpPr>
          <p:cNvPr id="10" name="Group 10"/>
          <p:cNvGrpSpPr/>
          <p:nvPr/>
        </p:nvGrpSpPr>
        <p:grpSpPr>
          <a:xfrm>
            <a:off x="856434" y="5276706"/>
            <a:ext cx="2380237" cy="1083230"/>
            <a:chOff x="0" y="0"/>
            <a:chExt cx="7245335" cy="3230880"/>
          </a:xfrm>
        </p:grpSpPr>
        <p:sp>
          <p:nvSpPr>
            <p:cNvPr id="11" name="Freeform 11"/>
            <p:cNvSpPr/>
            <p:nvPr/>
          </p:nvSpPr>
          <p:spPr>
            <a:xfrm>
              <a:off x="5080" y="12700"/>
              <a:ext cx="7230095" cy="3205480"/>
            </a:xfrm>
            <a:custGeom>
              <a:avLst/>
              <a:gdLst/>
              <a:ahLst/>
              <a:cxnLst/>
              <a:rect l="l" t="t" r="r" b="b"/>
              <a:pathLst>
                <a:path w="7230095" h="3205480">
                  <a:moveTo>
                    <a:pt x="6440155" y="3205480"/>
                  </a:moveTo>
                  <a:lnTo>
                    <a:pt x="0" y="3205480"/>
                  </a:lnTo>
                  <a:lnTo>
                    <a:pt x="791210" y="1602740"/>
                  </a:lnTo>
                  <a:lnTo>
                    <a:pt x="0" y="0"/>
                  </a:lnTo>
                  <a:lnTo>
                    <a:pt x="6440155" y="0"/>
                  </a:lnTo>
                  <a:lnTo>
                    <a:pt x="7230095" y="1602740"/>
                  </a:lnTo>
                  <a:lnTo>
                    <a:pt x="6440155" y="3205480"/>
                  </a:lnTo>
                  <a:close/>
                </a:path>
              </a:pathLst>
            </a:custGeom>
            <a:solidFill>
              <a:srgbClr val="333333"/>
            </a:solidFill>
          </p:spPr>
        </p:sp>
      </p:grpSp>
      <p:pic>
        <p:nvPicPr>
          <p:cNvPr id="12" name="Picture 12"/>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p:blipFill>
        <p:spPr>
          <a:xfrm>
            <a:off x="1348972" y="5104173"/>
            <a:ext cx="1403891" cy="1403891"/>
          </a:xfrm>
          <a:prstGeom prst="rect">
            <a:avLst/>
          </a:prstGeom>
        </p:spPr>
      </p:pic>
      <p:grpSp>
        <p:nvGrpSpPr>
          <p:cNvPr id="13" name="Group 13"/>
          <p:cNvGrpSpPr/>
          <p:nvPr/>
        </p:nvGrpSpPr>
        <p:grpSpPr>
          <a:xfrm>
            <a:off x="862786" y="1983599"/>
            <a:ext cx="2380237" cy="1083230"/>
            <a:chOff x="0" y="0"/>
            <a:chExt cx="7245335" cy="3230880"/>
          </a:xfrm>
        </p:grpSpPr>
        <p:sp>
          <p:nvSpPr>
            <p:cNvPr id="14" name="Freeform 14"/>
            <p:cNvSpPr/>
            <p:nvPr/>
          </p:nvSpPr>
          <p:spPr>
            <a:xfrm>
              <a:off x="5080" y="12700"/>
              <a:ext cx="7230095" cy="3205480"/>
            </a:xfrm>
            <a:custGeom>
              <a:avLst/>
              <a:gdLst/>
              <a:ahLst/>
              <a:cxnLst/>
              <a:rect l="l" t="t" r="r" b="b"/>
              <a:pathLst>
                <a:path w="7230095" h="3205480">
                  <a:moveTo>
                    <a:pt x="6440155" y="3205480"/>
                  </a:moveTo>
                  <a:lnTo>
                    <a:pt x="0" y="3205480"/>
                  </a:lnTo>
                  <a:lnTo>
                    <a:pt x="791210" y="1602740"/>
                  </a:lnTo>
                  <a:lnTo>
                    <a:pt x="0" y="0"/>
                  </a:lnTo>
                  <a:lnTo>
                    <a:pt x="6440155" y="0"/>
                  </a:lnTo>
                  <a:lnTo>
                    <a:pt x="7230095" y="1602740"/>
                  </a:lnTo>
                  <a:lnTo>
                    <a:pt x="6440155" y="3205480"/>
                  </a:lnTo>
                  <a:close/>
                </a:path>
              </a:pathLst>
            </a:custGeom>
            <a:solidFill>
              <a:srgbClr val="BEBEBE"/>
            </a:solidFill>
          </p:spPr>
        </p:sp>
      </p:grpSp>
      <p:pic>
        <p:nvPicPr>
          <p:cNvPr id="15" name="Picture 15"/>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p:blipFill>
        <p:spPr>
          <a:xfrm>
            <a:off x="1605247" y="2024409"/>
            <a:ext cx="957779" cy="957779"/>
          </a:xfrm>
          <a:prstGeom prst="rect">
            <a:avLst/>
          </a:prstGeom>
        </p:spPr>
      </p:pic>
      <p:pic>
        <p:nvPicPr>
          <p:cNvPr id="16" name="Picture 16"/>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p:blipFill>
        <p:spPr>
          <a:xfrm>
            <a:off x="1680804" y="8709504"/>
            <a:ext cx="845383" cy="752391"/>
          </a:xfrm>
          <a:prstGeom prst="rect">
            <a:avLst/>
          </a:prstGeom>
        </p:spPr>
      </p:pic>
      <p:grpSp>
        <p:nvGrpSpPr>
          <p:cNvPr id="17" name="Group 17"/>
          <p:cNvGrpSpPr/>
          <p:nvPr/>
        </p:nvGrpSpPr>
        <p:grpSpPr>
          <a:xfrm>
            <a:off x="16060892" y="182587"/>
            <a:ext cx="4309342" cy="4309342"/>
            <a:chOff x="0" y="0"/>
            <a:chExt cx="6350000" cy="6350000"/>
          </a:xfrm>
        </p:grpSpPr>
        <p:sp>
          <p:nvSpPr>
            <p:cNvPr id="18" name="Freeform 18"/>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BEBEBE"/>
            </a:solidFill>
          </p:spPr>
        </p:sp>
      </p:grpSp>
      <p:grpSp>
        <p:nvGrpSpPr>
          <p:cNvPr id="19" name="Group 19"/>
          <p:cNvGrpSpPr/>
          <p:nvPr/>
        </p:nvGrpSpPr>
        <p:grpSpPr>
          <a:xfrm>
            <a:off x="14625671" y="4313424"/>
            <a:ext cx="2225603" cy="2225603"/>
            <a:chOff x="0" y="0"/>
            <a:chExt cx="6350000" cy="6350000"/>
          </a:xfrm>
        </p:grpSpPr>
        <p:sp>
          <p:nvSpPr>
            <p:cNvPr id="20" name="Freeform 20"/>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787878"/>
            </a:solidFill>
          </p:spPr>
        </p:sp>
      </p:grpSp>
      <p:grpSp>
        <p:nvGrpSpPr>
          <p:cNvPr id="21" name="Group 21"/>
          <p:cNvGrpSpPr/>
          <p:nvPr/>
        </p:nvGrpSpPr>
        <p:grpSpPr>
          <a:xfrm>
            <a:off x="17082636" y="6167116"/>
            <a:ext cx="1525162" cy="1525162"/>
            <a:chOff x="0" y="0"/>
            <a:chExt cx="6350000" cy="6350000"/>
          </a:xfrm>
        </p:grpSpPr>
        <p:sp>
          <p:nvSpPr>
            <p:cNvPr id="22" name="Freeform 22"/>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333333"/>
            </a:solidFill>
          </p:spPr>
        </p:sp>
      </p:grpSp>
      <p:grpSp>
        <p:nvGrpSpPr>
          <p:cNvPr id="23" name="Group 23"/>
          <p:cNvGrpSpPr/>
          <p:nvPr/>
        </p:nvGrpSpPr>
        <p:grpSpPr>
          <a:xfrm>
            <a:off x="16161317" y="8016622"/>
            <a:ext cx="866171" cy="866171"/>
            <a:chOff x="0" y="0"/>
            <a:chExt cx="6350000" cy="6350000"/>
          </a:xfrm>
        </p:grpSpPr>
        <p:sp>
          <p:nvSpPr>
            <p:cNvPr id="24" name="Freeform 24"/>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000000"/>
            </a:solidFill>
          </p:spPr>
        </p:sp>
      </p:grpSp>
      <p:grpSp>
        <p:nvGrpSpPr>
          <p:cNvPr id="25" name="Group 25"/>
          <p:cNvGrpSpPr/>
          <p:nvPr/>
        </p:nvGrpSpPr>
        <p:grpSpPr>
          <a:xfrm>
            <a:off x="17662953" y="9367465"/>
            <a:ext cx="590982" cy="590982"/>
            <a:chOff x="0" y="0"/>
            <a:chExt cx="6350000" cy="6350000"/>
          </a:xfrm>
        </p:grpSpPr>
        <p:sp>
          <p:nvSpPr>
            <p:cNvPr id="26" name="Freeform 26"/>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CC0000"/>
            </a:solidFill>
          </p:spPr>
        </p:sp>
      </p:grpSp>
      <p:sp>
        <p:nvSpPr>
          <p:cNvPr id="27" name="TextBox 27"/>
          <p:cNvSpPr txBox="1"/>
          <p:nvPr/>
        </p:nvSpPr>
        <p:spPr>
          <a:xfrm>
            <a:off x="3615300" y="2087402"/>
            <a:ext cx="9706098" cy="875624"/>
          </a:xfrm>
          <a:prstGeom prst="rect">
            <a:avLst/>
          </a:prstGeom>
        </p:spPr>
        <p:txBody>
          <a:bodyPr wrap="square" lIns="0" tIns="0" rIns="0" bIns="0" rtlCol="0" anchor="t">
            <a:spAutoFit/>
          </a:bodyPr>
          <a:lstStyle/>
          <a:p>
            <a:pPr>
              <a:lnSpc>
                <a:spcPct val="150000"/>
              </a:lnSpc>
            </a:pPr>
            <a:r>
              <a:rPr lang="en-US" sz="2000" b="1" spc="33" dirty="0">
                <a:solidFill>
                  <a:srgbClr val="191919"/>
                </a:solidFill>
              </a:rPr>
              <a:t>1. </a:t>
            </a:r>
            <a:r>
              <a:rPr lang="en-US" sz="2000" b="1" dirty="0"/>
              <a:t>Sharing your experiences will help us better understand our culture and employee satisfaction, and ultimately, how we can make [COMPANY] the best place to work.</a:t>
            </a:r>
            <a:endParaRPr lang="en-US" sz="2000" b="1" spc="33" dirty="0">
              <a:solidFill>
                <a:srgbClr val="191919"/>
              </a:solidFill>
            </a:endParaRPr>
          </a:p>
        </p:txBody>
      </p:sp>
      <p:sp>
        <p:nvSpPr>
          <p:cNvPr id="28" name="TextBox 28"/>
          <p:cNvSpPr txBox="1"/>
          <p:nvPr/>
        </p:nvSpPr>
        <p:spPr>
          <a:xfrm>
            <a:off x="3618963" y="4024861"/>
            <a:ext cx="9909908" cy="307777"/>
          </a:xfrm>
          <a:prstGeom prst="rect">
            <a:avLst/>
          </a:prstGeom>
        </p:spPr>
        <p:txBody>
          <a:bodyPr wrap="square" lIns="0" tIns="0" rIns="0" bIns="0" rtlCol="0" anchor="t">
            <a:spAutoFit/>
          </a:bodyPr>
          <a:lstStyle/>
          <a:p>
            <a:r>
              <a:rPr lang="en-US" sz="2000" b="1" spc="33" dirty="0">
                <a:solidFill>
                  <a:srgbClr val="191919"/>
                </a:solidFill>
              </a:rPr>
              <a:t>2. </a:t>
            </a:r>
            <a:r>
              <a:rPr lang="en-US" sz="2000" b="1" dirty="0"/>
              <a:t>Your feedback will help us be more responsive to your needs and career aspirations.</a:t>
            </a:r>
          </a:p>
        </p:txBody>
      </p:sp>
      <p:sp>
        <p:nvSpPr>
          <p:cNvPr id="29" name="TextBox 29"/>
          <p:cNvSpPr txBox="1"/>
          <p:nvPr/>
        </p:nvSpPr>
        <p:spPr>
          <a:xfrm>
            <a:off x="3633783" y="5368306"/>
            <a:ext cx="9687615" cy="875624"/>
          </a:xfrm>
          <a:prstGeom prst="rect">
            <a:avLst/>
          </a:prstGeom>
        </p:spPr>
        <p:txBody>
          <a:bodyPr wrap="square" lIns="0" tIns="0" rIns="0" bIns="0" rtlCol="0" anchor="t">
            <a:spAutoFit/>
          </a:bodyPr>
          <a:lstStyle/>
          <a:p>
            <a:pPr>
              <a:lnSpc>
                <a:spcPct val="150000"/>
              </a:lnSpc>
            </a:pPr>
            <a:r>
              <a:rPr lang="en-US" sz="2000" b="1" spc="33" dirty="0">
                <a:solidFill>
                  <a:srgbClr val="191919"/>
                </a:solidFill>
                <a:cs typeface="Calibri" panose="020F0502020204030204" pitchFamily="34" charset="0"/>
              </a:rPr>
              <a:t>3. </a:t>
            </a:r>
            <a:r>
              <a:rPr lang="en-US" sz="2000" b="1" dirty="0"/>
              <a:t>The results of the survey will help us identify HR and professional development priorities for the coming year — which means your opinions will guide our work environment.</a:t>
            </a:r>
            <a:endParaRPr lang="en-US" sz="2000" b="1" spc="33" dirty="0">
              <a:solidFill>
                <a:srgbClr val="191919"/>
              </a:solidFill>
              <a:cs typeface="Calibri" panose="020F0502020204030204" pitchFamily="34" charset="0"/>
            </a:endParaRPr>
          </a:p>
        </p:txBody>
      </p:sp>
      <p:sp>
        <p:nvSpPr>
          <p:cNvPr id="30" name="TextBox 30"/>
          <p:cNvSpPr txBox="1"/>
          <p:nvPr/>
        </p:nvSpPr>
        <p:spPr>
          <a:xfrm>
            <a:off x="3615300" y="7000374"/>
            <a:ext cx="9231194" cy="875624"/>
          </a:xfrm>
          <a:prstGeom prst="rect">
            <a:avLst/>
          </a:prstGeom>
        </p:spPr>
        <p:txBody>
          <a:bodyPr wrap="square" lIns="0" tIns="0" rIns="0" bIns="0" rtlCol="0" anchor="t">
            <a:spAutoFit/>
          </a:bodyPr>
          <a:lstStyle/>
          <a:p>
            <a:pPr>
              <a:lnSpc>
                <a:spcPct val="150000"/>
              </a:lnSpc>
            </a:pPr>
            <a:r>
              <a:rPr lang="en-US" sz="2000" b="1" spc="33" dirty="0">
                <a:solidFill>
                  <a:srgbClr val="191919"/>
                </a:solidFill>
              </a:rPr>
              <a:t>4. </a:t>
            </a:r>
            <a:r>
              <a:rPr lang="en-US" sz="2000" b="1" dirty="0"/>
              <a:t>Your responses will help us better represent [COMPANY] as an Employer of Choice to job candidates so we can attract the best possible talent to join our team.</a:t>
            </a:r>
            <a:endParaRPr lang="en-US" sz="2000" b="1" spc="33" dirty="0">
              <a:solidFill>
                <a:srgbClr val="191919"/>
              </a:solidFill>
            </a:endParaRPr>
          </a:p>
        </p:txBody>
      </p:sp>
      <p:sp>
        <p:nvSpPr>
          <p:cNvPr id="31" name="TextBox 31"/>
          <p:cNvSpPr txBox="1"/>
          <p:nvPr/>
        </p:nvSpPr>
        <p:spPr>
          <a:xfrm>
            <a:off x="3615300" y="8456954"/>
            <a:ext cx="9231194" cy="1337289"/>
          </a:xfrm>
          <a:prstGeom prst="rect">
            <a:avLst/>
          </a:prstGeom>
        </p:spPr>
        <p:txBody>
          <a:bodyPr wrap="square" lIns="0" tIns="0" rIns="0" bIns="0" rtlCol="0" anchor="t">
            <a:spAutoFit/>
          </a:bodyPr>
          <a:lstStyle/>
          <a:p>
            <a:pPr>
              <a:lnSpc>
                <a:spcPct val="150000"/>
              </a:lnSpc>
            </a:pPr>
            <a:r>
              <a:rPr lang="en-US" sz="2000" b="1" dirty="0"/>
              <a:t>5. This is an opportunity for you to share your honest feedback about what we’re doing well and what we could be doing better. It will only take 5-10 minutes of your time and we’ll be eternally grateful!</a:t>
            </a:r>
          </a:p>
        </p:txBody>
      </p:sp>
      <p:sp>
        <p:nvSpPr>
          <p:cNvPr id="33" name="TextBox 33"/>
          <p:cNvSpPr txBox="1"/>
          <p:nvPr/>
        </p:nvSpPr>
        <p:spPr>
          <a:xfrm>
            <a:off x="839098" y="624841"/>
            <a:ext cx="16421100" cy="820738"/>
          </a:xfrm>
          <a:prstGeom prst="rect">
            <a:avLst/>
          </a:prstGeom>
        </p:spPr>
        <p:txBody>
          <a:bodyPr wrap="square" lIns="0" tIns="0" rIns="0" bIns="0" rtlCol="0" anchor="t">
            <a:spAutoFit/>
          </a:bodyPr>
          <a:lstStyle/>
          <a:p>
            <a:pPr>
              <a:lnSpc>
                <a:spcPts val="6432"/>
              </a:lnSpc>
            </a:pPr>
            <a:r>
              <a:rPr lang="en-US" sz="6000" b="1" dirty="0">
                <a:solidFill>
                  <a:srgbClr val="191919"/>
                </a:solidFill>
                <a:latin typeface="+mj-lt"/>
              </a:rPr>
              <a:t>Top </a:t>
            </a:r>
            <a:r>
              <a:rPr lang="en-US" sz="6000" b="1" dirty="0">
                <a:solidFill>
                  <a:srgbClr val="CC0000"/>
                </a:solidFill>
                <a:latin typeface="+mj-lt"/>
              </a:rPr>
              <a:t>5 Reasons </a:t>
            </a:r>
            <a:r>
              <a:rPr lang="en-US" sz="6000" b="1" dirty="0">
                <a:solidFill>
                  <a:srgbClr val="191919"/>
                </a:solidFill>
                <a:latin typeface="+mj-lt"/>
              </a:rPr>
              <a:t>Why You Should Participate</a:t>
            </a:r>
          </a:p>
        </p:txBody>
      </p:sp>
      <p:pic>
        <p:nvPicPr>
          <p:cNvPr id="38" name="Picture 2">
            <a:extLst>
              <a:ext uri="{FF2B5EF4-FFF2-40B4-BE49-F238E27FC236}">
                <a16:creationId xmlns:a16="http://schemas.microsoft.com/office/drawing/2014/main" id="{34BA27B0-B4D4-DB4F-854D-F663DA96243C}"/>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p:blipFill>
        <p:spPr>
          <a:xfrm>
            <a:off x="1607107" y="3670012"/>
            <a:ext cx="920930" cy="92093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TotalTime>
  <Words>346</Words>
  <Application>Microsoft Macintosh PowerPoint</Application>
  <PresentationFormat>Custom</PresentationFormat>
  <Paragraphs>14</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Calibri</vt:lpstr>
      <vt:lpstr>Arial</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FBR for Franchisees</dc:title>
  <cp:lastModifiedBy>Ali Foreman</cp:lastModifiedBy>
  <cp:revision>13</cp:revision>
  <dcterms:created xsi:type="dcterms:W3CDTF">2006-08-16T00:00:00Z</dcterms:created>
  <dcterms:modified xsi:type="dcterms:W3CDTF">2021-10-28T13:41:25Z</dcterms:modified>
  <dc:identifier>DAEqF0RbA4I</dc:identifier>
</cp:coreProperties>
</file>