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</p:sldIdLst>
  <p:sldSz cx="18288000" cy="10287000"/>
  <p:notesSz cx="6858000" cy="9144000"/>
  <p:embeddedFontLst>
    <p:embeddedFont>
      <p:font typeface="Flecha Bronzea M Medium" panose="02050708090505060204" pitchFamily="18" charset="77"/>
      <p:regular r:id="rId5"/>
    </p:embeddedFont>
    <p:embeddedFont>
      <p:font typeface="Taurus Grotesk 1" panose="020B0503070203020803" pitchFamily="34" charset="77"/>
      <p:regular r:id="rId6"/>
      <p:bold r:id="rId7"/>
      <p:italic r:id="rId8"/>
      <p:boldItalic r:id="rId9"/>
    </p:embeddedFont>
    <p:embeddedFont>
      <p:font typeface="Taurus Grotesk 1 Bold" panose="020B0503070203020803" pitchFamily="34" charset="77"/>
      <p:regular r:id="rId10"/>
      <p:bold r:id="rId11"/>
      <p:italic r:id="rId12"/>
      <p:boldItalic r:id="rId13"/>
    </p:embeddedFont>
    <p:embeddedFont>
      <p:font typeface="Taurus Grotesk 2 Bold" panose="020B0503070203020803" pitchFamily="34" charset="77"/>
      <p:regular r:id="rId14"/>
      <p:bold r:id="rId15"/>
      <p:italic r:id="rId16"/>
      <p:boldItalic r:id="rId1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 autoAdjust="0"/>
    <p:restoredTop sz="94577" autoAdjust="0"/>
  </p:normalViewPr>
  <p:slideViewPr>
    <p:cSldViewPr>
      <p:cViewPr varScale="1">
        <p:scale>
          <a:sx n="73" d="100"/>
          <a:sy n="73" d="100"/>
        </p:scale>
        <p:origin x="704" y="2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font" Target="fonts/font9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font" Target="fonts/font3.fntdata"/><Relationship Id="rId12" Type="http://schemas.openxmlformats.org/officeDocument/2006/relationships/font" Target="fonts/font8.fntdata"/><Relationship Id="rId17" Type="http://schemas.openxmlformats.org/officeDocument/2006/relationships/font" Target="fonts/font13.fntdata"/><Relationship Id="rId2" Type="http://schemas.openxmlformats.org/officeDocument/2006/relationships/slide" Target="slides/slide1.xml"/><Relationship Id="rId16" Type="http://schemas.openxmlformats.org/officeDocument/2006/relationships/font" Target="fonts/font12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font" Target="fonts/font7.fntdata"/><Relationship Id="rId5" Type="http://schemas.openxmlformats.org/officeDocument/2006/relationships/font" Target="fonts/font1.fntdata"/><Relationship Id="rId15" Type="http://schemas.openxmlformats.org/officeDocument/2006/relationships/font" Target="fonts/font11.fntdata"/><Relationship Id="rId10" Type="http://schemas.openxmlformats.org/officeDocument/2006/relationships/font" Target="fonts/font6.fntdata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font" Target="fonts/font5.fntdata"/><Relationship Id="rId14" Type="http://schemas.openxmlformats.org/officeDocument/2006/relationships/font" Target="fonts/font10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2/9/26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0006035" y="4714575"/>
            <a:ext cx="10879732" cy="4735010"/>
            <a:chOff x="0" y="0"/>
            <a:chExt cx="14506310" cy="6313347"/>
          </a:xfrm>
        </p:grpSpPr>
        <p:grpSp>
          <p:nvGrpSpPr>
            <p:cNvPr id="3" name="Group 3"/>
            <p:cNvGrpSpPr/>
            <p:nvPr/>
          </p:nvGrpSpPr>
          <p:grpSpPr>
            <a:xfrm>
              <a:off x="9248630" y="0"/>
              <a:ext cx="202727" cy="6313347"/>
              <a:chOff x="0" y="0"/>
              <a:chExt cx="45906" cy="1429620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45906" cy="1429620"/>
              </a:xfrm>
              <a:custGeom>
                <a:avLst/>
                <a:gdLst/>
                <a:ahLst/>
                <a:cxnLst/>
                <a:rect l="l" t="t" r="r" b="b"/>
                <a:pathLst>
                  <a:path w="45906" h="1429620">
                    <a:moveTo>
                      <a:pt x="0" y="0"/>
                    </a:moveTo>
                    <a:lnTo>
                      <a:pt x="45906" y="0"/>
                    </a:lnTo>
                    <a:lnTo>
                      <a:pt x="45906" y="1429620"/>
                    </a:lnTo>
                    <a:lnTo>
                      <a:pt x="0" y="1429620"/>
                    </a:lnTo>
                    <a:close/>
                  </a:path>
                </a:pathLst>
              </a:custGeom>
              <a:solidFill>
                <a:srgbClr val="FF2200"/>
              </a:solidFill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" name="TextBox 5"/>
              <p:cNvSpPr txBox="1"/>
              <p:nvPr/>
            </p:nvSpPr>
            <p:spPr>
              <a:xfrm>
                <a:off x="0" y="-228600"/>
                <a:ext cx="45906" cy="165822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5205"/>
                  </a:lnSpc>
                </a:pPr>
                <a:endParaRPr/>
              </a:p>
            </p:txBody>
          </p:sp>
        </p:grpSp>
        <p:grpSp>
          <p:nvGrpSpPr>
            <p:cNvPr id="6" name="Group 6"/>
            <p:cNvGrpSpPr/>
            <p:nvPr/>
          </p:nvGrpSpPr>
          <p:grpSpPr>
            <a:xfrm>
              <a:off x="0" y="0"/>
              <a:ext cx="9271210" cy="6313347"/>
              <a:chOff x="0" y="0"/>
              <a:chExt cx="2099411" cy="1429620"/>
            </a:xfrm>
          </p:grpSpPr>
          <p:sp>
            <p:nvSpPr>
              <p:cNvPr id="7" name="Freeform 7"/>
              <p:cNvSpPr/>
              <p:nvPr/>
            </p:nvSpPr>
            <p:spPr>
              <a:xfrm>
                <a:off x="0" y="0"/>
                <a:ext cx="2099411" cy="1429620"/>
              </a:xfrm>
              <a:custGeom>
                <a:avLst/>
                <a:gdLst/>
                <a:ahLst/>
                <a:cxnLst/>
                <a:rect l="l" t="t" r="r" b="b"/>
                <a:pathLst>
                  <a:path w="2099411" h="1429620">
                    <a:moveTo>
                      <a:pt x="0" y="0"/>
                    </a:moveTo>
                    <a:lnTo>
                      <a:pt x="2099411" y="0"/>
                    </a:lnTo>
                    <a:lnTo>
                      <a:pt x="2099411" y="1429620"/>
                    </a:lnTo>
                    <a:lnTo>
                      <a:pt x="0" y="1429620"/>
                    </a:lnTo>
                    <a:close/>
                  </a:path>
                </a:pathLst>
              </a:custGeom>
              <a:solidFill>
                <a:srgbClr val="F2F2F2"/>
              </a:solidFill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" name="TextBox 8"/>
              <p:cNvSpPr txBox="1"/>
              <p:nvPr/>
            </p:nvSpPr>
            <p:spPr>
              <a:xfrm>
                <a:off x="0" y="-228600"/>
                <a:ext cx="2099411" cy="165822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5205"/>
                  </a:lnSpc>
                </a:pPr>
                <a:endParaRPr/>
              </a:p>
            </p:txBody>
          </p:sp>
        </p:grpSp>
        <p:sp>
          <p:nvSpPr>
            <p:cNvPr id="9" name="Freeform 9"/>
            <p:cNvSpPr/>
            <p:nvPr/>
          </p:nvSpPr>
          <p:spPr>
            <a:xfrm>
              <a:off x="450935" y="4996900"/>
              <a:ext cx="883263" cy="883263"/>
            </a:xfrm>
            <a:custGeom>
              <a:avLst/>
              <a:gdLst/>
              <a:ahLst/>
              <a:cxnLst/>
              <a:rect l="l" t="t" r="r" b="b"/>
              <a:pathLst>
                <a:path w="883263" h="883263">
                  <a:moveTo>
                    <a:pt x="0" y="0"/>
                  </a:moveTo>
                  <a:lnTo>
                    <a:pt x="883264" y="0"/>
                  </a:lnTo>
                  <a:lnTo>
                    <a:pt x="883264" y="883263"/>
                  </a:lnTo>
                  <a:lnTo>
                    <a:pt x="0" y="88326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10"/>
            <p:cNvSpPr/>
            <p:nvPr/>
          </p:nvSpPr>
          <p:spPr>
            <a:xfrm>
              <a:off x="450935" y="3230003"/>
              <a:ext cx="871822" cy="871822"/>
            </a:xfrm>
            <a:custGeom>
              <a:avLst/>
              <a:gdLst/>
              <a:ahLst/>
              <a:cxnLst/>
              <a:rect l="l" t="t" r="r" b="b"/>
              <a:pathLst>
                <a:path w="871822" h="871822">
                  <a:moveTo>
                    <a:pt x="0" y="0"/>
                  </a:moveTo>
                  <a:lnTo>
                    <a:pt x="871823" y="0"/>
                  </a:lnTo>
                  <a:lnTo>
                    <a:pt x="871823" y="871823"/>
                  </a:lnTo>
                  <a:lnTo>
                    <a:pt x="0" y="87182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11"/>
            <p:cNvSpPr/>
            <p:nvPr/>
          </p:nvSpPr>
          <p:spPr>
            <a:xfrm>
              <a:off x="460980" y="1470511"/>
              <a:ext cx="873219" cy="873219"/>
            </a:xfrm>
            <a:custGeom>
              <a:avLst/>
              <a:gdLst/>
              <a:ahLst/>
              <a:cxnLst/>
              <a:rect l="l" t="t" r="r" b="b"/>
              <a:pathLst>
                <a:path w="873219" h="873219">
                  <a:moveTo>
                    <a:pt x="0" y="0"/>
                  </a:moveTo>
                  <a:lnTo>
                    <a:pt x="873219" y="0"/>
                  </a:lnTo>
                  <a:lnTo>
                    <a:pt x="873219" y="873219"/>
                  </a:lnTo>
                  <a:lnTo>
                    <a:pt x="0" y="87321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1867599" y="1390852"/>
              <a:ext cx="2234446" cy="82628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5217"/>
                </a:lnSpc>
              </a:pPr>
              <a:r>
                <a:rPr lang="en-US" sz="3726" b="1">
                  <a:solidFill>
                    <a:srgbClr val="2D2D2D"/>
                  </a:solidFill>
                  <a:latin typeface="Taurus Grotesk 2 Bold"/>
                  <a:ea typeface="Taurus Grotesk 2 Bold"/>
                  <a:cs typeface="Taurus Grotesk 2 Bold"/>
                  <a:sym typeface="Taurus Grotesk 2 Bold"/>
                </a:rPr>
                <a:t>1,300+</a:t>
              </a:r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1867599" y="3189180"/>
              <a:ext cx="2710914" cy="82628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5217"/>
                </a:lnSpc>
              </a:pPr>
              <a:r>
                <a:rPr lang="en-US" sz="3726" b="1">
                  <a:solidFill>
                    <a:srgbClr val="2D2D2D"/>
                  </a:solidFill>
                  <a:latin typeface="Taurus Grotesk 2 Bold"/>
                  <a:ea typeface="Taurus Grotesk 2 Bold"/>
                  <a:cs typeface="Taurus Grotesk 2 Bold"/>
                  <a:sym typeface="Taurus Grotesk 2 Bold"/>
                </a:rPr>
                <a:t>35,000+</a:t>
              </a:r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1867599" y="4950718"/>
              <a:ext cx="849029" cy="82628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5217"/>
                </a:lnSpc>
              </a:pPr>
              <a:r>
                <a:rPr lang="en-US" sz="3726" b="1">
                  <a:solidFill>
                    <a:srgbClr val="2D2D2D"/>
                  </a:solidFill>
                  <a:latin typeface="Taurus Grotesk 2 Bold"/>
                  <a:ea typeface="Taurus Grotesk 2 Bold"/>
                  <a:cs typeface="Taurus Grotesk 2 Bold"/>
                  <a:sym typeface="Taurus Grotesk 2 Bold"/>
                </a:rPr>
                <a:t>20</a:t>
              </a:r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4013597" y="1437910"/>
              <a:ext cx="2502068" cy="67266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4925"/>
                </a:lnSpc>
              </a:pPr>
              <a:r>
                <a:rPr lang="en-US" sz="2367">
                  <a:solidFill>
                    <a:srgbClr val="2D2D2D"/>
                  </a:solidFill>
                  <a:latin typeface="Taurus Grotesk 1"/>
                  <a:ea typeface="Taurus Grotesk 1"/>
                  <a:cs typeface="Taurus Grotesk 1"/>
                  <a:sym typeface="Taurus Grotesk 1"/>
                </a:rPr>
                <a:t>Brands</a:t>
              </a:r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4478807" y="3229573"/>
              <a:ext cx="4341467" cy="67265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4925"/>
                </a:lnSpc>
              </a:pPr>
              <a:r>
                <a:rPr lang="en-US" sz="2368">
                  <a:solidFill>
                    <a:srgbClr val="2D2D2D"/>
                  </a:solidFill>
                  <a:latin typeface="Taurus Grotesk 1"/>
                  <a:ea typeface="Taurus Grotesk 1"/>
                  <a:cs typeface="Taurus Grotesk 1"/>
                  <a:sym typeface="Taurus Grotesk 1"/>
                </a:rPr>
                <a:t>Franchisees per year</a:t>
              </a:r>
            </a:p>
          </p:txBody>
        </p:sp>
        <p:sp>
          <p:nvSpPr>
            <p:cNvPr id="17" name="TextBox 17"/>
            <p:cNvSpPr txBox="1"/>
            <p:nvPr/>
          </p:nvSpPr>
          <p:spPr>
            <a:xfrm>
              <a:off x="2829724" y="5253840"/>
              <a:ext cx="5355157" cy="41390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2178"/>
                </a:lnSpc>
              </a:pPr>
              <a:r>
                <a:rPr lang="en-US" sz="2368">
                  <a:solidFill>
                    <a:srgbClr val="2D2D2D"/>
                  </a:solidFill>
                  <a:latin typeface="Taurus Grotesk 1"/>
                  <a:ea typeface="Taurus Grotesk 1"/>
                  <a:cs typeface="Taurus Grotesk 1"/>
                  <a:sym typeface="Taurus Grotesk 1"/>
                </a:rPr>
                <a:t>Years of research</a:t>
              </a:r>
            </a:p>
          </p:txBody>
        </p:sp>
        <p:sp>
          <p:nvSpPr>
            <p:cNvPr id="18" name="TextBox 18"/>
            <p:cNvSpPr txBox="1"/>
            <p:nvPr/>
          </p:nvSpPr>
          <p:spPr>
            <a:xfrm>
              <a:off x="533889" y="270077"/>
              <a:ext cx="13972421" cy="66526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4129"/>
                </a:lnSpc>
              </a:pPr>
              <a:r>
                <a:rPr lang="en-US" sz="2949" b="1">
                  <a:solidFill>
                    <a:srgbClr val="FF2200"/>
                  </a:solidFill>
                  <a:latin typeface="Taurus Grotesk 1 Bold"/>
                  <a:ea typeface="Taurus Grotesk 1 Bold"/>
                  <a:cs typeface="Taurus Grotesk 1 Bold"/>
                  <a:sym typeface="Taurus Grotesk 1 Bold"/>
                </a:rPr>
                <a:t>About FBR</a:t>
              </a:r>
            </a:p>
          </p:txBody>
        </p:sp>
      </p:grpSp>
      <p:sp>
        <p:nvSpPr>
          <p:cNvPr id="19" name="Freeform 19"/>
          <p:cNvSpPr/>
          <p:nvPr/>
        </p:nvSpPr>
        <p:spPr>
          <a:xfrm>
            <a:off x="12657071" y="879128"/>
            <a:ext cx="4602229" cy="299145"/>
          </a:xfrm>
          <a:custGeom>
            <a:avLst/>
            <a:gdLst/>
            <a:ahLst/>
            <a:cxnLst/>
            <a:rect l="l" t="t" r="r" b="b"/>
            <a:pathLst>
              <a:path w="4602229" h="299145">
                <a:moveTo>
                  <a:pt x="0" y="0"/>
                </a:moveTo>
                <a:lnTo>
                  <a:pt x="4602229" y="0"/>
                </a:lnTo>
                <a:lnTo>
                  <a:pt x="4602229" y="299144"/>
                </a:lnTo>
                <a:lnTo>
                  <a:pt x="0" y="299144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0" name="TextBox 20"/>
          <p:cNvSpPr txBox="1"/>
          <p:nvPr/>
        </p:nvSpPr>
        <p:spPr>
          <a:xfrm>
            <a:off x="1048675" y="2042137"/>
            <a:ext cx="16210625" cy="9547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085"/>
              </a:lnSpc>
            </a:pPr>
            <a:r>
              <a:rPr lang="en-US" sz="7380" dirty="0">
                <a:solidFill>
                  <a:srgbClr val="2D2D2D"/>
                </a:solidFill>
                <a:latin typeface="Flecha Bronzea M Medium"/>
                <a:ea typeface="Flecha Bronzea M Medium"/>
                <a:cs typeface="Flecha Bronzea M Medium"/>
                <a:sym typeface="Flecha Bronzea M Medium"/>
              </a:rPr>
              <a:t>The FBR Franchisee Satisfaction Survey is coming your way!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1028700" y="3063742"/>
            <a:ext cx="15906750" cy="10121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059"/>
              </a:lnSpc>
            </a:pPr>
            <a:r>
              <a:rPr lang="en-US" sz="2899" dirty="0">
                <a:solidFill>
                  <a:srgbClr val="2D2D2D"/>
                </a:solidFill>
                <a:latin typeface="Taurus Grotesk 1"/>
                <a:ea typeface="Taurus Grotesk 1"/>
                <a:cs typeface="Taurus Grotesk 1"/>
                <a:sym typeface="Taurus Grotesk 1"/>
              </a:rPr>
              <a:t>Franchise Business Review has worked with </a:t>
            </a:r>
            <a:r>
              <a:rPr lang="en-US" sz="2899" b="1" dirty="0">
                <a:solidFill>
                  <a:srgbClr val="2D2D2D"/>
                </a:solidFill>
                <a:latin typeface="Taurus Grotesk 1 Bold"/>
                <a:ea typeface="Taurus Grotesk 1 Bold"/>
                <a:cs typeface="Taurus Grotesk 1 Bold"/>
                <a:sym typeface="Taurus Grotesk 1 Bold"/>
              </a:rPr>
              <a:t>1,300+ franchise brands</a:t>
            </a:r>
            <a:r>
              <a:rPr lang="en-US" sz="2899" dirty="0">
                <a:solidFill>
                  <a:srgbClr val="2D2D2D"/>
                </a:solidFill>
                <a:latin typeface="Taurus Grotesk 1"/>
                <a:ea typeface="Taurus Grotesk 1"/>
                <a:cs typeface="Taurus Grotesk 1"/>
                <a:sym typeface="Taurus Grotesk 1"/>
              </a:rPr>
              <a:t> since 2005 to provide </a:t>
            </a:r>
            <a:r>
              <a:rPr lang="en-US" sz="2899" b="1" dirty="0">
                <a:solidFill>
                  <a:srgbClr val="2D2D2D"/>
                </a:solidFill>
                <a:latin typeface="Taurus Grotesk 1 Bold"/>
                <a:ea typeface="Taurus Grotesk 1 Bold"/>
                <a:cs typeface="Taurus Grotesk 1 Bold"/>
                <a:sym typeface="Taurus Grotesk 1 Bold"/>
              </a:rPr>
              <a:t>independent, unbiased, and confidential </a:t>
            </a:r>
            <a:r>
              <a:rPr lang="en-US" sz="2899" dirty="0">
                <a:solidFill>
                  <a:srgbClr val="2D2D2D"/>
                </a:solidFill>
                <a:latin typeface="Taurus Grotesk 1"/>
                <a:ea typeface="Taurus Grotesk 1"/>
                <a:cs typeface="Taurus Grotesk 1"/>
                <a:sym typeface="Taurus Grotesk 1"/>
              </a:rPr>
              <a:t>franchisee satisfaction survey</a:t>
            </a:r>
            <a:r>
              <a:rPr lang="en-US" sz="2899" b="1" dirty="0">
                <a:solidFill>
                  <a:srgbClr val="2D2D2D"/>
                </a:solidFill>
                <a:latin typeface="Taurus Grotesk 1 Bold"/>
                <a:ea typeface="Taurus Grotesk 1 Bold"/>
                <a:cs typeface="Taurus Grotesk 1 Bold"/>
                <a:sym typeface="Taurus Grotesk 1 Bold"/>
              </a:rPr>
              <a:t> </a:t>
            </a:r>
            <a:r>
              <a:rPr lang="en-US" sz="2899" dirty="0">
                <a:solidFill>
                  <a:srgbClr val="2D2D2D"/>
                </a:solidFill>
                <a:latin typeface="Taurus Grotesk 1"/>
                <a:ea typeface="Taurus Grotesk 1"/>
                <a:cs typeface="Taurus Grotesk 1"/>
                <a:sym typeface="Taurus Grotesk 1"/>
              </a:rPr>
              <a:t>data.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1028700" y="4904566"/>
            <a:ext cx="10479316" cy="5156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129"/>
              </a:lnSpc>
            </a:pPr>
            <a:r>
              <a:rPr lang="en-US" sz="2949" b="1">
                <a:solidFill>
                  <a:srgbClr val="FF2200"/>
                </a:solidFill>
                <a:latin typeface="Taurus Grotesk 1 Bold"/>
                <a:ea typeface="Taurus Grotesk 1 Bold"/>
                <a:cs typeface="Taurus Grotesk 1 Bold"/>
                <a:sym typeface="Taurus Grotesk 1 Bold"/>
              </a:rPr>
              <a:t>The Value of Franchisee Satisfaction Surveys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832053" y="5828053"/>
            <a:ext cx="8891999" cy="36215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626107" lvl="1" indent="-313054" algn="l">
              <a:lnSpc>
                <a:spcPts val="4813"/>
              </a:lnSpc>
              <a:buFont typeface="Arial"/>
              <a:buChar char="•"/>
            </a:pPr>
            <a:r>
              <a:rPr lang="en-US" sz="2899">
                <a:solidFill>
                  <a:srgbClr val="2D2D2D"/>
                </a:solidFill>
                <a:latin typeface="Taurus Grotesk 1"/>
                <a:ea typeface="Taurus Grotesk 1"/>
                <a:cs typeface="Taurus Grotesk 1"/>
                <a:sym typeface="Taurus Grotesk 1"/>
              </a:rPr>
              <a:t>Your feedback helps identify areas in our system that need improvement. You directly influence the support and priorities of the team.</a:t>
            </a:r>
          </a:p>
          <a:p>
            <a:pPr marL="626107" lvl="1" indent="-313054" algn="l">
              <a:lnSpc>
                <a:spcPts val="4813"/>
              </a:lnSpc>
              <a:buFont typeface="Arial"/>
              <a:buChar char="•"/>
            </a:pPr>
            <a:r>
              <a:rPr lang="en-US" sz="2899">
                <a:solidFill>
                  <a:srgbClr val="2D2D2D"/>
                </a:solidFill>
                <a:latin typeface="Taurus Grotesk 1"/>
                <a:ea typeface="Taurus Grotesk 1"/>
                <a:cs typeface="Taurus Grotesk 1"/>
                <a:sym typeface="Taurus Grotesk 1"/>
              </a:rPr>
              <a:t>Candidates can review your feedback to help set expectations of what is like to be a franchisee in our system.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6804193" y="525687"/>
            <a:ext cx="910214" cy="1006026"/>
          </a:xfrm>
          <a:custGeom>
            <a:avLst/>
            <a:gdLst/>
            <a:ahLst/>
            <a:cxnLst/>
            <a:rect l="l" t="t" r="r" b="b"/>
            <a:pathLst>
              <a:path w="910214" h="1006026">
                <a:moveTo>
                  <a:pt x="0" y="0"/>
                </a:moveTo>
                <a:lnTo>
                  <a:pt x="910214" y="0"/>
                </a:lnTo>
                <a:lnTo>
                  <a:pt x="910214" y="1006026"/>
                </a:lnTo>
                <a:lnTo>
                  <a:pt x="0" y="100602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3" name="Group 3"/>
          <p:cNvGrpSpPr/>
          <p:nvPr/>
        </p:nvGrpSpPr>
        <p:grpSpPr>
          <a:xfrm>
            <a:off x="1193145" y="5681904"/>
            <a:ext cx="709723" cy="709723"/>
            <a:chOff x="0" y="0"/>
            <a:chExt cx="812800" cy="812800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2200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76200" y="-152400"/>
              <a:ext cx="660400" cy="8890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5205"/>
                </a:lnSpc>
              </a:pPr>
              <a:r>
                <a:rPr lang="en-US" sz="2365" b="1">
                  <a:solidFill>
                    <a:srgbClr val="FFFFFF"/>
                  </a:solidFill>
                  <a:latin typeface="Taurus Grotesk 1 Bold"/>
                  <a:ea typeface="Taurus Grotesk 1 Bold"/>
                  <a:cs typeface="Taurus Grotesk 1 Bold"/>
                  <a:sym typeface="Taurus Grotesk 1 Bold"/>
                </a:rPr>
                <a:t>3</a:t>
              </a:r>
            </a:p>
          </p:txBody>
        </p:sp>
      </p:grpSp>
      <p:sp>
        <p:nvSpPr>
          <p:cNvPr id="6" name="TextBox 6"/>
          <p:cNvSpPr txBox="1"/>
          <p:nvPr/>
        </p:nvSpPr>
        <p:spPr>
          <a:xfrm>
            <a:off x="1028700" y="847725"/>
            <a:ext cx="15008792" cy="153596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12465"/>
              </a:lnSpc>
              <a:spcBef>
                <a:spcPct val="0"/>
              </a:spcBef>
            </a:pPr>
            <a:r>
              <a:rPr lang="en-US" sz="8904" b="1" dirty="0">
                <a:solidFill>
                  <a:srgbClr val="2D2D2D"/>
                </a:solidFill>
                <a:latin typeface="Flecha Bronzea M Medium"/>
                <a:ea typeface="Flecha Bronzea M Medium"/>
                <a:cs typeface="Flecha Bronzea M Medium"/>
                <a:sym typeface="Flecha Bronzea M Medium"/>
              </a:rPr>
              <a:t>Top 5 Reasons Why You Should Participate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2168477" y="3308718"/>
            <a:ext cx="14397608" cy="97663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2D2D2D"/>
                </a:solidFill>
                <a:latin typeface="Taurus Grotesk 1"/>
                <a:ea typeface="Taurus Grotesk 1"/>
                <a:cs typeface="Taurus Grotesk 1"/>
                <a:sym typeface="Taurus Grotesk 1"/>
              </a:rPr>
              <a:t>Your experience will help our staff better understand strengths &amp; opportunities to provide better support.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2168477" y="4661126"/>
            <a:ext cx="15545930" cy="48133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2D2D2D"/>
                </a:solidFill>
                <a:latin typeface="Taurus Grotesk 1"/>
                <a:ea typeface="Taurus Grotesk 1"/>
                <a:cs typeface="Taurus Grotesk 1"/>
                <a:sym typeface="Taurus Grotesk 1"/>
              </a:rPr>
              <a:t>Your feedback will help us be more responsive to your needs and aspirations.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2168477" y="5767526"/>
            <a:ext cx="15545930" cy="48133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2D2D2D"/>
                </a:solidFill>
                <a:latin typeface="Taurus Grotesk 1"/>
                <a:ea typeface="Taurus Grotesk 1"/>
                <a:cs typeface="Taurus Grotesk 1"/>
                <a:sym typeface="Taurus Grotesk 1"/>
              </a:rPr>
              <a:t>Help identify priorities for the coming year- your opinions help guide the future.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2168477" y="6629648"/>
            <a:ext cx="13869015" cy="97663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2D2D2D"/>
                </a:solidFill>
                <a:latin typeface="Taurus Grotesk 1"/>
                <a:ea typeface="Taurus Grotesk 1"/>
                <a:cs typeface="Taurus Grotesk 1"/>
                <a:sym typeface="Taurus Grotesk 1"/>
              </a:rPr>
              <a:t>Help set clear expectations with franchisee candidates &amp; reduce the amount of time you spend on validation calls. 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2168477" y="7739421"/>
            <a:ext cx="14754762" cy="97663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919"/>
              </a:lnSpc>
              <a:spcBef>
                <a:spcPct val="0"/>
              </a:spcBef>
            </a:pPr>
            <a:r>
              <a:rPr lang="en-US" sz="2799">
                <a:solidFill>
                  <a:srgbClr val="2D2D2D"/>
                </a:solidFill>
                <a:latin typeface="Taurus Grotesk 1"/>
                <a:ea typeface="Taurus Grotesk 1"/>
                <a:cs typeface="Taurus Grotesk 1"/>
                <a:sym typeface="Taurus Grotesk 1"/>
              </a:rPr>
              <a:t>This data helps our team accountability to delivering great support &amp; experience to the franchisee network.</a:t>
            </a:r>
          </a:p>
        </p:txBody>
      </p:sp>
      <p:grpSp>
        <p:nvGrpSpPr>
          <p:cNvPr id="12" name="Group 12"/>
          <p:cNvGrpSpPr/>
          <p:nvPr/>
        </p:nvGrpSpPr>
        <p:grpSpPr>
          <a:xfrm>
            <a:off x="1193145" y="4575505"/>
            <a:ext cx="709723" cy="709723"/>
            <a:chOff x="0" y="0"/>
            <a:chExt cx="812800" cy="812800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2200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76200" y="-152400"/>
              <a:ext cx="660400" cy="8890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5205"/>
                </a:lnSpc>
              </a:pPr>
              <a:r>
                <a:rPr lang="en-US" sz="2365" b="1">
                  <a:solidFill>
                    <a:srgbClr val="FFFFFF"/>
                  </a:solidFill>
                  <a:latin typeface="Taurus Grotesk 1 Bold"/>
                  <a:ea typeface="Taurus Grotesk 1 Bold"/>
                  <a:cs typeface="Taurus Grotesk 1 Bold"/>
                  <a:sym typeface="Taurus Grotesk 1 Bold"/>
                </a:rPr>
                <a:t>2</a:t>
              </a:r>
            </a:p>
          </p:txBody>
        </p:sp>
      </p:grpSp>
      <p:grpSp>
        <p:nvGrpSpPr>
          <p:cNvPr id="15" name="Group 15"/>
          <p:cNvGrpSpPr/>
          <p:nvPr/>
        </p:nvGrpSpPr>
        <p:grpSpPr>
          <a:xfrm>
            <a:off x="1193145" y="3470747"/>
            <a:ext cx="709723" cy="709723"/>
            <a:chOff x="0" y="0"/>
            <a:chExt cx="812800" cy="812800"/>
          </a:xfrm>
        </p:grpSpPr>
        <p:sp>
          <p:nvSpPr>
            <p:cNvPr id="16" name="Freeform 16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2200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TextBox 17"/>
            <p:cNvSpPr txBox="1"/>
            <p:nvPr/>
          </p:nvSpPr>
          <p:spPr>
            <a:xfrm>
              <a:off x="76200" y="-152400"/>
              <a:ext cx="660400" cy="8890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5205"/>
                </a:lnSpc>
              </a:pPr>
              <a:r>
                <a:rPr lang="en-US" sz="2365" b="1">
                  <a:solidFill>
                    <a:srgbClr val="FFFFFF"/>
                  </a:solidFill>
                  <a:latin typeface="Taurus Grotesk 1 Bold"/>
                  <a:ea typeface="Taurus Grotesk 1 Bold"/>
                  <a:cs typeface="Taurus Grotesk 1 Bold"/>
                  <a:sym typeface="Taurus Grotesk 1 Bold"/>
                </a:rPr>
                <a:t>1</a:t>
              </a:r>
            </a:p>
          </p:txBody>
        </p:sp>
      </p:grpSp>
      <p:grpSp>
        <p:nvGrpSpPr>
          <p:cNvPr id="18" name="Group 18"/>
          <p:cNvGrpSpPr/>
          <p:nvPr/>
        </p:nvGrpSpPr>
        <p:grpSpPr>
          <a:xfrm>
            <a:off x="1193145" y="6791677"/>
            <a:ext cx="709723" cy="709723"/>
            <a:chOff x="0" y="0"/>
            <a:chExt cx="812800" cy="812800"/>
          </a:xfrm>
        </p:grpSpPr>
        <p:sp>
          <p:nvSpPr>
            <p:cNvPr id="19" name="Freeform 19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2200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TextBox 20"/>
            <p:cNvSpPr txBox="1"/>
            <p:nvPr/>
          </p:nvSpPr>
          <p:spPr>
            <a:xfrm>
              <a:off x="76200" y="-152400"/>
              <a:ext cx="660400" cy="8890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5205"/>
                </a:lnSpc>
              </a:pPr>
              <a:r>
                <a:rPr lang="en-US" sz="2365" b="1">
                  <a:solidFill>
                    <a:srgbClr val="FFFFFF"/>
                  </a:solidFill>
                  <a:latin typeface="Taurus Grotesk 1 Bold"/>
                  <a:ea typeface="Taurus Grotesk 1 Bold"/>
                  <a:cs typeface="Taurus Grotesk 1 Bold"/>
                  <a:sym typeface="Taurus Grotesk 1 Bold"/>
                </a:rPr>
                <a:t>4</a:t>
              </a:r>
            </a:p>
          </p:txBody>
        </p:sp>
      </p:grpSp>
      <p:grpSp>
        <p:nvGrpSpPr>
          <p:cNvPr id="21" name="Group 21"/>
          <p:cNvGrpSpPr/>
          <p:nvPr/>
        </p:nvGrpSpPr>
        <p:grpSpPr>
          <a:xfrm>
            <a:off x="1193145" y="7901450"/>
            <a:ext cx="709723" cy="709723"/>
            <a:chOff x="0" y="0"/>
            <a:chExt cx="812800" cy="812800"/>
          </a:xfrm>
        </p:grpSpPr>
        <p:sp>
          <p:nvSpPr>
            <p:cNvPr id="22" name="Freeform 22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2200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TextBox 23"/>
            <p:cNvSpPr txBox="1"/>
            <p:nvPr/>
          </p:nvSpPr>
          <p:spPr>
            <a:xfrm>
              <a:off x="76200" y="-152400"/>
              <a:ext cx="660400" cy="8890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5205"/>
                </a:lnSpc>
              </a:pPr>
              <a:r>
                <a:rPr lang="en-US" sz="2365" b="1">
                  <a:solidFill>
                    <a:srgbClr val="FFFFFF"/>
                  </a:solidFill>
                  <a:latin typeface="Taurus Grotesk 1 Bold"/>
                  <a:ea typeface="Taurus Grotesk 1 Bold"/>
                  <a:cs typeface="Taurus Grotesk 1 Bold"/>
                  <a:sym typeface="Taurus Grotesk 1 Bold"/>
                </a:rPr>
                <a:t>5</a:t>
              </a: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6804193" y="525687"/>
            <a:ext cx="910214" cy="1006026"/>
          </a:xfrm>
          <a:custGeom>
            <a:avLst/>
            <a:gdLst/>
            <a:ahLst/>
            <a:cxnLst/>
            <a:rect l="l" t="t" r="r" b="b"/>
            <a:pathLst>
              <a:path w="910214" h="1006026">
                <a:moveTo>
                  <a:pt x="0" y="0"/>
                </a:moveTo>
                <a:lnTo>
                  <a:pt x="910214" y="0"/>
                </a:lnTo>
                <a:lnTo>
                  <a:pt x="910214" y="1006026"/>
                </a:lnTo>
                <a:lnTo>
                  <a:pt x="0" y="100602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TextBox 3"/>
          <p:cNvSpPr txBox="1"/>
          <p:nvPr/>
        </p:nvSpPr>
        <p:spPr>
          <a:xfrm>
            <a:off x="1028700" y="847725"/>
            <a:ext cx="8877300" cy="153596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12465"/>
              </a:lnSpc>
              <a:spcBef>
                <a:spcPct val="0"/>
              </a:spcBef>
            </a:pPr>
            <a:r>
              <a:rPr lang="en-US" sz="8904" b="1" dirty="0">
                <a:solidFill>
                  <a:srgbClr val="2D2D2D"/>
                </a:solidFill>
                <a:latin typeface="Flecha Bronzea M Medium"/>
                <a:ea typeface="Flecha Bronzea M Medium"/>
                <a:cs typeface="Flecha Bronzea M Medium"/>
                <a:sym typeface="Flecha Bronzea M Medium"/>
              </a:rPr>
              <a:t>Share Your Experience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1028700" y="2674733"/>
            <a:ext cx="14397608" cy="434225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604519" lvl="1" indent="-302260" algn="l">
              <a:lnSpc>
                <a:spcPts val="5067"/>
              </a:lnSpc>
              <a:buFont typeface="Arial"/>
              <a:buChar char="•"/>
            </a:pPr>
            <a:r>
              <a:rPr lang="en-US" sz="2799" dirty="0">
                <a:solidFill>
                  <a:srgbClr val="2D2D2D"/>
                </a:solidFill>
                <a:latin typeface="Taurus Grotesk 1"/>
                <a:ea typeface="Taurus Grotesk 1"/>
                <a:cs typeface="Taurus Grotesk 1"/>
                <a:sym typeface="Taurus Grotesk 1"/>
              </a:rPr>
              <a:t>FBR is an independent company that will contact you via email and texts. </a:t>
            </a:r>
          </a:p>
          <a:p>
            <a:pPr marL="604519" lvl="1" indent="-302260" algn="l">
              <a:lnSpc>
                <a:spcPts val="5067"/>
              </a:lnSpc>
              <a:buFont typeface="Arial"/>
              <a:buChar char="•"/>
            </a:pPr>
            <a:r>
              <a:rPr lang="en-US" sz="2799" dirty="0">
                <a:solidFill>
                  <a:srgbClr val="2D2D2D"/>
                </a:solidFill>
                <a:latin typeface="Taurus Grotesk 1"/>
                <a:ea typeface="Taurus Grotesk 1"/>
                <a:cs typeface="Taurus Grotesk 1"/>
                <a:sym typeface="Taurus Grotesk 1"/>
              </a:rPr>
              <a:t>It should take 15-20 minutes to complete. </a:t>
            </a:r>
          </a:p>
          <a:p>
            <a:pPr marL="604519" lvl="1" indent="-302260" algn="l">
              <a:lnSpc>
                <a:spcPts val="5067"/>
              </a:lnSpc>
              <a:buFont typeface="Arial"/>
              <a:buChar char="•"/>
            </a:pPr>
            <a:r>
              <a:rPr lang="en-US" sz="2799" dirty="0">
                <a:solidFill>
                  <a:srgbClr val="2D2D2D"/>
                </a:solidFill>
                <a:latin typeface="Taurus Grotesk 1"/>
                <a:ea typeface="Taurus Grotesk 1"/>
                <a:cs typeface="Taurus Grotesk 1"/>
                <a:sym typeface="Taurus Grotesk 1"/>
              </a:rPr>
              <a:t>The Leadership Team commits to sharing key findings and top priorities when the project wraps.</a:t>
            </a:r>
          </a:p>
          <a:p>
            <a:pPr marL="604519" lvl="1" indent="-302260" algn="l">
              <a:lnSpc>
                <a:spcPts val="5067"/>
              </a:lnSpc>
              <a:buFont typeface="Arial"/>
              <a:buChar char="•"/>
            </a:pPr>
            <a:r>
              <a:rPr lang="en-US" sz="2799" dirty="0">
                <a:solidFill>
                  <a:srgbClr val="2D2D2D"/>
                </a:solidFill>
                <a:latin typeface="Taurus Grotesk 1"/>
                <a:ea typeface="Taurus Grotesk 1"/>
                <a:cs typeface="Taurus Grotesk 1"/>
                <a:sym typeface="Taurus Grotesk 1"/>
              </a:rPr>
              <a:t>Invitations will hit your inbox on </a:t>
            </a:r>
            <a:r>
              <a:rPr lang="en-US" sz="2799" b="1" dirty="0">
                <a:solidFill>
                  <a:srgbClr val="3FE5E4"/>
                </a:solidFill>
                <a:latin typeface="Taurus Grotesk 1 Bold"/>
                <a:ea typeface="Taurus Grotesk 1 Bold"/>
                <a:cs typeface="Taurus Grotesk 1 Bold"/>
                <a:sym typeface="Taurus Grotesk 1 Bold"/>
              </a:rPr>
              <a:t>DATE</a:t>
            </a:r>
            <a:r>
              <a:rPr lang="en-US" sz="2799" dirty="0">
                <a:solidFill>
                  <a:srgbClr val="2D2D2D"/>
                </a:solidFill>
                <a:latin typeface="Taurus Grotesk 1"/>
                <a:ea typeface="Taurus Grotesk 1"/>
                <a:cs typeface="Taurus Grotesk 1"/>
                <a:sym typeface="Taurus Grotesk 1"/>
              </a:rPr>
              <a:t>.</a:t>
            </a:r>
          </a:p>
          <a:p>
            <a:pPr marL="604519" lvl="1" indent="-302260" algn="l">
              <a:lnSpc>
                <a:spcPts val="5067"/>
              </a:lnSpc>
              <a:buFont typeface="Arial"/>
              <a:buChar char="•"/>
            </a:pPr>
            <a:r>
              <a:rPr lang="en-US" sz="2799" dirty="0">
                <a:solidFill>
                  <a:srgbClr val="2D2D2D"/>
                </a:solidFill>
                <a:latin typeface="Taurus Grotesk 1"/>
                <a:ea typeface="Taurus Grotesk 1"/>
                <a:cs typeface="Taurus Grotesk 1"/>
                <a:sym typeface="Taurus Grotesk 1"/>
              </a:rPr>
              <a:t>We are aiming for a </a:t>
            </a:r>
            <a:r>
              <a:rPr lang="en-US" sz="2799" b="1" dirty="0">
                <a:solidFill>
                  <a:srgbClr val="3FE5E4"/>
                </a:solidFill>
                <a:latin typeface="Taurus Grotesk 1 Bold"/>
                <a:ea typeface="Taurus Grotesk 1 Bold"/>
                <a:cs typeface="Taurus Grotesk 1 Bold"/>
                <a:sym typeface="Taurus Grotesk 1 Bold"/>
              </a:rPr>
              <a:t>55%+</a:t>
            </a:r>
            <a:r>
              <a:rPr lang="en-US" sz="2799" dirty="0">
                <a:solidFill>
                  <a:srgbClr val="2D2D2D"/>
                </a:solidFill>
                <a:latin typeface="Taurus Grotesk 1"/>
                <a:ea typeface="Taurus Grotesk 1"/>
                <a:cs typeface="Taurus Grotesk 1"/>
                <a:sym typeface="Taurus Grotesk 1"/>
              </a:rPr>
              <a:t> return rate.</a:t>
            </a:r>
          </a:p>
          <a:p>
            <a:pPr algn="l">
              <a:lnSpc>
                <a:spcPts val="3919"/>
              </a:lnSpc>
              <a:spcBef>
                <a:spcPct val="0"/>
              </a:spcBef>
            </a:pPr>
            <a:endParaRPr lang="en-US" sz="2799" dirty="0">
              <a:solidFill>
                <a:srgbClr val="2D2D2D"/>
              </a:solidFill>
              <a:latin typeface="Taurus Grotesk 1"/>
              <a:ea typeface="Taurus Grotesk 1"/>
              <a:cs typeface="Taurus Grotesk 1"/>
              <a:sym typeface="Taurus Grotesk 1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250</Words>
  <Application>Microsoft Macintosh PowerPoint</Application>
  <PresentationFormat>Custom</PresentationFormat>
  <Paragraphs>29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Flecha Bronzea M Medium</vt:lpstr>
      <vt:lpstr>Taurus Grotesk 1 Bold</vt:lpstr>
      <vt:lpstr>Arial</vt:lpstr>
      <vt:lpstr>Calibri</vt:lpstr>
      <vt:lpstr>Taurus Grotesk 1</vt:lpstr>
      <vt:lpstr>Taurus Grotesk 2 Bold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FBR for Franchisees</dc:title>
  <cp:lastModifiedBy>Mariah Morgan</cp:lastModifiedBy>
  <cp:revision>2</cp:revision>
  <dcterms:created xsi:type="dcterms:W3CDTF">2006-08-16T00:00:00Z</dcterms:created>
  <dcterms:modified xsi:type="dcterms:W3CDTF">2026-02-09T21:26:27Z</dcterms:modified>
  <dc:identifier>DAHA249Wb-o</dc:identifier>
</cp:coreProperties>
</file>