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8" r:id="rId4"/>
    <p:sldId id="257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BE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BE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BE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09/09/2015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‹N°›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Cours%20Agn&#232;s/Bridge/Evaluation%201.doc" TargetMode="External"/><Relationship Id="rId2" Type="http://schemas.openxmlformats.org/officeDocument/2006/relationships/hyperlink" Target="Cours%20Agn&#232;s/Bridge/Exercices%20d'application%201.doc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428596" y="1285860"/>
            <a:ext cx="8501122" cy="857256"/>
          </a:xfrm>
        </p:spPr>
        <p:txBody>
          <a:bodyPr>
            <a:noAutofit/>
          </a:bodyPr>
          <a:lstStyle/>
          <a:p>
            <a:pPr algn="l"/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Le bridge est un jeu de cartes qui se joue à quatre joueurs, deux contre deux.</a:t>
            </a:r>
          </a:p>
        </p:txBody>
      </p:sp>
      <p:sp>
        <p:nvSpPr>
          <p:cNvPr id="6" name="Rectangle 5"/>
          <p:cNvSpPr/>
          <p:nvPr/>
        </p:nvSpPr>
        <p:spPr>
          <a:xfrm>
            <a:off x="3357554" y="357166"/>
            <a:ext cx="23574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Le bridge</a:t>
            </a:r>
          </a:p>
        </p:txBody>
      </p:sp>
      <p:sp>
        <p:nvSpPr>
          <p:cNvPr id="7" name="ZoneTexte 6"/>
          <p:cNvSpPr txBox="1"/>
          <p:nvPr/>
        </p:nvSpPr>
        <p:spPr>
          <a:xfrm>
            <a:off x="3500430" y="2857496"/>
            <a:ext cx="5357850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Point négatif : Ils ont du mal à changer de partenaire.</a:t>
            </a:r>
            <a:endParaRPr lang="fr-F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28596" y="4071942"/>
            <a:ext cx="8001056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Il est abordé avec une classe de seconde bac pro industriel et une classe de première bac pro </a:t>
            </a:r>
            <a:r>
              <a:rPr lang="fr-FR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élec</a:t>
            </a: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 à raison d’une heure quinzaine.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28596" y="5059932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Le support utilisé est « les espoirs du Bridge » de la FFB.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28596" y="5559998"/>
            <a:ext cx="8001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Un intervenant extérieur : M </a:t>
            </a:r>
            <a:r>
              <a:rPr lang="fr-FR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Clodic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785926"/>
            <a:ext cx="2907113" cy="2171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/>
        </p:nvSpPr>
        <p:spPr>
          <a:xfrm>
            <a:off x="3500430" y="2206789"/>
            <a:ext cx="5286412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latin typeface="Times New Roman" pitchFamily="18" charset="0"/>
                <a:cs typeface="Times New Roman" pitchFamily="18" charset="0"/>
              </a:rPr>
              <a:t>Point positif : Les élèves apprennent à jouer en équipe.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1"/>
          <p:cNvSpPr txBox="1">
            <a:spLocks/>
          </p:cNvSpPr>
          <p:nvPr/>
        </p:nvSpPr>
        <p:spPr>
          <a:xfrm>
            <a:off x="714348" y="142852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Apprentissage et développement des compétences avec le bridge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214282" y="1785926"/>
            <a:ext cx="8572560" cy="8735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La classe de Mathématiques est avant tout un lieu d’analyse, de recherche, de découverte, d’exploitation et de synthèse des résultats.</a:t>
            </a:r>
            <a:endParaRPr lang="fr-FR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642910" y="3425484"/>
            <a:ext cx="81439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 S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’approprier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 :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Rechercher, extraire et organiser l’information.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0034" y="3786190"/>
            <a:ext cx="6309420" cy="7232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buFont typeface="Wingdings"/>
              <a:buChar char="Ø"/>
            </a:pP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Analyser – Raisonner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: Emettre une conjecture, une hypothèse.</a:t>
            </a:r>
          </a:p>
          <a:p>
            <a:pPr>
              <a:spcAft>
                <a:spcPts val="600"/>
              </a:spcAft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		          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Choisir une méthode de résolution.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42910" y="4871496"/>
            <a:ext cx="8001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 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Valider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: C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ritiquer un résultat, argumenter.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Times New Roman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42910" y="5249454"/>
            <a:ext cx="80724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 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Communiquer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: Rendre compte d’une démarche, d’un résultat à l’oral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214282" y="3048612"/>
            <a:ext cx="87154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0"/>
              </a:spcAft>
            </a:pPr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/>
                <a:ea typeface="Times New Roman"/>
                <a:sym typeface="Wingdings"/>
              </a:rPr>
              <a:t>Les élèves au cours de leur apprentissage, vont être formés et évalués selon 5 compétences :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42910" y="4500570"/>
            <a:ext cx="68536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 </a:t>
            </a:r>
            <a:r>
              <a:rPr lang="fr-FR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Réaliser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  <a:sym typeface="Wingdings"/>
              </a:rPr>
              <a:t>: </a:t>
            </a:r>
            <a:r>
              <a:rPr lang="fr-FR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Times New Roman"/>
              </a:rPr>
              <a:t>Exécuter une méthode de résolution, expérimenter, simuler.</a:t>
            </a:r>
            <a:endParaRPr lang="fr-FR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4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57158" y="142860"/>
            <a:ext cx="8401080" cy="1143000"/>
          </a:xfrm>
        </p:spPr>
        <p:txBody>
          <a:bodyPr>
            <a:normAutofit/>
          </a:bodyPr>
          <a:lstStyle/>
          <a:p>
            <a:r>
              <a:rPr lang="fr-FR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Compétence : s’approprier</a:t>
            </a:r>
            <a:endParaRPr lang="fr-FR" sz="4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71472" y="1357298"/>
            <a:ext cx="8001056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Après quelques séances, de petits </a:t>
            </a: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exercices</a:t>
            </a: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écrits et une </a:t>
            </a: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évaluation</a:t>
            </a: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sont donnés pour permettre de voir si les bases du jeu sont acquises.</a:t>
            </a:r>
            <a:endParaRPr lang="fr-FR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571472" y="2714620"/>
            <a:ext cx="76438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Introduction de la notion de contrat : fait appel au calcul mental.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3214686"/>
            <a:ext cx="3438095" cy="3179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4714876" y="3500438"/>
          <a:ext cx="3809984" cy="27146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/>
                <a:gridCol w="1881158"/>
              </a:tblGrid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Cartes d’honneur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Points d’honneur</a:t>
                      </a:r>
                      <a:endParaRPr lang="fr-FR" dirty="0"/>
                    </a:p>
                  </a:txBody>
                  <a:tcPr anchor="ctr"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As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4</a:t>
                      </a:r>
                      <a:endParaRPr lang="fr-FR" dirty="0"/>
                    </a:p>
                  </a:txBody>
                  <a:tcPr anchor="ctr"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Roi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3</a:t>
                      </a:r>
                      <a:endParaRPr lang="fr-FR" dirty="0"/>
                    </a:p>
                  </a:txBody>
                  <a:tcPr anchor="ctr"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Dame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</a:t>
                      </a:r>
                      <a:endParaRPr lang="fr-FR" dirty="0"/>
                    </a:p>
                  </a:txBody>
                  <a:tcPr anchor="ctr"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Valet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</a:t>
                      </a:r>
                      <a:endParaRPr lang="fr-FR" dirty="0"/>
                    </a:p>
                  </a:txBody>
                  <a:tcPr anchor="ctr"/>
                </a:tc>
              </a:tr>
              <a:tr h="452441"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10</a:t>
                      </a:r>
                      <a:endParaRPr lang="fr-FR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0</a:t>
                      </a:r>
                      <a:endParaRPr lang="fr-FR" dirty="0"/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28596" y="71422"/>
            <a:ext cx="8229600" cy="1143000"/>
          </a:xfrm>
        </p:spPr>
        <p:txBody>
          <a:bodyPr>
            <a:normAutofit/>
          </a:bodyPr>
          <a:lstStyle/>
          <a:p>
            <a:r>
              <a:rPr lang="fr-FR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Compétence : Analyser - Raisonner</a:t>
            </a:r>
            <a:endParaRPr lang="fr-FR" sz="4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252315" y="3181219"/>
            <a:ext cx="3960000" cy="2741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100090" y="3010034"/>
            <a:ext cx="3960000" cy="273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ZoneTexte 4"/>
          <p:cNvSpPr txBox="1"/>
          <p:nvPr/>
        </p:nvSpPr>
        <p:spPr>
          <a:xfrm>
            <a:off x="928662" y="1000108"/>
            <a:ext cx="720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Que ce soit au début de la partie ou à la fin, il est nécessaire de savoir lire des tableaux à plusieurs entrées.</a:t>
            </a:r>
            <a:endParaRPr lang="fr-FR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214282" y="2202412"/>
            <a:ext cx="49292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Pour déclarer un contrat : émettre une conjecture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5929290" y="1988098"/>
            <a:ext cx="2571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Pour annoncer le score :</a:t>
            </a:r>
            <a:endParaRPr lang="fr-FR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000364" y="3143248"/>
            <a:ext cx="242889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La table de décision s’explique à travers une étude statistique établie entre le nombre de points H détenus dans un camp et le nombre de levées réalisables.</a:t>
            </a:r>
            <a:endParaRPr lang="fr-FR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5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28596" y="142860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Compétence : Analyser - Raisonner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285720" y="1214422"/>
            <a:ext cx="8501122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Lors d’une partie de bridge, chaque joueur est amené à se poser les questions suivantes :</a:t>
            </a:r>
            <a:endParaRPr lang="fr-FR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ZoneTexte 3"/>
          <p:cNvSpPr txBox="1"/>
          <p:nvPr/>
        </p:nvSpPr>
        <p:spPr>
          <a:xfrm>
            <a:off x="428596" y="2285992"/>
            <a:ext cx="5929354" cy="498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Quelle est la répartition des cartes qui me manquent ?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428596" y="2786058"/>
            <a:ext cx="8501122" cy="4983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Quel est le nombre de levées sûres dans mon jeu ? Puis-je en trouver d’autres ?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ZoneTexte 5"/>
          <p:cNvSpPr txBox="1"/>
          <p:nvPr/>
        </p:nvSpPr>
        <p:spPr>
          <a:xfrm>
            <a:off x="428596" y="3270593"/>
            <a:ext cx="83582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  <a:sym typeface="Wingdings"/>
              </a:rPr>
              <a:t> 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Si plusieurs lignes de jeu sont possibles, l’une est-elle plus favorable que les autres ?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785786" y="4572008"/>
            <a:ext cx="764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Des dénombrements ainsi que des calculs élémentaires de probabilités apporteront les premiers éléments de réponse.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4380"/>
                            </p:stCondLst>
                            <p:childTnLst>
                              <p:par>
                                <p:cTn id="18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0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1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520"/>
                            </p:stCondLst>
                            <p:childTnLst>
                              <p:par>
                                <p:cTn id="24" presetID="27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1100"/>
                            </p:stCondLst>
                            <p:childTnLst>
                              <p:par>
                                <p:cTn id="30" presetID="15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143000"/>
          </a:xfrm>
        </p:spPr>
        <p:txBody>
          <a:bodyPr>
            <a:normAutofit/>
          </a:bodyPr>
          <a:lstStyle/>
          <a:p>
            <a:r>
              <a:rPr lang="fr-FR" sz="4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Compétence : Réaliser</a:t>
            </a:r>
            <a:endParaRPr lang="fr-FR" sz="40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642910" y="1428736"/>
            <a:ext cx="7200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Les élèves peuvent :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soit exécuter une méthode expliquée au préalable,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soit expérimenter.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2643182"/>
            <a:ext cx="4937143" cy="36876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85736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Compétence : Valider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28596" y="1428736"/>
            <a:ext cx="828000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A la fin de chaque partie, les quatre joueurs argumentent et critiquent leur méthode de résolution.</a:t>
            </a:r>
            <a:endParaRPr lang="fr-FR" sz="2000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57158" y="5429264"/>
            <a:ext cx="857256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Possibilité de proposer une autre méthode et d’expérimenter en rejouant la partie.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2214554"/>
            <a:ext cx="4068000" cy="3038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Compétence : Communiquer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ZoneTexte 2"/>
          <p:cNvSpPr txBox="1"/>
          <p:nvPr/>
        </p:nvSpPr>
        <p:spPr>
          <a:xfrm>
            <a:off x="428596" y="1071546"/>
            <a:ext cx="8280000" cy="96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Une fois que tous les groupes ont fini de jouer, les </a:t>
            </a:r>
            <a:r>
              <a:rPr lang="fr-FR" sz="200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élèves mettent  en </a:t>
            </a:r>
            <a:r>
              <a:rPr lang="fr-FR" sz="2000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commun les résultats.</a:t>
            </a:r>
          </a:p>
        </p:txBody>
      </p:sp>
      <p:sp>
        <p:nvSpPr>
          <p:cNvPr id="4" name="Rectangle 3"/>
          <p:cNvSpPr/>
          <p:nvPr/>
        </p:nvSpPr>
        <p:spPr>
          <a:xfrm>
            <a:off x="428596" y="2000240"/>
            <a:ext cx="828680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Chaque groupe doit rendre compte de son résultat à l’oral ou à l’écrit.</a:t>
            </a:r>
            <a:endParaRPr lang="fr-FR" sz="20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28596" y="5142650"/>
            <a:ext cx="800105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Une analyse statistique du nombre de levées réalisées sur la même donne par chaque camp est proposée.</a:t>
            </a:r>
          </a:p>
          <a:p>
            <a:pPr>
              <a:lnSpc>
                <a:spcPct val="150000"/>
              </a:lnSpc>
            </a:pPr>
            <a:r>
              <a:rPr lang="fr-FR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Une simulation sur ordinateur peut être faite pour diverses situations.</a:t>
            </a:r>
            <a:endParaRPr lang="fr-FR" sz="20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2643182"/>
            <a:ext cx="3291429" cy="245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8" grpId="0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</TotalTime>
  <Words>498</Words>
  <Application>Microsoft Office PowerPoint</Application>
  <PresentationFormat>Affichage à l'écran (4:3)</PresentationFormat>
  <Paragraphs>54</Paragraphs>
  <Slides>8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9" baseType="lpstr">
      <vt:lpstr>Thème Office</vt:lpstr>
      <vt:lpstr>Diapositive 1</vt:lpstr>
      <vt:lpstr>Diapositive 2</vt:lpstr>
      <vt:lpstr>Compétence : s’approprier</vt:lpstr>
      <vt:lpstr>Compétence : Analyser - Raisonner</vt:lpstr>
      <vt:lpstr>Diapositive 5</vt:lpstr>
      <vt:lpstr>Compétence : Réaliser</vt:lpstr>
      <vt:lpstr>Diapositive 7</vt:lpstr>
      <vt:lpstr>Diapositive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bridge</dc:title>
  <dc:creator>Agnes</dc:creator>
  <cp:lastModifiedBy>utilisateur</cp:lastModifiedBy>
  <cp:revision>35</cp:revision>
  <dcterms:created xsi:type="dcterms:W3CDTF">2015-02-02T17:10:52Z</dcterms:created>
  <dcterms:modified xsi:type="dcterms:W3CDTF">2015-09-09T16:18:34Z</dcterms:modified>
</cp:coreProperties>
</file>