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0.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84" r:id="rId3"/>
    <p:sldId id="291" r:id="rId4"/>
    <p:sldId id="270" r:id="rId5"/>
    <p:sldId id="257" r:id="rId6"/>
    <p:sldId id="271" r:id="rId7"/>
    <p:sldId id="273" r:id="rId8"/>
    <p:sldId id="283" r:id="rId9"/>
    <p:sldId id="276" r:id="rId10"/>
    <p:sldId id="281" r:id="rId11"/>
    <p:sldId id="279" r:id="rId12"/>
    <p:sldId id="278" r:id="rId13"/>
    <p:sldId id="282" r:id="rId14"/>
    <p:sldId id="293" r:id="rId15"/>
    <p:sldId id="286" r:id="rId16"/>
    <p:sldId id="285" r:id="rId17"/>
    <p:sldId id="289" r:id="rId18"/>
    <p:sldId id="275" r:id="rId19"/>
    <p:sldId id="277" r:id="rId20"/>
    <p:sldId id="287" r:id="rId21"/>
    <p:sldId id="274" r:id="rId22"/>
  </p:sldIdLst>
  <p:sldSz cx="9144000" cy="6858000" type="screen4x3"/>
  <p:notesSz cx="6864350" cy="99964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E292"/>
    <a:srgbClr val="009900"/>
    <a:srgbClr val="F3D75F"/>
    <a:srgbClr val="FBFBB7"/>
    <a:srgbClr val="D60000"/>
    <a:srgbClr val="EAEAEA"/>
    <a:srgbClr val="CBCB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50" y="8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openxmlformats.org/officeDocument/2006/relationships/customXml" Target="../customXml/item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824"/>
          </a:xfrm>
          <a:prstGeom prst="rect">
            <a:avLst/>
          </a:prstGeom>
        </p:spPr>
        <p:txBody>
          <a:bodyPr vert="horz" lIns="96341" tIns="48171" rIns="96341" bIns="48171" rtlCol="0"/>
          <a:lstStyle>
            <a:lvl1pPr algn="l">
              <a:defRPr sz="1300"/>
            </a:lvl1pPr>
          </a:lstStyle>
          <a:p>
            <a:endParaRPr lang="en-US"/>
          </a:p>
        </p:txBody>
      </p:sp>
      <p:sp>
        <p:nvSpPr>
          <p:cNvPr id="3" name="Date Placeholder 2"/>
          <p:cNvSpPr>
            <a:spLocks noGrp="1"/>
          </p:cNvSpPr>
          <p:nvPr>
            <p:ph type="dt" sz="quarter" idx="1"/>
          </p:nvPr>
        </p:nvSpPr>
        <p:spPr>
          <a:xfrm>
            <a:off x="3888210" y="0"/>
            <a:ext cx="2974552" cy="499824"/>
          </a:xfrm>
          <a:prstGeom prst="rect">
            <a:avLst/>
          </a:prstGeom>
        </p:spPr>
        <p:txBody>
          <a:bodyPr vert="horz" lIns="96341" tIns="48171" rIns="96341" bIns="48171" rtlCol="0"/>
          <a:lstStyle>
            <a:lvl1pPr algn="r">
              <a:defRPr sz="1300"/>
            </a:lvl1pPr>
          </a:lstStyle>
          <a:p>
            <a:fld id="{D976DD47-FED1-48B2-8177-19764DFBEB00}" type="datetimeFigureOut">
              <a:rPr lang="en-US" smtClean="0"/>
              <a:pPr/>
              <a:t>4/20/2017</a:t>
            </a:fld>
            <a:endParaRPr lang="en-US"/>
          </a:p>
        </p:txBody>
      </p:sp>
      <p:sp>
        <p:nvSpPr>
          <p:cNvPr id="4" name="Footer Placeholder 3"/>
          <p:cNvSpPr>
            <a:spLocks noGrp="1"/>
          </p:cNvSpPr>
          <p:nvPr>
            <p:ph type="ftr" sz="quarter" idx="2"/>
          </p:nvPr>
        </p:nvSpPr>
        <p:spPr>
          <a:xfrm>
            <a:off x="0" y="9494929"/>
            <a:ext cx="2974552" cy="499824"/>
          </a:xfrm>
          <a:prstGeom prst="rect">
            <a:avLst/>
          </a:prstGeom>
        </p:spPr>
        <p:txBody>
          <a:bodyPr vert="horz" lIns="96341" tIns="48171" rIns="96341" bIns="48171" rtlCol="0" anchor="b"/>
          <a:lstStyle>
            <a:lvl1pPr algn="l">
              <a:defRPr sz="1300"/>
            </a:lvl1pPr>
          </a:lstStyle>
          <a:p>
            <a:endParaRPr lang="en-US"/>
          </a:p>
        </p:txBody>
      </p:sp>
      <p:sp>
        <p:nvSpPr>
          <p:cNvPr id="5" name="Slide Number Placeholder 4"/>
          <p:cNvSpPr>
            <a:spLocks noGrp="1"/>
          </p:cNvSpPr>
          <p:nvPr>
            <p:ph type="sldNum" sz="quarter" idx="3"/>
          </p:nvPr>
        </p:nvSpPr>
        <p:spPr>
          <a:xfrm>
            <a:off x="3888210" y="9494929"/>
            <a:ext cx="2974552" cy="499824"/>
          </a:xfrm>
          <a:prstGeom prst="rect">
            <a:avLst/>
          </a:prstGeom>
        </p:spPr>
        <p:txBody>
          <a:bodyPr vert="horz" lIns="96341" tIns="48171" rIns="96341" bIns="48171" rtlCol="0" anchor="b"/>
          <a:lstStyle>
            <a:lvl1pPr algn="r">
              <a:defRPr sz="1300"/>
            </a:lvl1pPr>
          </a:lstStyle>
          <a:p>
            <a:fld id="{84A61C3E-D7F0-4411-9015-11B6D370E25D}"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4552" cy="499824"/>
          </a:xfrm>
          <a:prstGeom prst="rect">
            <a:avLst/>
          </a:prstGeom>
        </p:spPr>
        <p:txBody>
          <a:bodyPr vert="horz" lIns="96341" tIns="48171" rIns="96341" bIns="48171" rtlCol="0"/>
          <a:lstStyle>
            <a:lvl1pPr algn="l">
              <a:defRPr sz="1300"/>
            </a:lvl1pPr>
          </a:lstStyle>
          <a:p>
            <a:endParaRPr lang="en-US" dirty="0"/>
          </a:p>
        </p:txBody>
      </p:sp>
      <p:sp>
        <p:nvSpPr>
          <p:cNvPr id="3" name="Date Placeholder 2"/>
          <p:cNvSpPr>
            <a:spLocks noGrp="1"/>
          </p:cNvSpPr>
          <p:nvPr>
            <p:ph type="dt" idx="1"/>
          </p:nvPr>
        </p:nvSpPr>
        <p:spPr>
          <a:xfrm>
            <a:off x="3888210" y="0"/>
            <a:ext cx="2974552" cy="499824"/>
          </a:xfrm>
          <a:prstGeom prst="rect">
            <a:avLst/>
          </a:prstGeom>
        </p:spPr>
        <p:txBody>
          <a:bodyPr vert="horz" lIns="96341" tIns="48171" rIns="96341" bIns="48171" rtlCol="0"/>
          <a:lstStyle>
            <a:lvl1pPr algn="r">
              <a:defRPr sz="1300"/>
            </a:lvl1pPr>
          </a:lstStyle>
          <a:p>
            <a:fld id="{77D852C4-1C87-4026-B7A9-90D5F3B42DAE}" type="datetimeFigureOut">
              <a:rPr lang="en-US" smtClean="0"/>
              <a:pPr/>
              <a:t>4/20/2017</a:t>
            </a:fld>
            <a:endParaRPr lang="en-US" dirty="0"/>
          </a:p>
        </p:txBody>
      </p:sp>
      <p:sp>
        <p:nvSpPr>
          <p:cNvPr id="4" name="Slide Image Placeholder 3"/>
          <p:cNvSpPr>
            <a:spLocks noGrp="1" noRot="1" noChangeAspect="1"/>
          </p:cNvSpPr>
          <p:nvPr>
            <p:ph type="sldImg" idx="2"/>
          </p:nvPr>
        </p:nvSpPr>
        <p:spPr>
          <a:xfrm>
            <a:off x="933450" y="749300"/>
            <a:ext cx="4997450" cy="3749675"/>
          </a:xfrm>
          <a:prstGeom prst="rect">
            <a:avLst/>
          </a:prstGeom>
          <a:noFill/>
          <a:ln w="12700">
            <a:solidFill>
              <a:prstClr val="black"/>
            </a:solidFill>
          </a:ln>
        </p:spPr>
        <p:txBody>
          <a:bodyPr vert="horz" lIns="96341" tIns="48171" rIns="96341" bIns="48171" rtlCol="0" anchor="ctr"/>
          <a:lstStyle/>
          <a:p>
            <a:endParaRPr lang="en-US" dirty="0"/>
          </a:p>
        </p:txBody>
      </p:sp>
      <p:sp>
        <p:nvSpPr>
          <p:cNvPr id="5" name="Notes Placeholder 4"/>
          <p:cNvSpPr>
            <a:spLocks noGrp="1"/>
          </p:cNvSpPr>
          <p:nvPr>
            <p:ph type="body" sz="quarter" idx="3"/>
          </p:nvPr>
        </p:nvSpPr>
        <p:spPr>
          <a:xfrm>
            <a:off x="686435" y="4748332"/>
            <a:ext cx="5491480" cy="4498420"/>
          </a:xfrm>
          <a:prstGeom prst="rect">
            <a:avLst/>
          </a:prstGeom>
        </p:spPr>
        <p:txBody>
          <a:bodyPr vert="horz" lIns="96341" tIns="48171" rIns="96341" bIns="4817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94929"/>
            <a:ext cx="2974552" cy="499824"/>
          </a:xfrm>
          <a:prstGeom prst="rect">
            <a:avLst/>
          </a:prstGeom>
        </p:spPr>
        <p:txBody>
          <a:bodyPr vert="horz" lIns="96341" tIns="48171" rIns="96341" bIns="48171" rtlCol="0" anchor="b"/>
          <a:lstStyle>
            <a:lvl1pPr algn="l">
              <a:defRPr sz="1300"/>
            </a:lvl1pPr>
          </a:lstStyle>
          <a:p>
            <a:endParaRPr lang="en-US" dirty="0"/>
          </a:p>
        </p:txBody>
      </p:sp>
      <p:sp>
        <p:nvSpPr>
          <p:cNvPr id="7" name="Slide Number Placeholder 6"/>
          <p:cNvSpPr>
            <a:spLocks noGrp="1"/>
          </p:cNvSpPr>
          <p:nvPr>
            <p:ph type="sldNum" sz="quarter" idx="5"/>
          </p:nvPr>
        </p:nvSpPr>
        <p:spPr>
          <a:xfrm>
            <a:off x="3888210" y="9494929"/>
            <a:ext cx="2974552" cy="499824"/>
          </a:xfrm>
          <a:prstGeom prst="rect">
            <a:avLst/>
          </a:prstGeom>
        </p:spPr>
        <p:txBody>
          <a:bodyPr vert="horz" lIns="96341" tIns="48171" rIns="96341" bIns="48171" rtlCol="0" anchor="b"/>
          <a:lstStyle>
            <a:lvl1pPr algn="r">
              <a:defRPr sz="1300"/>
            </a:lvl1pPr>
          </a:lstStyle>
          <a:p>
            <a:fld id="{F3953BEC-5469-4B20-975A-C128BB44C4B0}"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28455F-D351-460C-B342-D9C12E82C1BD}" type="datetimeFigureOut">
              <a:rPr lang="en-US" smtClean="0"/>
              <a:pPr/>
              <a:t>4/20/2017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EEC6327-2ED2-4C66-B8F6-8A523B260D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8455F-D351-460C-B342-D9C12E82C1BD}" type="datetimeFigureOut">
              <a:rPr lang="en-US" smtClean="0"/>
              <a:pPr/>
              <a:t>4/20/2017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C6327-2ED2-4C66-B8F6-8A523B260D9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2714620"/>
            <a:ext cx="7772400" cy="1470025"/>
          </a:xfrm>
        </p:spPr>
        <p:txBody>
          <a:bodyPr>
            <a:normAutofit/>
          </a:bodyPr>
          <a:lstStyle/>
          <a:p>
            <a:r>
              <a:rPr lang="en-US" sz="2800" b="1" dirty="0" smtClean="0"/>
              <a:t>Contract Bridge and </a:t>
            </a:r>
            <a:r>
              <a:rPr lang="hr-HR" sz="2800" b="1" dirty="0" smtClean="0"/>
              <a:t>S</a:t>
            </a:r>
            <a:r>
              <a:rPr lang="en-US" sz="2800" b="1" dirty="0" smtClean="0"/>
              <a:t>enior </a:t>
            </a:r>
            <a:r>
              <a:rPr lang="hr-HR" sz="2800" b="1" dirty="0" smtClean="0"/>
              <a:t>C</a:t>
            </a:r>
            <a:r>
              <a:rPr lang="en-US" sz="2800" b="1" dirty="0" smtClean="0"/>
              <a:t>itizens: </a:t>
            </a:r>
            <a:r>
              <a:rPr lang="hr-HR" sz="2800" b="1" dirty="0" smtClean="0"/>
              <a:t/>
            </a:r>
            <a:br>
              <a:rPr lang="hr-HR" sz="2800" b="1" dirty="0" smtClean="0"/>
            </a:br>
            <a:r>
              <a:rPr lang="en-US" sz="2800" b="1" dirty="0" smtClean="0"/>
              <a:t>from </a:t>
            </a:r>
            <a:r>
              <a:rPr lang="hr-HR" sz="2800" b="1" dirty="0" smtClean="0"/>
              <a:t>E</a:t>
            </a:r>
            <a:r>
              <a:rPr lang="en-US" sz="2800" b="1" dirty="0" smtClean="0"/>
              <a:t>ntertainment to </a:t>
            </a:r>
            <a:r>
              <a:rPr lang="hr-HR" sz="2800" b="1" dirty="0" smtClean="0"/>
              <a:t>C</a:t>
            </a:r>
            <a:r>
              <a:rPr lang="en-US" sz="2800" b="1" dirty="0" smtClean="0"/>
              <a:t>ompetition</a:t>
            </a:r>
            <a:endParaRPr lang="en-US" sz="2800" dirty="0"/>
          </a:p>
        </p:txBody>
      </p:sp>
      <p:sp>
        <p:nvSpPr>
          <p:cNvPr id="3" name="Subtitle 2"/>
          <p:cNvSpPr>
            <a:spLocks noGrp="1"/>
          </p:cNvSpPr>
          <p:nvPr>
            <p:ph type="subTitle" idx="1"/>
          </p:nvPr>
        </p:nvSpPr>
        <p:spPr>
          <a:xfrm>
            <a:off x="0" y="4786322"/>
            <a:ext cx="9144000" cy="1000132"/>
          </a:xfrm>
          <a:solidFill>
            <a:schemeClr val="tx1"/>
          </a:solidFill>
        </p:spPr>
        <p:txBody>
          <a:bodyPr>
            <a:normAutofit/>
          </a:bodyPr>
          <a:lstStyle/>
          <a:p>
            <a:endParaRPr lang="hr-HR" sz="1000" dirty="0" smtClean="0">
              <a:solidFill>
                <a:srgbClr val="92D050"/>
              </a:solidFill>
            </a:endParaRPr>
          </a:p>
          <a:p>
            <a:r>
              <a:rPr lang="hr-HR" sz="2400" dirty="0" smtClean="0">
                <a:solidFill>
                  <a:srgbClr val="92D050"/>
                </a:solidFill>
              </a:rPr>
              <a:t>Tihana Brkljačić </a:t>
            </a:r>
            <a:r>
              <a:rPr lang="hr-HR" sz="2400" dirty="0" smtClean="0">
                <a:solidFill>
                  <a:schemeClr val="accent6">
                    <a:lumMod val="75000"/>
                  </a:schemeClr>
                </a:solidFill>
                <a:sym typeface="Symbol"/>
              </a:rPr>
              <a:t></a:t>
            </a:r>
            <a:r>
              <a:rPr lang="hr-HR" sz="2400" dirty="0" smtClean="0">
                <a:solidFill>
                  <a:srgbClr val="92D050"/>
                </a:solidFill>
                <a:sym typeface="Symbol"/>
              </a:rPr>
              <a:t> </a:t>
            </a:r>
            <a:r>
              <a:rPr lang="hr-HR" sz="2400" dirty="0" smtClean="0">
                <a:solidFill>
                  <a:srgbClr val="92D050"/>
                </a:solidFill>
              </a:rPr>
              <a:t>Ines Sučić </a:t>
            </a:r>
            <a:r>
              <a:rPr lang="hr-HR" sz="2400" dirty="0" smtClean="0">
                <a:solidFill>
                  <a:schemeClr val="accent6">
                    <a:lumMod val="75000"/>
                  </a:schemeClr>
                </a:solidFill>
                <a:sym typeface="Symbol"/>
              </a:rPr>
              <a:t></a:t>
            </a:r>
            <a:r>
              <a:rPr lang="hr-HR" sz="2400" dirty="0" smtClean="0">
                <a:solidFill>
                  <a:srgbClr val="92D050"/>
                </a:solidFill>
                <a:sym typeface="Symbol"/>
              </a:rPr>
              <a:t> </a:t>
            </a:r>
            <a:r>
              <a:rPr lang="hr-HR" sz="2400" dirty="0" smtClean="0">
                <a:solidFill>
                  <a:srgbClr val="92D050"/>
                </a:solidFill>
              </a:rPr>
              <a:t>Barbara Brdovčak</a:t>
            </a:r>
            <a:endParaRPr lang="en-US" sz="2400" dirty="0">
              <a:solidFill>
                <a:srgbClr val="92D050"/>
              </a:solidFill>
            </a:endParaRPr>
          </a:p>
        </p:txBody>
      </p:sp>
      <p:pic>
        <p:nvPicPr>
          <p:cNvPr id="22530" name="Picture 2" descr="http://www.sreca.hr/images/Pilar-logo.png"/>
          <p:cNvPicPr>
            <a:picLocks noChangeAspect="1" noChangeArrowheads="1"/>
          </p:cNvPicPr>
          <p:nvPr/>
        </p:nvPicPr>
        <p:blipFill>
          <a:blip r:embed="rId2"/>
          <a:srcRect/>
          <a:stretch>
            <a:fillRect/>
          </a:stretch>
        </p:blipFill>
        <p:spPr bwMode="auto">
          <a:xfrm>
            <a:off x="6786554" y="214290"/>
            <a:ext cx="2143140" cy="2143140"/>
          </a:xfrm>
          <a:prstGeom prst="rect">
            <a:avLst/>
          </a:prstGeom>
          <a:noFill/>
        </p:spPr>
      </p:pic>
      <p:sp>
        <p:nvSpPr>
          <p:cNvPr id="5" name="Title 1"/>
          <p:cNvSpPr txBox="1">
            <a:spLocks/>
          </p:cNvSpPr>
          <p:nvPr/>
        </p:nvSpPr>
        <p:spPr>
          <a:xfrm>
            <a:off x="214282" y="285728"/>
            <a:ext cx="5715040" cy="1470025"/>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hr-HR" sz="2400" b="0" i="0" u="none" strike="noStrike" kern="1200" cap="none" spc="0" normalizeH="0" baseline="0" noProof="0" dirty="0" smtClean="0">
                <a:ln>
                  <a:noFill/>
                </a:ln>
                <a:solidFill>
                  <a:schemeClr val="tx1">
                    <a:lumMod val="50000"/>
                    <a:lumOff val="50000"/>
                  </a:schemeClr>
                </a:solidFill>
                <a:effectLst/>
                <a:uLnTx/>
                <a:uFillTx/>
                <a:latin typeface="+mj-lt"/>
                <a:ea typeface="+mj-ea"/>
                <a:cs typeface="+mj-cs"/>
              </a:rPr>
              <a:t>International Scientific Conference</a:t>
            </a:r>
          </a:p>
          <a:p>
            <a:pPr marL="0" marR="0" lvl="0" indent="0" defTabSz="914400" rtl="0" eaLnBrk="1" fontAlgn="auto" latinLnBrk="0" hangingPunct="1">
              <a:lnSpc>
                <a:spcPct val="100000"/>
              </a:lnSpc>
              <a:spcBef>
                <a:spcPct val="0"/>
              </a:spcBef>
              <a:spcAft>
                <a:spcPts val="0"/>
              </a:spcAft>
              <a:buClrTx/>
              <a:buSzTx/>
              <a:buFontTx/>
              <a:buNone/>
              <a:tabLst/>
              <a:defRPr/>
            </a:pPr>
            <a:r>
              <a:rPr lang="hr-HR" sz="2400" dirty="0" smtClean="0">
                <a:solidFill>
                  <a:schemeClr val="tx1">
                    <a:lumMod val="50000"/>
                    <a:lumOff val="50000"/>
                  </a:schemeClr>
                </a:solidFill>
                <a:latin typeface="+mj-lt"/>
                <a:ea typeface="+mj-ea"/>
                <a:cs typeface="+mj-cs"/>
              </a:rPr>
              <a:t>RECREATION AND JOY OF LIFE IN SENIORS</a:t>
            </a:r>
          </a:p>
          <a:p>
            <a:pPr marL="0" marR="0" lvl="0" indent="0" defTabSz="914400" rtl="0" eaLnBrk="1" fontAlgn="auto" latinLnBrk="0" hangingPunct="1">
              <a:lnSpc>
                <a:spcPct val="100000"/>
              </a:lnSpc>
              <a:spcBef>
                <a:spcPct val="0"/>
              </a:spcBef>
              <a:spcAft>
                <a:spcPts val="0"/>
              </a:spcAft>
              <a:buClrTx/>
              <a:buSzTx/>
              <a:buFontTx/>
              <a:buNone/>
              <a:tabLst/>
              <a:defRPr/>
            </a:pPr>
            <a:r>
              <a:rPr lang="hr-HR" sz="2400" dirty="0" smtClean="0">
                <a:solidFill>
                  <a:schemeClr val="tx1">
                    <a:lumMod val="50000"/>
                    <a:lumOff val="50000"/>
                  </a:schemeClr>
                </a:solidFill>
                <a:latin typeface="+mj-lt"/>
                <a:ea typeface="+mj-ea"/>
                <a:cs typeface="+mj-cs"/>
              </a:rPr>
              <a:t>Torun, 20-21.4.2017.</a:t>
            </a:r>
            <a:endParaRPr kumimoji="0" lang="hr-HR" sz="2400" b="0" i="0" u="none" strike="noStrike" kern="1200" cap="none" spc="0" normalizeH="0" baseline="0" noProof="0" dirty="0" smtClean="0">
              <a:ln>
                <a:noFill/>
              </a:ln>
              <a:solidFill>
                <a:schemeClr val="tx1">
                  <a:lumMod val="50000"/>
                  <a:lumOff val="50000"/>
                </a:schemeClr>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28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26767284643_9cf4385443_z.JPG"/>
          <p:cNvPicPr>
            <a:picLocks noGrp="1" noChangeAspect="1"/>
          </p:cNvPicPr>
          <p:nvPr>
            <p:ph idx="1"/>
          </p:nvPr>
        </p:nvPicPr>
        <p:blipFill>
          <a:blip r:embed="rId2"/>
          <a:stretch>
            <a:fillRect/>
          </a:stretch>
        </p:blipFill>
        <p:spPr>
          <a:xfrm>
            <a:off x="0" y="0"/>
            <a:ext cx="10278970" cy="6858000"/>
          </a:xfrm>
        </p:spPr>
      </p:pic>
      <p:pic>
        <p:nvPicPr>
          <p:cNvPr id="5" name="Picture 4" descr="17819742441_f8af43b6b6_z.JPG"/>
          <p:cNvPicPr>
            <a:picLocks noChangeAspect="1"/>
          </p:cNvPicPr>
          <p:nvPr/>
        </p:nvPicPr>
        <p:blipFill>
          <a:blip r:embed="rId3"/>
          <a:stretch>
            <a:fillRect/>
          </a:stretch>
        </p:blipFill>
        <p:spPr>
          <a:xfrm>
            <a:off x="0" y="0"/>
            <a:ext cx="10303098" cy="6858000"/>
          </a:xfrm>
          <a:prstGeom prst="rect">
            <a:avLst/>
          </a:prstGeom>
        </p:spPr>
      </p:pic>
      <p:pic>
        <p:nvPicPr>
          <p:cNvPr id="6" name="Picture 5" descr="27274603922_df8a0eeffb_z.JPG"/>
          <p:cNvPicPr>
            <a:picLocks noChangeAspect="1"/>
          </p:cNvPicPr>
          <p:nvPr/>
        </p:nvPicPr>
        <p:blipFill>
          <a:blip r:embed="rId4"/>
          <a:stretch>
            <a:fillRect/>
          </a:stretch>
        </p:blipFill>
        <p:spPr>
          <a:xfrm>
            <a:off x="0" y="0"/>
            <a:ext cx="10278970" cy="6858000"/>
          </a:xfrm>
          <a:prstGeom prst="rect">
            <a:avLst/>
          </a:prstGeom>
        </p:spPr>
      </p:pic>
      <p:pic>
        <p:nvPicPr>
          <p:cNvPr id="7" name="Picture 6" descr="14042793048_1e87cfff17_z.JPG"/>
          <p:cNvPicPr>
            <a:picLocks noChangeAspect="1"/>
          </p:cNvPicPr>
          <p:nvPr/>
        </p:nvPicPr>
        <p:blipFill>
          <a:blip r:embed="rId5"/>
          <a:stretch>
            <a:fillRect/>
          </a:stretch>
        </p:blipFill>
        <p:spPr>
          <a:xfrm>
            <a:off x="0" y="-319573"/>
            <a:ext cx="11231410" cy="7177573"/>
          </a:xfrm>
          <a:prstGeom prst="rect">
            <a:avLst/>
          </a:prstGeom>
        </p:spPr>
      </p:pic>
      <p:pic>
        <p:nvPicPr>
          <p:cNvPr id="8" name="Picture 7" descr="30904494016_3b570f0de4_z.JPG"/>
          <p:cNvPicPr>
            <a:picLocks noChangeAspect="1"/>
          </p:cNvPicPr>
          <p:nvPr/>
        </p:nvPicPr>
        <p:blipFill>
          <a:blip r:embed="rId6"/>
          <a:stretch>
            <a:fillRect/>
          </a:stretch>
        </p:blipFill>
        <p:spPr>
          <a:xfrm>
            <a:off x="0" y="0"/>
            <a:ext cx="11028555" cy="73581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20" presetClass="entr" presetSubtype="0" fill="hold" nodeType="afterEffect">
                                  <p:stCondLst>
                                    <p:cond delay="10000"/>
                                  </p:stCondLst>
                                  <p:childTnLst>
                                    <p:set>
                                      <p:cBhvr>
                                        <p:cTn id="9" dur="1" fill="hold">
                                          <p:stCondLst>
                                            <p:cond delay="0"/>
                                          </p:stCondLst>
                                        </p:cTn>
                                        <p:tgtEl>
                                          <p:spTgt spid="5"/>
                                        </p:tgtEl>
                                        <p:attrNameLst>
                                          <p:attrName>style.visibility</p:attrName>
                                        </p:attrNameLst>
                                      </p:cBhvr>
                                      <p:to>
                                        <p:strVal val="visible"/>
                                      </p:to>
                                    </p:set>
                                    <p:animEffect transition="in" filter="wedge">
                                      <p:cBhvr>
                                        <p:cTn id="10" dur="2000"/>
                                        <p:tgtEl>
                                          <p:spTgt spid="5"/>
                                        </p:tgtEl>
                                      </p:cBhvr>
                                    </p:animEffect>
                                  </p:childTnLst>
                                </p:cTn>
                              </p:par>
                            </p:childTnLst>
                          </p:cTn>
                        </p:par>
                        <p:par>
                          <p:cTn id="11" fill="hold">
                            <p:stCondLst>
                              <p:cond delay="12000"/>
                            </p:stCondLst>
                            <p:childTnLst>
                              <p:par>
                                <p:cTn id="12" presetID="1" presetClass="exit" presetSubtype="0" fill="hold" nodeType="afterEffect">
                                  <p:stCondLst>
                                    <p:cond delay="0"/>
                                  </p:stCondLst>
                                  <p:childTnLst>
                                    <p:set>
                                      <p:cBhvr>
                                        <p:cTn id="13" dur="1" fill="hold">
                                          <p:stCondLst>
                                            <p:cond delay="0"/>
                                          </p:stCondLst>
                                        </p:cTn>
                                        <p:tgtEl>
                                          <p:spTgt spid="4"/>
                                        </p:tgtEl>
                                        <p:attrNameLst>
                                          <p:attrName>style.visibility</p:attrName>
                                        </p:attrNameLst>
                                      </p:cBhvr>
                                      <p:to>
                                        <p:strVal val="hidden"/>
                                      </p:to>
                                    </p:set>
                                  </p:childTnLst>
                                </p:cTn>
                              </p:par>
                            </p:childTnLst>
                          </p:cTn>
                        </p:par>
                        <p:par>
                          <p:cTn id="14" fill="hold">
                            <p:stCondLst>
                              <p:cond delay="12000"/>
                            </p:stCondLst>
                            <p:childTnLst>
                              <p:par>
                                <p:cTn id="15" presetID="20" presetClass="entr" presetSubtype="0" fill="hold" nodeType="afterEffect">
                                  <p:stCondLst>
                                    <p:cond delay="10000"/>
                                  </p:stCondLst>
                                  <p:childTnLst>
                                    <p:set>
                                      <p:cBhvr>
                                        <p:cTn id="16" dur="1" fill="hold">
                                          <p:stCondLst>
                                            <p:cond delay="0"/>
                                          </p:stCondLst>
                                        </p:cTn>
                                        <p:tgtEl>
                                          <p:spTgt spid="6"/>
                                        </p:tgtEl>
                                        <p:attrNameLst>
                                          <p:attrName>style.visibility</p:attrName>
                                        </p:attrNameLst>
                                      </p:cBhvr>
                                      <p:to>
                                        <p:strVal val="visible"/>
                                      </p:to>
                                    </p:set>
                                    <p:animEffect transition="in" filter="wedge">
                                      <p:cBhvr>
                                        <p:cTn id="17" dur="2000"/>
                                        <p:tgtEl>
                                          <p:spTgt spid="6"/>
                                        </p:tgtEl>
                                      </p:cBhvr>
                                    </p:animEffect>
                                  </p:childTnLst>
                                </p:cTn>
                              </p:par>
                            </p:childTnLst>
                          </p:cTn>
                        </p:par>
                        <p:par>
                          <p:cTn id="18" fill="hold">
                            <p:stCondLst>
                              <p:cond delay="24000"/>
                            </p:stCondLst>
                            <p:childTnLst>
                              <p:par>
                                <p:cTn id="19" presetID="1" presetClass="exit" presetSubtype="0" fill="hold" nodeType="afterEffect">
                                  <p:stCondLst>
                                    <p:cond delay="0"/>
                                  </p:stCondLst>
                                  <p:childTnLst>
                                    <p:set>
                                      <p:cBhvr>
                                        <p:cTn id="20" dur="1" fill="hold">
                                          <p:stCondLst>
                                            <p:cond delay="0"/>
                                          </p:stCondLst>
                                        </p:cTn>
                                        <p:tgtEl>
                                          <p:spTgt spid="5"/>
                                        </p:tgtEl>
                                        <p:attrNameLst>
                                          <p:attrName>style.visibility</p:attrName>
                                        </p:attrNameLst>
                                      </p:cBhvr>
                                      <p:to>
                                        <p:strVal val="hidden"/>
                                      </p:to>
                                    </p:set>
                                  </p:childTnLst>
                                </p:cTn>
                              </p:par>
                            </p:childTnLst>
                          </p:cTn>
                        </p:par>
                        <p:par>
                          <p:cTn id="21" fill="hold">
                            <p:stCondLst>
                              <p:cond delay="24000"/>
                            </p:stCondLst>
                            <p:childTnLst>
                              <p:par>
                                <p:cTn id="22" presetID="9" presetClass="entr" presetSubtype="0" fill="hold" nodeType="afterEffect">
                                  <p:stCondLst>
                                    <p:cond delay="10000"/>
                                  </p:stCondLst>
                                  <p:childTnLst>
                                    <p:set>
                                      <p:cBhvr>
                                        <p:cTn id="23" dur="1" fill="hold">
                                          <p:stCondLst>
                                            <p:cond delay="0"/>
                                          </p:stCondLst>
                                        </p:cTn>
                                        <p:tgtEl>
                                          <p:spTgt spid="7"/>
                                        </p:tgtEl>
                                        <p:attrNameLst>
                                          <p:attrName>style.visibility</p:attrName>
                                        </p:attrNameLst>
                                      </p:cBhvr>
                                      <p:to>
                                        <p:strVal val="visible"/>
                                      </p:to>
                                    </p:set>
                                    <p:animEffect transition="in" filter="dissolve">
                                      <p:cBhvr>
                                        <p:cTn id="24" dur="3000"/>
                                        <p:tgtEl>
                                          <p:spTgt spid="7"/>
                                        </p:tgtEl>
                                      </p:cBhvr>
                                    </p:animEffect>
                                  </p:childTnLst>
                                </p:cTn>
                              </p:par>
                            </p:childTnLst>
                          </p:cTn>
                        </p:par>
                        <p:par>
                          <p:cTn id="25" fill="hold">
                            <p:stCondLst>
                              <p:cond delay="37000"/>
                            </p:stCondLst>
                            <p:childTnLst>
                              <p:par>
                                <p:cTn id="26" presetID="1" presetClass="exit" presetSubtype="0" fill="hold" nodeType="afterEffect">
                                  <p:stCondLst>
                                    <p:cond delay="10000"/>
                                  </p:stCondLst>
                                  <p:childTnLst>
                                    <p:set>
                                      <p:cBhvr>
                                        <p:cTn id="27" dur="1" fill="hold">
                                          <p:stCondLst>
                                            <p:cond delay="0"/>
                                          </p:stCondLst>
                                        </p:cTn>
                                        <p:tgtEl>
                                          <p:spTgt spid="6"/>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3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800" decel="100000"/>
                                        <p:tgtEl>
                                          <p:spTgt spid="8"/>
                                        </p:tgtEl>
                                      </p:cBhvr>
                                    </p:animEffect>
                                    <p:anim calcmode="lin" valueType="num">
                                      <p:cBhvr>
                                        <p:cTn id="33" dur="800" decel="100000" fill="hold"/>
                                        <p:tgtEl>
                                          <p:spTgt spid="8"/>
                                        </p:tgtEl>
                                        <p:attrNameLst>
                                          <p:attrName>style.rotation</p:attrName>
                                        </p:attrNameLst>
                                      </p:cBhvr>
                                      <p:tavLst>
                                        <p:tav tm="0">
                                          <p:val>
                                            <p:fltVal val="-90"/>
                                          </p:val>
                                        </p:tav>
                                        <p:tav tm="100000">
                                          <p:val>
                                            <p:fltVal val="0"/>
                                          </p:val>
                                        </p:tav>
                                      </p:tavLst>
                                    </p:anim>
                                    <p:anim calcmode="lin" valueType="num">
                                      <p:cBhvr>
                                        <p:cTn id="34" dur="800" decel="100000" fill="hold"/>
                                        <p:tgtEl>
                                          <p:spTgt spid="8"/>
                                        </p:tgtEl>
                                        <p:attrNameLst>
                                          <p:attrName>ppt_x</p:attrName>
                                        </p:attrNameLst>
                                      </p:cBhvr>
                                      <p:tavLst>
                                        <p:tav tm="0">
                                          <p:val>
                                            <p:strVal val="#ppt_x+0.4"/>
                                          </p:val>
                                        </p:tav>
                                        <p:tav tm="100000">
                                          <p:val>
                                            <p:strVal val="#ppt_x-0.05"/>
                                          </p:val>
                                        </p:tav>
                                      </p:tavLst>
                                    </p:anim>
                                    <p:anim calcmode="lin" valueType="num">
                                      <p:cBhvr>
                                        <p:cTn id="35" dur="800" decel="100000" fill="hold"/>
                                        <p:tgtEl>
                                          <p:spTgt spid="8"/>
                                        </p:tgtEl>
                                        <p:attrNameLst>
                                          <p:attrName>ppt_y</p:attrName>
                                        </p:attrNameLst>
                                      </p:cBhvr>
                                      <p:tavLst>
                                        <p:tav tm="0">
                                          <p:val>
                                            <p:strVal val="#ppt_y-0.4"/>
                                          </p:val>
                                        </p:tav>
                                        <p:tav tm="100000">
                                          <p:val>
                                            <p:strVal val="#ppt_y+0.1"/>
                                          </p:val>
                                        </p:tav>
                                      </p:tavLst>
                                    </p:anim>
                                    <p:anim calcmode="lin" valueType="num">
                                      <p:cBhvr>
                                        <p:cTn id="36"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37"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38" fill="hold">
                            <p:stCondLst>
                              <p:cond delay="1000"/>
                            </p:stCondLst>
                            <p:childTnLst>
                              <p:par>
                                <p:cTn id="39" presetID="1" presetClass="exit" presetSubtype="0" fill="hold" nodeType="afterEffect">
                                  <p:stCondLst>
                                    <p:cond delay="10000"/>
                                  </p:stCondLst>
                                  <p:childTnLst>
                                    <p:set>
                                      <p:cBhvr>
                                        <p:cTn id="4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smtClean="0"/>
              <a:t>to explore motivation of senior citizens to engage in contract bridge</a:t>
            </a:r>
            <a:endParaRPr lang="hr-HR" sz="2800" dirty="0" smtClean="0"/>
          </a:p>
          <a:p>
            <a:pPr>
              <a:buNone/>
            </a:pPr>
            <a:endParaRPr lang="hr-HR" sz="2400" dirty="0" smtClean="0"/>
          </a:p>
          <a:p>
            <a:r>
              <a:rPr lang="en-US" sz="2800" dirty="0" smtClean="0"/>
              <a:t>to analyze self-reported benefits of the game regarding Major’s classification </a:t>
            </a:r>
          </a:p>
          <a:p>
            <a:endParaRPr lang="en-US" dirty="0"/>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chemeClr val="bg1"/>
                </a:solidFill>
                <a:latin typeface="Agency FB" pitchFamily="34" charset="0"/>
              </a:rPr>
              <a:t> </a:t>
            </a:r>
            <a:r>
              <a:rPr lang="hr-HR" sz="3600" b="1" dirty="0" smtClean="0">
                <a:solidFill>
                  <a:srgbClr val="BCE292"/>
                </a:solidFill>
                <a:latin typeface="Agency FB" pitchFamily="34" charset="0"/>
              </a:rPr>
              <a:t>Aims of the Study:</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r-HR" dirty="0" smtClean="0"/>
              <a:t>benefits:</a:t>
            </a:r>
          </a:p>
          <a:p>
            <a:pPr lvl="1">
              <a:buFont typeface="Arial" charset="0"/>
              <a:buChar char="•"/>
            </a:pPr>
            <a:r>
              <a:rPr lang="en-US" dirty="0" smtClean="0"/>
              <a:t>social affiliation</a:t>
            </a:r>
            <a:endParaRPr lang="hr-HR" dirty="0" smtClean="0"/>
          </a:p>
          <a:p>
            <a:pPr lvl="1">
              <a:buFont typeface="Arial" charset="0"/>
              <a:buChar char="•"/>
            </a:pPr>
            <a:r>
              <a:rPr lang="en-US" dirty="0" smtClean="0"/>
              <a:t>sense of accomplishment (i.e., self-confidence, power, and control)</a:t>
            </a:r>
            <a:endParaRPr lang="hr-HR" dirty="0" smtClean="0"/>
          </a:p>
          <a:p>
            <a:pPr lvl="1">
              <a:buFont typeface="Arial" charset="0"/>
              <a:buChar char="•"/>
            </a:pPr>
            <a:r>
              <a:rPr lang="en-US" dirty="0" smtClean="0"/>
              <a:t>health and fitness (i.e., physical benefits and stress relief)</a:t>
            </a:r>
            <a:endParaRPr lang="en-US" dirty="0"/>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chemeClr val="bg1"/>
                </a:solidFill>
                <a:latin typeface="Agency FB" pitchFamily="34" charset="0"/>
              </a:rPr>
              <a:t> </a:t>
            </a:r>
            <a:r>
              <a:rPr lang="hr-HR" sz="3600" b="1" dirty="0" smtClean="0">
                <a:solidFill>
                  <a:srgbClr val="BCE292"/>
                </a:solidFill>
                <a:latin typeface="Agency FB" pitchFamily="34" charset="0"/>
              </a:rPr>
              <a:t>Serious Leisure (Major, 2001):</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Men Women Symbols | Free Images - vector clip art ..."/>
          <p:cNvPicPr>
            <a:picLocks noChangeAspect="1" noChangeArrowheads="1"/>
          </p:cNvPicPr>
          <p:nvPr/>
        </p:nvPicPr>
        <p:blipFill>
          <a:blip r:embed="rId2"/>
          <a:srcRect l="14706" r="52941"/>
          <a:stretch>
            <a:fillRect/>
          </a:stretch>
        </p:blipFill>
        <p:spPr bwMode="auto">
          <a:xfrm>
            <a:off x="642910" y="1643050"/>
            <a:ext cx="785818" cy="1821669"/>
          </a:xfrm>
          <a:prstGeom prst="rect">
            <a:avLst/>
          </a:prstGeom>
          <a:noFill/>
        </p:spPr>
      </p:pic>
      <p:pic>
        <p:nvPicPr>
          <p:cNvPr id="7" name="Picture 2" descr="Men Women Symbols | Free Images - vector clip art ..."/>
          <p:cNvPicPr>
            <a:picLocks noChangeAspect="1" noChangeArrowheads="1"/>
          </p:cNvPicPr>
          <p:nvPr/>
        </p:nvPicPr>
        <p:blipFill>
          <a:blip r:embed="rId2"/>
          <a:srcRect l="46875" r="18749"/>
          <a:stretch>
            <a:fillRect/>
          </a:stretch>
        </p:blipFill>
        <p:spPr bwMode="auto">
          <a:xfrm>
            <a:off x="4500562" y="1643050"/>
            <a:ext cx="785818" cy="1785950"/>
          </a:xfrm>
          <a:prstGeom prst="rect">
            <a:avLst/>
          </a:prstGeom>
          <a:noFill/>
        </p:spPr>
      </p:pic>
      <p:pic>
        <p:nvPicPr>
          <p:cNvPr id="8" name="Picture 4" descr="Slikovni rezultat za symbol equals"/>
          <p:cNvPicPr>
            <a:picLocks noChangeAspect="1" noChangeArrowheads="1"/>
          </p:cNvPicPr>
          <p:nvPr/>
        </p:nvPicPr>
        <p:blipFill>
          <a:blip r:embed="rId3" cstate="print"/>
          <a:srcRect l="28267" t="33920" r="30276" b="30276"/>
          <a:stretch>
            <a:fillRect/>
          </a:stretch>
        </p:blipFill>
        <p:spPr bwMode="auto">
          <a:xfrm>
            <a:off x="1357290" y="2357430"/>
            <a:ext cx="642942" cy="555268"/>
          </a:xfrm>
          <a:prstGeom prst="rect">
            <a:avLst/>
          </a:prstGeom>
          <a:noFill/>
        </p:spPr>
      </p:pic>
      <p:pic>
        <p:nvPicPr>
          <p:cNvPr id="9" name="Picture 4" descr="Slikovni rezultat za symbol equals"/>
          <p:cNvPicPr>
            <a:picLocks noChangeAspect="1" noChangeArrowheads="1"/>
          </p:cNvPicPr>
          <p:nvPr/>
        </p:nvPicPr>
        <p:blipFill>
          <a:blip r:embed="rId3" cstate="print"/>
          <a:srcRect l="28267" t="33920" r="30276" b="30276"/>
          <a:stretch>
            <a:fillRect/>
          </a:stretch>
        </p:blipFill>
        <p:spPr bwMode="auto">
          <a:xfrm>
            <a:off x="5286380" y="2357430"/>
            <a:ext cx="642942" cy="555268"/>
          </a:xfrm>
          <a:prstGeom prst="rect">
            <a:avLst/>
          </a:prstGeom>
          <a:noFill/>
        </p:spPr>
      </p:pic>
      <p:sp>
        <p:nvSpPr>
          <p:cNvPr id="10" name="Rectangle 9"/>
          <p:cNvSpPr/>
          <p:nvPr/>
        </p:nvSpPr>
        <p:spPr>
          <a:xfrm>
            <a:off x="1142976" y="2285992"/>
            <a:ext cx="2428892" cy="1446550"/>
          </a:xfrm>
          <a:prstGeom prst="rect">
            <a:avLst/>
          </a:prstGeom>
          <a:noFill/>
        </p:spPr>
        <p:txBody>
          <a:bodyPr wrap="square" lIns="91440" tIns="45720" rIns="91440" bIns="45720">
            <a:spAutoFit/>
          </a:bodyPr>
          <a:lstStyle/>
          <a:p>
            <a:pPr algn="ctr"/>
            <a:r>
              <a:rPr lang="hr-HR" sz="4400" b="1" dirty="0" smtClean="0">
                <a:ln w="19050">
                  <a:noFill/>
                  <a:prstDash val="solid"/>
                </a:ln>
                <a:effectLst>
                  <a:outerShdw blurRad="41275" dist="20320" dir="1800000" algn="tl" rotWithShape="0">
                    <a:srgbClr val="000000">
                      <a:alpha val="40000"/>
                    </a:srgbClr>
                  </a:outerShdw>
                </a:effectLst>
                <a:latin typeface="Footlight MT Light" pitchFamily="18" charset="0"/>
              </a:rPr>
              <a:t>3</a:t>
            </a:r>
          </a:p>
          <a:p>
            <a:pPr algn="ctr"/>
            <a:r>
              <a:rPr lang="hr-HR" sz="4400" b="1" dirty="0" smtClean="0">
                <a:ln w="19050">
                  <a:noFill/>
                  <a:prstDash val="solid"/>
                </a:ln>
                <a:effectLst>
                  <a:outerShdw blurRad="41275" dist="20320" dir="1800000" algn="tl" rotWithShape="0">
                    <a:srgbClr val="000000">
                      <a:alpha val="40000"/>
                    </a:srgbClr>
                  </a:outerShdw>
                </a:effectLst>
                <a:latin typeface="Footlight MT Light" pitchFamily="18" charset="0"/>
              </a:rPr>
              <a:t> </a:t>
            </a:r>
            <a:endParaRPr lang="en-US" sz="4400" b="1" cap="none" spc="0" dirty="0">
              <a:ln w="19050">
                <a:noFill/>
                <a:prstDash val="solid"/>
              </a:ln>
              <a:effectLst>
                <a:outerShdw blurRad="41275" dist="20320" dir="1800000" algn="tl" rotWithShape="0">
                  <a:srgbClr val="000000">
                    <a:alpha val="40000"/>
                  </a:srgbClr>
                </a:outerShdw>
              </a:effectLst>
              <a:latin typeface="Footlight MT Light" pitchFamily="18" charset="0"/>
            </a:endParaRPr>
          </a:p>
        </p:txBody>
      </p:sp>
      <p:sp>
        <p:nvSpPr>
          <p:cNvPr id="11" name="Rectangle 10"/>
          <p:cNvSpPr/>
          <p:nvPr/>
        </p:nvSpPr>
        <p:spPr>
          <a:xfrm>
            <a:off x="5357818" y="2214554"/>
            <a:ext cx="2500330" cy="769441"/>
          </a:xfrm>
          <a:prstGeom prst="rect">
            <a:avLst/>
          </a:prstGeom>
          <a:noFill/>
        </p:spPr>
        <p:txBody>
          <a:bodyPr wrap="square" lIns="91440" tIns="45720" rIns="91440" bIns="45720">
            <a:spAutoFit/>
          </a:bodyPr>
          <a:lstStyle/>
          <a:p>
            <a:pPr algn="ctr"/>
            <a:r>
              <a:rPr lang="hr-HR" sz="4400" b="1" cap="none" spc="0" dirty="0" smtClean="0">
                <a:ln w="19050">
                  <a:noFill/>
                  <a:prstDash val="solid"/>
                </a:ln>
                <a:effectLst>
                  <a:outerShdw blurRad="41275" dist="20320" dir="1800000" algn="tl" rotWithShape="0">
                    <a:srgbClr val="000000">
                      <a:alpha val="40000"/>
                    </a:srgbClr>
                  </a:outerShdw>
                </a:effectLst>
                <a:latin typeface="Footlight MT Light" pitchFamily="18" charset="0"/>
              </a:rPr>
              <a:t>5</a:t>
            </a:r>
            <a:endParaRPr lang="en-US" sz="4400" b="1" cap="none" spc="0" dirty="0">
              <a:ln w="19050">
                <a:noFill/>
                <a:prstDash val="solid"/>
              </a:ln>
              <a:effectLst>
                <a:outerShdw blurRad="41275" dist="20320" dir="1800000" algn="tl" rotWithShape="0">
                  <a:srgbClr val="000000">
                    <a:alpha val="40000"/>
                  </a:srgbClr>
                </a:outerShdw>
              </a:effectLst>
              <a:latin typeface="Footlight MT Light" pitchFamily="18" charset="0"/>
            </a:endParaRPr>
          </a:p>
        </p:txBody>
      </p:sp>
      <p:sp>
        <p:nvSpPr>
          <p:cNvPr id="14" name="Rectangle 13"/>
          <p:cNvSpPr/>
          <p:nvPr/>
        </p:nvSpPr>
        <p:spPr>
          <a:xfrm>
            <a:off x="928662" y="3571876"/>
            <a:ext cx="6643734" cy="769441"/>
          </a:xfrm>
          <a:prstGeom prst="rect">
            <a:avLst/>
          </a:prstGeom>
          <a:noFill/>
        </p:spPr>
        <p:txBody>
          <a:bodyPr wrap="square" lIns="91440" tIns="45720" rIns="91440" bIns="45720">
            <a:spAutoFit/>
          </a:bodyPr>
          <a:lstStyle/>
          <a:p>
            <a:pPr algn="ctr"/>
            <a:r>
              <a:rPr lang="hr-HR" sz="4400" b="1" dirty="0" smtClean="0">
                <a:ln w="19050">
                  <a:noFill/>
                  <a:prstDash val="solid"/>
                </a:ln>
                <a:effectLst>
                  <a:outerShdw blurRad="41275" dist="20320" dir="1800000" algn="tl" rotWithShape="0">
                    <a:srgbClr val="000000">
                      <a:alpha val="40000"/>
                    </a:srgbClr>
                  </a:outerShdw>
                </a:effectLst>
                <a:latin typeface="Footlight MT Light" pitchFamily="18" charset="0"/>
              </a:rPr>
              <a:t>age:  68-80</a:t>
            </a:r>
            <a:endParaRPr lang="en-US" sz="4400" b="1" cap="none" spc="0" dirty="0">
              <a:ln w="19050">
                <a:noFill/>
                <a:prstDash val="solid"/>
              </a:ln>
              <a:effectLst>
                <a:outerShdw blurRad="41275" dist="20320" dir="1800000" algn="tl" rotWithShape="0">
                  <a:srgbClr val="000000">
                    <a:alpha val="40000"/>
                  </a:srgbClr>
                </a:outerShdw>
              </a:effectLst>
              <a:latin typeface="Footlight MT Light" pitchFamily="18" charset="0"/>
            </a:endParaRPr>
          </a:p>
        </p:txBody>
      </p:sp>
      <p:sp>
        <p:nvSpPr>
          <p:cNvPr id="12" name="Rectangle 11"/>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BCE292"/>
                </a:solidFill>
                <a:latin typeface="Agency FB" pitchFamily="34" charset="0"/>
              </a:rPr>
              <a:t>Method: Sample</a:t>
            </a:r>
            <a:endParaRPr lang="en-US" sz="3600" b="1" dirty="0" smtClean="0">
              <a:solidFill>
                <a:srgbClr val="BCE292"/>
              </a:solidFill>
              <a:latin typeface="Agency FB" pitchFamily="34" charset="0"/>
            </a:endParaRPr>
          </a:p>
        </p:txBody>
      </p:sp>
      <p:sp>
        <p:nvSpPr>
          <p:cNvPr id="13" name="Rectangle 12"/>
          <p:cNvSpPr/>
          <p:nvPr/>
        </p:nvSpPr>
        <p:spPr>
          <a:xfrm>
            <a:off x="1643042" y="4500570"/>
            <a:ext cx="5572132" cy="1384995"/>
          </a:xfrm>
          <a:prstGeom prst="rect">
            <a:avLst/>
          </a:prstGeom>
        </p:spPr>
        <p:txBody>
          <a:bodyPr wrap="square">
            <a:spAutoFit/>
          </a:bodyPr>
          <a:lstStyle/>
          <a:p>
            <a:pPr algn="ctr"/>
            <a:r>
              <a:rPr lang="hr-HR" sz="2800" dirty="0" smtClean="0">
                <a:latin typeface="Footlight MT Light" pitchFamily="18" charset="0"/>
              </a:rPr>
              <a:t>players who play at least once per week for last 8 years</a:t>
            </a:r>
          </a:p>
          <a:p>
            <a:pPr algn="ctr"/>
            <a:r>
              <a:rPr lang="hr-HR" sz="2800" dirty="0" smtClean="0">
                <a:latin typeface="Footlight MT Light" pitchFamily="18" charset="0"/>
              </a:rPr>
              <a:t>all approached agreed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357158" y="1928802"/>
            <a:ext cx="8429684" cy="2500330"/>
          </a:xfrm>
          <a:prstGeom prst="rect">
            <a:avLst/>
          </a:prstGeom>
          <a:solidFill>
            <a:srgbClr val="F3D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57158" y="4429132"/>
            <a:ext cx="8429684" cy="207170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28596" y="1357298"/>
            <a:ext cx="8229600" cy="5500702"/>
          </a:xfrm>
        </p:spPr>
        <p:txBody>
          <a:bodyPr>
            <a:normAutofit/>
          </a:bodyPr>
          <a:lstStyle/>
          <a:p>
            <a:pPr>
              <a:buNone/>
            </a:pPr>
            <a:r>
              <a:rPr lang="hr-HR" sz="2800" dirty="0" smtClean="0"/>
              <a:t>In depth semi-structured interview:	</a:t>
            </a:r>
          </a:p>
          <a:p>
            <a:pPr>
              <a:buNone/>
            </a:pPr>
            <a:r>
              <a:rPr lang="hr-HR" sz="2800" b="1" dirty="0" smtClean="0"/>
              <a:t>general:</a:t>
            </a:r>
          </a:p>
          <a:p>
            <a:pPr>
              <a:buNone/>
            </a:pPr>
            <a:r>
              <a:rPr lang="hr-HR" sz="2800" dirty="0" smtClean="0"/>
              <a:t>* age</a:t>
            </a:r>
          </a:p>
          <a:p>
            <a:pPr>
              <a:buNone/>
            </a:pPr>
            <a:r>
              <a:rPr lang="hr-HR" sz="2800" dirty="0" smtClean="0"/>
              <a:t>* health</a:t>
            </a:r>
          </a:p>
          <a:p>
            <a:pPr>
              <a:buNone/>
            </a:pPr>
            <a:r>
              <a:rPr lang="hr-HR" sz="2800" dirty="0" smtClean="0"/>
              <a:t>* social life including family</a:t>
            </a:r>
          </a:p>
          <a:p>
            <a:pPr>
              <a:buNone/>
            </a:pPr>
            <a:r>
              <a:rPr lang="hr-HR" sz="2800" dirty="0" smtClean="0"/>
              <a:t>* work and other hobbies</a:t>
            </a:r>
          </a:p>
          <a:p>
            <a:pPr>
              <a:buNone/>
            </a:pPr>
            <a:r>
              <a:rPr lang="hr-HR" sz="2800" b="1" dirty="0" smtClean="0"/>
              <a:t>bridge:</a:t>
            </a:r>
          </a:p>
          <a:p>
            <a:pPr>
              <a:buNone/>
            </a:pPr>
            <a:r>
              <a:rPr lang="hr-HR" sz="2800" dirty="0" smtClean="0"/>
              <a:t>* experiences</a:t>
            </a:r>
          </a:p>
          <a:p>
            <a:pPr>
              <a:buNone/>
            </a:pPr>
            <a:r>
              <a:rPr lang="hr-HR" sz="2800" dirty="0" smtClean="0"/>
              <a:t>* motivation</a:t>
            </a:r>
          </a:p>
          <a:p>
            <a:pPr>
              <a:buNone/>
            </a:pPr>
            <a:r>
              <a:rPr lang="hr-HR" sz="2800" dirty="0" smtClean="0"/>
              <a:t>* benefits from bridge</a:t>
            </a:r>
          </a:p>
          <a:p>
            <a:pPr>
              <a:buNone/>
            </a:pPr>
            <a:endParaRPr lang="hr-HR" sz="2800" dirty="0" smtClean="0"/>
          </a:p>
        </p:txBody>
      </p:sp>
      <p:sp>
        <p:nvSpPr>
          <p:cNvPr id="8" name="Rectangle 7"/>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Method: Instruments</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s://outlook.office365.com/owa/service.svc/s/GetAttachmentThumbnail?id=AAMkADUwMGM4YmIxLTk1N2QtNGQyYi1iZGNiLTEyYTQ5ZjZkZTdmZQBGAAAAAADn%2FaAVq6NcRbwOJx7MSP8SBwDKbdpTBzWgSK%2FI2yToXS4EAAAAAZWOAAApaSkZcMyISYN0CDlLm0UNAAAEiVFeAAABEgAQALmNxFq2BmVJj5ZYpYX%2FUfE%3D&amp;thumbnailType=2&amp;X-OWA-CANARY=FMdy2qPyZ0y8E2nk-kX859DIOwhueNQYYPVol-z_sMOHq-jZQ91Adr-e-MVbfKGJz0ZtyCMrxA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8" name="AutoShape 4" descr="https://outlook.office365.com/owa/service.svc/s/GetAttachmentThumbnail?id=AAMkADUwMGM4YmIxLTk1N2QtNGQyYi1iZGNiLTEyYTQ5ZjZkZTdmZQBGAAAAAADn%2FaAVq6NcRbwOJx7MSP8SBwDKbdpTBzWgSK%2FI2yToXS4EAAAAAZWOAAApaSkZcMyISYN0CDlLm0UNAAAEiVFeAAABEgAQALmNxFq2BmVJj5ZYpYX%2FUfE%3D&amp;thumbnailType=2&amp;X-OWA-CANARY=FMdy2qPyZ0y8E2nk-kX859DIOwhueNQYYPVol-z_sMOHq-jZQ91Adr-e-MVbfKGJz0ZtyCMrxA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30" name="AutoShape 6" descr="https://outlook.office365.com/owa/service.svc/s/GetAttachmentThumbnail?id=AAMkADUwMGM4YmIxLTk1N2QtNGQyYi1iZGNiLTEyYTQ5ZjZkZTdmZQBGAAAAAADn%2FaAVq6NcRbwOJx7MSP8SBwDKbdpTBzWgSK%2FI2yToXS4EAAAAAZWOAAApaSkZcMyISYN0CDlLm0UNAAAEiVFeAAABEgAQALmNxFq2BmVJj5ZYpYX%2FUfE%3D&amp;thumbnailType=2&amp;X-OWA-CANARY=FMdy2qPyZ0y8E2nk-kX859DIOwhueNQYYPVol-z_sMOHq-jZQ91Adr-e-MVbfKGJz0ZtyCMrxA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32" name="AutoShape 8" descr="https://outlook.office365.com/owa/service.svc/s/GetAttachmentThumbnail?id=AAMkADUwMGM4YmIxLTk1N2QtNGQyYi1iZGNiLTEyYTQ5ZjZkZTdmZQBGAAAAAADn%2FaAVq6NcRbwOJx7MSP8SBwDKbdpTBzWgSK%2FI2yToXS4EAAAAAZWOAAApaSkZcMyISYN0CDlLm0UNAAAEiVFeAAABEgAQALmNxFq2BmVJj5ZYpYX%2FUfE%3D&amp;thumbnailType=2&amp;X-OWA-CANARY=FMdy2qPyZ0y8E2nk-kX859DIOwhueNQYYPVol-z_sMOHq-jZQ91Adr-e-MVbfKGJz0ZtyCMrxA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 name="Rectangle 9"/>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Method: Procedure</a:t>
            </a:r>
            <a:endParaRPr lang="en-US" sz="3600" b="1" dirty="0" smtClean="0">
              <a:solidFill>
                <a:srgbClr val="BCE292"/>
              </a:solidFill>
              <a:latin typeface="Agency FB" pitchFamily="34" charset="0"/>
            </a:endParaRPr>
          </a:p>
        </p:txBody>
      </p:sp>
      <p:sp>
        <p:nvSpPr>
          <p:cNvPr id="11" name="Content Placeholder 2"/>
          <p:cNvSpPr>
            <a:spLocks noGrp="1"/>
          </p:cNvSpPr>
          <p:nvPr>
            <p:ph idx="1"/>
          </p:nvPr>
        </p:nvSpPr>
        <p:spPr>
          <a:xfrm>
            <a:off x="457200" y="1600200"/>
            <a:ext cx="8229600" cy="4525963"/>
          </a:xfrm>
        </p:spPr>
        <p:txBody>
          <a:bodyPr>
            <a:normAutofit/>
          </a:bodyPr>
          <a:lstStyle/>
          <a:p>
            <a:r>
              <a:rPr lang="hr-HR" sz="2400" dirty="0" smtClean="0"/>
              <a:t>in depth semi structured interviews</a:t>
            </a:r>
          </a:p>
          <a:p>
            <a:r>
              <a:rPr lang="hr-HR" sz="2400" dirty="0" smtClean="0"/>
              <a:t>about 30 minutes</a:t>
            </a:r>
          </a:p>
          <a:p>
            <a:r>
              <a:rPr lang="hr-HR" sz="2400" dirty="0" smtClean="0"/>
              <a:t>voluntarily and anonimously</a:t>
            </a:r>
          </a:p>
          <a:p>
            <a:r>
              <a:rPr lang="hr-HR" sz="2400" dirty="0" smtClean="0"/>
              <a:t>agreed to share their comments for scientific purposes</a:t>
            </a:r>
          </a:p>
          <a:p>
            <a:pPr>
              <a:buNone/>
            </a:pPr>
            <a:endParaRPr lang="hr-HR"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85860"/>
            <a:ext cx="8229600" cy="4840303"/>
          </a:xfrm>
        </p:spPr>
        <p:txBody>
          <a:bodyPr>
            <a:normAutofit lnSpcReduction="10000"/>
          </a:bodyPr>
          <a:lstStyle/>
          <a:p>
            <a:pPr>
              <a:buNone/>
            </a:pPr>
            <a:r>
              <a:rPr lang="en-US" sz="2400" b="1" dirty="0" smtClean="0"/>
              <a:t>General:</a:t>
            </a:r>
          </a:p>
          <a:p>
            <a:pPr>
              <a:buNone/>
            </a:pPr>
            <a:r>
              <a:rPr lang="en-US" sz="2400" dirty="0" smtClean="0"/>
              <a:t>6 married/in a relationship, 2 widowed</a:t>
            </a:r>
          </a:p>
          <a:p>
            <a:pPr>
              <a:buNone/>
            </a:pPr>
            <a:r>
              <a:rPr lang="en-US" sz="2400" dirty="0" smtClean="0"/>
              <a:t>7 university degree</a:t>
            </a:r>
          </a:p>
          <a:p>
            <a:pPr>
              <a:buNone/>
            </a:pPr>
            <a:r>
              <a:rPr lang="en-US" sz="2400" dirty="0" smtClean="0"/>
              <a:t>all </a:t>
            </a:r>
            <a:r>
              <a:rPr lang="hr-HR" sz="2400" dirty="0" smtClean="0"/>
              <a:t>retired</a:t>
            </a:r>
            <a:r>
              <a:rPr lang="en-US" sz="2400" dirty="0" smtClean="0"/>
              <a:t>, 1 with disability</a:t>
            </a:r>
          </a:p>
          <a:p>
            <a:pPr>
              <a:buNone/>
            </a:pPr>
            <a:r>
              <a:rPr lang="hr-HR" sz="2400" dirty="0" smtClean="0"/>
              <a:t>6</a:t>
            </a:r>
            <a:r>
              <a:rPr lang="en-US" sz="2400" dirty="0" smtClean="0"/>
              <a:t> still worked part-time jobs</a:t>
            </a:r>
          </a:p>
          <a:p>
            <a:pPr>
              <a:buNone/>
            </a:pPr>
            <a:r>
              <a:rPr lang="en-US" sz="2400" dirty="0" smtClean="0"/>
              <a:t>Free time activities: mostly intellectual and passive (reading, watching TV, cross-words/puzzles)</a:t>
            </a:r>
          </a:p>
          <a:p>
            <a:pPr>
              <a:buNone/>
            </a:pPr>
            <a:r>
              <a:rPr lang="en-US" sz="2400" b="1" dirty="0" smtClean="0"/>
              <a:t>Bridge:</a:t>
            </a:r>
          </a:p>
          <a:p>
            <a:pPr>
              <a:buNone/>
            </a:pPr>
            <a:r>
              <a:rPr lang="en-US" sz="2400" dirty="0" smtClean="0"/>
              <a:t>average club players or better</a:t>
            </a:r>
          </a:p>
          <a:p>
            <a:pPr>
              <a:buNone/>
            </a:pPr>
            <a:r>
              <a:rPr lang="hr-HR" sz="2400" dirty="0" smtClean="0"/>
              <a:t>5</a:t>
            </a:r>
            <a:r>
              <a:rPr lang="en-US" sz="2400" dirty="0" smtClean="0"/>
              <a:t> started to play when they were over 60, </a:t>
            </a:r>
            <a:r>
              <a:rPr lang="hr-HR" sz="2400" dirty="0" smtClean="0"/>
              <a:t>3</a:t>
            </a:r>
            <a:r>
              <a:rPr lang="en-US" sz="2400" dirty="0" smtClean="0"/>
              <a:t> started to play earlier</a:t>
            </a:r>
            <a:r>
              <a:rPr lang="hr-HR" sz="2400" dirty="0" smtClean="0"/>
              <a:t> and had long bridge experience.</a:t>
            </a:r>
            <a:endParaRPr lang="en-US" sz="2400" dirty="0" smtClean="0"/>
          </a:p>
          <a:p>
            <a:pPr>
              <a:buNone/>
            </a:pPr>
            <a:r>
              <a:rPr lang="en-US" sz="2400" dirty="0" smtClean="0"/>
              <a:t>All played for at least </a:t>
            </a:r>
            <a:r>
              <a:rPr lang="hr-HR" sz="2400" dirty="0" smtClean="0"/>
              <a:t>5</a:t>
            </a:r>
            <a:r>
              <a:rPr lang="en-US" sz="2400" dirty="0" smtClean="0"/>
              <a:t> years.</a:t>
            </a:r>
          </a:p>
          <a:p>
            <a:pPr>
              <a:buNone/>
            </a:pPr>
            <a:endParaRPr lang="en-US" dirty="0"/>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BCE292"/>
                </a:solidFill>
                <a:latin typeface="Agency FB" pitchFamily="34" charset="0"/>
              </a:rPr>
              <a:t>Results: Demographics</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5500726"/>
          </a:xfrm>
        </p:spPr>
        <p:txBody>
          <a:bodyPr>
            <a:normAutofit/>
          </a:bodyPr>
          <a:lstStyle/>
          <a:p>
            <a:pPr>
              <a:lnSpc>
                <a:spcPts val="2800"/>
              </a:lnSpc>
              <a:spcBef>
                <a:spcPts val="1400"/>
              </a:spcBef>
              <a:buNone/>
            </a:pPr>
            <a:r>
              <a:rPr lang="en-US" sz="2800" i="1" dirty="0" smtClean="0">
                <a:latin typeface="Papyrus" pitchFamily="66" charset="0"/>
              </a:rPr>
              <a:t>“</a:t>
            </a:r>
            <a:r>
              <a:rPr lang="en-US" sz="2800" i="1" dirty="0" smtClean="0">
                <a:latin typeface="Perpetua" pitchFamily="18" charset="0"/>
              </a:rPr>
              <a:t>There are lot of people in a bridge club. I like </a:t>
            </a:r>
            <a:r>
              <a:rPr lang="en-US" sz="2800" i="1" dirty="0" smtClean="0">
                <a:solidFill>
                  <a:srgbClr val="FF0000"/>
                </a:solidFill>
                <a:latin typeface="Perpetua" pitchFamily="18" charset="0"/>
              </a:rPr>
              <a:t>chatting</a:t>
            </a:r>
            <a:r>
              <a:rPr lang="en-US" sz="2800" i="1" dirty="0" smtClean="0">
                <a:latin typeface="Perpetua" pitchFamily="18" charset="0"/>
              </a:rPr>
              <a:t> to different people. I can’t go around and </a:t>
            </a:r>
            <a:r>
              <a:rPr lang="en-US" sz="2800" i="1" dirty="0" smtClean="0">
                <a:solidFill>
                  <a:srgbClr val="FF0000"/>
                </a:solidFill>
                <a:latin typeface="Perpetua" pitchFamily="18" charset="0"/>
              </a:rPr>
              <a:t>talk</a:t>
            </a:r>
            <a:r>
              <a:rPr lang="en-US" sz="2800" i="1" dirty="0" smtClean="0">
                <a:latin typeface="Perpetua" pitchFamily="18" charset="0"/>
              </a:rPr>
              <a:t> to people on the street</a:t>
            </a:r>
            <a:r>
              <a:rPr lang="hr-HR" sz="2800" i="1" dirty="0" smtClean="0">
                <a:latin typeface="Perpetua" pitchFamily="18" charset="0"/>
              </a:rPr>
              <a:t>s</a:t>
            </a:r>
            <a:r>
              <a:rPr lang="en-US" sz="2800" i="1" dirty="0" smtClean="0">
                <a:latin typeface="Perpetua" pitchFamily="18" charset="0"/>
              </a:rPr>
              <a:t>, or approach someone in the coffee-shop. That would be weird</a:t>
            </a:r>
            <a:r>
              <a:rPr lang="hr-HR" sz="2800" i="1" dirty="0" smtClean="0">
                <a:latin typeface="Perpetua" pitchFamily="18" charset="0"/>
              </a:rPr>
              <a:t>. I like the fact that </a:t>
            </a:r>
            <a:r>
              <a:rPr lang="hr-HR" sz="2800" i="1" dirty="0" smtClean="0">
                <a:solidFill>
                  <a:srgbClr val="FF0000"/>
                </a:solidFill>
                <a:latin typeface="Perpetua" pitchFamily="18" charset="0"/>
              </a:rPr>
              <a:t>everyone knows me here</a:t>
            </a:r>
            <a:r>
              <a:rPr lang="hr-HR" sz="2800" i="1" dirty="0" smtClean="0">
                <a:latin typeface="Perpetua" pitchFamily="18" charset="0"/>
              </a:rPr>
              <a:t>.</a:t>
            </a:r>
            <a:r>
              <a:rPr lang="en-US" sz="2800" i="1" dirty="0" smtClean="0">
                <a:latin typeface="Perpetua" pitchFamily="18" charset="0"/>
              </a:rPr>
              <a:t>”</a:t>
            </a:r>
          </a:p>
          <a:p>
            <a:pPr>
              <a:lnSpc>
                <a:spcPts val="2800"/>
              </a:lnSpc>
              <a:spcBef>
                <a:spcPts val="1400"/>
              </a:spcBef>
              <a:buNone/>
            </a:pPr>
            <a:r>
              <a:rPr lang="en-US" sz="2800" i="1" dirty="0" smtClean="0">
                <a:latin typeface="Perpetua" pitchFamily="18" charset="0"/>
              </a:rPr>
              <a:t>“ I like to </a:t>
            </a:r>
            <a:r>
              <a:rPr lang="en-US" sz="2800" i="1" dirty="0" smtClean="0">
                <a:solidFill>
                  <a:srgbClr val="FF0000"/>
                </a:solidFill>
                <a:latin typeface="Perpetua" pitchFamily="18" charset="0"/>
              </a:rPr>
              <a:t>chat</a:t>
            </a:r>
            <a:r>
              <a:rPr lang="en-US" sz="2800" i="1" dirty="0" smtClean="0">
                <a:latin typeface="Perpetua" pitchFamily="18" charset="0"/>
              </a:rPr>
              <a:t> with opponents. I don’t like serious tournaments. It is all </a:t>
            </a:r>
            <a:r>
              <a:rPr lang="en-US" sz="2800" i="1" dirty="0" smtClean="0">
                <a:solidFill>
                  <a:srgbClr val="FF0000"/>
                </a:solidFill>
                <a:latin typeface="Perpetua" pitchFamily="18" charset="0"/>
              </a:rPr>
              <a:t>fun</a:t>
            </a:r>
            <a:r>
              <a:rPr lang="en-US" sz="2800" i="1" dirty="0" smtClean="0">
                <a:latin typeface="Perpetua" pitchFamily="18" charset="0"/>
              </a:rPr>
              <a:t> to me.</a:t>
            </a:r>
            <a:r>
              <a:rPr lang="hr-HR" sz="2800" i="1" dirty="0" smtClean="0">
                <a:latin typeface="Perpetua" pitchFamily="18" charset="0"/>
              </a:rPr>
              <a:t> I don’t understand why people get upset.</a:t>
            </a:r>
            <a:r>
              <a:rPr lang="en-US" sz="2800" i="1" dirty="0" smtClean="0">
                <a:latin typeface="Perpetua" pitchFamily="18" charset="0"/>
              </a:rPr>
              <a:t>”</a:t>
            </a:r>
            <a:endParaRPr lang="hr-HR" sz="2800" i="1" dirty="0" smtClean="0">
              <a:latin typeface="Perpetua" pitchFamily="18" charset="0"/>
            </a:endParaRPr>
          </a:p>
          <a:p>
            <a:pPr>
              <a:lnSpc>
                <a:spcPts val="2800"/>
              </a:lnSpc>
              <a:spcBef>
                <a:spcPts val="1400"/>
              </a:spcBef>
              <a:buNone/>
            </a:pPr>
            <a:r>
              <a:rPr lang="en-US" sz="2800" i="1" dirty="0" smtClean="0">
                <a:latin typeface="Perpetua" pitchFamily="18" charset="0"/>
              </a:rPr>
              <a:t>“</a:t>
            </a:r>
            <a:r>
              <a:rPr lang="hr-HR" sz="2800" i="1" dirty="0" smtClean="0">
                <a:latin typeface="Perpetua" pitchFamily="18" charset="0"/>
              </a:rPr>
              <a:t> </a:t>
            </a:r>
            <a:r>
              <a:rPr lang="en-US" sz="2800" i="1" dirty="0" smtClean="0">
                <a:latin typeface="Perpetua" pitchFamily="18" charset="0"/>
              </a:rPr>
              <a:t>You have to </a:t>
            </a:r>
            <a:r>
              <a:rPr lang="en-US" sz="2800" i="1" dirty="0" smtClean="0">
                <a:solidFill>
                  <a:srgbClr val="FF0000"/>
                </a:solidFill>
                <a:latin typeface="Perpetua" pitchFamily="18" charset="0"/>
              </a:rPr>
              <a:t>talk</a:t>
            </a:r>
            <a:r>
              <a:rPr lang="en-US" sz="2800" i="1" dirty="0" smtClean="0">
                <a:latin typeface="Perpetua" pitchFamily="18" charset="0"/>
              </a:rPr>
              <a:t>. It is very </a:t>
            </a:r>
            <a:r>
              <a:rPr lang="en-US" sz="2800" i="1" dirty="0" smtClean="0">
                <a:solidFill>
                  <a:srgbClr val="FF0000"/>
                </a:solidFill>
                <a:latin typeface="Perpetua" pitchFamily="18" charset="0"/>
              </a:rPr>
              <a:t>social</a:t>
            </a:r>
            <a:r>
              <a:rPr lang="en-US" sz="2800" i="1" dirty="0" smtClean="0">
                <a:latin typeface="Perpetua" pitchFamily="18" charset="0"/>
              </a:rPr>
              <a:t>. Some pretend to be serious, but it is a </a:t>
            </a:r>
            <a:r>
              <a:rPr lang="en-US" sz="2800" i="1" dirty="0" smtClean="0">
                <a:solidFill>
                  <a:srgbClr val="FF0000"/>
                </a:solidFill>
                <a:latin typeface="Perpetua" pitchFamily="18" charset="0"/>
              </a:rPr>
              <a:t>game</a:t>
            </a:r>
            <a:r>
              <a:rPr lang="en-US" sz="2800" i="1" dirty="0" smtClean="0">
                <a:latin typeface="Perpetua" pitchFamily="18" charset="0"/>
              </a:rPr>
              <a:t>, isn’t it?”</a:t>
            </a:r>
            <a:endParaRPr lang="hr-HR" sz="2800" i="1" dirty="0" smtClean="0">
              <a:latin typeface="Perpetua" pitchFamily="18" charset="0"/>
            </a:endParaRPr>
          </a:p>
          <a:p>
            <a:pPr>
              <a:lnSpc>
                <a:spcPts val="2800"/>
              </a:lnSpc>
              <a:spcBef>
                <a:spcPts val="1400"/>
              </a:spcBef>
              <a:buNone/>
            </a:pPr>
            <a:r>
              <a:rPr lang="hr-HR" sz="2800" i="1" dirty="0" smtClean="0">
                <a:latin typeface="Perpetua" pitchFamily="18" charset="0"/>
              </a:rPr>
              <a:t>“On Wendsdays me and (name) go to different clubs. As soon as we come home we </a:t>
            </a:r>
            <a:r>
              <a:rPr lang="hr-HR" sz="2800" i="1" dirty="0" smtClean="0">
                <a:solidFill>
                  <a:srgbClr val="FF0000"/>
                </a:solidFill>
                <a:latin typeface="Perpetua" pitchFamily="18" charset="0"/>
              </a:rPr>
              <a:t>talk</a:t>
            </a:r>
            <a:r>
              <a:rPr lang="hr-HR" sz="2800" i="1" dirty="0" smtClean="0">
                <a:latin typeface="Perpetua" pitchFamily="18" charset="0"/>
              </a:rPr>
              <a:t> on phone for at least half an hour. About bridge hands if we remember. And </a:t>
            </a:r>
            <a:r>
              <a:rPr lang="hr-HR" sz="2800" i="1" dirty="0" smtClean="0">
                <a:solidFill>
                  <a:srgbClr val="FF0000"/>
                </a:solidFill>
                <a:latin typeface="Perpetua" pitchFamily="18" charset="0"/>
              </a:rPr>
              <a:t>gossip</a:t>
            </a:r>
            <a:r>
              <a:rPr lang="hr-HR" sz="2800" i="1" dirty="0" smtClean="0">
                <a:latin typeface="Perpetua" pitchFamily="18" charset="0"/>
              </a:rPr>
              <a:t> (laugh).</a:t>
            </a:r>
          </a:p>
          <a:p>
            <a:pPr>
              <a:lnSpc>
                <a:spcPts val="2800"/>
              </a:lnSpc>
              <a:spcBef>
                <a:spcPts val="1400"/>
              </a:spcBef>
              <a:buNone/>
            </a:pPr>
            <a:r>
              <a:rPr lang="hr-HR" sz="2800" i="1" dirty="0" smtClean="0">
                <a:latin typeface="Perpetua" pitchFamily="18" charset="0"/>
              </a:rPr>
              <a:t>“I never go to bars, but at the club I have a drink or two, </a:t>
            </a:r>
            <a:r>
              <a:rPr lang="hr-HR" sz="2800" i="1" dirty="0" smtClean="0">
                <a:solidFill>
                  <a:srgbClr val="FF0000"/>
                </a:solidFill>
                <a:latin typeface="Perpetua" pitchFamily="18" charset="0"/>
              </a:rPr>
              <a:t>it is like going out.</a:t>
            </a:r>
            <a:r>
              <a:rPr lang="hr-HR" sz="2800" i="1" dirty="0" smtClean="0">
                <a:latin typeface="Perpetua" pitchFamily="18" charset="0"/>
              </a:rPr>
              <a:t>”</a:t>
            </a:r>
            <a:endParaRPr lang="en-US" sz="2800" i="1" dirty="0" smtClean="0">
              <a:latin typeface="Perpetua" pitchFamily="18" charset="0"/>
            </a:endParaRPr>
          </a:p>
          <a:p>
            <a:pPr>
              <a:buNone/>
            </a:pPr>
            <a:endParaRPr lang="en-US" dirty="0"/>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Social affiliation: </a:t>
            </a:r>
            <a:r>
              <a:rPr lang="en-US" sz="3600" b="1" dirty="0" smtClean="0">
                <a:solidFill>
                  <a:srgbClr val="BCE292"/>
                </a:solidFill>
                <a:latin typeface="Agency FB" pitchFamily="34" charset="0"/>
              </a:rPr>
              <a:t>Communication</a:t>
            </a:r>
            <a:r>
              <a:rPr lang="hr-HR" sz="3600" b="1" dirty="0" smtClean="0">
                <a:solidFill>
                  <a:srgbClr val="BCE292"/>
                </a:solidFill>
                <a:latin typeface="Agency FB" pitchFamily="34" charset="0"/>
              </a:rPr>
              <a:t>/Fun</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5500726"/>
          </a:xfrm>
        </p:spPr>
        <p:txBody>
          <a:bodyPr>
            <a:normAutofit/>
          </a:bodyPr>
          <a:lstStyle/>
          <a:p>
            <a:pPr>
              <a:lnSpc>
                <a:spcPts val="2800"/>
              </a:lnSpc>
              <a:spcBef>
                <a:spcPts val="1400"/>
              </a:spcBef>
              <a:buNone/>
            </a:pPr>
            <a:r>
              <a:rPr lang="en-US" sz="2800" i="1" dirty="0" smtClean="0">
                <a:latin typeface="Papyrus" pitchFamily="66" charset="0"/>
              </a:rPr>
              <a:t>“</a:t>
            </a:r>
            <a:r>
              <a:rPr lang="hr-HR" sz="2800" i="1" dirty="0" smtClean="0">
                <a:latin typeface="Perpetua" pitchFamily="18" charset="0"/>
              </a:rPr>
              <a:t>That’s </a:t>
            </a:r>
            <a:r>
              <a:rPr lang="hr-HR" sz="2800" i="1" dirty="0" smtClean="0">
                <a:solidFill>
                  <a:srgbClr val="FF0000"/>
                </a:solidFill>
                <a:latin typeface="Perpetua" pitchFamily="18" charset="0"/>
              </a:rPr>
              <a:t>what I do </a:t>
            </a:r>
            <a:r>
              <a:rPr lang="hr-HR" sz="2800" i="1" dirty="0" smtClean="0">
                <a:latin typeface="Perpetua" pitchFamily="18" charset="0"/>
              </a:rPr>
              <a:t>on Thursdays. I look forward to it the whole week.</a:t>
            </a:r>
            <a:r>
              <a:rPr lang="en-US" sz="2800" i="1" dirty="0" smtClean="0">
                <a:latin typeface="Perpetua" pitchFamily="18" charset="0"/>
              </a:rPr>
              <a:t>”</a:t>
            </a:r>
          </a:p>
          <a:p>
            <a:pPr>
              <a:lnSpc>
                <a:spcPts val="2800"/>
              </a:lnSpc>
              <a:spcBef>
                <a:spcPts val="1400"/>
              </a:spcBef>
              <a:buNone/>
            </a:pPr>
            <a:r>
              <a:rPr lang="en-US" sz="2800" i="1" dirty="0" smtClean="0">
                <a:latin typeface="Perpetua" pitchFamily="18" charset="0"/>
              </a:rPr>
              <a:t>“ </a:t>
            </a:r>
            <a:r>
              <a:rPr lang="hr-HR" sz="2800" i="1" dirty="0" smtClean="0">
                <a:latin typeface="Perpetua" pitchFamily="18" charset="0"/>
              </a:rPr>
              <a:t>I have to </a:t>
            </a:r>
            <a:r>
              <a:rPr lang="hr-HR" sz="2800" i="1" dirty="0" smtClean="0">
                <a:solidFill>
                  <a:srgbClr val="FF0000"/>
                </a:solidFill>
                <a:latin typeface="Perpetua" pitchFamily="18" charset="0"/>
              </a:rPr>
              <a:t>get out </a:t>
            </a:r>
            <a:r>
              <a:rPr lang="hr-HR" sz="2800" i="1" dirty="0" smtClean="0">
                <a:latin typeface="Perpetua" pitchFamily="18" charset="0"/>
              </a:rPr>
              <a:t>of the house. I will never quit bridge and smoking. I can’t walk, I come by taxi. But I don’t mind to spend on what I like.</a:t>
            </a:r>
            <a:r>
              <a:rPr lang="en-US" sz="2800" i="1" dirty="0" smtClean="0">
                <a:latin typeface="Perpetua" pitchFamily="18" charset="0"/>
              </a:rPr>
              <a:t>”</a:t>
            </a:r>
            <a:endParaRPr lang="hr-HR" sz="2800" i="1" dirty="0" smtClean="0">
              <a:latin typeface="Perpetua" pitchFamily="18" charset="0"/>
            </a:endParaRPr>
          </a:p>
          <a:p>
            <a:pPr>
              <a:lnSpc>
                <a:spcPts val="2800"/>
              </a:lnSpc>
              <a:spcBef>
                <a:spcPts val="1400"/>
              </a:spcBef>
              <a:buNone/>
            </a:pPr>
            <a:r>
              <a:rPr lang="hr-HR" sz="2800" i="1" dirty="0" smtClean="0">
                <a:latin typeface="Perpetua" pitchFamily="18" charset="0"/>
              </a:rPr>
              <a:t>“Bridge is </a:t>
            </a:r>
            <a:r>
              <a:rPr lang="hr-HR" sz="2800" i="1" dirty="0" smtClean="0">
                <a:solidFill>
                  <a:srgbClr val="FF0000"/>
                </a:solidFill>
                <a:latin typeface="Perpetua" pitchFamily="18" charset="0"/>
              </a:rPr>
              <a:t>stable</a:t>
            </a:r>
            <a:r>
              <a:rPr lang="hr-HR" sz="2800" i="1" dirty="0" smtClean="0">
                <a:latin typeface="Perpetua" pitchFamily="18" charset="0"/>
              </a:rPr>
              <a:t> thing in my life for over 30 years.”</a:t>
            </a:r>
          </a:p>
          <a:p>
            <a:pPr>
              <a:buNone/>
            </a:pPr>
            <a:endParaRPr lang="en-US" dirty="0"/>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BCE292"/>
                </a:solidFill>
                <a:latin typeface="Agency FB" pitchFamily="34" charset="0"/>
              </a:rPr>
              <a:t> Social affiliation: Going out, Plans, Life Routine</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5500726"/>
          </a:xfrm>
        </p:spPr>
        <p:txBody>
          <a:bodyPr>
            <a:normAutofit/>
          </a:bodyPr>
          <a:lstStyle/>
          <a:p>
            <a:pPr>
              <a:buNone/>
            </a:pPr>
            <a:r>
              <a:rPr lang="en-US" sz="2800" i="1" dirty="0" smtClean="0">
                <a:latin typeface="Perpetua" pitchFamily="18" charset="0"/>
              </a:rPr>
              <a:t>“</a:t>
            </a:r>
            <a:r>
              <a:rPr lang="hr-HR" sz="2800" i="1" dirty="0" smtClean="0">
                <a:latin typeface="Perpetua" pitchFamily="18" charset="0"/>
              </a:rPr>
              <a:t>Last year we were playing some tournaments to collect money for the juniors. Later, one of them, during the club game said me (after I made unsufficient bid): it is not problem, just bid what you wish.  I  don’t know, but I think we are kind of </a:t>
            </a:r>
            <a:r>
              <a:rPr lang="hr-HR" sz="2800" i="1" dirty="0" smtClean="0">
                <a:solidFill>
                  <a:srgbClr val="FF0000"/>
                </a:solidFill>
                <a:latin typeface="Perpetua" pitchFamily="18" charset="0"/>
              </a:rPr>
              <a:t>closer</a:t>
            </a:r>
            <a:r>
              <a:rPr lang="hr-HR" sz="2800" i="1" dirty="0" smtClean="0">
                <a:latin typeface="Perpetua" pitchFamily="18" charset="0"/>
              </a:rPr>
              <a:t> now.  We </a:t>
            </a:r>
            <a:r>
              <a:rPr lang="hr-HR" sz="2800" i="1" dirty="0" smtClean="0">
                <a:solidFill>
                  <a:srgbClr val="FF0000"/>
                </a:solidFill>
                <a:latin typeface="Perpetua" pitchFamily="18" charset="0"/>
              </a:rPr>
              <a:t>help each other.</a:t>
            </a:r>
            <a:r>
              <a:rPr lang="en-US" sz="2800" i="1" dirty="0" smtClean="0">
                <a:solidFill>
                  <a:srgbClr val="FF0000"/>
                </a:solidFill>
                <a:latin typeface="Perpetua" pitchFamily="18" charset="0"/>
              </a:rPr>
              <a:t>”</a:t>
            </a:r>
          </a:p>
          <a:p>
            <a:pPr>
              <a:buNone/>
            </a:pPr>
            <a:endParaRPr lang="en-US" sz="800" b="1" i="1" dirty="0" smtClean="0">
              <a:latin typeface="Papyrus" pitchFamily="66" charset="0"/>
            </a:endParaRPr>
          </a:p>
          <a:p>
            <a:pPr>
              <a:buNone/>
            </a:pPr>
            <a:r>
              <a:rPr lang="hr-HR" sz="2800" i="1" dirty="0" smtClean="0">
                <a:latin typeface="Perpetua" pitchFamily="18" charset="0"/>
              </a:rPr>
              <a:t>“Most of the kids at bridge behave very nice. They </a:t>
            </a:r>
            <a:r>
              <a:rPr lang="hr-HR" sz="2800" i="1" dirty="0" smtClean="0">
                <a:solidFill>
                  <a:srgbClr val="FF0000"/>
                </a:solidFill>
                <a:latin typeface="Perpetua" pitchFamily="18" charset="0"/>
              </a:rPr>
              <a:t>respect</a:t>
            </a:r>
            <a:r>
              <a:rPr lang="hr-HR" sz="2800" i="1" dirty="0" smtClean="0">
                <a:latin typeface="Perpetua" pitchFamily="18" charset="0"/>
              </a:rPr>
              <a:t> me.”</a:t>
            </a:r>
          </a:p>
          <a:p>
            <a:pPr>
              <a:buNone/>
            </a:pPr>
            <a:endParaRPr lang="hr-HR" sz="2800" i="1" dirty="0" smtClean="0">
              <a:latin typeface="Perpetua" pitchFamily="18" charset="0"/>
            </a:endParaRPr>
          </a:p>
          <a:p>
            <a:pPr>
              <a:buNone/>
            </a:pPr>
            <a:r>
              <a:rPr lang="hr-HR" sz="2800" i="1" dirty="0" smtClean="0">
                <a:latin typeface="Perpetua" pitchFamily="18" charset="0"/>
              </a:rPr>
              <a:t>“Oh, no, I don’t mind when they (youth) </a:t>
            </a:r>
            <a:r>
              <a:rPr lang="hr-HR" sz="2800" i="1" dirty="0" smtClean="0">
                <a:solidFill>
                  <a:srgbClr val="FF0000"/>
                </a:solidFill>
                <a:latin typeface="Perpetua" pitchFamily="18" charset="0"/>
              </a:rPr>
              <a:t>call me by my first name</a:t>
            </a:r>
            <a:r>
              <a:rPr lang="hr-HR" sz="2800" i="1" dirty="0" smtClean="0">
                <a:latin typeface="Perpetua" pitchFamily="18" charset="0"/>
              </a:rPr>
              <a:t>. I feel younger.”</a:t>
            </a:r>
            <a:endParaRPr lang="en-US" sz="2800" i="1" dirty="0">
              <a:latin typeface="Perpetua" pitchFamily="18" charset="0"/>
            </a:endParaRPr>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Social affiliation: Understanding, supporting </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5500726"/>
          </a:xfrm>
        </p:spPr>
        <p:txBody>
          <a:bodyPr>
            <a:normAutofit/>
          </a:bodyPr>
          <a:lstStyle/>
          <a:p>
            <a:pPr>
              <a:spcBef>
                <a:spcPts val="1400"/>
              </a:spcBef>
              <a:buNone/>
            </a:pPr>
            <a:r>
              <a:rPr lang="en-US" sz="2800" i="1" dirty="0" smtClean="0">
                <a:latin typeface="Perpetua" pitchFamily="18" charset="0"/>
              </a:rPr>
              <a:t>“I agreed with junior player that he would help me something with my computer. When he arrived my friend was at my home, and she was astonished  (how young guys come to help me). Usually she is the one with </a:t>
            </a:r>
            <a:r>
              <a:rPr lang="en-US" sz="2800" i="1" dirty="0" smtClean="0">
                <a:solidFill>
                  <a:srgbClr val="FF0000"/>
                </a:solidFill>
                <a:latin typeface="Perpetua" pitchFamily="18" charset="0"/>
              </a:rPr>
              <a:t>adventures</a:t>
            </a:r>
            <a:r>
              <a:rPr lang="en-US" sz="2800" i="1" dirty="0" smtClean="0">
                <a:latin typeface="Perpetua" pitchFamily="18" charset="0"/>
              </a:rPr>
              <a:t>.(laugh)”</a:t>
            </a:r>
            <a:endParaRPr lang="hr-HR" sz="2800" i="1" dirty="0" smtClean="0">
              <a:latin typeface="Perpetua" pitchFamily="18" charset="0"/>
            </a:endParaRPr>
          </a:p>
          <a:p>
            <a:pPr>
              <a:spcBef>
                <a:spcPts val="1400"/>
              </a:spcBef>
              <a:buNone/>
            </a:pPr>
            <a:r>
              <a:rPr lang="en-US" sz="2800" i="1" dirty="0" smtClean="0">
                <a:latin typeface="Perpetua" pitchFamily="18" charset="0"/>
              </a:rPr>
              <a:t>“ You know, it is nice to say... I can’t  (go somewhere) because I have to go to bridge. It is nice that you have any </a:t>
            </a:r>
            <a:r>
              <a:rPr lang="en-US" sz="2800" i="1" dirty="0" smtClean="0">
                <a:solidFill>
                  <a:srgbClr val="FF0000"/>
                </a:solidFill>
                <a:latin typeface="Perpetua" pitchFamily="18" charset="0"/>
              </a:rPr>
              <a:t>plans</a:t>
            </a:r>
            <a:r>
              <a:rPr lang="en-US" sz="2800" i="1" dirty="0" smtClean="0">
                <a:latin typeface="Perpetua" pitchFamily="18" charset="0"/>
              </a:rPr>
              <a:t>, and even better if they sound so good. I feel </a:t>
            </a:r>
            <a:r>
              <a:rPr lang="en-US" sz="2800" i="1" dirty="0" smtClean="0">
                <a:solidFill>
                  <a:srgbClr val="FF0000"/>
                </a:solidFill>
                <a:latin typeface="Perpetua" pitchFamily="18" charset="0"/>
              </a:rPr>
              <a:t>important</a:t>
            </a:r>
            <a:r>
              <a:rPr lang="en-US" sz="2800" i="1" dirty="0" smtClean="0">
                <a:latin typeface="Perpetua" pitchFamily="18" charset="0"/>
              </a:rPr>
              <a:t>. (giggles)”</a:t>
            </a:r>
          </a:p>
          <a:p>
            <a:pPr>
              <a:spcBef>
                <a:spcPts val="1400"/>
              </a:spcBef>
              <a:buNone/>
            </a:pPr>
            <a:r>
              <a:rPr lang="en-US" sz="2800" i="1" dirty="0" smtClean="0">
                <a:latin typeface="Perpetua" pitchFamily="18" charset="0"/>
              </a:rPr>
              <a:t>“Yes, I think people think you are </a:t>
            </a:r>
            <a:r>
              <a:rPr lang="en-US" sz="2800" i="1" dirty="0" smtClean="0">
                <a:solidFill>
                  <a:srgbClr val="FF0000"/>
                </a:solidFill>
                <a:latin typeface="Perpetua" pitchFamily="18" charset="0"/>
              </a:rPr>
              <a:t>smarter</a:t>
            </a:r>
            <a:r>
              <a:rPr lang="en-US" sz="2800" i="1" dirty="0" smtClean="0">
                <a:latin typeface="Perpetua" pitchFamily="18" charset="0"/>
              </a:rPr>
              <a:t> when you say that you play bridge.”</a:t>
            </a:r>
            <a:endParaRPr lang="en-US" sz="2800" i="1" dirty="0">
              <a:latin typeface="Perpetua" pitchFamily="18" charset="0"/>
            </a:endParaRPr>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Social affiliation: Status &amp; Recognition</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5500726"/>
          </a:xfrm>
        </p:spPr>
        <p:txBody>
          <a:bodyPr>
            <a:normAutofit/>
          </a:bodyPr>
          <a:lstStyle/>
          <a:p>
            <a:pPr>
              <a:spcBef>
                <a:spcPts val="1400"/>
              </a:spcBef>
              <a:buNone/>
            </a:pPr>
            <a:r>
              <a:rPr lang="en-US" sz="2800" i="1" dirty="0" smtClean="0">
                <a:latin typeface="Perpetua" pitchFamily="18" charset="0"/>
              </a:rPr>
              <a:t>“</a:t>
            </a:r>
            <a:r>
              <a:rPr lang="hr-HR" sz="2800" i="1" dirty="0" smtClean="0">
                <a:latin typeface="Perpetua" pitchFamily="18" charset="0"/>
              </a:rPr>
              <a:t>Did you see how </a:t>
            </a:r>
            <a:r>
              <a:rPr lang="hr-HR" sz="2800" i="1" dirty="0" smtClean="0">
                <a:solidFill>
                  <a:srgbClr val="FF0000"/>
                </a:solidFill>
                <a:latin typeface="Perpetua" pitchFamily="18" charset="0"/>
              </a:rPr>
              <a:t>good</a:t>
            </a:r>
            <a:r>
              <a:rPr lang="hr-HR" sz="2800" i="1" dirty="0" smtClean="0">
                <a:latin typeface="Perpetua" pitchFamily="18" charset="0"/>
              </a:rPr>
              <a:t> I am.  I check ranking list every day. I am even </a:t>
            </a:r>
            <a:r>
              <a:rPr lang="hr-HR" sz="2800" i="1" dirty="0" smtClean="0">
                <a:solidFill>
                  <a:srgbClr val="FF0000"/>
                </a:solidFill>
                <a:latin typeface="Perpetua" pitchFamily="18" charset="0"/>
              </a:rPr>
              <a:t>better then </a:t>
            </a:r>
            <a:r>
              <a:rPr lang="hr-HR" sz="2800" i="1" dirty="0" smtClean="0">
                <a:latin typeface="Perpetua" pitchFamily="18" charset="0"/>
              </a:rPr>
              <a:t>(name), and he thinks he is an expert.</a:t>
            </a:r>
            <a:r>
              <a:rPr lang="en-US" sz="2800" i="1" dirty="0" smtClean="0">
                <a:latin typeface="Perpetua" pitchFamily="18" charset="0"/>
              </a:rPr>
              <a:t>”</a:t>
            </a:r>
          </a:p>
          <a:p>
            <a:pPr>
              <a:spcBef>
                <a:spcPts val="1400"/>
              </a:spcBef>
              <a:buNone/>
            </a:pPr>
            <a:r>
              <a:rPr lang="en-US" sz="2800" i="1" dirty="0" smtClean="0">
                <a:latin typeface="Perpetua" pitchFamily="18" charset="0"/>
              </a:rPr>
              <a:t>“ </a:t>
            </a:r>
            <a:r>
              <a:rPr lang="hr-HR" sz="2800" i="1" dirty="0" smtClean="0">
                <a:solidFill>
                  <a:srgbClr val="FF0000"/>
                </a:solidFill>
                <a:latin typeface="Perpetua" pitchFamily="18" charset="0"/>
              </a:rPr>
              <a:t>Winning</a:t>
            </a:r>
            <a:r>
              <a:rPr lang="hr-HR" sz="2800" i="1" dirty="0" smtClean="0">
                <a:latin typeface="Perpetua" pitchFamily="18" charset="0"/>
              </a:rPr>
              <a:t> is very important to me. I am </a:t>
            </a:r>
            <a:r>
              <a:rPr lang="hr-HR" sz="2800" i="1" dirty="0" smtClean="0">
                <a:solidFill>
                  <a:srgbClr val="FF0000"/>
                </a:solidFill>
                <a:latin typeface="Perpetua" pitchFamily="18" charset="0"/>
              </a:rPr>
              <a:t>proud of myself </a:t>
            </a:r>
            <a:r>
              <a:rPr lang="hr-HR" sz="2800" i="1" dirty="0" smtClean="0">
                <a:latin typeface="Perpetua" pitchFamily="18" charset="0"/>
              </a:rPr>
              <a:t>when I do well. But, my play is much more important to me, than what partner does.</a:t>
            </a:r>
            <a:r>
              <a:rPr lang="en-US" sz="2800" i="1" dirty="0" smtClean="0">
                <a:latin typeface="Perpetua" pitchFamily="18" charset="0"/>
              </a:rPr>
              <a:t>”</a:t>
            </a:r>
            <a:endParaRPr lang="en-US" sz="800" b="1" i="1" dirty="0" smtClean="0">
              <a:latin typeface="Papyrus" pitchFamily="66" charset="0"/>
            </a:endParaRPr>
          </a:p>
          <a:p>
            <a:pPr>
              <a:spcBef>
                <a:spcPts val="1400"/>
              </a:spcBef>
              <a:buNone/>
            </a:pPr>
            <a:r>
              <a:rPr lang="en-US" sz="2800" i="1" dirty="0" smtClean="0">
                <a:latin typeface="Perpetua" pitchFamily="18" charset="0"/>
              </a:rPr>
              <a:t>“</a:t>
            </a:r>
            <a:r>
              <a:rPr lang="hr-HR" sz="2800" i="1" dirty="0" smtClean="0">
                <a:latin typeface="Perpetua" pitchFamily="18" charset="0"/>
              </a:rPr>
              <a:t>When I make </a:t>
            </a:r>
            <a:r>
              <a:rPr lang="hr-HR" sz="2800" i="1" dirty="0" smtClean="0">
                <a:solidFill>
                  <a:srgbClr val="FF0000"/>
                </a:solidFill>
                <a:latin typeface="Perpetua" pitchFamily="18" charset="0"/>
              </a:rPr>
              <a:t>mistake I want to kill myself</a:t>
            </a:r>
            <a:r>
              <a:rPr lang="hr-HR" sz="2800" i="1" dirty="0" smtClean="0">
                <a:latin typeface="Perpetua" pitchFamily="18" charset="0"/>
              </a:rPr>
              <a:t>. How could I be so stupid. Oh, yes, I am proud of myself when I make a contract that others didn’t.”</a:t>
            </a:r>
            <a:endParaRPr lang="en-US" sz="2800" i="1" dirty="0">
              <a:latin typeface="Perpetua" pitchFamily="18" charset="0"/>
            </a:endParaRPr>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Sense of acomplishment: Competing, Improving </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5500726"/>
          </a:xfrm>
        </p:spPr>
        <p:txBody>
          <a:bodyPr>
            <a:normAutofit/>
          </a:bodyPr>
          <a:lstStyle/>
          <a:p>
            <a:pPr>
              <a:spcBef>
                <a:spcPts val="1400"/>
              </a:spcBef>
              <a:buNone/>
            </a:pPr>
            <a:r>
              <a:rPr lang="en-US" sz="2800" i="1" dirty="0" smtClean="0">
                <a:latin typeface="Perpetua" pitchFamily="18" charset="0"/>
              </a:rPr>
              <a:t>“</a:t>
            </a:r>
            <a:r>
              <a:rPr lang="hr-HR" sz="2800" i="1" dirty="0" smtClean="0">
                <a:latin typeface="Perpetua" pitchFamily="18" charset="0"/>
              </a:rPr>
              <a:t>Allways in my life I was </a:t>
            </a:r>
            <a:r>
              <a:rPr lang="hr-HR" sz="2800" i="1" dirty="0" smtClean="0">
                <a:solidFill>
                  <a:srgbClr val="FF0000"/>
                </a:solidFill>
                <a:latin typeface="Perpetua" pitchFamily="18" charset="0"/>
              </a:rPr>
              <a:t>active</a:t>
            </a:r>
            <a:r>
              <a:rPr lang="hr-HR" sz="2800" i="1" dirty="0" smtClean="0">
                <a:latin typeface="Perpetua" pitchFamily="18" charset="0"/>
              </a:rPr>
              <a:t>. Because of bridge I can still be active and learn new things.</a:t>
            </a:r>
            <a:r>
              <a:rPr lang="en-US" sz="2800" i="1" dirty="0" smtClean="0">
                <a:latin typeface="Perpetua" pitchFamily="18" charset="0"/>
              </a:rPr>
              <a:t>”</a:t>
            </a:r>
          </a:p>
          <a:p>
            <a:pPr>
              <a:spcBef>
                <a:spcPts val="1400"/>
              </a:spcBef>
              <a:buNone/>
            </a:pPr>
            <a:r>
              <a:rPr lang="en-US" sz="2800" i="1" dirty="0" smtClean="0">
                <a:latin typeface="Perpetua" pitchFamily="18" charset="0"/>
              </a:rPr>
              <a:t>“</a:t>
            </a:r>
            <a:r>
              <a:rPr lang="hr-HR" sz="2800" i="1" dirty="0" smtClean="0">
                <a:latin typeface="Perpetua" pitchFamily="18" charset="0"/>
              </a:rPr>
              <a:t>After I got retired I had to do something, friend told me about bridge. I never regreted. I put a </a:t>
            </a:r>
            <a:r>
              <a:rPr lang="hr-HR" sz="2800" i="1" dirty="0" smtClean="0">
                <a:solidFill>
                  <a:srgbClr val="FF0000"/>
                </a:solidFill>
                <a:latin typeface="Perpetua" pitchFamily="18" charset="0"/>
              </a:rPr>
              <a:t>lot of effort </a:t>
            </a:r>
            <a:r>
              <a:rPr lang="hr-HR" sz="2800" i="1" dirty="0" smtClean="0">
                <a:latin typeface="Perpetua" pitchFamily="18" charset="0"/>
              </a:rPr>
              <a:t>into it, and I know I </a:t>
            </a:r>
            <a:r>
              <a:rPr lang="hr-HR" sz="2800" i="1" dirty="0" smtClean="0">
                <a:solidFill>
                  <a:srgbClr val="FF0000"/>
                </a:solidFill>
                <a:latin typeface="Perpetua" pitchFamily="18" charset="0"/>
              </a:rPr>
              <a:t>learned a lot</a:t>
            </a:r>
            <a:r>
              <a:rPr lang="hr-HR" sz="2800" i="1" dirty="0" smtClean="0">
                <a:latin typeface="Perpetua" pitchFamily="18" charset="0"/>
              </a:rPr>
              <a:t>. I feel good about it”</a:t>
            </a:r>
          </a:p>
          <a:p>
            <a:pPr>
              <a:spcBef>
                <a:spcPts val="1400"/>
              </a:spcBef>
              <a:buNone/>
            </a:pPr>
            <a:r>
              <a:rPr lang="hr-HR" sz="2800" i="1" dirty="0" smtClean="0">
                <a:latin typeface="Perpetua" pitchFamily="18" charset="0"/>
              </a:rPr>
              <a:t> “You can </a:t>
            </a:r>
            <a:r>
              <a:rPr lang="hr-HR" sz="2800" i="1" dirty="0" smtClean="0">
                <a:solidFill>
                  <a:srgbClr val="FF0000"/>
                </a:solidFill>
                <a:latin typeface="Perpetua" pitchFamily="18" charset="0"/>
              </a:rPr>
              <a:t>study</a:t>
            </a:r>
            <a:r>
              <a:rPr lang="hr-HR" sz="2800" i="1" dirty="0" smtClean="0">
                <a:latin typeface="Perpetua" pitchFamily="18" charset="0"/>
              </a:rPr>
              <a:t> bridge forever, you will never know it all. That is why I love it.”</a:t>
            </a:r>
          </a:p>
          <a:p>
            <a:pPr>
              <a:spcBef>
                <a:spcPts val="1400"/>
              </a:spcBef>
              <a:buNone/>
            </a:pPr>
            <a:endParaRPr lang="en-US" sz="800" b="1" i="1" dirty="0" smtClean="0">
              <a:latin typeface="Papyrus" pitchFamily="66" charset="0"/>
            </a:endParaRPr>
          </a:p>
        </p:txBody>
      </p:sp>
      <p:sp>
        <p:nvSpPr>
          <p:cNvPr id="5" name="Rectangle 4"/>
          <p:cNvSpPr/>
          <p:nvPr/>
        </p:nvSpPr>
        <p:spPr>
          <a:xfrm>
            <a:off x="357158" y="285728"/>
            <a:ext cx="8572560"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Sense of acomplishment: Learning, Solving problems</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2984"/>
            <a:ext cx="8229600" cy="5500726"/>
          </a:xfrm>
        </p:spPr>
        <p:txBody>
          <a:bodyPr>
            <a:normAutofit/>
          </a:bodyPr>
          <a:lstStyle/>
          <a:p>
            <a:pPr>
              <a:spcBef>
                <a:spcPts val="1400"/>
              </a:spcBef>
              <a:buNone/>
            </a:pPr>
            <a:r>
              <a:rPr lang="en-US" sz="2800" i="1" dirty="0" smtClean="0">
                <a:latin typeface="Perpetua" pitchFamily="18" charset="0"/>
              </a:rPr>
              <a:t>“</a:t>
            </a:r>
            <a:r>
              <a:rPr lang="hr-HR" sz="2800" i="1" dirty="0" smtClean="0">
                <a:latin typeface="Perpetua" pitchFamily="18" charset="0"/>
              </a:rPr>
              <a:t>I never watched Spanish or Turkish soap-operas. I like thrillers. Bridge is similar to that. It is </a:t>
            </a:r>
            <a:r>
              <a:rPr lang="hr-HR" sz="2800" i="1" dirty="0" smtClean="0">
                <a:solidFill>
                  <a:srgbClr val="FF0000"/>
                </a:solidFill>
                <a:latin typeface="Perpetua" pitchFamily="18" charset="0"/>
              </a:rPr>
              <a:t>good for my brain</a:t>
            </a:r>
            <a:r>
              <a:rPr lang="hr-HR" sz="2800" i="1" dirty="0" smtClean="0">
                <a:latin typeface="Perpetua" pitchFamily="18" charset="0"/>
              </a:rPr>
              <a:t>. (laugh)</a:t>
            </a:r>
            <a:r>
              <a:rPr lang="en-US" sz="2800" i="1" dirty="0" smtClean="0">
                <a:latin typeface="Perpetua" pitchFamily="18" charset="0"/>
              </a:rPr>
              <a:t>”</a:t>
            </a:r>
          </a:p>
          <a:p>
            <a:pPr>
              <a:spcBef>
                <a:spcPts val="1400"/>
              </a:spcBef>
              <a:buNone/>
            </a:pPr>
            <a:r>
              <a:rPr lang="en-US" sz="2800" i="1" dirty="0" smtClean="0">
                <a:latin typeface="Perpetua" pitchFamily="18" charset="0"/>
              </a:rPr>
              <a:t>“</a:t>
            </a:r>
            <a:r>
              <a:rPr lang="hr-HR" sz="2800" i="1" dirty="0" smtClean="0">
                <a:latin typeface="Perpetua" pitchFamily="18" charset="0"/>
              </a:rPr>
              <a:t>You will see once you get old, there are not many challenges. Oh yes, you cook, and help with grandchildren. They say grandchildren keep you young. They don’t. Y ou feel old when you have to run after them (laugh). But, when you play bridge it doesn’t ask for anything you can’t do.  </a:t>
            </a:r>
            <a:r>
              <a:rPr lang="hr-HR" sz="2800" i="1" dirty="0" smtClean="0">
                <a:solidFill>
                  <a:srgbClr val="FF0000"/>
                </a:solidFill>
                <a:latin typeface="Perpetua" pitchFamily="18" charset="0"/>
              </a:rPr>
              <a:t>You are as good as you were before. </a:t>
            </a:r>
            <a:r>
              <a:rPr lang="hr-HR" sz="2800" i="1" dirty="0" smtClean="0">
                <a:latin typeface="Perpetua" pitchFamily="18" charset="0"/>
              </a:rPr>
              <a:t>Or, at least I feel like that. (laugh)</a:t>
            </a:r>
            <a:r>
              <a:rPr lang="en-US" sz="2800" i="1" dirty="0" smtClean="0">
                <a:latin typeface="Perpetua" pitchFamily="18" charset="0"/>
              </a:rPr>
              <a:t>”</a:t>
            </a:r>
            <a:endParaRPr lang="en-US" sz="800" b="1" i="1" dirty="0" smtClean="0">
              <a:latin typeface="Papyrus" pitchFamily="66" charset="0"/>
            </a:endParaRPr>
          </a:p>
          <a:p>
            <a:pPr>
              <a:spcBef>
                <a:spcPts val="1400"/>
              </a:spcBef>
              <a:buNone/>
            </a:pPr>
            <a:r>
              <a:rPr lang="en-US" sz="2800" i="1" dirty="0" smtClean="0">
                <a:latin typeface="Perpetua" pitchFamily="18" charset="0"/>
              </a:rPr>
              <a:t>“</a:t>
            </a:r>
            <a:r>
              <a:rPr lang="hr-HR" sz="2800" i="1" dirty="0" smtClean="0">
                <a:latin typeface="Perpetua" pitchFamily="18" charset="0"/>
              </a:rPr>
              <a:t>Bridge keeps me </a:t>
            </a:r>
            <a:r>
              <a:rPr lang="hr-HR" sz="2800" i="1" dirty="0" smtClean="0">
                <a:solidFill>
                  <a:srgbClr val="FF0000"/>
                </a:solidFill>
                <a:latin typeface="Perpetua" pitchFamily="18" charset="0"/>
              </a:rPr>
              <a:t>moving</a:t>
            </a:r>
            <a:r>
              <a:rPr lang="hr-HR" sz="2800" i="1" dirty="0" smtClean="0">
                <a:latin typeface="Perpetua" pitchFamily="18" charset="0"/>
              </a:rPr>
              <a:t>. I </a:t>
            </a:r>
            <a:r>
              <a:rPr lang="hr-HR" sz="2800" i="1" dirty="0" smtClean="0">
                <a:solidFill>
                  <a:srgbClr val="FF0000"/>
                </a:solidFill>
                <a:latin typeface="Perpetua" pitchFamily="18" charset="0"/>
              </a:rPr>
              <a:t>excercise my brain</a:t>
            </a:r>
            <a:r>
              <a:rPr lang="hr-HR" sz="2800" i="1" dirty="0" smtClean="0">
                <a:latin typeface="Perpetua" pitchFamily="18" charset="0"/>
              </a:rPr>
              <a:t>. All my life I liked puzzels. Bridge is the best game of all.”</a:t>
            </a:r>
            <a:endParaRPr lang="en-US" sz="2800" i="1" dirty="0">
              <a:latin typeface="Perpetua" pitchFamily="18" charset="0"/>
            </a:endParaRPr>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BCE292"/>
                </a:solidFill>
                <a:latin typeface="Agency FB" pitchFamily="34" charset="0"/>
              </a:rPr>
              <a:t> Health: </a:t>
            </a:r>
            <a:r>
              <a:rPr lang="hr-HR" sz="3600" b="1" dirty="0" err="1" smtClean="0">
                <a:solidFill>
                  <a:srgbClr val="BCE292"/>
                </a:solidFill>
                <a:latin typeface="Agency FB" pitchFamily="34" charset="0"/>
              </a:rPr>
              <a:t>Staying</a:t>
            </a:r>
            <a:r>
              <a:rPr lang="hr-HR" sz="3600" b="1" dirty="0" smtClean="0">
                <a:solidFill>
                  <a:srgbClr val="BCE292"/>
                </a:solidFill>
                <a:latin typeface="Agency FB" pitchFamily="34" charset="0"/>
              </a:rPr>
              <a:t> mentally fit</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7158" y="285728"/>
            <a:ext cx="8572560"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Qulity of life</a:t>
            </a:r>
            <a:endParaRPr lang="en-US" sz="3600" b="1" dirty="0" smtClean="0">
              <a:solidFill>
                <a:srgbClr val="BCE292"/>
              </a:solidFill>
              <a:latin typeface="Agency FB" pitchFamily="34" charset="0"/>
            </a:endParaRPr>
          </a:p>
        </p:txBody>
      </p:sp>
      <p:sp>
        <p:nvSpPr>
          <p:cNvPr id="6" name="Content Placeholder 2"/>
          <p:cNvSpPr>
            <a:spLocks noGrp="1"/>
          </p:cNvSpPr>
          <p:nvPr>
            <p:ph idx="1"/>
          </p:nvPr>
        </p:nvSpPr>
        <p:spPr>
          <a:xfrm>
            <a:off x="457200" y="1142984"/>
            <a:ext cx="8229600" cy="5500726"/>
          </a:xfrm>
        </p:spPr>
        <p:txBody>
          <a:bodyPr>
            <a:normAutofit/>
          </a:bodyPr>
          <a:lstStyle/>
          <a:p>
            <a:pPr>
              <a:lnSpc>
                <a:spcPts val="2800"/>
              </a:lnSpc>
              <a:spcBef>
                <a:spcPts val="1400"/>
              </a:spcBef>
              <a:buNone/>
            </a:pPr>
            <a:r>
              <a:rPr lang="en-US" sz="2800" i="1" dirty="0" smtClean="0">
                <a:latin typeface="Papyrus" pitchFamily="66" charset="0"/>
              </a:rPr>
              <a:t>“</a:t>
            </a:r>
            <a:r>
              <a:rPr lang="en-US" sz="2800" i="1" dirty="0" smtClean="0">
                <a:latin typeface="Perpetua" pitchFamily="18" charset="0"/>
              </a:rPr>
              <a:t>Of course I would leave him if he wouldn’t support my bridge. In this age, you have to be practical. But, he knows </a:t>
            </a:r>
            <a:r>
              <a:rPr lang="en-US" sz="2800" i="1" dirty="0" smtClean="0">
                <a:solidFill>
                  <a:srgbClr val="FF0000"/>
                </a:solidFill>
                <a:latin typeface="Perpetua" pitchFamily="18" charset="0"/>
              </a:rPr>
              <a:t>bridge means a lot to me.</a:t>
            </a:r>
            <a:r>
              <a:rPr lang="en-US" sz="2800" i="1" dirty="0" smtClean="0">
                <a:latin typeface="Perpetua" pitchFamily="18" charset="0"/>
              </a:rPr>
              <a:t> ”</a:t>
            </a:r>
          </a:p>
          <a:p>
            <a:pPr>
              <a:lnSpc>
                <a:spcPts val="2800"/>
              </a:lnSpc>
              <a:spcBef>
                <a:spcPts val="1400"/>
              </a:spcBef>
              <a:buNone/>
            </a:pPr>
            <a:r>
              <a:rPr lang="en-US" sz="2800" i="1" dirty="0" smtClean="0">
                <a:latin typeface="Perpetua" pitchFamily="18" charset="0"/>
              </a:rPr>
              <a:t>“ Bridge </a:t>
            </a:r>
            <a:r>
              <a:rPr lang="en-US" sz="2800" i="1" dirty="0" smtClean="0">
                <a:solidFill>
                  <a:srgbClr val="FF0000"/>
                </a:solidFill>
                <a:latin typeface="Perpetua" pitchFamily="18" charset="0"/>
              </a:rPr>
              <a:t>significantly improves quality of my life</a:t>
            </a:r>
            <a:r>
              <a:rPr lang="en-US" sz="2800" i="1" dirty="0" smtClean="0">
                <a:latin typeface="Perpetua" pitchFamily="18" charset="0"/>
              </a:rPr>
              <a:t>. And I think it is the same for all of us. </a:t>
            </a:r>
            <a:r>
              <a:rPr lang="hr-HR" sz="2800" i="1" dirty="0" smtClean="0">
                <a:latin typeface="Perpetua" pitchFamily="18" charset="0"/>
              </a:rPr>
              <a:t> </a:t>
            </a:r>
            <a:r>
              <a:rPr lang="en-US" sz="2800" i="1" dirty="0" smtClean="0">
                <a:latin typeface="Perpetua" pitchFamily="18" charset="0"/>
              </a:rPr>
              <a:t>We feel good and accepted here.”</a:t>
            </a:r>
          </a:p>
          <a:p>
            <a:pPr>
              <a:lnSpc>
                <a:spcPts val="2800"/>
              </a:lnSpc>
              <a:spcBef>
                <a:spcPts val="1400"/>
              </a:spcBef>
              <a:buNone/>
            </a:pPr>
            <a:r>
              <a:rPr lang="en-US" sz="2800" i="1" dirty="0" smtClean="0">
                <a:latin typeface="Perpetua" pitchFamily="18" charset="0"/>
              </a:rPr>
              <a:t>“I have other hobbies, but I </a:t>
            </a:r>
            <a:r>
              <a:rPr lang="en-US" sz="2800" i="1" dirty="0" smtClean="0">
                <a:solidFill>
                  <a:srgbClr val="FF0000"/>
                </a:solidFill>
                <a:latin typeface="Perpetua" pitchFamily="18" charset="0"/>
              </a:rPr>
              <a:t>can’t imagine my life without bridge</a:t>
            </a:r>
            <a:r>
              <a:rPr lang="en-US" sz="2800" i="1" dirty="0" smtClean="0">
                <a:latin typeface="Perpetua" pitchFamily="18" charset="0"/>
              </a:rPr>
              <a:t>. Because it is people and play, and tournaments. It is </a:t>
            </a:r>
            <a:r>
              <a:rPr lang="en-US" sz="2800" i="1" dirty="0" smtClean="0">
                <a:solidFill>
                  <a:srgbClr val="FF0000"/>
                </a:solidFill>
                <a:latin typeface="Perpetua" pitchFamily="18" charset="0"/>
              </a:rPr>
              <a:t>interesting in so many ways</a:t>
            </a:r>
            <a:r>
              <a:rPr lang="en-US" sz="2800" i="1" dirty="0" smtClean="0">
                <a:latin typeface="Perpetua" pitchFamily="18" charset="0"/>
              </a:rPr>
              <a:t>. If there was no bridge, I would play something else, as similar to bridge as possible.”</a:t>
            </a:r>
          </a:p>
          <a:p>
            <a:pPr>
              <a:lnSpc>
                <a:spcPts val="2800"/>
              </a:lnSpc>
              <a:spcBef>
                <a:spcPts val="1400"/>
              </a:spcBef>
              <a:buNone/>
            </a:pPr>
            <a:endParaRPr lang="en-US" sz="2800" i="1" dirty="0" smtClean="0">
              <a:latin typeface="Perpetua"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01080" cy="4525963"/>
          </a:xfrm>
        </p:spPr>
        <p:txBody>
          <a:bodyPr>
            <a:normAutofit/>
          </a:bodyPr>
          <a:lstStyle/>
          <a:p>
            <a:pPr>
              <a:buFontTx/>
              <a:buChar char="-"/>
            </a:pPr>
            <a:r>
              <a:rPr lang="hr-HR" sz="2800" dirty="0" smtClean="0">
                <a:latin typeface="Arial Narrow" pitchFamily="34" charset="0"/>
              </a:rPr>
              <a:t>small convinient sample</a:t>
            </a:r>
          </a:p>
          <a:p>
            <a:pPr>
              <a:buFontTx/>
              <a:buChar char="-"/>
            </a:pPr>
            <a:r>
              <a:rPr lang="hr-HR" sz="2800" dirty="0" smtClean="0">
                <a:latin typeface="Arial Narrow" pitchFamily="34" charset="0"/>
              </a:rPr>
              <a:t>Croatia: cross-cultural differences</a:t>
            </a:r>
          </a:p>
          <a:p>
            <a:pPr>
              <a:buFontTx/>
              <a:buChar char="-"/>
            </a:pPr>
            <a:r>
              <a:rPr lang="hr-HR" sz="2800" dirty="0" smtClean="0">
                <a:latin typeface="Arial Narrow" pitchFamily="34" charset="0"/>
              </a:rPr>
              <a:t>familiar interviewer </a:t>
            </a:r>
          </a:p>
          <a:p>
            <a:pPr>
              <a:buFontTx/>
              <a:buChar char="-"/>
            </a:pPr>
            <a:endParaRPr lang="en-US" sz="2600" dirty="0" smtClean="0"/>
          </a:p>
          <a:p>
            <a:endParaRPr lang="en-US" dirty="0"/>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92D050"/>
                </a:solidFill>
                <a:latin typeface="Agency FB" pitchFamily="34" charset="0"/>
              </a:rPr>
              <a:t> </a:t>
            </a:r>
            <a:r>
              <a:rPr lang="hr-HR" sz="3600" b="1" dirty="0" smtClean="0">
                <a:solidFill>
                  <a:srgbClr val="BCE292"/>
                </a:solidFill>
                <a:latin typeface="Agency FB" pitchFamily="34" charset="0"/>
              </a:rPr>
              <a:t>Limitations</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401080" cy="4525963"/>
          </a:xfrm>
        </p:spPr>
        <p:txBody>
          <a:bodyPr>
            <a:normAutofit fontScale="85000" lnSpcReduction="10000"/>
          </a:bodyPr>
          <a:lstStyle/>
          <a:p>
            <a:pPr>
              <a:buNone/>
            </a:pPr>
            <a:r>
              <a:rPr lang="en-US" dirty="0" smtClean="0"/>
              <a:t>Bridge contributed to well-being </a:t>
            </a:r>
            <a:r>
              <a:rPr lang="hr-HR" dirty="0" smtClean="0"/>
              <a:t>of elderly by:</a:t>
            </a:r>
          </a:p>
          <a:p>
            <a:r>
              <a:rPr lang="en-US" dirty="0" smtClean="0"/>
              <a:t>advancing social affiliation </a:t>
            </a:r>
            <a:endParaRPr lang="hr-HR" dirty="0" smtClean="0"/>
          </a:p>
          <a:p>
            <a:pPr>
              <a:buNone/>
            </a:pPr>
            <a:r>
              <a:rPr lang="hr-HR" dirty="0" smtClean="0"/>
              <a:t>	</a:t>
            </a:r>
            <a:r>
              <a:rPr lang="en-US" sz="2600" dirty="0" smtClean="0"/>
              <a:t>communicating with people of all ages, finding new friends, getting social support, recognition and status and going out of home) </a:t>
            </a:r>
            <a:endParaRPr lang="hr-HR" sz="2600" dirty="0" smtClean="0"/>
          </a:p>
          <a:p>
            <a:r>
              <a:rPr lang="en-US" dirty="0" smtClean="0"/>
              <a:t>enchasing sense of accomplishment</a:t>
            </a:r>
            <a:endParaRPr lang="hr-HR" dirty="0" smtClean="0"/>
          </a:p>
          <a:p>
            <a:pPr>
              <a:buNone/>
            </a:pPr>
            <a:r>
              <a:rPr lang="hr-HR" dirty="0" smtClean="0"/>
              <a:t>	</a:t>
            </a:r>
            <a:r>
              <a:rPr lang="en-US" sz="2600" dirty="0" smtClean="0"/>
              <a:t>learning, solving</a:t>
            </a:r>
            <a:r>
              <a:rPr lang="hr-HR" sz="2600" dirty="0" smtClean="0"/>
              <a:t> </a:t>
            </a:r>
            <a:r>
              <a:rPr lang="en-US" sz="2600" dirty="0" smtClean="0"/>
              <a:t>problems</a:t>
            </a:r>
            <a:r>
              <a:rPr lang="hr-HR" sz="2600" dirty="0" smtClean="0"/>
              <a:t>, </a:t>
            </a:r>
            <a:r>
              <a:rPr lang="en-US" sz="2600" dirty="0" smtClean="0"/>
              <a:t>competing, advancing and winning</a:t>
            </a:r>
            <a:endParaRPr lang="hr-HR" sz="2600" dirty="0" smtClean="0"/>
          </a:p>
          <a:p>
            <a:r>
              <a:rPr lang="en-US" dirty="0" smtClean="0"/>
              <a:t>mental fitness </a:t>
            </a:r>
            <a:endParaRPr lang="hr-HR" dirty="0" smtClean="0"/>
          </a:p>
          <a:p>
            <a:pPr>
              <a:buNone/>
            </a:pPr>
            <a:r>
              <a:rPr lang="hr-HR" dirty="0" smtClean="0"/>
              <a:t>	</a:t>
            </a:r>
            <a:r>
              <a:rPr lang="en-US" sz="2600" dirty="0" smtClean="0"/>
              <a:t>staying intellectually fit</a:t>
            </a:r>
            <a:r>
              <a:rPr lang="hr-HR" sz="2600" dirty="0" smtClean="0"/>
              <a:t>, learning new things, logical reasoning</a:t>
            </a:r>
          </a:p>
          <a:p>
            <a:pPr>
              <a:buNone/>
            </a:pPr>
            <a:endParaRPr lang="hr-HR" sz="2600" dirty="0" smtClean="0"/>
          </a:p>
          <a:p>
            <a:pPr>
              <a:buNone/>
            </a:pPr>
            <a:r>
              <a:rPr lang="hr-HR" sz="2600" dirty="0" smtClean="0"/>
              <a:t>While it seems that senior player often come to bridge because of social reasons, it is competitive element that keeps them there.</a:t>
            </a:r>
            <a:endParaRPr lang="en-US" sz="2600" dirty="0" smtClean="0"/>
          </a:p>
          <a:p>
            <a:endParaRPr lang="en-US" dirty="0"/>
          </a:p>
        </p:txBody>
      </p:sp>
      <p:sp>
        <p:nvSpPr>
          <p:cNvPr id="5" name="Rectangle 4"/>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BCE292"/>
                </a:solidFill>
                <a:latin typeface="Agency FB" pitchFamily="34" charset="0"/>
              </a:rPr>
              <a:t> Main Findings</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hr-HR" sz="2800" b="1" dirty="0" smtClean="0">
                <a:latin typeface="Arial Narrow" pitchFamily="34" charset="0"/>
              </a:rPr>
              <a:t>Social inclusion: </a:t>
            </a:r>
            <a:r>
              <a:rPr lang="hr-HR" sz="2800" dirty="0" smtClean="0">
                <a:latin typeface="Arial Narrow" pitchFamily="34" charset="0"/>
              </a:rPr>
              <a:t>dividing youngsters from seniors may not be the best idea</a:t>
            </a:r>
          </a:p>
          <a:p>
            <a:pPr>
              <a:buNone/>
            </a:pPr>
            <a:r>
              <a:rPr lang="hr-HR" sz="2800" dirty="0" smtClean="0">
                <a:latin typeface="Arial Narrow" pitchFamily="34" charset="0"/>
              </a:rPr>
              <a:t>* Special games for specific generation should not be standard approach</a:t>
            </a:r>
          </a:p>
          <a:p>
            <a:pPr>
              <a:buNone/>
            </a:pPr>
            <a:r>
              <a:rPr lang="hr-HR" sz="2800" dirty="0" smtClean="0">
                <a:latin typeface="Arial Narrow" pitchFamily="34" charset="0"/>
              </a:rPr>
              <a:t>* Cross-generation understanding and support should be encouraged</a:t>
            </a:r>
          </a:p>
          <a:p>
            <a:pPr>
              <a:buNone/>
            </a:pPr>
            <a:endParaRPr lang="hr-HR" sz="2400" dirty="0" smtClean="0"/>
          </a:p>
          <a:p>
            <a:pPr>
              <a:buNone/>
            </a:pPr>
            <a:endParaRPr lang="en-US" dirty="0"/>
          </a:p>
        </p:txBody>
      </p:sp>
      <p:sp>
        <p:nvSpPr>
          <p:cNvPr id="4" name="Rectangle 3"/>
          <p:cNvSpPr/>
          <p:nvPr/>
        </p:nvSpPr>
        <p:spPr>
          <a:xfrm>
            <a:off x="357158" y="285728"/>
            <a:ext cx="8429684" cy="646331"/>
          </a:xfrm>
          <a:prstGeom prst="rect">
            <a:avLst/>
          </a:prstGeom>
          <a:solidFill>
            <a:schemeClr val="tx1"/>
          </a:solidFill>
        </p:spPr>
        <p:txBody>
          <a:bodyPr wrap="square">
            <a:spAutoFit/>
          </a:bodyPr>
          <a:lstStyle/>
          <a:p>
            <a:pPr marL="342900" lvl="0" indent="-342900">
              <a:spcBef>
                <a:spcPct val="20000"/>
              </a:spcBef>
            </a:pPr>
            <a:r>
              <a:rPr lang="hr-HR" sz="3600" b="1" dirty="0" smtClean="0">
                <a:solidFill>
                  <a:srgbClr val="BCE292"/>
                </a:solidFill>
                <a:latin typeface="Agency FB" pitchFamily="34" charset="0"/>
              </a:rPr>
              <a:t> Practical Advices</a:t>
            </a:r>
            <a:endParaRPr lang="en-US" sz="3600" b="1" dirty="0" smtClean="0">
              <a:solidFill>
                <a:srgbClr val="BCE292"/>
              </a:solidFill>
              <a:latin typeface="Agency FB"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71546"/>
            <a:ext cx="8229600" cy="4525963"/>
          </a:xfrm>
          <a:solidFill>
            <a:schemeClr val="tx1"/>
          </a:solidFill>
          <a:ln>
            <a:solidFill>
              <a:schemeClr val="bg1"/>
            </a:solidFill>
          </a:ln>
        </p:spPr>
        <p:txBody>
          <a:bodyPr>
            <a:normAutofit/>
          </a:bodyPr>
          <a:lstStyle/>
          <a:p>
            <a:pPr algn="ctr">
              <a:buNone/>
            </a:pPr>
            <a:endParaRPr lang="hr-HR" sz="2000" b="1" dirty="0" smtClean="0">
              <a:ln w="25400">
                <a:solidFill>
                  <a:schemeClr val="bg1"/>
                </a:solidFill>
              </a:ln>
              <a:solidFill>
                <a:srgbClr val="92D050"/>
              </a:solidFill>
              <a:latin typeface="Arial Narrow" pitchFamily="34" charset="0"/>
            </a:endParaRPr>
          </a:p>
          <a:p>
            <a:pPr algn="ctr">
              <a:buNone/>
            </a:pPr>
            <a:r>
              <a:rPr lang="hr-HR" sz="6000" b="1" dirty="0" smtClean="0">
                <a:ln w="25400">
                  <a:solidFill>
                    <a:schemeClr val="bg1"/>
                  </a:solidFill>
                </a:ln>
                <a:solidFill>
                  <a:srgbClr val="92D050"/>
                </a:solidFill>
                <a:latin typeface="Arial Narrow" pitchFamily="34" charset="0"/>
              </a:rPr>
              <a:t>Would you rather be</a:t>
            </a:r>
          </a:p>
          <a:p>
            <a:pPr algn="ctr">
              <a:buNone/>
            </a:pPr>
            <a:r>
              <a:rPr lang="hr-HR" sz="6000" b="1" dirty="0" smtClean="0">
                <a:ln w="25400">
                  <a:solidFill>
                    <a:schemeClr val="bg1"/>
                  </a:solidFill>
                </a:ln>
                <a:solidFill>
                  <a:srgbClr val="92D050"/>
                </a:solidFill>
                <a:latin typeface="Arial Narrow" pitchFamily="34" charset="0"/>
              </a:rPr>
              <a:t>40 years old</a:t>
            </a:r>
          </a:p>
          <a:p>
            <a:pPr algn="ctr">
              <a:buNone/>
            </a:pPr>
            <a:r>
              <a:rPr lang="hr-HR" sz="6000" b="1" dirty="0" smtClean="0">
                <a:ln w="25400">
                  <a:solidFill>
                    <a:schemeClr val="bg1"/>
                  </a:solidFill>
                </a:ln>
                <a:solidFill>
                  <a:srgbClr val="92D050"/>
                </a:solidFill>
                <a:latin typeface="Arial Narrow" pitchFamily="34" charset="0"/>
              </a:rPr>
              <a:t>or 80 years young?</a:t>
            </a:r>
            <a:endParaRPr lang="en-US" sz="6000" b="1" dirty="0">
              <a:ln w="25400">
                <a:solidFill>
                  <a:schemeClr val="bg1"/>
                </a:solidFill>
              </a:ln>
              <a:solidFill>
                <a:srgbClr val="92D050"/>
              </a:solidFill>
              <a:latin typeface="Arial Narrow"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ovezana slika"/>
          <p:cNvPicPr>
            <a:picLocks noChangeAspect="1" noChangeArrowheads="1"/>
          </p:cNvPicPr>
          <p:nvPr/>
        </p:nvPicPr>
        <p:blipFill>
          <a:blip r:embed="rId2"/>
          <a:srcRect/>
          <a:stretch>
            <a:fillRect/>
          </a:stretch>
        </p:blipFill>
        <p:spPr bwMode="auto">
          <a:xfrm>
            <a:off x="1142976" y="642918"/>
            <a:ext cx="6777036" cy="3028431"/>
          </a:xfrm>
          <a:prstGeom prst="rect">
            <a:avLst/>
          </a:prstGeom>
          <a:noFill/>
        </p:spPr>
      </p:pic>
      <p:sp>
        <p:nvSpPr>
          <p:cNvPr id="5" name="Rectangle 4"/>
          <p:cNvSpPr/>
          <p:nvPr/>
        </p:nvSpPr>
        <p:spPr>
          <a:xfrm>
            <a:off x="2214546" y="3000372"/>
            <a:ext cx="4572032" cy="1015663"/>
          </a:xfrm>
          <a:prstGeom prst="rect">
            <a:avLst/>
          </a:prstGeom>
          <a:noFill/>
        </p:spPr>
        <p:txBody>
          <a:bodyPr wrap="square" lIns="91440" tIns="45720" rIns="91440" bIns="45720">
            <a:spAutoFit/>
          </a:bodyPr>
          <a:lstStyle/>
          <a:p>
            <a:pPr algn="ctr"/>
            <a:r>
              <a:rPr lang="hr-HR" sz="6000" b="1" cap="none" spc="0" dirty="0" smtClean="0">
                <a:ln w="25400">
                  <a:solidFill>
                    <a:schemeClr val="tx1"/>
                  </a:solidFill>
                  <a:prstDash val="solid"/>
                </a:ln>
                <a:solidFill>
                  <a:srgbClr val="92D050"/>
                </a:solidFill>
                <a:effectLst>
                  <a:outerShdw blurRad="41275" dist="20320" dir="1800000" algn="tl" rotWithShape="0">
                    <a:srgbClr val="000000">
                      <a:alpha val="40000"/>
                    </a:srgbClr>
                  </a:outerShdw>
                </a:effectLst>
                <a:latin typeface="Footlight MT Light" pitchFamily="18" charset="0"/>
              </a:rPr>
              <a:t>Thank  you!</a:t>
            </a:r>
            <a:endParaRPr lang="en-US" sz="6000" b="1" cap="none" spc="0" dirty="0">
              <a:ln w="25400">
                <a:solidFill>
                  <a:schemeClr val="tx1"/>
                </a:solidFill>
                <a:prstDash val="solid"/>
              </a:ln>
              <a:solidFill>
                <a:srgbClr val="92D050"/>
              </a:solidFill>
              <a:effectLst>
                <a:outerShdw blurRad="41275" dist="20320" dir="1800000" algn="tl" rotWithShape="0">
                  <a:srgbClr val="000000">
                    <a:alpha val="40000"/>
                  </a:srgbClr>
                </a:outerShdw>
              </a:effectLst>
              <a:latin typeface="Footlight MT Light"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1EEBCEFB86AF43805EB8A969961168" ma:contentTypeVersion="20" ma:contentTypeDescription="Crée un document." ma:contentTypeScope="" ma:versionID="52e790044f5fdfcafbee12b973413440">
  <xsd:schema xmlns:xsd="http://www.w3.org/2001/XMLSchema" xmlns:xs="http://www.w3.org/2001/XMLSchema" xmlns:p="http://schemas.microsoft.com/office/2006/metadata/properties" xmlns:ns2="bd36d501-3c69-4906-87b8-b8bfc002fd75" xmlns:ns3="806f7dd3-0209-4d9c-9c86-b57d8314a972" targetNamespace="http://schemas.microsoft.com/office/2006/metadata/properties" ma:root="true" ma:fieldsID="e6a6a51e3ca60052cdbbeca247302820" ns2:_="" ns3:_="">
    <xsd:import namespace="bd36d501-3c69-4906-87b8-b8bfc002fd75"/>
    <xsd:import namespace="806f7dd3-0209-4d9c-9c86-b57d8314a972"/>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lcf76f155ced4ddcb4097134ff3c332f" minOccurs="0"/>
                <xsd:element ref="ns3:TaxCatchAll"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36d501-3c69-4906-87b8-b8bfc002fd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309075cc-46f8-4e9f-9e61-6ef070de0e07"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État de validation" ma:internalName="_x00c9_tat_x0020_de_x0020_validation">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6f7dd3-0209-4d9c-9c86-b57d8314a972" elementFormDefault="qualified">
    <xsd:import namespace="http://schemas.microsoft.com/office/2006/documentManagement/types"/>
    <xsd:import namespace="http://schemas.microsoft.com/office/infopath/2007/PartnerControls"/>
    <xsd:element name="SharedWithUsers" ma:index="11"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e7ccb5a5-469d-409a-ac0b-f3e11a18b339}" ma:internalName="TaxCatchAll" ma:showField="CatchAllData" ma:web="806f7dd3-0209-4d9c-9c86-b57d8314a9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d36d501-3c69-4906-87b8-b8bfc002fd75">
      <Terms xmlns="http://schemas.microsoft.com/office/infopath/2007/PartnerControls"/>
    </lcf76f155ced4ddcb4097134ff3c332f>
    <_Flow_SignoffStatus xmlns="bd36d501-3c69-4906-87b8-b8bfc002fd75" xsi:nil="true"/>
    <TaxCatchAll xmlns="806f7dd3-0209-4d9c-9c86-b57d8314a972" xsi:nil="true"/>
  </documentManagement>
</p:properties>
</file>

<file path=customXml/itemProps1.xml><?xml version="1.0" encoding="utf-8"?>
<ds:datastoreItem xmlns:ds="http://schemas.openxmlformats.org/officeDocument/2006/customXml" ds:itemID="{7E02F69E-FB5D-44A4-9E57-B16FB2CFB70A}"/>
</file>

<file path=customXml/itemProps2.xml><?xml version="1.0" encoding="utf-8"?>
<ds:datastoreItem xmlns:ds="http://schemas.openxmlformats.org/officeDocument/2006/customXml" ds:itemID="{36DAB324-B7A1-4B12-AE55-42E24D2F6A85}"/>
</file>

<file path=customXml/itemProps3.xml><?xml version="1.0" encoding="utf-8"?>
<ds:datastoreItem xmlns:ds="http://schemas.openxmlformats.org/officeDocument/2006/customXml" ds:itemID="{8B11C426-121A-4E71-8F07-860253A7C73B}"/>
</file>

<file path=docProps/app.xml><?xml version="1.0" encoding="utf-8"?>
<Properties xmlns="http://schemas.openxmlformats.org/officeDocument/2006/extended-properties" xmlns:vt="http://schemas.openxmlformats.org/officeDocument/2006/docPropsVTypes">
  <TotalTime>2151</TotalTime>
  <Words>1279</Words>
  <Application>Microsoft Office PowerPoint</Application>
  <PresentationFormat>On-screen Show (4:3)</PresentationFormat>
  <Paragraphs>109</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Agency FB</vt:lpstr>
      <vt:lpstr>Arial</vt:lpstr>
      <vt:lpstr>Arial Narrow</vt:lpstr>
      <vt:lpstr>Calibri</vt:lpstr>
      <vt:lpstr>Footlight MT Light</vt:lpstr>
      <vt:lpstr>Papyrus</vt:lpstr>
      <vt:lpstr>Perpetua</vt:lpstr>
      <vt:lpstr>Symbol</vt:lpstr>
      <vt:lpstr>Office Theme</vt:lpstr>
      <vt:lpstr>Contract Bridge and Senior Citizens:  from Entertainment to Competition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mestar</dc:creator>
  <cp:lastModifiedBy>Windows User</cp:lastModifiedBy>
  <cp:revision>80</cp:revision>
  <dcterms:created xsi:type="dcterms:W3CDTF">2017-03-30T12:09:21Z</dcterms:created>
  <dcterms:modified xsi:type="dcterms:W3CDTF">2017-04-20T07:10:02Z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0x010100501EEBCEFB86AF43805EB8A969961168</vt:lpwstr>
  </property>
</Properties>
</file>