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78" r:id="rId2"/>
    <p:sldId id="284" r:id="rId3"/>
    <p:sldId id="291" r:id="rId4"/>
    <p:sldId id="287" r:id="rId5"/>
    <p:sldId id="285" r:id="rId6"/>
    <p:sldId id="288" r:id="rId7"/>
    <p:sldId id="289" r:id="rId8"/>
  </p:sldIdLst>
  <p:sldSz cx="9144000" cy="6858000" type="screen4x3"/>
  <p:notesSz cx="6669088" cy="97536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6E8F"/>
  </p:clrMru>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876"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889938" cy="487680"/>
          </a:xfrm>
          <a:prstGeom prst="rect">
            <a:avLst/>
          </a:prstGeom>
        </p:spPr>
        <p:txBody>
          <a:bodyPr vert="horz" lIns="89785" tIns="44892" rIns="89785" bIns="44892" rtlCol="0"/>
          <a:lstStyle>
            <a:lvl1pPr algn="l">
              <a:defRPr sz="1200"/>
            </a:lvl1pPr>
          </a:lstStyle>
          <a:p>
            <a:endParaRPr lang="nb-NO"/>
          </a:p>
        </p:txBody>
      </p:sp>
      <p:sp>
        <p:nvSpPr>
          <p:cNvPr id="3" name="Plassholder for dato 2"/>
          <p:cNvSpPr>
            <a:spLocks noGrp="1"/>
          </p:cNvSpPr>
          <p:nvPr>
            <p:ph type="dt" idx="1"/>
          </p:nvPr>
        </p:nvSpPr>
        <p:spPr>
          <a:xfrm>
            <a:off x="3777607" y="0"/>
            <a:ext cx="2889938" cy="487680"/>
          </a:xfrm>
          <a:prstGeom prst="rect">
            <a:avLst/>
          </a:prstGeom>
        </p:spPr>
        <p:txBody>
          <a:bodyPr vert="horz" lIns="89785" tIns="44892" rIns="89785" bIns="44892" rtlCol="0"/>
          <a:lstStyle>
            <a:lvl1pPr algn="r">
              <a:defRPr sz="1200"/>
            </a:lvl1pPr>
          </a:lstStyle>
          <a:p>
            <a:fld id="{25BFE309-1A04-4574-8CA9-78B7603E707B}" type="datetimeFigureOut">
              <a:rPr lang="nb-NO" smtClean="0"/>
              <a:pPr/>
              <a:t>21.12.2015</a:t>
            </a:fld>
            <a:endParaRPr lang="nb-NO"/>
          </a:p>
        </p:txBody>
      </p:sp>
      <p:sp>
        <p:nvSpPr>
          <p:cNvPr id="4" name="Plassholder for lysbilde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89785" tIns="44892" rIns="89785" bIns="44892" rtlCol="0" anchor="ctr"/>
          <a:lstStyle/>
          <a:p>
            <a:endParaRPr lang="nb-NO"/>
          </a:p>
        </p:txBody>
      </p:sp>
      <p:sp>
        <p:nvSpPr>
          <p:cNvPr id="5" name="Plassholder for notater 4"/>
          <p:cNvSpPr>
            <a:spLocks noGrp="1"/>
          </p:cNvSpPr>
          <p:nvPr>
            <p:ph type="body" sz="quarter" idx="3"/>
          </p:nvPr>
        </p:nvSpPr>
        <p:spPr>
          <a:xfrm>
            <a:off x="666909" y="4632960"/>
            <a:ext cx="5335270" cy="4389120"/>
          </a:xfrm>
          <a:prstGeom prst="rect">
            <a:avLst/>
          </a:prstGeom>
        </p:spPr>
        <p:txBody>
          <a:bodyPr vert="horz" lIns="89785" tIns="44892" rIns="89785" bIns="44892"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9264227"/>
            <a:ext cx="2889938" cy="487680"/>
          </a:xfrm>
          <a:prstGeom prst="rect">
            <a:avLst/>
          </a:prstGeom>
        </p:spPr>
        <p:txBody>
          <a:bodyPr vert="horz" lIns="89785" tIns="44892" rIns="89785" bIns="44892" rtlCol="0" anchor="b"/>
          <a:lstStyle>
            <a:lvl1pPr algn="l">
              <a:defRPr sz="1200"/>
            </a:lvl1pPr>
          </a:lstStyle>
          <a:p>
            <a:endParaRPr lang="nb-NO"/>
          </a:p>
        </p:txBody>
      </p:sp>
      <p:sp>
        <p:nvSpPr>
          <p:cNvPr id="7" name="Plassholder for lysbildenummer 6"/>
          <p:cNvSpPr>
            <a:spLocks noGrp="1"/>
          </p:cNvSpPr>
          <p:nvPr>
            <p:ph type="sldNum" sz="quarter" idx="5"/>
          </p:nvPr>
        </p:nvSpPr>
        <p:spPr>
          <a:xfrm>
            <a:off x="3777607" y="9264227"/>
            <a:ext cx="2889938" cy="487680"/>
          </a:xfrm>
          <a:prstGeom prst="rect">
            <a:avLst/>
          </a:prstGeom>
        </p:spPr>
        <p:txBody>
          <a:bodyPr vert="horz" lIns="89785" tIns="44892" rIns="89785" bIns="44892" rtlCol="0" anchor="b"/>
          <a:lstStyle>
            <a:lvl1pPr algn="r">
              <a:defRPr sz="1200"/>
            </a:lvl1pPr>
          </a:lstStyle>
          <a:p>
            <a:fld id="{C1A2A7ED-612C-444B-A9A7-E7F6403692C5}" type="slidenum">
              <a:rPr lang="nb-NO" smtClean="0"/>
              <a:pPr/>
              <a:t>‹#›</a:t>
            </a:fld>
            <a:endParaRPr lang="nb-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6" name="Plassholder for bilde 5"/>
          <p:cNvSpPr>
            <a:spLocks noGrp="1"/>
          </p:cNvSpPr>
          <p:nvPr>
            <p:ph type="pic" sz="quarter" idx="10"/>
          </p:nvPr>
        </p:nvSpPr>
        <p:spPr>
          <a:xfrm>
            <a:off x="1" y="0"/>
            <a:ext cx="9143999" cy="6209928"/>
          </a:xfrm>
        </p:spPr>
        <p:txBody>
          <a:bodyPr/>
          <a:lstStyle/>
          <a:p>
            <a:r>
              <a:rPr lang="nb-NO" smtClean="0"/>
              <a:t>Klikk ikonet for å legge til et bilde</a:t>
            </a:r>
            <a:endParaRPr lang="nb-NO" dirty="0"/>
          </a:p>
        </p:txBody>
      </p:sp>
      <p:sp>
        <p:nvSpPr>
          <p:cNvPr id="2" name="Tittel 1"/>
          <p:cNvSpPr>
            <a:spLocks noGrp="1"/>
          </p:cNvSpPr>
          <p:nvPr>
            <p:ph type="title" hasCustomPrompt="1"/>
          </p:nvPr>
        </p:nvSpPr>
        <p:spPr>
          <a:xfrm>
            <a:off x="539552" y="548680"/>
            <a:ext cx="4032448" cy="1362075"/>
          </a:xfrm>
        </p:spPr>
        <p:txBody>
          <a:bodyPr anchor="t"/>
          <a:lstStyle>
            <a:lvl1pPr algn="l">
              <a:defRPr sz="4000" b="1" cap="all" baseline="0">
                <a:solidFill>
                  <a:schemeClr val="bg1"/>
                </a:solidFill>
              </a:defRPr>
            </a:lvl1pPr>
          </a:lstStyle>
          <a:p>
            <a:r>
              <a:rPr lang="nb-NO" dirty="0" smtClean="0"/>
              <a:t>Tittel font 40</a:t>
            </a:r>
            <a:br>
              <a:rPr lang="nb-NO" dirty="0" smtClean="0"/>
            </a:br>
            <a:endParaRPr lang="nb-NO" dirty="0"/>
          </a:p>
        </p:txBody>
      </p:sp>
      <p:sp>
        <p:nvSpPr>
          <p:cNvPr id="3" name="Plassholder for tekst 2"/>
          <p:cNvSpPr>
            <a:spLocks noGrp="1"/>
          </p:cNvSpPr>
          <p:nvPr>
            <p:ph type="body" idx="1" hasCustomPrompt="1"/>
          </p:nvPr>
        </p:nvSpPr>
        <p:spPr>
          <a:xfrm>
            <a:off x="554412" y="2060848"/>
            <a:ext cx="4032448" cy="882327"/>
          </a:xfrm>
        </p:spPr>
        <p:txBody>
          <a:bodyPr anchor="b">
            <a:noAutofit/>
          </a:bodyPr>
          <a:lstStyle>
            <a:lvl1pPr marL="0" indent="0">
              <a:buNone/>
              <a:defRPr sz="3200" b="1">
                <a:solidFill>
                  <a:schemeClr val="bg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smtClean="0"/>
              <a:t>UNDERTITTEL</a:t>
            </a:r>
          </a:p>
        </p:txBody>
      </p:sp>
      <p:pic>
        <p:nvPicPr>
          <p:cNvPr id="7" name="Bilde 6" descr="Logo.jpg"/>
          <p:cNvPicPr>
            <a:picLocks noChangeAspect="1"/>
          </p:cNvPicPr>
          <p:nvPr userDrawn="1"/>
        </p:nvPicPr>
        <p:blipFill>
          <a:blip r:embed="rId2" cstate="print"/>
          <a:stretch>
            <a:fillRect/>
          </a:stretch>
        </p:blipFill>
        <p:spPr>
          <a:xfrm>
            <a:off x="6588224" y="6237312"/>
            <a:ext cx="2160240" cy="4461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telslid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b="1">
                <a:solidFill>
                  <a:srgbClr val="3B6E8F"/>
                </a:solidFill>
              </a:defRPr>
            </a:lvl1pPr>
          </a:lstStyle>
          <a:p>
            <a:r>
              <a:rPr lang="nb-NO" dirty="0" smtClean="0"/>
              <a:t>Tittel font 44</a:t>
            </a:r>
            <a:endParaRPr lang="nb-NO" dirty="0"/>
          </a:p>
        </p:txBody>
      </p:sp>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5"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kstside">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457200" y="1556792"/>
            <a:ext cx="8229600" cy="4569371"/>
          </a:xfrm>
        </p:spPr>
        <p:txBody>
          <a:bodyPr>
            <a:normAutofit/>
          </a:bodyPr>
          <a:lstStyle>
            <a:lvl1pPr>
              <a:defRPr sz="2400">
                <a:solidFill>
                  <a:srgbClr val="3B6E8F"/>
                </a:solidFill>
                <a:latin typeface="Arial" pitchFamily="34" charset="0"/>
                <a:cs typeface="Arial" pitchFamily="34" charset="0"/>
              </a:defRPr>
            </a:lvl1pPr>
            <a:lvl2pPr>
              <a:defRPr sz="2000">
                <a:solidFill>
                  <a:srgbClr val="3B6E8F"/>
                </a:solidFill>
                <a:latin typeface="Arial" pitchFamily="34" charset="0"/>
                <a:cs typeface="Arial" pitchFamily="34" charset="0"/>
              </a:defRPr>
            </a:lvl2pPr>
            <a:lvl3pPr>
              <a:defRPr sz="1800">
                <a:solidFill>
                  <a:srgbClr val="3B6E8F"/>
                </a:solidFill>
                <a:latin typeface="Arial" pitchFamily="34" charset="0"/>
                <a:cs typeface="Arial" pitchFamily="34" charset="0"/>
              </a:defRPr>
            </a:lvl3pPr>
            <a:lvl4pPr>
              <a:defRPr sz="1800">
                <a:solidFill>
                  <a:schemeClr val="tx2"/>
                </a:solidFill>
              </a:defRPr>
            </a:lvl4pPr>
            <a:lvl5pPr>
              <a:defRPr sz="1800">
                <a:solidFill>
                  <a:schemeClr val="tx2"/>
                </a:solidFill>
              </a:defRPr>
            </a:lvl5pPr>
          </a:lstStyle>
          <a:p>
            <a:pPr lvl="0"/>
            <a:r>
              <a:rPr lang="nb-NO" smtClean="0"/>
              <a:t>Klikk for å redigere tekststiler i malen</a:t>
            </a:r>
          </a:p>
          <a:p>
            <a:pPr lvl="1"/>
            <a:r>
              <a:rPr lang="nb-NO" smtClean="0"/>
              <a:t>Andre nivå</a:t>
            </a:r>
          </a:p>
          <a:p>
            <a:pPr lvl="2"/>
            <a:r>
              <a:rPr lang="nb-NO" smtClean="0"/>
              <a:t>Tredje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
        <p:nvSpPr>
          <p:cNvPr id="8" name="Tittel 1"/>
          <p:cNvSpPr>
            <a:spLocks noGrp="1"/>
          </p:cNvSpPr>
          <p:nvPr>
            <p:ph type="title"/>
          </p:nvPr>
        </p:nvSpPr>
        <p:spPr>
          <a:xfrm>
            <a:off x="2051720" y="332656"/>
            <a:ext cx="6923112" cy="796950"/>
          </a:xfrm>
        </p:spPr>
        <p:txBody>
          <a:bodyPr/>
          <a:lstStyle>
            <a:lvl1pPr>
              <a:defRPr b="1" baseline="0">
                <a:solidFill>
                  <a:srgbClr val="3B6E8F"/>
                </a:solidFill>
                <a:latin typeface="Arial" pitchFamily="34" charset="0"/>
                <a:cs typeface="Arial" pitchFamily="34" charset="0"/>
              </a:defRPr>
            </a:lvl1pPr>
          </a:lstStyle>
          <a:p>
            <a:r>
              <a:rPr lang="nb-NO" smtClean="0"/>
              <a:t>Klikk for å redigere tittelstil</a:t>
            </a:r>
            <a:endParaRPr lang="nb-N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foil m bilde">
    <p:spTree>
      <p:nvGrpSpPr>
        <p:cNvPr id="1" name=""/>
        <p:cNvGrpSpPr/>
        <p:nvPr/>
      </p:nvGrpSpPr>
      <p:grpSpPr>
        <a:xfrm>
          <a:off x="0" y="0"/>
          <a:ext cx="0" cy="0"/>
          <a:chOff x="0" y="0"/>
          <a:chExt cx="0" cy="0"/>
        </a:xfrm>
      </p:grpSpPr>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
        <p:nvSpPr>
          <p:cNvPr id="3" name="Plassholder for innhold 2"/>
          <p:cNvSpPr>
            <a:spLocks noGrp="1"/>
          </p:cNvSpPr>
          <p:nvPr>
            <p:ph idx="1"/>
          </p:nvPr>
        </p:nvSpPr>
        <p:spPr>
          <a:xfrm>
            <a:off x="457200" y="1556792"/>
            <a:ext cx="4114800" cy="4569371"/>
          </a:xfrm>
        </p:spPr>
        <p:txBody>
          <a:bodyPr>
            <a:normAutofit/>
          </a:bodyPr>
          <a:lstStyle>
            <a:lvl1pPr>
              <a:defRPr sz="2400">
                <a:solidFill>
                  <a:srgbClr val="3B6E8F"/>
                </a:solidFill>
              </a:defRPr>
            </a:lvl1pPr>
            <a:lvl2pPr>
              <a:defRPr sz="2000">
                <a:solidFill>
                  <a:srgbClr val="3B6E8F"/>
                </a:solidFill>
              </a:defRPr>
            </a:lvl2pPr>
            <a:lvl3pPr>
              <a:defRPr sz="1800">
                <a:solidFill>
                  <a:srgbClr val="3B6E8F"/>
                </a:solidFill>
              </a:defRPr>
            </a:lvl3pPr>
            <a:lvl4pPr>
              <a:defRPr>
                <a:solidFill>
                  <a:schemeClr val="tx2"/>
                </a:solidFill>
              </a:defRPr>
            </a:lvl4pPr>
            <a:lvl5pPr>
              <a:defRPr>
                <a:solidFill>
                  <a:schemeClr val="tx2"/>
                </a:solidFill>
              </a:defRPr>
            </a:lvl5pPr>
          </a:lstStyle>
          <a:p>
            <a:pPr lvl="0"/>
            <a:r>
              <a:rPr lang="nb-NO" smtClean="0"/>
              <a:t>Klikk for å redigere tekststiler i malen</a:t>
            </a:r>
          </a:p>
          <a:p>
            <a:pPr lvl="1"/>
            <a:r>
              <a:rPr lang="nb-NO" smtClean="0"/>
              <a:t>Andre nivå</a:t>
            </a:r>
          </a:p>
          <a:p>
            <a:pPr lvl="2"/>
            <a:r>
              <a:rPr lang="nb-NO" smtClean="0"/>
              <a:t>Tredje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
        <p:nvSpPr>
          <p:cNvPr id="10" name="Plassholder for bilde 9"/>
          <p:cNvSpPr>
            <a:spLocks noGrp="1"/>
          </p:cNvSpPr>
          <p:nvPr>
            <p:ph type="pic" sz="quarter" idx="13"/>
          </p:nvPr>
        </p:nvSpPr>
        <p:spPr>
          <a:xfrm>
            <a:off x="4644008" y="1541932"/>
            <a:ext cx="4104456" cy="4608512"/>
          </a:xfrm>
          <a:effectLst>
            <a:softEdge rad="127000"/>
          </a:effectLst>
        </p:spPr>
        <p:txBody>
          <a:bodyPr/>
          <a:lstStyle>
            <a:lvl1pPr>
              <a:defRPr>
                <a:solidFill>
                  <a:srgbClr val="3B6E8F"/>
                </a:solidFill>
              </a:defRPr>
            </a:lvl1pPr>
          </a:lstStyle>
          <a:p>
            <a:r>
              <a:rPr lang="nb-NO" smtClean="0"/>
              <a:t>Klikk ikonet for å legge til et bilde</a:t>
            </a:r>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foil m stort bilde">
    <p:spTree>
      <p:nvGrpSpPr>
        <p:cNvPr id="1" name=""/>
        <p:cNvGrpSpPr/>
        <p:nvPr/>
      </p:nvGrpSpPr>
      <p:grpSpPr>
        <a:xfrm>
          <a:off x="0" y="0"/>
          <a:ext cx="0" cy="0"/>
          <a:chOff x="0" y="0"/>
          <a:chExt cx="0" cy="0"/>
        </a:xfrm>
      </p:grpSpPr>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
        <p:nvSpPr>
          <p:cNvPr id="3" name="Plassholder for innhold 2"/>
          <p:cNvSpPr>
            <a:spLocks noGrp="1"/>
          </p:cNvSpPr>
          <p:nvPr>
            <p:ph idx="1"/>
          </p:nvPr>
        </p:nvSpPr>
        <p:spPr>
          <a:xfrm>
            <a:off x="446856" y="1556792"/>
            <a:ext cx="8229600" cy="4569371"/>
          </a:xfrm>
          <a:effectLst>
            <a:softEdge rad="127000"/>
          </a:effectLst>
        </p:spPr>
        <p:txBody>
          <a:bodyPr>
            <a:normAutofit/>
          </a:bodyPr>
          <a:lstStyle>
            <a:lvl1pPr algn="ctr">
              <a:buNone/>
              <a:defRPr sz="3600" b="1">
                <a:solidFill>
                  <a:srgbClr val="3B6E8F"/>
                </a:solidFill>
              </a:defRPr>
            </a:lvl1pPr>
            <a:lvl2pPr>
              <a:defRPr>
                <a:solidFill>
                  <a:schemeClr val="tx2"/>
                </a:solidFill>
              </a:defRPr>
            </a:lvl2pPr>
          </a:lstStyle>
          <a:p>
            <a:pPr lvl="0"/>
            <a:r>
              <a:rPr lang="nb-NO" smtClean="0"/>
              <a:t>Klikk for å redigere tekststiler i malen</a:t>
            </a:r>
          </a:p>
          <a:p>
            <a:pPr lvl="1"/>
            <a:r>
              <a:rPr lang="nb-NO" smtClean="0"/>
              <a:t>Andre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foil m stort bilde 2">
    <p:spTree>
      <p:nvGrpSpPr>
        <p:cNvPr id="1" name=""/>
        <p:cNvGrpSpPr/>
        <p:nvPr/>
      </p:nvGrpSpPr>
      <p:grpSpPr>
        <a:xfrm>
          <a:off x="0" y="0"/>
          <a:ext cx="0" cy="0"/>
          <a:chOff x="0" y="0"/>
          <a:chExt cx="0" cy="0"/>
        </a:xfrm>
      </p:grpSpPr>
      <p:sp>
        <p:nvSpPr>
          <p:cNvPr id="7" name="Plassholder for bilde 5"/>
          <p:cNvSpPr>
            <a:spLocks noGrp="1"/>
          </p:cNvSpPr>
          <p:nvPr>
            <p:ph type="pic" sz="quarter" idx="10"/>
          </p:nvPr>
        </p:nvSpPr>
        <p:spPr>
          <a:xfrm>
            <a:off x="467543" y="1556792"/>
            <a:ext cx="8208913" cy="4608512"/>
          </a:xfrm>
        </p:spPr>
        <p:txBody>
          <a:bodyPr/>
          <a:lstStyle/>
          <a:p>
            <a:r>
              <a:rPr lang="nb-NO" smtClean="0"/>
              <a:t>Klikk ikonet for å legge til et bilde</a:t>
            </a:r>
            <a:endParaRPr lang="nb-NO" dirty="0"/>
          </a:p>
        </p:txBody>
      </p:sp>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
        <p:nvSpPr>
          <p:cNvPr id="3" name="Plassholder for innhold 2"/>
          <p:cNvSpPr>
            <a:spLocks noGrp="1"/>
          </p:cNvSpPr>
          <p:nvPr>
            <p:ph idx="1"/>
          </p:nvPr>
        </p:nvSpPr>
        <p:spPr>
          <a:xfrm>
            <a:off x="5292080" y="1916832"/>
            <a:ext cx="3096344" cy="3816424"/>
          </a:xfrm>
          <a:solidFill>
            <a:schemeClr val="bg1"/>
          </a:solidFill>
          <a:effectLst>
            <a:softEdge rad="127000"/>
          </a:effectLst>
        </p:spPr>
        <p:txBody>
          <a:bodyPr>
            <a:normAutofit/>
          </a:bodyPr>
          <a:lstStyle>
            <a:lvl1pPr algn="l">
              <a:buFont typeface="Arial" pitchFamily="34" charset="0"/>
              <a:buChar char="•"/>
              <a:defRPr sz="1600" b="1">
                <a:solidFill>
                  <a:srgbClr val="3B6E8F"/>
                </a:solidFill>
              </a:defRPr>
            </a:lvl1pPr>
            <a:lvl2pPr>
              <a:defRPr>
                <a:solidFill>
                  <a:schemeClr val="tx2"/>
                </a:solidFill>
              </a:defRPr>
            </a:lvl2pPr>
          </a:lstStyle>
          <a:p>
            <a:pPr lvl="0"/>
            <a:r>
              <a:rPr lang="nb-NO" smtClean="0"/>
              <a:t>Klikk for å redigere tekststiler i malen</a:t>
            </a:r>
          </a:p>
          <a:p>
            <a:pPr lvl="1"/>
            <a:r>
              <a:rPr lang="nb-NO" smtClean="0"/>
              <a:t>Andre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foil m 2 kolonner">
    <p:spTree>
      <p:nvGrpSpPr>
        <p:cNvPr id="1" name=""/>
        <p:cNvGrpSpPr/>
        <p:nvPr/>
      </p:nvGrpSpPr>
      <p:grpSpPr>
        <a:xfrm>
          <a:off x="0" y="0"/>
          <a:ext cx="0" cy="0"/>
          <a:chOff x="0" y="0"/>
          <a:chExt cx="0" cy="0"/>
        </a:xfrm>
      </p:grpSpPr>
      <p:sp>
        <p:nvSpPr>
          <p:cNvPr id="3" name="Plassholder for innhold 2"/>
          <p:cNvSpPr>
            <a:spLocks noGrp="1"/>
          </p:cNvSpPr>
          <p:nvPr>
            <p:ph sz="half" idx="1"/>
          </p:nvPr>
        </p:nvSpPr>
        <p:spPr>
          <a:xfrm>
            <a:off x="457200" y="1600200"/>
            <a:ext cx="4038600" cy="4525963"/>
          </a:xfrm>
        </p:spPr>
        <p:txBody>
          <a:bodyPr>
            <a:normAutofit/>
          </a:bodyPr>
          <a:lstStyle>
            <a:lvl1pPr>
              <a:defRPr sz="2400">
                <a:solidFill>
                  <a:srgbClr val="3B6E8F"/>
                </a:solidFill>
              </a:defRPr>
            </a:lvl1pPr>
            <a:lvl2pPr>
              <a:defRPr sz="2000">
                <a:solidFill>
                  <a:srgbClr val="3B6E8F"/>
                </a:solidFill>
              </a:defRPr>
            </a:lvl2pPr>
            <a:lvl3pPr>
              <a:defRPr sz="1800">
                <a:solidFill>
                  <a:srgbClr val="3B6E8F"/>
                </a:solidFill>
              </a:defRPr>
            </a:lvl3pPr>
            <a:lvl4pPr>
              <a:defRPr sz="1600">
                <a:solidFill>
                  <a:schemeClr val="tx2"/>
                </a:solidFill>
              </a:defRPr>
            </a:lvl4pPr>
            <a:lvl5pPr>
              <a:defRPr sz="1600">
                <a:solidFill>
                  <a:schemeClr val="tx2"/>
                </a:solidFill>
              </a:defRPr>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p:txBody>
      </p:sp>
      <p:sp>
        <p:nvSpPr>
          <p:cNvPr id="4" name="Plassholder for innhold 3"/>
          <p:cNvSpPr>
            <a:spLocks noGrp="1"/>
          </p:cNvSpPr>
          <p:nvPr>
            <p:ph sz="half" idx="2"/>
          </p:nvPr>
        </p:nvSpPr>
        <p:spPr>
          <a:xfrm>
            <a:off x="4648200" y="1600200"/>
            <a:ext cx="4038600" cy="4525963"/>
          </a:xfrm>
        </p:spPr>
        <p:txBody>
          <a:bodyPr>
            <a:normAutofit/>
          </a:bodyPr>
          <a:lstStyle>
            <a:lvl1pPr>
              <a:defRPr sz="2400">
                <a:solidFill>
                  <a:srgbClr val="3B6E8F"/>
                </a:solidFill>
              </a:defRPr>
            </a:lvl1pPr>
            <a:lvl2pPr>
              <a:defRPr sz="2000">
                <a:solidFill>
                  <a:srgbClr val="3B6E8F"/>
                </a:solidFill>
              </a:defRPr>
            </a:lvl2pPr>
            <a:lvl3pPr>
              <a:defRPr sz="1800">
                <a:solidFill>
                  <a:srgbClr val="3B6E8F"/>
                </a:solidFill>
              </a:defRPr>
            </a:lvl3pPr>
            <a:lvl4pPr>
              <a:defRPr sz="1600">
                <a:solidFill>
                  <a:schemeClr val="tx2"/>
                </a:solidFill>
              </a:defRPr>
            </a:lvl4pPr>
            <a:lvl5pPr>
              <a:defRPr sz="1600">
                <a:solidFill>
                  <a:schemeClr val="tx2"/>
                </a:solidFill>
              </a:defRPr>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p:txBody>
      </p:sp>
      <p:sp>
        <p:nvSpPr>
          <p:cNvPr id="7"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a:p>
        </p:txBody>
      </p:sp>
      <p:sp>
        <p:nvSpPr>
          <p:cNvPr id="9"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Diagrammer m tekstboks">
    <p:spTree>
      <p:nvGrpSpPr>
        <p:cNvPr id="1" name=""/>
        <p:cNvGrpSpPr/>
        <p:nvPr/>
      </p:nvGrpSpPr>
      <p:grpSpPr>
        <a:xfrm>
          <a:off x="0" y="0"/>
          <a:ext cx="0" cy="0"/>
          <a:chOff x="0" y="0"/>
          <a:chExt cx="0" cy="0"/>
        </a:xfrm>
      </p:grpSpPr>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
        <p:nvSpPr>
          <p:cNvPr id="3" name="Plassholder for innhold 2"/>
          <p:cNvSpPr>
            <a:spLocks noGrp="1"/>
          </p:cNvSpPr>
          <p:nvPr>
            <p:ph idx="1"/>
          </p:nvPr>
        </p:nvSpPr>
        <p:spPr>
          <a:xfrm>
            <a:off x="457200" y="1556792"/>
            <a:ext cx="4042792" cy="4569371"/>
          </a:xfrm>
        </p:spPr>
        <p:txBody>
          <a:bodyPr>
            <a:normAutofit/>
          </a:bodyPr>
          <a:lstStyle>
            <a:lvl1pPr>
              <a:defRPr sz="2400">
                <a:solidFill>
                  <a:srgbClr val="3B6E8F"/>
                </a:solidFill>
              </a:defRPr>
            </a:lvl1pPr>
            <a:lvl2pPr>
              <a:defRPr sz="2000">
                <a:solidFill>
                  <a:srgbClr val="3B6E8F"/>
                </a:solidFill>
              </a:defRPr>
            </a:lvl2pPr>
            <a:lvl3pPr>
              <a:defRPr sz="1800">
                <a:solidFill>
                  <a:srgbClr val="3B6E8F"/>
                </a:solidFill>
              </a:defRPr>
            </a:lvl3pPr>
            <a:lvl4pPr>
              <a:defRPr sz="1800">
                <a:solidFill>
                  <a:schemeClr val="tx2"/>
                </a:solidFill>
              </a:defRPr>
            </a:lvl4pPr>
            <a:lvl5pPr>
              <a:defRPr sz="1800">
                <a:solidFill>
                  <a:schemeClr val="tx2"/>
                </a:solidFill>
              </a:defRPr>
            </a:lvl5pPr>
          </a:lstStyle>
          <a:p>
            <a:pPr lvl="0"/>
            <a:r>
              <a:rPr lang="nb-NO" smtClean="0"/>
              <a:t>Klikk for å redigere tekststiler i malen</a:t>
            </a:r>
          </a:p>
          <a:p>
            <a:pPr lvl="1"/>
            <a:r>
              <a:rPr lang="nb-NO" smtClean="0"/>
              <a:t>Andre nivå</a:t>
            </a:r>
          </a:p>
          <a:p>
            <a:pPr lvl="2"/>
            <a:r>
              <a:rPr lang="nb-NO" smtClean="0"/>
              <a:t>Tredje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aksimile med tekstboks">
    <p:spTree>
      <p:nvGrpSpPr>
        <p:cNvPr id="1" name=""/>
        <p:cNvGrpSpPr/>
        <p:nvPr/>
      </p:nvGrpSpPr>
      <p:grpSpPr>
        <a:xfrm>
          <a:off x="0" y="0"/>
          <a:ext cx="0" cy="0"/>
          <a:chOff x="0" y="0"/>
          <a:chExt cx="0" cy="0"/>
        </a:xfrm>
      </p:grpSpPr>
      <p:sp>
        <p:nvSpPr>
          <p:cNvPr id="9" name="Rektangel 8"/>
          <p:cNvSpPr/>
          <p:nvPr userDrawn="1"/>
        </p:nvSpPr>
        <p:spPr>
          <a:xfrm>
            <a:off x="4788024" y="1556792"/>
            <a:ext cx="4032448" cy="4608512"/>
          </a:xfrm>
          <a:prstGeom prst="rect">
            <a:avLst/>
          </a:prstGeom>
          <a:solidFill>
            <a:schemeClr val="tx2">
              <a:lumMod val="40000"/>
              <a:lumOff val="60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solidFill>
                <a:srgbClr val="3B6E8F"/>
              </a:solidFill>
            </a:endParaRPr>
          </a:p>
        </p:txBody>
      </p:sp>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sp>
        <p:nvSpPr>
          <p:cNvPr id="3" name="Plassholder for innhold 2"/>
          <p:cNvSpPr>
            <a:spLocks noGrp="1"/>
          </p:cNvSpPr>
          <p:nvPr>
            <p:ph idx="1"/>
          </p:nvPr>
        </p:nvSpPr>
        <p:spPr>
          <a:xfrm>
            <a:off x="457200" y="1556792"/>
            <a:ext cx="4186808" cy="4569371"/>
          </a:xfrm>
        </p:spPr>
        <p:txBody>
          <a:bodyPr>
            <a:normAutofit/>
          </a:bodyPr>
          <a:lstStyle>
            <a:lvl1pPr>
              <a:defRPr sz="2400">
                <a:solidFill>
                  <a:srgbClr val="3B6E8F"/>
                </a:solidFill>
              </a:defRPr>
            </a:lvl1pPr>
            <a:lvl2pPr>
              <a:defRPr sz="2000">
                <a:solidFill>
                  <a:srgbClr val="3B6E8F"/>
                </a:solidFill>
              </a:defRPr>
            </a:lvl2pPr>
            <a:lvl3pPr>
              <a:defRPr sz="1800">
                <a:solidFill>
                  <a:srgbClr val="3B6E8F"/>
                </a:solidFill>
              </a:defRPr>
            </a:lvl3pPr>
            <a:lvl4pPr>
              <a:defRPr sz="1800">
                <a:solidFill>
                  <a:schemeClr val="tx2"/>
                </a:solidFill>
              </a:defRPr>
            </a:lvl4pPr>
            <a:lvl5pPr>
              <a:defRPr sz="1800">
                <a:solidFill>
                  <a:schemeClr val="tx2"/>
                </a:solidFill>
              </a:defRPr>
            </a:lvl5pPr>
          </a:lstStyle>
          <a:p>
            <a:pPr lvl="0"/>
            <a:r>
              <a:rPr lang="nb-NO" smtClean="0"/>
              <a:t>Klikk for å redigere tekststiler i malen</a:t>
            </a:r>
          </a:p>
          <a:p>
            <a:pPr lvl="1"/>
            <a:r>
              <a:rPr lang="nb-NO" smtClean="0"/>
              <a:t>Andre nivå</a:t>
            </a:r>
          </a:p>
          <a:p>
            <a:pPr lvl="2"/>
            <a:r>
              <a:rPr lang="nb-NO" smtClean="0"/>
              <a:t>Tredje nivå</a:t>
            </a:r>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latin typeface="Arial" pitchFamily="34" charset="0"/>
                <a:cs typeface="Arial" pitchFamily="34" charset="0"/>
              </a:defRPr>
            </a:lvl1pPr>
          </a:lstStyle>
          <a:p>
            <a:fld id="{B412F224-A718-4517-9336-F015AD4D54EB}" type="slidenum">
              <a:rPr lang="nb-NO" smtClean="0"/>
              <a:pPr/>
              <a:t>‹#›</a:t>
            </a:fld>
            <a:endParaRPr lang="nb-NO" dirty="0"/>
          </a:p>
        </p:txBody>
      </p:sp>
      <p:sp>
        <p:nvSpPr>
          <p:cNvPr id="8" name="Plassholder for bilde 7"/>
          <p:cNvSpPr>
            <a:spLocks noGrp="1"/>
          </p:cNvSpPr>
          <p:nvPr>
            <p:ph type="pic" sz="quarter" idx="13"/>
          </p:nvPr>
        </p:nvSpPr>
        <p:spPr>
          <a:xfrm>
            <a:off x="5317316" y="1988840"/>
            <a:ext cx="2982772" cy="3724363"/>
          </a:xfrm>
          <a:ln>
            <a:solidFill>
              <a:srgbClr val="1F497D"/>
            </a:solidFill>
          </a:ln>
          <a:effectLst>
            <a:outerShdw blurRad="50800" dist="50800" dir="2700000" algn="tl" rotWithShape="0">
              <a:schemeClr val="tx2">
                <a:alpha val="66000"/>
              </a:schemeClr>
            </a:outerShdw>
          </a:effectLst>
        </p:spPr>
        <p:txBody>
          <a:bodyPr/>
          <a:lstStyle/>
          <a:p>
            <a:r>
              <a:rPr lang="nb-NO" smtClean="0"/>
              <a:t>Klikk ikonet for å legge til et bilde</a:t>
            </a:r>
            <a:endParaRPr lang="nb-N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Faksimile med tekstboks">
    <p:spTree>
      <p:nvGrpSpPr>
        <p:cNvPr id="1" name=""/>
        <p:cNvGrpSpPr/>
        <p:nvPr/>
      </p:nvGrpSpPr>
      <p:grpSpPr>
        <a:xfrm>
          <a:off x="0" y="0"/>
          <a:ext cx="0" cy="0"/>
          <a:chOff x="0" y="0"/>
          <a:chExt cx="0" cy="0"/>
        </a:xfrm>
      </p:grpSpPr>
      <p:sp>
        <p:nvSpPr>
          <p:cNvPr id="9" name="Rektangel 8"/>
          <p:cNvSpPr/>
          <p:nvPr userDrawn="1"/>
        </p:nvSpPr>
        <p:spPr>
          <a:xfrm>
            <a:off x="467544" y="1556792"/>
            <a:ext cx="8208912" cy="4536504"/>
          </a:xfrm>
          <a:prstGeom prst="rect">
            <a:avLst/>
          </a:prstGeom>
          <a:solidFill>
            <a:schemeClr val="tx2">
              <a:lumMod val="40000"/>
              <a:lumOff val="60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tel 1"/>
          <p:cNvSpPr>
            <a:spLocks noGrp="1"/>
          </p:cNvSpPr>
          <p:nvPr>
            <p:ph type="title"/>
          </p:nvPr>
        </p:nvSpPr>
        <p:spPr>
          <a:xfrm>
            <a:off x="2051720" y="332656"/>
            <a:ext cx="6923112" cy="796950"/>
          </a:xfrm>
        </p:spPr>
        <p:txBody>
          <a:bodyPr/>
          <a:lstStyle>
            <a:lvl1pPr>
              <a:defRPr b="1" baseline="0">
                <a:solidFill>
                  <a:srgbClr val="3B6E8F"/>
                </a:solidFill>
              </a:defRPr>
            </a:lvl1pPr>
          </a:lstStyle>
          <a:p>
            <a:r>
              <a:rPr lang="nb-NO" smtClean="0"/>
              <a:t>Klikk for å redigere tittelstil</a:t>
            </a:r>
            <a:endParaRPr lang="nb-NO" dirty="0"/>
          </a:p>
        </p:txBody>
      </p:sp>
      <p:pic>
        <p:nvPicPr>
          <p:cNvPr id="5" name="Bilde 4" descr="Logo.jpg"/>
          <p:cNvPicPr>
            <a:picLocks noChangeAspect="1"/>
          </p:cNvPicPr>
          <p:nvPr userDrawn="1"/>
        </p:nvPicPr>
        <p:blipFill>
          <a:blip r:embed="rId2" cstate="print"/>
          <a:stretch>
            <a:fillRect/>
          </a:stretch>
        </p:blipFill>
        <p:spPr>
          <a:xfrm>
            <a:off x="6588224" y="6237312"/>
            <a:ext cx="2160240" cy="446156"/>
          </a:xfrm>
          <a:prstGeom prst="rect">
            <a:avLst/>
          </a:prstGeom>
        </p:spPr>
      </p:pic>
      <p:sp>
        <p:nvSpPr>
          <p:cNvPr id="6" name="Plassholder for lysbildenummer 6"/>
          <p:cNvSpPr>
            <a:spLocks noGrp="1"/>
          </p:cNvSpPr>
          <p:nvPr>
            <p:ph type="sldNum" sz="quarter" idx="12"/>
          </p:nvPr>
        </p:nvSpPr>
        <p:spPr>
          <a:xfrm>
            <a:off x="467544" y="6309320"/>
            <a:ext cx="2133600" cy="365125"/>
          </a:xfrm>
          <a:prstGeom prst="rect">
            <a:avLst/>
          </a:prstGeom>
        </p:spPr>
        <p:txBody>
          <a:bodyPr/>
          <a:lstStyle>
            <a:lvl1pPr>
              <a:defRPr sz="1200">
                <a:solidFill>
                  <a:srgbClr val="3B6E8F"/>
                </a:solidFill>
              </a:defRPr>
            </a:lvl1pPr>
          </a:lstStyle>
          <a:p>
            <a:fld id="{B412F224-A718-4517-9336-F015AD4D54EB}" type="slidenum">
              <a:rPr lang="nb-NO" smtClean="0"/>
              <a:pPr/>
              <a:t>‹#›</a:t>
            </a:fld>
            <a:endParaRPr lang="nb-NO"/>
          </a:p>
        </p:txBody>
      </p:sp>
      <p:sp>
        <p:nvSpPr>
          <p:cNvPr id="8" name="Plassholder for bilde 7"/>
          <p:cNvSpPr>
            <a:spLocks noGrp="1"/>
          </p:cNvSpPr>
          <p:nvPr>
            <p:ph type="pic" sz="quarter" idx="13"/>
          </p:nvPr>
        </p:nvSpPr>
        <p:spPr>
          <a:xfrm>
            <a:off x="971600" y="1988840"/>
            <a:ext cx="7200800" cy="3672408"/>
          </a:xfrm>
          <a:ln>
            <a:solidFill>
              <a:srgbClr val="1F497D"/>
            </a:solidFill>
          </a:ln>
          <a:effectLst>
            <a:outerShdw blurRad="50800" dist="50800" dir="2700000" algn="tl" rotWithShape="0">
              <a:schemeClr val="tx2">
                <a:alpha val="66000"/>
              </a:schemeClr>
            </a:outerShdw>
          </a:effectLst>
        </p:spPr>
        <p:txBody>
          <a:bodyPr/>
          <a:lstStyle/>
          <a:p>
            <a:r>
              <a:rPr lang="nb-NO" smtClean="0"/>
              <a:t>Klikk ikonet for å legge til et bilde</a:t>
            </a:r>
            <a:endParaRPr lang="nb-N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2051720" y="332656"/>
            <a:ext cx="6635080" cy="792088"/>
          </a:xfrm>
          <a:prstGeom prst="rect">
            <a:avLst/>
          </a:prstGeom>
        </p:spPr>
        <p:txBody>
          <a:bodyPr vert="horz" lIns="91440" tIns="45720" rIns="91440" bIns="45720" rtlCol="0" anchor="ctr">
            <a:normAutofit/>
          </a:bodyPr>
          <a:lstStyle/>
          <a:p>
            <a:r>
              <a:rPr lang="nb-NO" dirty="0" smtClean="0"/>
              <a:t>Bruksanvisning</a:t>
            </a:r>
            <a:endParaRPr lang="nb-NO" dirty="0"/>
          </a:p>
        </p:txBody>
      </p:sp>
      <p:sp>
        <p:nvSpPr>
          <p:cNvPr id="3" name="Plassholder for tekst 2"/>
          <p:cNvSpPr>
            <a:spLocks noGrp="1"/>
          </p:cNvSpPr>
          <p:nvPr>
            <p:ph type="body" idx="1"/>
          </p:nvPr>
        </p:nvSpPr>
        <p:spPr>
          <a:xfrm>
            <a:off x="457200" y="1556792"/>
            <a:ext cx="8229600" cy="4569371"/>
          </a:xfrm>
          <a:prstGeom prst="rect">
            <a:avLst/>
          </a:prstGeom>
        </p:spPr>
        <p:txBody>
          <a:bodyPr vert="horz" lIns="91440" tIns="45720" rIns="91440" bIns="45720" rtlCol="0">
            <a:normAutofit/>
          </a:bodyPr>
          <a:lstStyle/>
          <a:p>
            <a:pPr lvl="0"/>
            <a:r>
              <a:rPr lang="nb-NO" dirty="0" smtClean="0"/>
              <a:t>Ny </a:t>
            </a:r>
            <a:r>
              <a:rPr lang="nb-NO" dirty="0" err="1" smtClean="0"/>
              <a:t>Powerpointmal</a:t>
            </a:r>
            <a:r>
              <a:rPr lang="nb-NO" dirty="0" smtClean="0"/>
              <a:t> Finans Norge</a:t>
            </a:r>
            <a:endParaRPr lang="nb-NO" dirty="0"/>
          </a:p>
        </p:txBody>
      </p:sp>
      <p:pic>
        <p:nvPicPr>
          <p:cNvPr id="7" name="Bilde 6" descr="Logo.jpg"/>
          <p:cNvPicPr>
            <a:picLocks noChangeAspect="1"/>
          </p:cNvPicPr>
          <p:nvPr/>
        </p:nvPicPr>
        <p:blipFill>
          <a:blip r:embed="rId13" cstate="print"/>
          <a:stretch>
            <a:fillRect/>
          </a:stretch>
        </p:blipFill>
        <p:spPr>
          <a:xfrm>
            <a:off x="6588224" y="6237312"/>
            <a:ext cx="2160240" cy="446156"/>
          </a:xfrm>
          <a:prstGeom prst="rect">
            <a:avLst/>
          </a:prstGeom>
        </p:spPr>
      </p:pic>
    </p:spTree>
  </p:cSld>
  <p:clrMap bg1="lt1" tx1="dk1" bg2="lt2" tx2="dk2" accent1="accent1" accent2="accent2" accent3="accent3" accent4="accent4" accent5="accent5" accent6="accent6" hlink="hlink" folHlink="folHlink"/>
  <p:sldLayoutIdLst>
    <p:sldLayoutId id="2147483651" r:id="rId1"/>
    <p:sldLayoutId id="2147483650" r:id="rId2"/>
    <p:sldLayoutId id="2147483657" r:id="rId3"/>
    <p:sldLayoutId id="2147483656" r:id="rId4"/>
    <p:sldLayoutId id="2147483658" r:id="rId5"/>
    <p:sldLayoutId id="2147483652" r:id="rId6"/>
    <p:sldLayoutId id="2147483659" r:id="rId7"/>
    <p:sldLayoutId id="2147483661" r:id="rId8"/>
    <p:sldLayoutId id="2147483664" r:id="rId9"/>
    <p:sldLayoutId id="2147483654" r:id="rId10"/>
    <p:sldLayoutId id="2147483655" r:id="rId11"/>
  </p:sldLayoutIdLst>
  <p:hf hdr="0" ftr="0" dt="0"/>
  <p:txStyles>
    <p:titleStyle>
      <a:lvl1pPr algn="ctr" defTabSz="914400" rtl="0" eaLnBrk="1" latinLnBrk="0" hangingPunct="1">
        <a:spcBef>
          <a:spcPct val="0"/>
        </a:spcBef>
        <a:buNone/>
        <a:defRPr sz="4000" b="1" kern="1200">
          <a:solidFill>
            <a:srgbClr val="3B6E8F"/>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kern="1200" baseline="0">
          <a:solidFill>
            <a:srgbClr val="3B6E8F"/>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ssholder for bilde 6" descr="Atlanterhavsbroen kuttet.jpg"/>
          <p:cNvPicPr>
            <a:picLocks noGrp="1" noChangeAspect="1"/>
          </p:cNvPicPr>
          <p:nvPr>
            <p:ph type="pic" sz="quarter" idx="10"/>
          </p:nvPr>
        </p:nvPicPr>
        <p:blipFill>
          <a:blip r:embed="rId2" cstate="print">
            <a:lum bright="16000"/>
          </a:blip>
          <a:srcRect l="3642" r="3642"/>
          <a:stretch>
            <a:fillRect/>
          </a:stretch>
        </p:blipFill>
        <p:spPr>
          <a:xfrm>
            <a:off x="1" y="0"/>
            <a:ext cx="9143999" cy="6093296"/>
          </a:xfrm>
        </p:spPr>
      </p:pic>
      <p:sp>
        <p:nvSpPr>
          <p:cNvPr id="3" name="Tittel 2"/>
          <p:cNvSpPr>
            <a:spLocks noGrp="1"/>
          </p:cNvSpPr>
          <p:nvPr>
            <p:ph type="title"/>
          </p:nvPr>
        </p:nvSpPr>
        <p:spPr>
          <a:xfrm>
            <a:off x="323528" y="404664"/>
            <a:ext cx="8640960" cy="1362075"/>
          </a:xfrm>
        </p:spPr>
        <p:txBody>
          <a:bodyPr>
            <a:normAutofit fontScale="90000"/>
          </a:bodyPr>
          <a:lstStyle/>
          <a:p>
            <a:r>
              <a:rPr lang="nb-NO" dirty="0" smtClean="0">
                <a:solidFill>
                  <a:srgbClr val="3B6E8F"/>
                </a:solidFill>
              </a:rPr>
              <a:t>NEW TERMS FOR SETTLEMENT THROUGH THE NATURAL PERILS POOL</a:t>
            </a:r>
            <a:endParaRPr lang="nb-NO" dirty="0">
              <a:solidFill>
                <a:srgbClr val="3B6E8F"/>
              </a:solidFill>
            </a:endParaRPr>
          </a:p>
        </p:txBody>
      </p:sp>
      <p:sp>
        <p:nvSpPr>
          <p:cNvPr id="4" name="Plassholder for tekst 3"/>
          <p:cNvSpPr>
            <a:spLocks noGrp="1"/>
          </p:cNvSpPr>
          <p:nvPr>
            <p:ph type="body" idx="1"/>
          </p:nvPr>
        </p:nvSpPr>
        <p:spPr>
          <a:xfrm>
            <a:off x="323528" y="1844824"/>
            <a:ext cx="4320480" cy="882327"/>
          </a:xfrm>
        </p:spPr>
        <p:txBody>
          <a:bodyPr/>
          <a:lstStyle/>
          <a:p>
            <a:r>
              <a:rPr lang="nb-NO" sz="2400" dirty="0" smtClean="0">
                <a:solidFill>
                  <a:srgbClr val="3B6E8F"/>
                </a:solidFill>
              </a:rPr>
              <a:t>From 1 January 2016</a:t>
            </a:r>
            <a:endParaRPr lang="nb-NO" sz="2400" dirty="0">
              <a:solidFill>
                <a:srgbClr val="3B6E8F"/>
              </a:solidFill>
            </a:endParaRPr>
          </a:p>
        </p:txBody>
      </p:sp>
      <p:pic>
        <p:nvPicPr>
          <p:cNvPr id="5" name="Bilde 4" descr="Brevark_topp.jpg"/>
          <p:cNvPicPr/>
          <p:nvPr/>
        </p:nvPicPr>
        <p:blipFill>
          <a:blip r:embed="rId3" cstate="print"/>
          <a:stretch>
            <a:fillRect/>
          </a:stretch>
        </p:blipFill>
        <p:spPr>
          <a:xfrm>
            <a:off x="0" y="6093296"/>
            <a:ext cx="4932040" cy="76470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1124743"/>
            <a:ext cx="8229600" cy="4824537"/>
          </a:xfrm>
        </p:spPr>
        <p:txBody>
          <a:bodyPr>
            <a:normAutofit lnSpcReduction="10000"/>
          </a:bodyPr>
          <a:lstStyle/>
          <a:p>
            <a:r>
              <a:rPr lang="en-GB" sz="2000" b="1" dirty="0" smtClean="0"/>
              <a:t>The board of the Norwegian Natural Perils Pool has approved new Terms for Settlement through the Natural Perils Pool to apply from 1 January </a:t>
            </a:r>
            <a:r>
              <a:rPr lang="nb-NO" sz="2000" b="1" dirty="0" smtClean="0"/>
              <a:t>2016</a:t>
            </a:r>
          </a:p>
          <a:p>
            <a:r>
              <a:rPr lang="en-GB" sz="2000" b="1" dirty="0" smtClean="0"/>
              <a:t>The new </a:t>
            </a:r>
            <a:r>
              <a:rPr lang="en-GB" sz="2000" b="1" u="sng" dirty="0" smtClean="0"/>
              <a:t>Terms for Settlement through the Natural Perils Pool</a:t>
            </a:r>
            <a:r>
              <a:rPr lang="nb-NO" sz="2000" b="1" dirty="0" smtClean="0"/>
              <a:t> supersede </a:t>
            </a:r>
            <a:r>
              <a:rPr lang="en-GB" sz="2000" b="1" dirty="0" smtClean="0"/>
              <a:t>the </a:t>
            </a:r>
            <a:r>
              <a:rPr lang="en-GB" sz="2000" b="1" u="sng" dirty="0" smtClean="0"/>
              <a:t>Common Terms and Conditions for All Insurance Contracts Covering Damage Caused by Natural Events</a:t>
            </a:r>
            <a:r>
              <a:rPr lang="nb-NO" sz="2000" b="1" dirty="0" smtClean="0"/>
              <a:t> of 1 January 2012 (hereinafter referred to as the Common Terms and Conditions)</a:t>
            </a:r>
          </a:p>
          <a:p>
            <a:r>
              <a:rPr lang="en-GB" sz="2000" b="1" dirty="0" smtClean="0"/>
              <a:t>The Common Terms and Conditions will cease to apply as an independent set of insurance terms</a:t>
            </a:r>
            <a:r>
              <a:rPr lang="nb-NO" sz="2000" b="1" dirty="0" smtClean="0"/>
              <a:t> </a:t>
            </a:r>
            <a:r>
              <a:rPr lang="en-GB" sz="2000" b="1" dirty="0" smtClean="0"/>
              <a:t>from 1 January </a:t>
            </a:r>
            <a:r>
              <a:rPr lang="nb-NO" sz="2000" b="1" dirty="0" smtClean="0"/>
              <a:t>2016</a:t>
            </a:r>
          </a:p>
          <a:p>
            <a:r>
              <a:rPr lang="en-GB" sz="2000" b="1" dirty="0" smtClean="0"/>
              <a:t>The new Terms for Settlement through the Natural Perils Pool regulate only what companies can settle through the Pool and will no longer serve as minimum terms</a:t>
            </a:r>
            <a:endParaRPr lang="nb-NO" sz="2000" b="1" dirty="0" smtClean="0"/>
          </a:p>
          <a:p>
            <a:r>
              <a:rPr lang="nb-NO" sz="2000" b="1" dirty="0" smtClean="0"/>
              <a:t>The settlement of natural perils claims must conform to the company’s terms for fire insurance for the damaged object</a:t>
            </a:r>
          </a:p>
          <a:p>
            <a:endParaRPr lang="nb-NO" sz="2000" b="1" dirty="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2</a:t>
            </a:fld>
            <a:endParaRPr lang="nb-NO" dirty="0"/>
          </a:p>
        </p:txBody>
      </p:sp>
      <p:sp>
        <p:nvSpPr>
          <p:cNvPr id="4" name="Tittel 3"/>
          <p:cNvSpPr>
            <a:spLocks noGrp="1"/>
          </p:cNvSpPr>
          <p:nvPr>
            <p:ph type="title"/>
          </p:nvPr>
        </p:nvSpPr>
        <p:spPr>
          <a:xfrm>
            <a:off x="1043608" y="332656"/>
            <a:ext cx="7931224" cy="288032"/>
          </a:xfrm>
        </p:spPr>
        <p:txBody>
          <a:bodyPr>
            <a:noAutofit/>
          </a:bodyPr>
          <a:lstStyle/>
          <a:p>
            <a:r>
              <a:rPr lang="nb-NO" sz="1600" dirty="0" smtClean="0"/>
              <a:t>New Terms for Settlement through the Natural Perils Pool from 1 January 2016</a:t>
            </a:r>
            <a:endParaRPr lang="nb-NO" sz="1600" dirty="0"/>
          </a:p>
        </p:txBody>
      </p:sp>
      <p:pic>
        <p:nvPicPr>
          <p:cNvPr id="5" name="Bilde 4" descr="Brevark_topp.jpg"/>
          <p:cNvPicPr/>
          <p:nvPr/>
        </p:nvPicPr>
        <p:blipFill>
          <a:blip r:embed="rId2" cstate="print"/>
          <a:stretch>
            <a:fillRect/>
          </a:stretch>
        </p:blipFill>
        <p:spPr>
          <a:xfrm>
            <a:off x="0" y="5805265"/>
            <a:ext cx="5756718" cy="105273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980728"/>
            <a:ext cx="8229600" cy="5145435"/>
          </a:xfrm>
        </p:spPr>
        <p:txBody>
          <a:bodyPr>
            <a:normAutofit/>
          </a:bodyPr>
          <a:lstStyle/>
          <a:p>
            <a:endParaRPr lang="nb-NO" sz="2000" b="1" dirty="0" smtClean="0"/>
          </a:p>
          <a:p>
            <a:r>
              <a:rPr lang="en-GB" sz="2000" b="1" dirty="0" smtClean="0"/>
              <a:t>The new Terms for Settlement set out the </a:t>
            </a:r>
            <a:r>
              <a:rPr lang="en-GB" sz="2000" b="1" u="sng" dirty="0" smtClean="0"/>
              <a:t>maximum</a:t>
            </a:r>
            <a:r>
              <a:rPr lang="en-GB" sz="2000" b="1" dirty="0" smtClean="0"/>
              <a:t> a company may settle through the Pool</a:t>
            </a:r>
            <a:endParaRPr lang="nb-NO" sz="2000" b="1" dirty="0" smtClean="0"/>
          </a:p>
          <a:p>
            <a:r>
              <a:rPr lang="en-GB" sz="2000" b="1" dirty="0" smtClean="0"/>
              <a:t>The new Terms for Settlement set out the terms for settlement between companies and the Pool, and do not apply between the company and the policyholder</a:t>
            </a:r>
            <a:endParaRPr lang="nb-NO" sz="2000" b="1" dirty="0" smtClean="0"/>
          </a:p>
          <a:p>
            <a:r>
              <a:rPr lang="en-GB" sz="2000" b="1" dirty="0" smtClean="0"/>
              <a:t>Settlement through the Pool is nevertheless limited to the company's own terms for fire insurance for the damaged object</a:t>
            </a:r>
          </a:p>
          <a:p>
            <a:r>
              <a:rPr lang="en-GB" sz="2000" b="1" dirty="0" smtClean="0"/>
              <a:t>Where the Natural Perils Insurance Act specifies a different extent of cover or a different calculation of indemnity to the company’s terms, the Act has precedence over those terms</a:t>
            </a:r>
            <a:endParaRPr lang="nb-NO" sz="2000" b="1" dirty="0" smtClean="0"/>
          </a:p>
          <a:p>
            <a:pPr lvl="1"/>
            <a:r>
              <a:rPr lang="nb-NO" b="1" dirty="0" smtClean="0"/>
              <a:t>Departures from the Act to the policyholder’s detriment are not permitted</a:t>
            </a:r>
          </a:p>
          <a:p>
            <a:r>
              <a:rPr lang="nb-NO" sz="2000" b="1" dirty="0" smtClean="0"/>
              <a:t>See Circulars 1/15, 7/15 and 12/15 </a:t>
            </a:r>
          </a:p>
          <a:p>
            <a:endParaRPr lang="nb-NO" sz="2000" b="1" dirty="0" smtClean="0"/>
          </a:p>
          <a:p>
            <a:endParaRPr lang="nb-NO" sz="2000" b="1" dirty="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3</a:t>
            </a:fld>
            <a:endParaRPr lang="nb-NO" dirty="0"/>
          </a:p>
        </p:txBody>
      </p:sp>
      <p:sp>
        <p:nvSpPr>
          <p:cNvPr id="4" name="Tittel 3"/>
          <p:cNvSpPr>
            <a:spLocks noGrp="1"/>
          </p:cNvSpPr>
          <p:nvPr>
            <p:ph type="title"/>
          </p:nvPr>
        </p:nvSpPr>
        <p:spPr>
          <a:xfrm>
            <a:off x="971600" y="332656"/>
            <a:ext cx="8003232" cy="288032"/>
          </a:xfrm>
        </p:spPr>
        <p:txBody>
          <a:bodyPr>
            <a:noAutofit/>
          </a:bodyPr>
          <a:lstStyle/>
          <a:p>
            <a:r>
              <a:rPr lang="nb-NO" sz="1600" dirty="0" smtClean="0"/>
              <a:t>New Terms for Settlement through the Natural Perils Pool from 1 January 2016</a:t>
            </a:r>
            <a:endParaRPr lang="nb-NO" sz="1600" dirty="0"/>
          </a:p>
        </p:txBody>
      </p:sp>
      <p:pic>
        <p:nvPicPr>
          <p:cNvPr id="5" name="Bilde 4" descr="Brevark_topp.jpg"/>
          <p:cNvPicPr/>
          <p:nvPr/>
        </p:nvPicPr>
        <p:blipFill>
          <a:blip r:embed="rId2" cstate="print"/>
          <a:stretch>
            <a:fillRect/>
          </a:stretch>
        </p:blipFill>
        <p:spPr>
          <a:xfrm>
            <a:off x="0" y="5661249"/>
            <a:ext cx="5756718" cy="10081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1124744"/>
            <a:ext cx="8229600" cy="5001419"/>
          </a:xfrm>
        </p:spPr>
        <p:txBody>
          <a:bodyPr>
            <a:normAutofit lnSpcReduction="10000"/>
          </a:bodyPr>
          <a:lstStyle/>
          <a:p>
            <a:pPr marL="0" indent="0">
              <a:buNone/>
            </a:pPr>
            <a:r>
              <a:rPr lang="en-GB" sz="2000" b="1" dirty="0" smtClean="0"/>
              <a:t>The following applies in the transition from the old to the new terms</a:t>
            </a:r>
            <a:r>
              <a:rPr lang="nb-NO" sz="2000" b="1" dirty="0" smtClean="0"/>
              <a:t>:</a:t>
            </a:r>
          </a:p>
          <a:p>
            <a:r>
              <a:rPr lang="en-GB" sz="2000" b="1" dirty="0" smtClean="0"/>
              <a:t>The Terms for Settlement through the Natural Perils Pool apply to the settlement of claims for losses occurring from 1 January 2016 onwards</a:t>
            </a:r>
            <a:endParaRPr lang="nb-NO" sz="2000" b="1" dirty="0" smtClean="0"/>
          </a:p>
          <a:p>
            <a:r>
              <a:rPr lang="en-GB" sz="2000" b="1" dirty="0" smtClean="0"/>
              <a:t>Claims for losses occurring before 1 January 2016 are to be settled in accordance with the Common Terms and Conditions of 1 January 2012</a:t>
            </a:r>
            <a:endParaRPr lang="nb-NO" sz="2000" b="1" dirty="0" smtClean="0"/>
          </a:p>
          <a:p>
            <a:endParaRPr lang="nb-NO" sz="2000" b="1" dirty="0" smtClean="0"/>
          </a:p>
          <a:p>
            <a:pPr>
              <a:buNone/>
            </a:pPr>
            <a:r>
              <a:rPr lang="nb-NO" sz="1800" dirty="0" smtClean="0"/>
              <a:t>Example:</a:t>
            </a:r>
          </a:p>
          <a:p>
            <a:pPr marL="0">
              <a:buNone/>
            </a:pPr>
            <a:r>
              <a:rPr lang="nb-NO" sz="1800" dirty="0" smtClean="0"/>
              <a:t>Customer renews on 1 October 2015 and is issued a certificate of insurance expiring on 1 October 2016</a:t>
            </a:r>
          </a:p>
          <a:p>
            <a:pPr marL="0">
              <a:buNone/>
            </a:pPr>
            <a:r>
              <a:rPr lang="nb-NO" sz="1800" dirty="0" smtClean="0"/>
              <a:t>Claims under this policy are to be settled in line with the Common Terms and Conditions of 1 January 2012 for losses occurring before 1 January 2016</a:t>
            </a:r>
          </a:p>
          <a:p>
            <a:pPr marL="0">
              <a:buNone/>
            </a:pPr>
            <a:r>
              <a:rPr lang="nb-NO" sz="1800" dirty="0" smtClean="0"/>
              <a:t>Claims for losses occurring on or after 1 January 2016 are to be settled in line with the new Terms for Settlement through the Natural Perils Pool</a:t>
            </a:r>
          </a:p>
          <a:p>
            <a:pPr marL="0">
              <a:buNone/>
            </a:pPr>
            <a:endParaRPr lang="nb-NO" sz="1800" b="1" dirty="0" smtClean="0"/>
          </a:p>
          <a:p>
            <a:pPr>
              <a:buNone/>
            </a:pPr>
            <a:endParaRPr lang="nb-NO" sz="2000" b="1" dirty="0" smtClean="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4</a:t>
            </a:fld>
            <a:endParaRPr lang="nb-NO" dirty="0"/>
          </a:p>
        </p:txBody>
      </p:sp>
      <p:pic>
        <p:nvPicPr>
          <p:cNvPr id="5" name="Bilde 4" descr="Brevark_topp.jpg"/>
          <p:cNvPicPr/>
          <p:nvPr/>
        </p:nvPicPr>
        <p:blipFill>
          <a:blip r:embed="rId2" cstate="print"/>
          <a:stretch>
            <a:fillRect/>
          </a:stretch>
        </p:blipFill>
        <p:spPr>
          <a:xfrm>
            <a:off x="0" y="5805264"/>
            <a:ext cx="5756718" cy="864096"/>
          </a:xfrm>
          <a:prstGeom prst="rect">
            <a:avLst/>
          </a:prstGeom>
        </p:spPr>
      </p:pic>
      <p:sp>
        <p:nvSpPr>
          <p:cNvPr id="6" name="Tittel 3"/>
          <p:cNvSpPr txBox="1">
            <a:spLocks/>
          </p:cNvSpPr>
          <p:nvPr/>
        </p:nvSpPr>
        <p:spPr>
          <a:xfrm>
            <a:off x="827584" y="332656"/>
            <a:ext cx="8147248" cy="288032"/>
          </a:xfrm>
          <a:prstGeom prst="rect">
            <a:avLst/>
          </a:prstGeom>
        </p:spPr>
        <p:txBody>
          <a:bodyPr vert="horz" lIns="91440" tIns="45720" rIns="91440" bIns="45720" rtlCol="0" anchor="ctr">
            <a:noAutofit/>
          </a:bodyPr>
          <a:lstStyle/>
          <a:p>
            <a:pPr lvl="0" algn="ctr">
              <a:spcBef>
                <a:spcPct val="0"/>
              </a:spcBef>
              <a:defRPr/>
            </a:pPr>
            <a:r>
              <a:rPr lang="en-GB" sz="1600" b="1" dirty="0" smtClean="0">
                <a:solidFill>
                  <a:srgbClr val="3B6E8F"/>
                </a:solidFill>
                <a:latin typeface="Arial" pitchFamily="34" charset="0"/>
                <a:ea typeface="+mj-ea"/>
                <a:cs typeface="Arial" pitchFamily="34" charset="0"/>
              </a:rPr>
              <a:t>New Terms for Settlement through the Natural Perils Pool from 1 January 2016</a:t>
            </a:r>
            <a:endParaRPr kumimoji="0" lang="nb-NO" sz="1600" b="1" i="0" u="none" strike="noStrike" kern="1200" cap="none" spc="0" normalizeH="0" baseline="0" noProof="0" dirty="0">
              <a:ln>
                <a:noFill/>
              </a:ln>
              <a:solidFill>
                <a:srgbClr val="3B6E8F"/>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836712"/>
            <a:ext cx="8229600" cy="5289451"/>
          </a:xfrm>
        </p:spPr>
        <p:txBody>
          <a:bodyPr>
            <a:normAutofit fontScale="92500" lnSpcReduction="20000"/>
          </a:bodyPr>
          <a:lstStyle/>
          <a:p>
            <a:pPr>
              <a:buNone/>
            </a:pPr>
            <a:r>
              <a:rPr lang="nb-NO" sz="2600" b="1" dirty="0" smtClean="0"/>
              <a:t>Some key points</a:t>
            </a:r>
          </a:p>
          <a:p>
            <a:endParaRPr lang="nb-NO" b="1" dirty="0" smtClean="0"/>
          </a:p>
          <a:p>
            <a:r>
              <a:rPr lang="nb-NO" b="1" dirty="0" smtClean="0"/>
              <a:t>Section 3 of the new Terms for Settlement set out what the company </a:t>
            </a:r>
            <a:r>
              <a:rPr lang="nb-NO" b="1" u="sng" dirty="0" smtClean="0"/>
              <a:t>can</a:t>
            </a:r>
            <a:r>
              <a:rPr lang="nb-NO" b="1" dirty="0" smtClean="0"/>
              <a:t> settle through the Pool</a:t>
            </a:r>
          </a:p>
          <a:p>
            <a:r>
              <a:rPr lang="nb-NO" b="1" dirty="0" smtClean="0"/>
              <a:t>Settlement through the Pool presupposes that the company did actually provide the cover in question</a:t>
            </a:r>
          </a:p>
          <a:p>
            <a:pPr>
              <a:buNone/>
            </a:pPr>
            <a:r>
              <a:rPr lang="nb-NO" b="1" dirty="0" smtClean="0"/>
              <a:t>	</a:t>
            </a:r>
            <a:r>
              <a:rPr lang="nb-NO" sz="2100" u="sng" dirty="0" smtClean="0"/>
              <a:t>Example:</a:t>
            </a:r>
          </a:p>
          <a:p>
            <a:pPr lvl="1">
              <a:buFont typeface="Courier New" pitchFamily="49" charset="0"/>
              <a:buChar char="o"/>
            </a:pPr>
            <a:r>
              <a:rPr lang="nb-NO" dirty="0" smtClean="0"/>
              <a:t>If the company claims for a </a:t>
            </a:r>
            <a:r>
              <a:rPr lang="en-GB" dirty="0" smtClean="0"/>
              <a:t>permanent wooden wharf</a:t>
            </a:r>
            <a:r>
              <a:rPr lang="nb-NO" dirty="0" smtClean="0"/>
              <a:t>, the certificate of insurance must state that </a:t>
            </a:r>
            <a:r>
              <a:rPr lang="en-GB" dirty="0" smtClean="0"/>
              <a:t>permanent wooden wharves </a:t>
            </a:r>
            <a:r>
              <a:rPr lang="nb-NO" dirty="0" smtClean="0"/>
              <a:t>are covered</a:t>
            </a:r>
          </a:p>
          <a:p>
            <a:pPr lvl="1">
              <a:buFont typeface="Courier New" pitchFamily="49" charset="0"/>
              <a:buChar char="o"/>
            </a:pPr>
            <a:r>
              <a:rPr lang="en-GB" dirty="0" smtClean="0"/>
              <a:t>Additional buildings under </a:t>
            </a:r>
            <a:r>
              <a:rPr lang="nb-NO" dirty="0" smtClean="0"/>
              <a:t>10 square metres are covered only if the company has this cover in its own terms</a:t>
            </a:r>
          </a:p>
          <a:p>
            <a:pPr>
              <a:lnSpc>
                <a:spcPct val="110000"/>
              </a:lnSpc>
            </a:pPr>
            <a:r>
              <a:rPr lang="nb-NO" b="1" dirty="0" smtClean="0"/>
              <a:t>The definition of "building" is as set out in the company’s terms, cf. Section 3.1. The company may also settle under Section 3.1.1 first bullet if the company included these additions in its own terms</a:t>
            </a:r>
          </a:p>
          <a:p>
            <a:pPr>
              <a:buNone/>
            </a:pPr>
            <a:endParaRPr lang="nb-NO" dirty="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5</a:t>
            </a:fld>
            <a:endParaRPr lang="nb-NO" dirty="0"/>
          </a:p>
        </p:txBody>
      </p:sp>
      <p:pic>
        <p:nvPicPr>
          <p:cNvPr id="5" name="Bilde 4" descr="Brevark_topp.jpg"/>
          <p:cNvPicPr/>
          <p:nvPr/>
        </p:nvPicPr>
        <p:blipFill>
          <a:blip r:embed="rId2" cstate="print"/>
          <a:stretch>
            <a:fillRect/>
          </a:stretch>
        </p:blipFill>
        <p:spPr>
          <a:xfrm>
            <a:off x="0" y="5877272"/>
            <a:ext cx="5756718" cy="792087"/>
          </a:xfrm>
          <a:prstGeom prst="rect">
            <a:avLst/>
          </a:prstGeom>
        </p:spPr>
      </p:pic>
      <p:sp>
        <p:nvSpPr>
          <p:cNvPr id="6" name="Tittel 3"/>
          <p:cNvSpPr txBox="1">
            <a:spLocks/>
          </p:cNvSpPr>
          <p:nvPr/>
        </p:nvSpPr>
        <p:spPr>
          <a:xfrm>
            <a:off x="755576" y="332656"/>
            <a:ext cx="8219256" cy="288032"/>
          </a:xfrm>
          <a:prstGeom prst="rect">
            <a:avLst/>
          </a:prstGeom>
        </p:spPr>
        <p:txBody>
          <a:bodyPr vert="horz" lIns="91440" tIns="45720" rIns="91440" bIns="45720" rtlCol="0" anchor="ctr">
            <a:noAutofit/>
          </a:bodyPr>
          <a:lstStyle/>
          <a:p>
            <a:pPr lvl="0" algn="ctr">
              <a:spcBef>
                <a:spcPct val="0"/>
              </a:spcBef>
              <a:defRPr/>
            </a:pPr>
            <a:r>
              <a:rPr lang="en-GB" sz="1600" b="1" dirty="0" smtClean="0">
                <a:solidFill>
                  <a:srgbClr val="3B6E8F"/>
                </a:solidFill>
                <a:latin typeface="Arial" pitchFamily="34" charset="0"/>
                <a:ea typeface="+mj-ea"/>
                <a:cs typeface="Arial" pitchFamily="34" charset="0"/>
              </a:rPr>
              <a:t>New Terms for Settlement through the Natural Perils Pool from 1 January 2016</a:t>
            </a:r>
            <a:endParaRPr kumimoji="0" lang="nb-NO" sz="1600" b="1" i="0" u="none" strike="noStrike" kern="1200" cap="none" spc="0" normalizeH="0" baseline="0" noProof="0" dirty="0">
              <a:ln>
                <a:noFill/>
              </a:ln>
              <a:solidFill>
                <a:srgbClr val="3B6E8F"/>
              </a:solidFill>
              <a:effectLst/>
              <a:uLnTx/>
              <a:uFillTx/>
              <a:latin typeface="Arial" pitchFamily="34" charset="0"/>
              <a:ea typeface="+mj-ea"/>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908720"/>
            <a:ext cx="8229600" cy="5217443"/>
          </a:xfrm>
        </p:spPr>
        <p:txBody>
          <a:bodyPr>
            <a:normAutofit/>
          </a:bodyPr>
          <a:lstStyle/>
          <a:p>
            <a:pPr>
              <a:spcBef>
                <a:spcPts val="0"/>
              </a:spcBef>
            </a:pPr>
            <a:r>
              <a:rPr lang="nb-NO" b="1" dirty="0" smtClean="0"/>
              <a:t>Cover for gardens is as set out in Section 1 of the Natural Perils Insurance Act</a:t>
            </a:r>
          </a:p>
          <a:p>
            <a:pPr>
              <a:spcBef>
                <a:spcPts val="0"/>
              </a:spcBef>
            </a:pPr>
            <a:endParaRPr lang="nb-NO" b="1" dirty="0" smtClean="0"/>
          </a:p>
          <a:p>
            <a:pPr>
              <a:spcBef>
                <a:spcPts val="0"/>
              </a:spcBef>
            </a:pPr>
            <a:r>
              <a:rPr lang="nb-NO" b="1" dirty="0" smtClean="0"/>
              <a:t>Terms that are less favourable than set out in the Act are not permitted</a:t>
            </a:r>
          </a:p>
          <a:p>
            <a:pPr>
              <a:spcBef>
                <a:spcPts val="0"/>
              </a:spcBef>
            </a:pPr>
            <a:endParaRPr lang="nb-NO" b="1" dirty="0" smtClean="0"/>
          </a:p>
          <a:p>
            <a:pPr>
              <a:spcBef>
                <a:spcPts val="0"/>
              </a:spcBef>
            </a:pPr>
            <a:r>
              <a:rPr lang="nb-NO" b="1" dirty="0" smtClean="0"/>
              <a:t>Should a company nevertheless have terms that are less favourable than set out in the Act, the Act has precedence over those terms</a:t>
            </a:r>
          </a:p>
          <a:p>
            <a:pPr>
              <a:spcBef>
                <a:spcPts val="0"/>
              </a:spcBef>
            </a:pPr>
            <a:endParaRPr lang="nb-NO" b="1" dirty="0" smtClean="0"/>
          </a:p>
          <a:p>
            <a:pPr>
              <a:spcBef>
                <a:spcPts val="0"/>
              </a:spcBef>
            </a:pPr>
            <a:r>
              <a:rPr lang="nb-NO" b="1" dirty="0" smtClean="0"/>
              <a:t>Note that forest, standing crops, pasture, home fields and outlying fields do not count as garden</a:t>
            </a:r>
            <a:endParaRPr lang="nb-NO" b="1" dirty="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6</a:t>
            </a:fld>
            <a:endParaRPr lang="nb-NO" dirty="0"/>
          </a:p>
        </p:txBody>
      </p:sp>
      <p:pic>
        <p:nvPicPr>
          <p:cNvPr id="5" name="Bilde 4" descr="Brevark_topp.jpg"/>
          <p:cNvPicPr/>
          <p:nvPr/>
        </p:nvPicPr>
        <p:blipFill>
          <a:blip r:embed="rId2" cstate="print"/>
          <a:stretch>
            <a:fillRect/>
          </a:stretch>
        </p:blipFill>
        <p:spPr>
          <a:xfrm>
            <a:off x="0" y="5805265"/>
            <a:ext cx="5756718" cy="864095"/>
          </a:xfrm>
          <a:prstGeom prst="rect">
            <a:avLst/>
          </a:prstGeom>
        </p:spPr>
      </p:pic>
      <p:sp>
        <p:nvSpPr>
          <p:cNvPr id="6" name="Tittel 3"/>
          <p:cNvSpPr txBox="1">
            <a:spLocks/>
          </p:cNvSpPr>
          <p:nvPr/>
        </p:nvSpPr>
        <p:spPr>
          <a:xfrm>
            <a:off x="1043608" y="332656"/>
            <a:ext cx="7931224" cy="288032"/>
          </a:xfrm>
          <a:prstGeom prst="rect">
            <a:avLst/>
          </a:prstGeom>
        </p:spPr>
        <p:txBody>
          <a:bodyPr vert="horz" lIns="91440" tIns="45720" rIns="91440" bIns="45720" rtlCol="0" anchor="ctr">
            <a:noAutofit/>
          </a:bodyPr>
          <a:lstStyle/>
          <a:p>
            <a:pPr lvl="0" algn="ctr">
              <a:spcBef>
                <a:spcPct val="0"/>
              </a:spcBef>
              <a:defRPr/>
            </a:pPr>
            <a:r>
              <a:rPr lang="en-GB" sz="1600" b="1" dirty="0" smtClean="0">
                <a:solidFill>
                  <a:srgbClr val="3B6E8F"/>
                </a:solidFill>
                <a:latin typeface="Arial" pitchFamily="34" charset="0"/>
                <a:ea typeface="+mj-ea"/>
                <a:cs typeface="Arial" pitchFamily="34" charset="0"/>
              </a:rPr>
              <a:t>New Terms for Settlement through the Natural Perils Pool from 1 January 2016</a:t>
            </a:r>
            <a:endParaRPr kumimoji="0" lang="nb-NO" sz="1600" b="1" i="0" u="none" strike="noStrike" kern="1200" cap="none" spc="0" normalizeH="0" baseline="0" noProof="0" dirty="0">
              <a:ln>
                <a:noFill/>
              </a:ln>
              <a:solidFill>
                <a:srgbClr val="3B6E8F"/>
              </a:solidFill>
              <a:effectLst/>
              <a:uLnTx/>
              <a:uFillTx/>
              <a:latin typeface="Arial" pitchFamily="34" charset="0"/>
              <a:ea typeface="+mj-ea"/>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idx="1"/>
          </p:nvPr>
        </p:nvSpPr>
        <p:spPr>
          <a:xfrm>
            <a:off x="457200" y="908720"/>
            <a:ext cx="8229600" cy="5217443"/>
          </a:xfrm>
        </p:spPr>
        <p:txBody>
          <a:bodyPr>
            <a:normAutofit/>
          </a:bodyPr>
          <a:lstStyle/>
          <a:p>
            <a:r>
              <a:rPr lang="nb-NO" b="1" dirty="0" smtClean="0"/>
              <a:t>Note the new financial limits of indemnity</a:t>
            </a:r>
          </a:p>
          <a:p>
            <a:endParaRPr lang="nb-NO" b="1" dirty="0" smtClean="0"/>
          </a:p>
          <a:p>
            <a:r>
              <a:rPr lang="nb-NO" b="1" dirty="0" smtClean="0"/>
              <a:t>Even though this is not expressly stated in the Terms for Settlement, it is possible to claim for additional expenses due to price rises if the company has this cover in its own terms</a:t>
            </a:r>
          </a:p>
          <a:p>
            <a:endParaRPr lang="nb-NO" b="1" dirty="0" smtClean="0"/>
          </a:p>
          <a:p>
            <a:endParaRPr lang="nb-NO" b="1" dirty="0" smtClean="0"/>
          </a:p>
          <a:p>
            <a:pPr>
              <a:buNone/>
            </a:pPr>
            <a:r>
              <a:rPr lang="nb-NO" b="1" dirty="0" smtClean="0"/>
              <a:t>If you have any questions about the changes to settlement through the Pool, please contact:</a:t>
            </a:r>
          </a:p>
          <a:p>
            <a:pPr algn="ctr">
              <a:buNone/>
            </a:pPr>
            <a:r>
              <a:rPr lang="nb-NO" b="1" dirty="0" err="1" smtClean="0">
                <a:solidFill>
                  <a:srgbClr val="0070C0"/>
                </a:solidFill>
              </a:rPr>
              <a:t>pool@fno.no</a:t>
            </a:r>
            <a:endParaRPr lang="nb-NO" b="1" dirty="0" smtClean="0">
              <a:solidFill>
                <a:srgbClr val="0070C0"/>
              </a:solidFill>
            </a:endParaRPr>
          </a:p>
          <a:p>
            <a:pPr>
              <a:buNone/>
            </a:pPr>
            <a:endParaRPr lang="nb-NO" dirty="0" smtClean="0"/>
          </a:p>
          <a:p>
            <a:endParaRPr lang="nb-NO" dirty="0"/>
          </a:p>
        </p:txBody>
      </p:sp>
      <p:sp>
        <p:nvSpPr>
          <p:cNvPr id="3" name="Plassholder for lysbildenummer 2"/>
          <p:cNvSpPr>
            <a:spLocks noGrp="1"/>
          </p:cNvSpPr>
          <p:nvPr>
            <p:ph type="sldNum" sz="quarter" idx="12"/>
          </p:nvPr>
        </p:nvSpPr>
        <p:spPr/>
        <p:txBody>
          <a:bodyPr/>
          <a:lstStyle/>
          <a:p>
            <a:fld id="{B412F224-A718-4517-9336-F015AD4D54EB}" type="slidenum">
              <a:rPr lang="nb-NO" smtClean="0"/>
              <a:pPr/>
              <a:t>7</a:t>
            </a:fld>
            <a:endParaRPr lang="nb-NO" dirty="0"/>
          </a:p>
        </p:txBody>
      </p:sp>
      <p:pic>
        <p:nvPicPr>
          <p:cNvPr id="5" name="Bilde 4" descr="Brevark_topp.jpg"/>
          <p:cNvPicPr/>
          <p:nvPr/>
        </p:nvPicPr>
        <p:blipFill>
          <a:blip r:embed="rId2" cstate="print"/>
          <a:stretch>
            <a:fillRect/>
          </a:stretch>
        </p:blipFill>
        <p:spPr>
          <a:xfrm>
            <a:off x="0" y="5733257"/>
            <a:ext cx="5756718" cy="864095"/>
          </a:xfrm>
          <a:prstGeom prst="rect">
            <a:avLst/>
          </a:prstGeom>
        </p:spPr>
      </p:pic>
      <p:sp>
        <p:nvSpPr>
          <p:cNvPr id="6" name="Tittel 3"/>
          <p:cNvSpPr txBox="1">
            <a:spLocks/>
          </p:cNvSpPr>
          <p:nvPr/>
        </p:nvSpPr>
        <p:spPr>
          <a:xfrm>
            <a:off x="1043608" y="332656"/>
            <a:ext cx="7931224" cy="288032"/>
          </a:xfrm>
          <a:prstGeom prst="rect">
            <a:avLst/>
          </a:prstGeom>
        </p:spPr>
        <p:txBody>
          <a:bodyPr vert="horz" lIns="91440" tIns="45720" rIns="91440" bIns="45720" rtlCol="0" anchor="ctr">
            <a:noAutofit/>
          </a:bodyPr>
          <a:lstStyle/>
          <a:p>
            <a:pPr lvl="0" algn="ctr">
              <a:spcBef>
                <a:spcPct val="0"/>
              </a:spcBef>
              <a:defRPr/>
            </a:pPr>
            <a:r>
              <a:rPr lang="en-GB" sz="1600" b="1" dirty="0" smtClean="0">
                <a:solidFill>
                  <a:srgbClr val="3B6E8F"/>
                </a:solidFill>
                <a:latin typeface="Arial" pitchFamily="34" charset="0"/>
                <a:ea typeface="+mj-ea"/>
                <a:cs typeface="Arial" pitchFamily="34" charset="0"/>
              </a:rPr>
              <a:t>New Terms for Settlement through the Natural Perils Pool from 1 January 2016</a:t>
            </a:r>
            <a:endParaRPr kumimoji="0" lang="nb-NO" sz="1600" b="1" i="0" u="none" strike="noStrike" kern="1200" cap="none" spc="0" normalizeH="0" baseline="0" noProof="0" dirty="0">
              <a:ln>
                <a:noFill/>
              </a:ln>
              <a:solidFill>
                <a:srgbClr val="3B6E8F"/>
              </a:solidFill>
              <a:effectLst/>
              <a:uLnTx/>
              <a:uFillTx/>
              <a:latin typeface="Arial" pitchFamily="34" charset="0"/>
              <a:ea typeface="+mj-ea"/>
              <a:cs typeface="Arial" pitchFamily="34" charset="0"/>
            </a:endParaRPr>
          </a:p>
        </p:txBody>
      </p:sp>
    </p:spTree>
  </p:cSld>
  <p:clrMapOvr>
    <a:masterClrMapping/>
  </p:clrMapOvr>
</p:sld>
</file>

<file path=ppt/theme/theme1.xml><?xml version="1.0" encoding="utf-8"?>
<a:theme xmlns:a="http://schemas.openxmlformats.org/drawingml/2006/main" name="Presentasjons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Presentasjonsmal</Template>
  <TotalTime>561</TotalTime>
  <Words>643</Words>
  <Application>Microsoft Office PowerPoint</Application>
  <PresentationFormat>Skjermfremvisning (4:3)</PresentationFormat>
  <Paragraphs>56</Paragraphs>
  <Slides>7</Slides>
  <Notes>0</Notes>
  <HiddenSlides>0</HiddenSlides>
  <MMClips>0</MMClips>
  <ScaleCrop>false</ScaleCrop>
  <HeadingPairs>
    <vt:vector size="4" baseType="variant">
      <vt:variant>
        <vt:lpstr>Tema</vt:lpstr>
      </vt:variant>
      <vt:variant>
        <vt:i4>1</vt:i4>
      </vt:variant>
      <vt:variant>
        <vt:lpstr>Lysbildetitler</vt:lpstr>
      </vt:variant>
      <vt:variant>
        <vt:i4>7</vt:i4>
      </vt:variant>
    </vt:vector>
  </HeadingPairs>
  <TitlesOfParts>
    <vt:vector size="8" baseType="lpstr">
      <vt:lpstr>Presentasjonsmal</vt:lpstr>
      <vt:lpstr>NEW TERMS FOR SETTLEMENT THROUGH THE NATURAL PERILS POOL</vt:lpstr>
      <vt:lpstr>New Terms for Settlement through the Natural Perils Pool from 1 January 2016</vt:lpstr>
      <vt:lpstr>New Terms for Settlement through the Natural Perils Pool from 1 January 2016</vt:lpstr>
      <vt:lpstr>Lysbilde 4</vt:lpstr>
      <vt:lpstr>Lysbilde 5</vt:lpstr>
      <vt:lpstr>Lysbilde 6</vt:lpstr>
      <vt:lpstr>Lysbilde 7</vt:lpstr>
    </vt:vector>
  </TitlesOfParts>
  <Company>FNO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Nye vilkår for avregning fra 01.01.2016</dc:title>
  <dc:creator>hennings</dc:creator>
  <cp:lastModifiedBy>Synnøve B Folkvord</cp:lastModifiedBy>
  <cp:revision>32</cp:revision>
  <dcterms:created xsi:type="dcterms:W3CDTF">2015-12-07T11:50:09Z</dcterms:created>
  <dcterms:modified xsi:type="dcterms:W3CDTF">2015-12-21T12:52:38Z</dcterms:modified>
</cp:coreProperties>
</file>