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8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2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1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3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8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2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3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3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4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4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9348B-50A0-49C0-BC0B-17DCA5F29A0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72728-BA30-4CF6-8A98-1E6220338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0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Path Integral formulation of Quantum Mechanics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And </a:t>
            </a:r>
            <a:r>
              <a:rPr lang="en-US" sz="7200" dirty="0" smtClean="0"/>
              <a:t>Simulations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74972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Monte Carlo </a:t>
            </a:r>
            <a:r>
              <a:rPr lang="en-US" dirty="0" err="1" smtClean="0"/>
              <a:t>Algorithim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“configuration sample” approximating the density e</a:t>
            </a:r>
            <a:r>
              <a:rPr lang="en-US" baseline="30000" dirty="0" smtClean="0"/>
              <a:t>-S(</a:t>
            </a:r>
            <a:r>
              <a:rPr lang="el-GR" baseline="30000" dirty="0" smtClean="0"/>
              <a:t>Φ</a:t>
            </a:r>
            <a:r>
              <a:rPr lang="en-US" baseline="30000" dirty="0" smtClean="0"/>
              <a:t>) </a:t>
            </a:r>
            <a:r>
              <a:rPr lang="en-US" dirty="0" smtClean="0"/>
              <a:t> for fields </a:t>
            </a:r>
            <a:r>
              <a:rPr lang="el-GR" dirty="0" smtClean="0"/>
              <a:t>Φ</a:t>
            </a:r>
            <a:r>
              <a:rPr lang="en-US" dirty="0" smtClean="0"/>
              <a:t>(t, X) over the discretized space-time may be generated as a sequence { [</a:t>
            </a:r>
            <a:r>
              <a:rPr lang="el-GR" dirty="0" smtClean="0"/>
              <a:t>Φ</a:t>
            </a:r>
            <a:r>
              <a:rPr lang="en-US" baseline="-25000" dirty="0" smtClean="0"/>
              <a:t>n</a:t>
            </a:r>
            <a:r>
              <a:rPr lang="en-US" dirty="0" smtClean="0"/>
              <a:t> ] , 1≤ n ≤ N } in an updating algorithm </a:t>
            </a:r>
            <a:r>
              <a:rPr lang="el-GR" dirty="0" smtClean="0"/>
              <a:t>Φ</a:t>
            </a:r>
            <a:r>
              <a:rPr lang="en-US" baseline="-25000" dirty="0" smtClean="0"/>
              <a:t>n</a:t>
            </a:r>
            <a:r>
              <a:rPr lang="en-US" dirty="0" smtClean="0"/>
              <a:t> → </a:t>
            </a:r>
            <a:r>
              <a:rPr lang="el-GR" dirty="0" smtClean="0"/>
              <a:t>Φ</a:t>
            </a:r>
            <a:r>
              <a:rPr lang="en-US" baseline="-25000" dirty="0" smtClean="0"/>
              <a:t>n+1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Using a transition probability P [ </a:t>
            </a:r>
            <a:r>
              <a:rPr lang="el-GR" dirty="0" smtClean="0"/>
              <a:t>Φ</a:t>
            </a:r>
            <a:r>
              <a:rPr lang="en-US" dirty="0" smtClean="0"/>
              <a:t>’ ← </a:t>
            </a:r>
            <a:r>
              <a:rPr lang="el-GR" dirty="0" smtClean="0"/>
              <a:t>Φ</a:t>
            </a:r>
            <a:r>
              <a:rPr lang="en-US" dirty="0" smtClean="0"/>
              <a:t> ] </a:t>
            </a:r>
          </a:p>
          <a:p>
            <a:r>
              <a:rPr lang="en-US" dirty="0" smtClean="0"/>
              <a:t>The transition probability should satisfy the following conditions:</a:t>
            </a:r>
          </a:p>
          <a:p>
            <a:pPr marL="514350" indent="-514350">
              <a:buAutoNum type="alphaLcPeriod"/>
            </a:pPr>
            <a:r>
              <a:rPr lang="en-US" dirty="0" smtClean="0"/>
              <a:t>P </a:t>
            </a:r>
            <a:r>
              <a:rPr lang="en-US" dirty="0"/>
              <a:t>[ </a:t>
            </a:r>
            <a:r>
              <a:rPr lang="el-GR" dirty="0"/>
              <a:t>Φ</a:t>
            </a:r>
            <a:r>
              <a:rPr lang="en-US" dirty="0"/>
              <a:t>’ ← </a:t>
            </a:r>
            <a:r>
              <a:rPr lang="el-GR" dirty="0"/>
              <a:t>Φ</a:t>
            </a:r>
            <a:r>
              <a:rPr lang="en-US" dirty="0"/>
              <a:t> ] </a:t>
            </a:r>
            <a:r>
              <a:rPr lang="en-US" dirty="0" smtClean="0"/>
              <a:t> &gt; 0 for all </a:t>
            </a:r>
            <a:r>
              <a:rPr lang="el-GR" dirty="0" smtClean="0"/>
              <a:t>Φ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l-GR" dirty="0" smtClean="0"/>
              <a:t>Σ</a:t>
            </a:r>
            <a:r>
              <a:rPr lang="el-GR" baseline="-25000" dirty="0" smtClean="0"/>
              <a:t>Φ</a:t>
            </a:r>
            <a:r>
              <a:rPr lang="en-US" baseline="-25000" dirty="0" smtClean="0"/>
              <a:t>’</a:t>
            </a:r>
            <a:r>
              <a:rPr lang="en-US" dirty="0" smtClean="0"/>
              <a:t> or </a:t>
            </a:r>
            <a:r>
              <a:rPr lang="el-GR" dirty="0" smtClean="0"/>
              <a:t>∫</a:t>
            </a:r>
            <a:r>
              <a:rPr lang="el-GR" baseline="-25000" dirty="0" smtClean="0"/>
              <a:t>Φ</a:t>
            </a:r>
            <a:r>
              <a:rPr lang="en-US" baseline="-25000" dirty="0" smtClean="0"/>
              <a:t>’</a:t>
            </a:r>
            <a:r>
              <a:rPr lang="en-US" dirty="0" smtClean="0"/>
              <a:t> </a:t>
            </a:r>
            <a:r>
              <a:rPr lang="en-US" dirty="0"/>
              <a:t>P [ </a:t>
            </a:r>
            <a:r>
              <a:rPr lang="el-GR" dirty="0"/>
              <a:t>Φ</a:t>
            </a:r>
            <a:r>
              <a:rPr lang="en-US" dirty="0"/>
              <a:t>’ ← </a:t>
            </a:r>
            <a:r>
              <a:rPr lang="el-GR" dirty="0"/>
              <a:t>Φ</a:t>
            </a:r>
            <a:r>
              <a:rPr lang="en-US" dirty="0"/>
              <a:t> </a:t>
            </a:r>
            <a:r>
              <a:rPr lang="en-US" dirty="0" smtClean="0"/>
              <a:t>]  =1               (Ergodicity)</a:t>
            </a:r>
          </a:p>
          <a:p>
            <a:pPr marL="514350" indent="-514350">
              <a:buAutoNum type="alphaLcPeriod"/>
            </a:pPr>
            <a:r>
              <a:rPr lang="en-US" dirty="0" smtClean="0"/>
              <a:t>The intended distribution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 is a fixed point for this transition probability : </a:t>
            </a:r>
            <a:r>
              <a:rPr lang="en-US" dirty="0"/>
              <a:t>P [ </a:t>
            </a:r>
            <a:r>
              <a:rPr lang="el-GR" dirty="0"/>
              <a:t>Φ</a:t>
            </a:r>
            <a:r>
              <a:rPr lang="en-US" dirty="0"/>
              <a:t>’ ← </a:t>
            </a:r>
            <a:r>
              <a:rPr lang="el-GR" dirty="0"/>
              <a:t>Φ</a:t>
            </a:r>
            <a:r>
              <a:rPr lang="en-US" dirty="0"/>
              <a:t> ]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7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Detailed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sufficient condition for these conditions is detailed balance: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P </a:t>
            </a:r>
            <a:r>
              <a:rPr lang="en-US" dirty="0"/>
              <a:t>[ </a:t>
            </a:r>
            <a:r>
              <a:rPr lang="el-GR" dirty="0"/>
              <a:t>Φ</a:t>
            </a:r>
            <a:r>
              <a:rPr lang="en-US" dirty="0"/>
              <a:t>’ ← </a:t>
            </a:r>
            <a:r>
              <a:rPr lang="el-GR" dirty="0"/>
              <a:t>Φ</a:t>
            </a:r>
            <a:r>
              <a:rPr lang="en-US" dirty="0"/>
              <a:t> </a:t>
            </a:r>
            <a:r>
              <a:rPr lang="en-US" dirty="0" smtClean="0"/>
              <a:t>]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</a:t>
            </a:r>
            <a:r>
              <a:rPr lang="en-US" dirty="0" smtClean="0"/>
              <a:t> (</a:t>
            </a:r>
            <a:r>
              <a:rPr lang="el-GR" dirty="0" smtClean="0"/>
              <a:t>Φ</a:t>
            </a:r>
            <a:r>
              <a:rPr lang="en-US" dirty="0" smtClean="0"/>
              <a:t>) = </a:t>
            </a:r>
            <a:r>
              <a:rPr lang="en-US" dirty="0"/>
              <a:t>P [ </a:t>
            </a:r>
            <a:r>
              <a:rPr lang="el-GR" dirty="0" smtClean="0"/>
              <a:t>Φ</a:t>
            </a:r>
            <a:r>
              <a:rPr lang="en-US" dirty="0" smtClean="0"/>
              <a:t> </a:t>
            </a:r>
            <a:r>
              <a:rPr lang="en-US" dirty="0"/>
              <a:t>← </a:t>
            </a:r>
            <a:r>
              <a:rPr lang="el-GR" dirty="0" smtClean="0"/>
              <a:t>Φ</a:t>
            </a:r>
            <a:r>
              <a:rPr lang="en-US" dirty="0" smtClean="0"/>
              <a:t>’ </a:t>
            </a:r>
            <a:r>
              <a:rPr lang="en-US" dirty="0"/>
              <a:t>]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 (</a:t>
            </a:r>
            <a:r>
              <a:rPr lang="el-GR" dirty="0" smtClean="0"/>
              <a:t>Φ</a:t>
            </a:r>
            <a:r>
              <a:rPr lang="en-US" dirty="0" smtClean="0"/>
              <a:t>’)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guarantees that </a:t>
            </a:r>
            <a:r>
              <a:rPr lang="el-GR" dirty="0" smtClean="0"/>
              <a:t>Σ</a:t>
            </a:r>
            <a:r>
              <a:rPr lang="el-GR" baseline="-25000" dirty="0" smtClean="0"/>
              <a:t>Φ</a:t>
            </a:r>
            <a:r>
              <a:rPr lang="en-US" baseline="-25000" dirty="0" smtClean="0"/>
              <a:t>’</a:t>
            </a:r>
            <a:r>
              <a:rPr lang="en-US" dirty="0" smtClean="0"/>
              <a:t>  on the left leads to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 (</a:t>
            </a:r>
            <a:r>
              <a:rPr lang="el-GR" dirty="0" smtClean="0"/>
              <a:t>Φ</a:t>
            </a:r>
            <a:r>
              <a:rPr lang="en-US" dirty="0" smtClean="0"/>
              <a:t>’) : the fixed point distribution.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Metropolis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P for </a:t>
            </a:r>
            <a:r>
              <a:rPr lang="el-GR" dirty="0" smtClean="0"/>
              <a:t>Φ</a:t>
            </a:r>
            <a:r>
              <a:rPr lang="en-US" dirty="0" smtClean="0"/>
              <a:t>’ ≠ </a:t>
            </a:r>
            <a:r>
              <a:rPr lang="el-GR" dirty="0" smtClean="0"/>
              <a:t>Φ</a:t>
            </a:r>
            <a:r>
              <a:rPr lang="en-US" dirty="0" smtClean="0"/>
              <a:t>  as follows:</a:t>
            </a:r>
          </a:p>
          <a:p>
            <a:r>
              <a:rPr lang="en-US" dirty="0" smtClean="0"/>
              <a:t>                        |    1/N                               for       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Φ</a:t>
            </a:r>
            <a:r>
              <a:rPr lang="en-US" dirty="0" smtClean="0"/>
              <a:t>’) ≥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Φ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 [ </a:t>
            </a:r>
            <a:r>
              <a:rPr lang="el-GR" dirty="0"/>
              <a:t>Φ</a:t>
            </a:r>
            <a:r>
              <a:rPr lang="en-US" dirty="0"/>
              <a:t>’ ← </a:t>
            </a:r>
            <a:r>
              <a:rPr lang="el-GR" dirty="0"/>
              <a:t>Φ</a:t>
            </a:r>
            <a:r>
              <a:rPr lang="en-US" dirty="0"/>
              <a:t> </a:t>
            </a:r>
            <a:r>
              <a:rPr lang="en-US" dirty="0" smtClean="0"/>
              <a:t>] =  |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|   1/N  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(</a:t>
            </a:r>
            <a:r>
              <a:rPr lang="el-GR" dirty="0" smtClean="0"/>
              <a:t>Φ</a:t>
            </a:r>
            <a:r>
              <a:rPr lang="en-US" dirty="0" smtClean="0"/>
              <a:t>’)/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(</a:t>
            </a:r>
            <a:r>
              <a:rPr lang="el-GR" dirty="0" smtClean="0"/>
              <a:t>Φ</a:t>
            </a:r>
            <a:r>
              <a:rPr lang="en-US" dirty="0" smtClean="0"/>
              <a:t>)    if        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 (</a:t>
            </a:r>
            <a:r>
              <a:rPr lang="el-GR" dirty="0" smtClean="0"/>
              <a:t>Φ</a:t>
            </a:r>
            <a:r>
              <a:rPr lang="en-US" dirty="0" smtClean="0"/>
              <a:t>’) &lt;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(</a:t>
            </a:r>
            <a:r>
              <a:rPr lang="el-GR" dirty="0" smtClean="0"/>
              <a:t>Φ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Or equivalently: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P [ </a:t>
            </a:r>
            <a:r>
              <a:rPr lang="el-GR" dirty="0"/>
              <a:t>Φ</a:t>
            </a:r>
            <a:r>
              <a:rPr lang="en-US" dirty="0"/>
              <a:t>’ ← </a:t>
            </a:r>
            <a:r>
              <a:rPr lang="el-GR" dirty="0"/>
              <a:t>Φ</a:t>
            </a:r>
            <a:r>
              <a:rPr lang="en-US" dirty="0"/>
              <a:t> ] =   </a:t>
            </a:r>
            <a:r>
              <a:rPr lang="en-US" dirty="0" smtClean="0"/>
              <a:t>1/N  Min {  1, 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(</a:t>
            </a:r>
            <a:r>
              <a:rPr lang="el-GR" dirty="0" smtClean="0"/>
              <a:t>Φ</a:t>
            </a:r>
            <a:r>
              <a:rPr lang="en-US" dirty="0" smtClean="0"/>
              <a:t>’)/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(</a:t>
            </a:r>
            <a:r>
              <a:rPr lang="el-GR" dirty="0" smtClean="0"/>
              <a:t>Φ</a:t>
            </a:r>
            <a:r>
              <a:rPr lang="en-US" dirty="0" smtClean="0"/>
              <a:t>) 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 our case: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Given a configuration  </a:t>
            </a:r>
            <a:r>
              <a:rPr lang="el-GR" dirty="0" smtClean="0"/>
              <a:t>Φ</a:t>
            </a:r>
            <a:r>
              <a:rPr lang="en-US" dirty="0" smtClean="0"/>
              <a:t> calculate the action S(</a:t>
            </a:r>
            <a:r>
              <a:rPr lang="el-GR" dirty="0" smtClean="0"/>
              <a:t>Φ</a:t>
            </a:r>
            <a:r>
              <a:rPr lang="en-US" dirty="0" smtClean="0"/>
              <a:t>)</a:t>
            </a:r>
          </a:p>
          <a:p>
            <a:r>
              <a:rPr lang="en-US" dirty="0"/>
              <a:t>S</a:t>
            </a:r>
            <a:r>
              <a:rPr lang="en-US" dirty="0" smtClean="0"/>
              <a:t>elect an alternate configuration </a:t>
            </a:r>
            <a:r>
              <a:rPr lang="el-GR" dirty="0" smtClean="0"/>
              <a:t>Φ</a:t>
            </a:r>
            <a:r>
              <a:rPr lang="en-US" dirty="0" smtClean="0"/>
              <a:t>’ and compute the action S(</a:t>
            </a:r>
            <a:r>
              <a:rPr lang="el-GR" dirty="0" smtClean="0"/>
              <a:t>Φ</a:t>
            </a:r>
            <a:r>
              <a:rPr lang="en-US" dirty="0" smtClean="0"/>
              <a:t>’) again.</a:t>
            </a:r>
          </a:p>
          <a:p>
            <a:r>
              <a:rPr lang="en-US" dirty="0" smtClean="0"/>
              <a:t>If the new action is smaller then accept the new configuration </a:t>
            </a:r>
            <a:r>
              <a:rPr lang="el-GR" dirty="0" smtClean="0"/>
              <a:t>Φ</a:t>
            </a:r>
            <a:r>
              <a:rPr lang="en-US" dirty="0" smtClean="0"/>
              <a:t>’                   as   [ </a:t>
            </a:r>
            <a:r>
              <a:rPr lang="en-US" dirty="0" err="1" smtClean="0"/>
              <a:t>W’</a:t>
            </a:r>
            <a:r>
              <a:rPr lang="en-US" baseline="-25000" dirty="0" err="1" smtClean="0"/>
              <a:t>c</a:t>
            </a:r>
            <a:r>
              <a:rPr lang="en-US" dirty="0" smtClean="0"/>
              <a:t> ≥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c</a:t>
            </a:r>
            <a:r>
              <a:rPr lang="en-US" dirty="0" smtClean="0"/>
              <a:t>]</a:t>
            </a:r>
          </a:p>
          <a:p>
            <a:r>
              <a:rPr lang="en-US" dirty="0" smtClean="0"/>
              <a:t>If the new action is larger then accept it with a probability of the ratio of the two distributions !</a:t>
            </a:r>
          </a:p>
          <a:p>
            <a:r>
              <a:rPr lang="en-US" dirty="0" smtClean="0"/>
              <a:t>This last step is done by generating a random number distributed uniformly between zero (0) and one (1) and one takes the new configuration  only if the ratio of the distributions is  larger than the random number !</a:t>
            </a:r>
          </a:p>
          <a:p>
            <a:r>
              <a:rPr lang="en-US" dirty="0" smtClean="0"/>
              <a:t> ( more acceptances for near by actions less for far away ones!!)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ence the name Monte Carlo !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This guarantees in the limit N </a:t>
            </a:r>
            <a:r>
              <a:rPr lang="en-US" dirty="0" err="1" smtClean="0">
                <a:solidFill>
                  <a:srgbClr val="FF0000"/>
                </a:solidFill>
              </a:rPr>
              <a:t>largeof</a:t>
            </a:r>
            <a:r>
              <a:rPr lang="en-US" dirty="0" smtClean="0">
                <a:solidFill>
                  <a:srgbClr val="FF0000"/>
                </a:solidFill>
              </a:rPr>
              <a:t> trials to generate a sample configuration with the correct distribution.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8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Mechanics</a:t>
            </a:r>
          </a:p>
          <a:p>
            <a:endParaRPr lang="en-US" dirty="0"/>
          </a:p>
          <a:p>
            <a:r>
              <a:rPr lang="en-US" dirty="0" smtClean="0"/>
              <a:t>Partition Function         S= </a:t>
            </a:r>
            <a:r>
              <a:rPr lang="el-GR" dirty="0" smtClean="0"/>
              <a:t>Σ</a:t>
            </a:r>
            <a:r>
              <a:rPr lang="en-US" dirty="0" smtClean="0"/>
              <a:t> </a:t>
            </a:r>
            <a:r>
              <a:rPr lang="en-US" dirty="0" err="1" smtClean="0"/>
              <a:t>exp</a:t>
            </a:r>
            <a:r>
              <a:rPr lang="en-US" dirty="0" smtClean="0"/>
              <a:t> (- E/</a:t>
            </a:r>
            <a:r>
              <a:rPr lang="en-US" dirty="0" err="1" smtClean="0"/>
              <a:t>kT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E = -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l-GR" dirty="0" smtClean="0"/>
              <a:t>Σ</a:t>
            </a:r>
            <a:r>
              <a:rPr lang="en-US" baseline="-25000" dirty="0" err="1" smtClean="0"/>
              <a:t>j≠i</a:t>
            </a:r>
            <a:r>
              <a:rPr lang="en-US" dirty="0" smtClean="0"/>
              <a:t> S</a:t>
            </a:r>
            <a:r>
              <a:rPr lang="en-US" baseline="-25000" dirty="0" smtClean="0"/>
              <a:t>i</a:t>
            </a:r>
            <a:r>
              <a:rPr lang="en-US" dirty="0" smtClean="0"/>
              <a:t> *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  </a:t>
            </a:r>
            <a:r>
              <a:rPr lang="en-US" dirty="0" smtClean="0"/>
              <a:t>                  sum over nearest neighbors !</a:t>
            </a:r>
          </a:p>
          <a:p>
            <a:endParaRPr lang="en-US" dirty="0"/>
          </a:p>
          <a:p>
            <a:r>
              <a:rPr lang="en-US" dirty="0" smtClean="0"/>
              <a:t>Try it in two dimensions → compare to Onsager solution of </a:t>
            </a:r>
            <a:r>
              <a:rPr lang="en-US" dirty="0" err="1" smtClean="0"/>
              <a:t>Ising</a:t>
            </a:r>
            <a:r>
              <a:rPr lang="en-US" smtClean="0"/>
              <a:t> model.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56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development of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Schrodinger equation defines an infinitesimal progress in time for the state function as driven by the energy of the system </a:t>
            </a:r>
          </a:p>
          <a:p>
            <a:pPr marL="0" indent="0">
              <a:buNone/>
            </a:pPr>
            <a:r>
              <a:rPr lang="en-US" dirty="0" smtClean="0"/>
              <a:t>   ( Hamiltonian). In general one has 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| A (x, T) &gt; =     e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iHT</a:t>
            </a:r>
            <a:r>
              <a:rPr lang="en-US" dirty="0" smtClean="0"/>
              <a:t> | A(x, 0) 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&lt; B (x, T) | A(x, T) &gt;     =  &lt; B(x, T) |  e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iHT</a:t>
            </a:r>
            <a:r>
              <a:rPr lang="en-US" baseline="30000" dirty="0" smtClean="0"/>
              <a:t> </a:t>
            </a:r>
            <a:r>
              <a:rPr lang="en-US" dirty="0" smtClean="0"/>
              <a:t> | A (x,0) &gt;     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 that &lt;x| A(x,0)&gt;  =  </a:t>
            </a:r>
            <a:r>
              <a:rPr lang="el-GR" dirty="0" smtClean="0"/>
              <a:t>Ψ</a:t>
            </a:r>
            <a:r>
              <a:rPr lang="en-US" baseline="-25000" dirty="0" smtClean="0"/>
              <a:t>A</a:t>
            </a:r>
            <a:r>
              <a:rPr lang="en-US" dirty="0" smtClean="0"/>
              <a:t> (x,0)    and &lt; B(</a:t>
            </a:r>
            <a:r>
              <a:rPr lang="en-US" dirty="0" err="1" smtClean="0"/>
              <a:t>x,T</a:t>
            </a:r>
            <a:r>
              <a:rPr lang="en-US" dirty="0" smtClean="0"/>
              <a:t>) |x&gt; = </a:t>
            </a:r>
            <a:r>
              <a:rPr lang="el-GR" dirty="0" smtClean="0"/>
              <a:t>Ψ</a:t>
            </a:r>
            <a:r>
              <a:rPr lang="en-US" dirty="0" smtClean="0"/>
              <a:t>*</a:t>
            </a:r>
            <a:r>
              <a:rPr lang="en-US" baseline="-25000" dirty="0" smtClean="0"/>
              <a:t>B</a:t>
            </a:r>
            <a:r>
              <a:rPr lang="en-US" dirty="0" smtClean="0"/>
              <a:t> (</a:t>
            </a:r>
            <a:r>
              <a:rPr lang="en-US" dirty="0" err="1" smtClean="0"/>
              <a:t>x,T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2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Dividing T into many slices of time </a:t>
            </a:r>
            <a:r>
              <a:rPr lang="el-GR" dirty="0" smtClean="0"/>
              <a:t>δ</a:t>
            </a:r>
            <a:r>
              <a:rPr lang="en-US" dirty="0" smtClean="0"/>
              <a:t>t such that T = N </a:t>
            </a:r>
            <a:r>
              <a:rPr lang="el-GR" dirty="0" smtClean="0"/>
              <a:t>δ</a:t>
            </a:r>
            <a:r>
              <a:rPr lang="en-US" dirty="0" smtClean="0"/>
              <a:t>t   We can make the following statement for the time evolution operator: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iHT</a:t>
            </a:r>
            <a:r>
              <a:rPr lang="en-US" dirty="0" smtClean="0"/>
              <a:t> = ∏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N </a:t>
            </a:r>
            <a:r>
              <a:rPr lang="en-US" dirty="0" smtClean="0"/>
              <a:t>  [</a:t>
            </a:r>
            <a:r>
              <a:rPr lang="en-US" dirty="0" err="1" smtClean="0"/>
              <a:t>exp</a:t>
            </a:r>
            <a:r>
              <a:rPr lang="en-US" dirty="0" smtClean="0"/>
              <a:t> ( -ip</a:t>
            </a:r>
            <a:r>
              <a:rPr lang="en-US" baseline="30000" dirty="0" smtClean="0"/>
              <a:t>2</a:t>
            </a:r>
            <a:r>
              <a:rPr lang="en-US" dirty="0" smtClean="0"/>
              <a:t>/2m) </a:t>
            </a:r>
            <a:r>
              <a:rPr lang="el-GR" dirty="0" smtClean="0"/>
              <a:t>δ</a:t>
            </a:r>
            <a:r>
              <a:rPr lang="en-US" dirty="0" smtClean="0"/>
              <a:t>t] [</a:t>
            </a:r>
            <a:r>
              <a:rPr lang="en-US" dirty="0" err="1" smtClean="0"/>
              <a:t>exp</a:t>
            </a:r>
            <a:r>
              <a:rPr lang="en-US" dirty="0" smtClean="0"/>
              <a:t>-I V(x) </a:t>
            </a:r>
            <a:r>
              <a:rPr lang="el-GR" dirty="0" smtClean="0"/>
              <a:t>δ</a:t>
            </a:r>
            <a:r>
              <a:rPr lang="en-US" dirty="0" smtClean="0"/>
              <a:t>t]    although [</a:t>
            </a:r>
            <a:r>
              <a:rPr lang="en-US" dirty="0" err="1" smtClean="0"/>
              <a:t>x,p</a:t>
            </a:r>
            <a:r>
              <a:rPr lang="en-US" dirty="0" smtClean="0"/>
              <a:t>]≠ 0</a:t>
            </a:r>
          </a:p>
          <a:p>
            <a:endParaRPr lang="en-US" dirty="0" smtClean="0"/>
          </a:p>
          <a:p>
            <a:r>
              <a:rPr lang="en-US" dirty="0" smtClean="0"/>
              <a:t>Further more we have from the completeness of position and momentum </a:t>
            </a:r>
            <a:r>
              <a:rPr lang="en-US" dirty="0" err="1" smtClean="0"/>
              <a:t>eigen</a:t>
            </a:r>
            <a:r>
              <a:rPr lang="en-US" dirty="0" smtClean="0"/>
              <a:t> states the identities:</a:t>
            </a:r>
          </a:p>
          <a:p>
            <a:r>
              <a:rPr lang="en-US" dirty="0" smtClean="0"/>
              <a:t>∫dx | x &gt;&lt; x| = 1 and     ∫ </a:t>
            </a:r>
            <a:r>
              <a:rPr lang="en-US" dirty="0" err="1" smtClean="0"/>
              <a:t>dp</a:t>
            </a:r>
            <a:r>
              <a:rPr lang="en-US" dirty="0" smtClean="0"/>
              <a:t>  |p &gt;&lt; p| =1 which can also be inserted in between the two </a:t>
            </a:r>
            <a:r>
              <a:rPr lang="en-US" dirty="0" err="1" smtClean="0"/>
              <a:t>termc</a:t>
            </a:r>
            <a:r>
              <a:rPr lang="en-US" dirty="0" smtClean="0"/>
              <a:t> above in a succession of time slices.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Integral form over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matrix elements of the operators are now simple numbers and one has, including the resultant state functions of the initial and final states              &lt;x| A(x,0)&gt; = </a:t>
            </a:r>
            <a:r>
              <a:rPr lang="el-GR" dirty="0" smtClean="0"/>
              <a:t>Ψ</a:t>
            </a:r>
            <a:r>
              <a:rPr lang="en-US" baseline="-25000" dirty="0" smtClean="0"/>
              <a:t>A</a:t>
            </a:r>
            <a:r>
              <a:rPr lang="en-US" dirty="0" smtClean="0"/>
              <a:t> (x,0)   &amp;  </a:t>
            </a:r>
            <a:r>
              <a:rPr lang="el-GR" dirty="0" smtClean="0"/>
              <a:t>Ψ</a:t>
            </a:r>
            <a:r>
              <a:rPr lang="en-US" dirty="0" smtClean="0"/>
              <a:t>*</a:t>
            </a:r>
            <a:r>
              <a:rPr lang="en-US" baseline="-25000" dirty="0" smtClean="0"/>
              <a:t>B</a:t>
            </a:r>
            <a:r>
              <a:rPr lang="en-US" dirty="0" smtClean="0"/>
              <a:t> 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,T) = &lt; B(</a:t>
            </a:r>
            <a:r>
              <a:rPr lang="en-US" dirty="0" err="1" smtClean="0"/>
              <a:t>x,T</a:t>
            </a:r>
            <a:r>
              <a:rPr lang="en-US" dirty="0" smtClean="0"/>
              <a:t>) |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&gt;       a 2N dimensional integral , N over x and N over p.</a:t>
            </a:r>
          </a:p>
          <a:p>
            <a:endParaRPr lang="en-US" dirty="0" smtClean="0"/>
          </a:p>
          <a:p>
            <a:r>
              <a:rPr lang="en-US" dirty="0" smtClean="0"/>
              <a:t>The exponential </a:t>
            </a:r>
            <a:r>
              <a:rPr lang="en-US" dirty="0" err="1" smtClean="0"/>
              <a:t>exp</a:t>
            </a:r>
            <a:r>
              <a:rPr lang="en-US" dirty="0" smtClean="0"/>
              <a:t> -</a:t>
            </a:r>
            <a:r>
              <a:rPr lang="en-US" dirty="0" err="1" smtClean="0"/>
              <a:t>i</a:t>
            </a:r>
            <a:r>
              <a:rPr lang="en-US" dirty="0" smtClean="0"/>
              <a:t> (p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t/2m) finds itself sandwiched between a momentum and a position states: as such a sequence :</a:t>
            </a:r>
          </a:p>
          <a:p>
            <a:pPr marL="0" indent="0">
              <a:buNone/>
            </a:pPr>
            <a:r>
              <a:rPr lang="en-US" dirty="0" smtClean="0"/>
              <a:t>|x</a:t>
            </a:r>
            <a:r>
              <a:rPr lang="en-US" baseline="-25000" dirty="0" smtClean="0"/>
              <a:t>i-1</a:t>
            </a:r>
            <a:r>
              <a:rPr lang="en-US" dirty="0" smtClean="0"/>
              <a:t> &gt; &lt; x</a:t>
            </a:r>
            <a:r>
              <a:rPr lang="en-US" baseline="-25000" dirty="0" smtClean="0"/>
              <a:t>i-1</a:t>
            </a:r>
            <a:r>
              <a:rPr lang="en-US" dirty="0" smtClean="0"/>
              <a:t> |  </a:t>
            </a:r>
            <a:r>
              <a:rPr lang="en-US" dirty="0" err="1" smtClean="0"/>
              <a:t>exp</a:t>
            </a:r>
            <a:r>
              <a:rPr lang="en-US" dirty="0" smtClean="0"/>
              <a:t> –</a:t>
            </a:r>
            <a:r>
              <a:rPr lang="en-US" dirty="0" err="1" smtClean="0"/>
              <a:t>i</a:t>
            </a:r>
            <a:r>
              <a:rPr lang="en-US" dirty="0" smtClean="0"/>
              <a:t> (p</a:t>
            </a:r>
            <a:r>
              <a:rPr lang="en-US" baseline="30000" dirty="0" smtClean="0"/>
              <a:t>2</a:t>
            </a:r>
            <a:r>
              <a:rPr lang="en-US" dirty="0" smtClean="0"/>
              <a:t>/2m) </a:t>
            </a:r>
            <a:r>
              <a:rPr lang="el-GR" dirty="0" smtClean="0"/>
              <a:t>δ</a:t>
            </a:r>
            <a:r>
              <a:rPr lang="en-US" dirty="0" smtClean="0"/>
              <a:t>t |p</a:t>
            </a:r>
            <a:r>
              <a:rPr lang="en-US" baseline="-25000" dirty="0" smtClean="0"/>
              <a:t>i</a:t>
            </a:r>
            <a:r>
              <a:rPr lang="en-US" dirty="0" smtClean="0"/>
              <a:t>  &gt; &lt; p</a:t>
            </a:r>
            <a:r>
              <a:rPr lang="en-US" baseline="-25000" dirty="0" smtClean="0"/>
              <a:t>i</a:t>
            </a:r>
            <a:r>
              <a:rPr lang="en-US" dirty="0" smtClean="0"/>
              <a:t> | </a:t>
            </a:r>
            <a:r>
              <a:rPr lang="en-US" dirty="0" err="1" smtClean="0"/>
              <a:t>exp-i</a:t>
            </a:r>
            <a:r>
              <a:rPr lang="en-US" dirty="0" smtClean="0"/>
              <a:t>(p</a:t>
            </a:r>
            <a:r>
              <a:rPr lang="en-US" baseline="30000" dirty="0" smtClean="0"/>
              <a:t>2</a:t>
            </a:r>
            <a:r>
              <a:rPr lang="en-US" dirty="0" smtClean="0"/>
              <a:t>/2m) </a:t>
            </a:r>
            <a:r>
              <a:rPr lang="el-GR" dirty="0" smtClean="0"/>
              <a:t>δ</a:t>
            </a:r>
            <a:r>
              <a:rPr lang="en-US" dirty="0" smtClean="0"/>
              <a:t>t | x</a:t>
            </a:r>
            <a:r>
              <a:rPr lang="en-US" baseline="-25000" dirty="0" smtClean="0"/>
              <a:t>i</a:t>
            </a:r>
            <a:r>
              <a:rPr lang="en-US" dirty="0" smtClean="0"/>
              <a:t> &gt; &lt; x</a:t>
            </a:r>
            <a:r>
              <a:rPr lang="en-US" baseline="-25000" dirty="0" smtClean="0"/>
              <a:t>i</a:t>
            </a:r>
            <a:r>
              <a:rPr lang="en-US" dirty="0" smtClean="0"/>
              <a:t> |….</a:t>
            </a:r>
          </a:p>
          <a:p>
            <a:r>
              <a:rPr lang="en-US" dirty="0" smtClean="0"/>
              <a:t>Then using &lt; x</a:t>
            </a:r>
            <a:r>
              <a:rPr lang="en-US" baseline="-25000" dirty="0" smtClean="0"/>
              <a:t>i-1</a:t>
            </a:r>
            <a:r>
              <a:rPr lang="en-US" dirty="0" smtClean="0"/>
              <a:t> | p</a:t>
            </a:r>
            <a:r>
              <a:rPr lang="en-US" baseline="-25000" dirty="0" smtClean="0"/>
              <a:t>i</a:t>
            </a:r>
            <a:r>
              <a:rPr lang="en-US" dirty="0" smtClean="0"/>
              <a:t> &gt;  = </a:t>
            </a:r>
            <a:r>
              <a:rPr lang="en-US" dirty="0" err="1" smtClean="0"/>
              <a:t>exp</a:t>
            </a:r>
            <a:r>
              <a:rPr lang="en-US" dirty="0" smtClean="0"/>
              <a:t>(-</a:t>
            </a:r>
            <a:r>
              <a:rPr lang="en-US" dirty="0" err="1" smtClean="0"/>
              <a:t>ip</a:t>
            </a:r>
            <a:r>
              <a:rPr lang="en-US" baseline="-25000" dirty="0" err="1" smtClean="0"/>
              <a:t>i</a:t>
            </a:r>
            <a:r>
              <a:rPr lang="en-US" dirty="0" smtClean="0"/>
              <a:t> x</a:t>
            </a:r>
            <a:r>
              <a:rPr lang="en-US" baseline="-25000" dirty="0" smtClean="0"/>
              <a:t>i-1</a:t>
            </a:r>
            <a:r>
              <a:rPr lang="en-US" dirty="0" smtClean="0"/>
              <a:t> )  and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836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momentum wave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&lt;p</a:t>
            </a:r>
            <a:r>
              <a:rPr lang="en-US" baseline="-25000" dirty="0" smtClean="0"/>
              <a:t>i</a:t>
            </a:r>
            <a:r>
              <a:rPr lang="en-US" dirty="0" smtClean="0"/>
              <a:t> |x</a:t>
            </a:r>
            <a:r>
              <a:rPr lang="en-US" baseline="-25000" dirty="0" smtClean="0"/>
              <a:t>i</a:t>
            </a:r>
            <a:r>
              <a:rPr lang="en-US" dirty="0" smtClean="0"/>
              <a:t> &gt;   = </a:t>
            </a:r>
            <a:r>
              <a:rPr lang="en-US" dirty="0" err="1" smtClean="0"/>
              <a:t>exp</a:t>
            </a:r>
            <a:r>
              <a:rPr lang="en-US" dirty="0" smtClean="0"/>
              <a:t>( </a:t>
            </a:r>
            <a:r>
              <a:rPr lang="en-US" dirty="0" err="1" smtClean="0"/>
              <a:t>ip</a:t>
            </a:r>
            <a:r>
              <a:rPr lang="en-US" baseline="-25000" dirty="0" err="1" smtClean="0"/>
              <a:t>i</a:t>
            </a:r>
            <a:r>
              <a:rPr lang="en-US" dirty="0" smtClean="0"/>
              <a:t> x</a:t>
            </a:r>
            <a:r>
              <a:rPr lang="en-US" baseline="-25000" dirty="0" smtClean="0"/>
              <a:t>i</a:t>
            </a:r>
            <a:r>
              <a:rPr lang="en-US" dirty="0" smtClean="0"/>
              <a:t> ) the terms combine to </a:t>
            </a:r>
          </a:p>
          <a:p>
            <a:r>
              <a:rPr lang="en-US" dirty="0" smtClean="0"/>
              <a:t>     …… </a:t>
            </a:r>
            <a:r>
              <a:rPr lang="en-US" dirty="0" err="1" smtClean="0"/>
              <a:t>exp</a:t>
            </a:r>
            <a:r>
              <a:rPr lang="en-US" dirty="0" smtClean="0"/>
              <a:t> –</a:t>
            </a:r>
            <a:r>
              <a:rPr lang="en-US" dirty="0" err="1" smtClean="0"/>
              <a:t>i</a:t>
            </a:r>
            <a:r>
              <a:rPr lang="en-US" dirty="0" smtClean="0"/>
              <a:t>(p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 /2m) </a:t>
            </a:r>
            <a:r>
              <a:rPr lang="el-GR" dirty="0" smtClean="0"/>
              <a:t>δ</a:t>
            </a:r>
            <a:r>
              <a:rPr lang="en-US" dirty="0" smtClean="0"/>
              <a:t>t   *   </a:t>
            </a:r>
            <a:r>
              <a:rPr lang="en-US" dirty="0" err="1" smtClean="0"/>
              <a:t>exp</a:t>
            </a:r>
            <a:r>
              <a:rPr lang="en-US" dirty="0" smtClean="0"/>
              <a:t> </a:t>
            </a:r>
            <a:r>
              <a:rPr lang="en-US" dirty="0" err="1" smtClean="0"/>
              <a:t>ip</a:t>
            </a:r>
            <a:r>
              <a:rPr lang="en-US" baseline="-25000" dirty="0" err="1" smtClean="0"/>
              <a:t>i</a:t>
            </a:r>
            <a:r>
              <a:rPr lang="en-US" dirty="0" smtClean="0"/>
              <a:t> (x</a:t>
            </a:r>
            <a:r>
              <a:rPr lang="en-US" baseline="-25000" dirty="0" smtClean="0"/>
              <a:t>i</a:t>
            </a:r>
            <a:r>
              <a:rPr lang="en-US" dirty="0" smtClean="0"/>
              <a:t> –x</a:t>
            </a:r>
            <a:r>
              <a:rPr lang="en-US" baseline="-25000" dirty="0" smtClean="0"/>
              <a:t>i-1</a:t>
            </a:r>
            <a:r>
              <a:rPr lang="en-US" dirty="0" smtClean="0"/>
              <a:t>) ……</a:t>
            </a:r>
          </a:p>
          <a:p>
            <a:endParaRPr lang="en-US" dirty="0"/>
          </a:p>
          <a:p>
            <a:r>
              <a:rPr lang="en-US" dirty="0" smtClean="0"/>
              <a:t>This is a quadratic integral over p</a:t>
            </a:r>
            <a:r>
              <a:rPr lang="en-US" baseline="-25000" dirty="0" smtClean="0"/>
              <a:t>i</a:t>
            </a:r>
            <a:r>
              <a:rPr lang="en-US" dirty="0" smtClean="0"/>
              <a:t> which can be explicitly done after completing the square :</a:t>
            </a:r>
          </a:p>
          <a:p>
            <a:endParaRPr lang="en-US" dirty="0"/>
          </a:p>
          <a:p>
            <a:r>
              <a:rPr lang="en-US" dirty="0" smtClean="0"/>
              <a:t>∫dp</a:t>
            </a:r>
            <a:r>
              <a:rPr lang="en-US" baseline="-25000" dirty="0" smtClean="0"/>
              <a:t>i</a:t>
            </a:r>
            <a:r>
              <a:rPr lang="en-US" dirty="0"/>
              <a:t> </a:t>
            </a:r>
            <a:r>
              <a:rPr lang="en-US" dirty="0" err="1" smtClean="0"/>
              <a:t>exp</a:t>
            </a:r>
            <a:r>
              <a:rPr lang="en-US" dirty="0" smtClean="0"/>
              <a:t> { – </a:t>
            </a:r>
            <a:r>
              <a:rPr lang="en-US" dirty="0" err="1" smtClean="0"/>
              <a:t>i</a:t>
            </a:r>
            <a:r>
              <a:rPr lang="en-US" dirty="0" smtClean="0"/>
              <a:t>[p</a:t>
            </a:r>
            <a:r>
              <a:rPr lang="en-US" baseline="-25000" dirty="0" smtClean="0"/>
              <a:t>i</a:t>
            </a:r>
            <a:r>
              <a:rPr lang="en-US" dirty="0" smtClean="0"/>
              <a:t> -  (x</a:t>
            </a:r>
            <a:r>
              <a:rPr lang="en-US" baseline="-25000" dirty="0" smtClean="0"/>
              <a:t>i</a:t>
            </a:r>
            <a:r>
              <a:rPr lang="en-US" dirty="0" smtClean="0"/>
              <a:t> – x</a:t>
            </a:r>
            <a:r>
              <a:rPr lang="en-US" baseline="-25000" dirty="0" smtClean="0"/>
              <a:t>i-1</a:t>
            </a:r>
            <a:r>
              <a:rPr lang="en-US" dirty="0" smtClean="0"/>
              <a:t>)m/</a:t>
            </a:r>
            <a:r>
              <a:rPr lang="el-GR" dirty="0" smtClean="0"/>
              <a:t>δ</a:t>
            </a:r>
            <a:r>
              <a:rPr lang="en-US" dirty="0" smtClean="0"/>
              <a:t>t]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t/2m+[(x</a:t>
            </a:r>
            <a:r>
              <a:rPr lang="en-US" baseline="-25000" dirty="0" smtClean="0"/>
              <a:t>i</a:t>
            </a:r>
            <a:r>
              <a:rPr lang="en-US" dirty="0" smtClean="0"/>
              <a:t> – x</a:t>
            </a:r>
            <a:r>
              <a:rPr lang="en-US" baseline="-25000" dirty="0" smtClean="0"/>
              <a:t>i-1</a:t>
            </a:r>
            <a:r>
              <a:rPr lang="en-US" dirty="0" smtClean="0"/>
              <a:t>)m/</a:t>
            </a:r>
            <a:r>
              <a:rPr lang="el-GR" dirty="0" smtClean="0"/>
              <a:t>δ</a:t>
            </a:r>
            <a:r>
              <a:rPr lang="en-US" dirty="0" smtClean="0"/>
              <a:t>t ]</a:t>
            </a:r>
            <a:r>
              <a:rPr lang="en-US" baseline="30000" dirty="0" smtClean="0"/>
              <a:t>2</a:t>
            </a:r>
            <a:r>
              <a:rPr lang="el-GR" dirty="0" smtClean="0"/>
              <a:t>δ</a:t>
            </a:r>
            <a:r>
              <a:rPr lang="en-US" dirty="0" smtClean="0"/>
              <a:t>t/2m}…..</a:t>
            </a:r>
          </a:p>
          <a:p>
            <a:r>
              <a:rPr lang="en-US" dirty="0" smtClean="0"/>
              <a:t>=  </a:t>
            </a:r>
            <a:r>
              <a:rPr lang="en-US" dirty="0" err="1" smtClean="0"/>
              <a:t>const</a:t>
            </a:r>
            <a:r>
              <a:rPr lang="en-US" dirty="0" smtClean="0"/>
              <a:t> x   </a:t>
            </a:r>
            <a:r>
              <a:rPr lang="en-US" dirty="0" err="1" smtClean="0"/>
              <a:t>exp</a:t>
            </a:r>
            <a:r>
              <a:rPr lang="en-US" dirty="0" smtClean="0"/>
              <a:t> {- </a:t>
            </a:r>
            <a:r>
              <a:rPr lang="en-US" dirty="0" err="1" smtClean="0"/>
              <a:t>i</a:t>
            </a:r>
            <a:r>
              <a:rPr lang="en-US" smtClean="0"/>
              <a:t> mv</a:t>
            </a:r>
            <a:r>
              <a:rPr lang="en-US" baseline="-25000" smtClean="0"/>
              <a:t>i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 dirty="0" smtClean="0"/>
              <a:t>/2} </a:t>
            </a:r>
            <a:r>
              <a:rPr lang="el-GR" dirty="0" smtClean="0"/>
              <a:t>δ</a:t>
            </a:r>
            <a:r>
              <a:rPr lang="en-US" dirty="0" smtClean="0"/>
              <a:t>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90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Result:  Integral over the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Thus the matrix element takes finally the form:</a:t>
            </a:r>
          </a:p>
          <a:p>
            <a:r>
              <a:rPr lang="en-US" dirty="0"/>
              <a:t>∫∫∫….∫∫   ∏</a:t>
            </a:r>
            <a:r>
              <a:rPr lang="en-US" baseline="-25000" dirty="0" err="1"/>
              <a:t>i</a:t>
            </a:r>
            <a:r>
              <a:rPr lang="en-US" baseline="-25000" dirty="0"/>
              <a:t>=1</a:t>
            </a:r>
            <a:r>
              <a:rPr lang="en-US" baseline="30000" dirty="0"/>
              <a:t>N</a:t>
            </a:r>
            <a:r>
              <a:rPr lang="en-US" dirty="0"/>
              <a:t> dx</a:t>
            </a:r>
            <a:r>
              <a:rPr lang="en-US" baseline="-25000" dirty="0"/>
              <a:t>i  </a:t>
            </a:r>
            <a:r>
              <a:rPr lang="en-US" dirty="0"/>
              <a:t> </a:t>
            </a:r>
            <a:r>
              <a:rPr lang="en-US" dirty="0" err="1"/>
              <a:t>exp</a:t>
            </a:r>
            <a:r>
              <a:rPr lang="en-US" dirty="0"/>
              <a:t> – </a:t>
            </a:r>
            <a:r>
              <a:rPr lang="en-US" dirty="0" err="1"/>
              <a:t>iS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where S is the action</a:t>
            </a:r>
          </a:p>
          <a:p>
            <a:pPr marL="0" indent="0">
              <a:buNone/>
            </a:pPr>
            <a:r>
              <a:rPr lang="en-US" dirty="0"/>
              <a:t>     S = ∫</a:t>
            </a:r>
            <a:r>
              <a:rPr lang="en-US" baseline="-25000" dirty="0"/>
              <a:t>0</a:t>
            </a:r>
            <a:r>
              <a:rPr lang="en-US" baseline="30000" dirty="0"/>
              <a:t>T</a:t>
            </a:r>
            <a:r>
              <a:rPr lang="en-US" dirty="0"/>
              <a:t> </a:t>
            </a:r>
            <a:r>
              <a:rPr lang="en-US" dirty="0" err="1"/>
              <a:t>dt</a:t>
            </a:r>
            <a:r>
              <a:rPr lang="en-US" dirty="0"/>
              <a:t> L ( dx/</a:t>
            </a:r>
            <a:r>
              <a:rPr lang="en-US" dirty="0" err="1"/>
              <a:t>dt</a:t>
            </a:r>
            <a:r>
              <a:rPr lang="en-US" dirty="0"/>
              <a:t>, x</a:t>
            </a:r>
            <a:r>
              <a:rPr lang="en-US" dirty="0" smtClean="0"/>
              <a:t>) =  ∫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dt</a:t>
            </a:r>
            <a:r>
              <a:rPr lang="en-US" dirty="0" smtClean="0"/>
              <a:t> { mv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/2 – V(x</a:t>
            </a:r>
            <a:r>
              <a:rPr lang="en-US" baseline="-25000" dirty="0" smtClean="0"/>
              <a:t>i</a:t>
            </a:r>
            <a:r>
              <a:rPr lang="en-US" dirty="0" smtClean="0"/>
              <a:t>) }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This expression </a:t>
            </a:r>
            <a:r>
              <a:rPr lang="en-US" dirty="0" smtClean="0"/>
              <a:t>can be defined for the </a:t>
            </a:r>
            <a:r>
              <a:rPr lang="en-US" dirty="0"/>
              <a:t>path integral </a:t>
            </a:r>
            <a:r>
              <a:rPr lang="en-US" dirty="0" smtClean="0"/>
              <a:t>on </a:t>
            </a:r>
            <a:r>
              <a:rPr lang="en-US" dirty="0"/>
              <a:t>a discrete space time lattice!</a:t>
            </a:r>
          </a:p>
          <a:p>
            <a:pPr marL="0" indent="0">
              <a:buNone/>
            </a:pPr>
            <a:r>
              <a:rPr lang="en-US" dirty="0"/>
              <a:t>Note that the space integrals are TIME ORDERED …..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09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mechanics as many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can then look at quantum mechanics as a </a:t>
            </a:r>
            <a:r>
              <a:rPr lang="en-US" dirty="0">
                <a:solidFill>
                  <a:srgbClr val="FF0000"/>
                </a:solidFill>
              </a:rPr>
              <a:t>sum over histories each history weighted by the negative exponential of the action associated with it !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Classical mechanics chooses the minimum action</a:t>
            </a:r>
            <a:r>
              <a:rPr lang="en-US" dirty="0"/>
              <a:t>: most probable passage path !</a:t>
            </a:r>
          </a:p>
          <a:p>
            <a:r>
              <a:rPr lang="en-US" dirty="0"/>
              <a:t>Quantum mechanics </a:t>
            </a:r>
            <a:r>
              <a:rPr lang="en-US" dirty="0">
                <a:solidFill>
                  <a:srgbClr val="0070C0"/>
                </a:solidFill>
              </a:rPr>
              <a:t>takes that PLUS all near by paths of comparable action: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Includes quantum fluctuations around the classical path 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5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83820" y="1523999"/>
          <a:ext cx="10969980" cy="399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998">
                  <a:extLst>
                    <a:ext uri="{9D8B030D-6E8A-4147-A177-3AD203B41FA5}">
                      <a16:colId xmlns:a16="http://schemas.microsoft.com/office/drawing/2014/main" val="2205891733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4057657647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2690486229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1291125386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648348563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3865965516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1762358903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2163385244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3847389327"/>
                    </a:ext>
                  </a:extLst>
                </a:gridCol>
                <a:gridCol w="1096998">
                  <a:extLst>
                    <a:ext uri="{9D8B030D-6E8A-4147-A177-3AD203B41FA5}">
                      <a16:colId xmlns:a16="http://schemas.microsoft.com/office/drawing/2014/main" val="1665808996"/>
                    </a:ext>
                  </a:extLst>
                </a:gridCol>
              </a:tblGrid>
              <a:tr h="383589">
                <a:tc>
                  <a:txBody>
                    <a:bodyPr/>
                    <a:lstStyle/>
                    <a:p>
                      <a:r>
                        <a:rPr lang="en-US" dirty="0" smtClean="0"/>
                        <a:t>t=T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653848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642041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787687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51748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786775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17115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654746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701842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576109"/>
                  </a:ext>
                </a:extLst>
              </a:tr>
              <a:tr h="543964">
                <a:tc>
                  <a:txBody>
                    <a:bodyPr/>
                    <a:lstStyle/>
                    <a:p>
                      <a:r>
                        <a:rPr lang="en-US" dirty="0" smtClean="0"/>
                        <a:t>t=0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en-US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543123"/>
                  </a:ext>
                </a:extLst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5915377" y="6096000"/>
            <a:ext cx="1106311" cy="237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46044" y="6333067"/>
            <a:ext cx="76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axis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path Integral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sum over histories if done randomly,  leads no where !</a:t>
            </a:r>
          </a:p>
          <a:p>
            <a:r>
              <a:rPr lang="en-US" dirty="0" smtClean="0"/>
              <a:t>It is important however to recognize that these “histories” ( Field configurations) , when describing the correct theory, are distributed according to a “density” given by the “negative exponential of the action of the field theory”: the weight in the path integral.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 solution then can be achieved if such a distribution can be generated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With such a distribution all expectation values and transition probabilities in QM can then be computed NON-PERTUBATIVELY.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Monte Carlo methods are designed to generate any distribution from any initial configuration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As this is done numerically this requires a discretization of space-time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(four dimensions) over which these configurations may be defined and developed.</a:t>
            </a:r>
          </a:p>
        </p:txBody>
      </p:sp>
    </p:spTree>
    <p:extLst>
      <p:ext uri="{BB962C8B-B14F-4D97-AF65-F5344CB8AC3E}">
        <p14:creationId xmlns:p14="http://schemas.microsoft.com/office/powerpoint/2010/main" val="86456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1213</Words>
  <Application>Microsoft Office PowerPoint</Application>
  <PresentationFormat>Widescreen</PresentationFormat>
  <Paragraphs>122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Path Integral formulation of Quantum Mechanics </vt:lpstr>
      <vt:lpstr>Time development of states</vt:lpstr>
      <vt:lpstr>Slicing Time</vt:lpstr>
      <vt:lpstr> Integral form over numbers</vt:lpstr>
      <vt:lpstr>Using momentum wave functions</vt:lpstr>
      <vt:lpstr>Result:  Integral over the Action</vt:lpstr>
      <vt:lpstr>Quantum mechanics as many paths</vt:lpstr>
      <vt:lpstr>Interpretation</vt:lpstr>
      <vt:lpstr>The path Integral</vt:lpstr>
      <vt:lpstr>Monte Carlo Algorithim</vt:lpstr>
      <vt:lpstr>Detailed Balance</vt:lpstr>
      <vt:lpstr>Metropolis Algorithm</vt:lpstr>
      <vt:lpstr>In our case:</vt:lpstr>
      <vt:lpstr>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Path Integral formulation of Quantum Mechanics</dc:title>
  <dc:creator>Khalil Bitar</dc:creator>
  <cp:lastModifiedBy>Khalil Bitar</cp:lastModifiedBy>
  <cp:revision>10</cp:revision>
  <dcterms:created xsi:type="dcterms:W3CDTF">2019-03-05T07:45:23Z</dcterms:created>
  <dcterms:modified xsi:type="dcterms:W3CDTF">2019-03-14T10:01:23Z</dcterms:modified>
</cp:coreProperties>
</file>