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82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83" r:id="rId16"/>
    <p:sldId id="284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7" r:id="rId25"/>
    <p:sldId id="278" r:id="rId26"/>
    <p:sldId id="280" r:id="rId27"/>
    <p:sldId id="281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8" d="100"/>
          <a:sy n="68" d="100"/>
        </p:scale>
        <p:origin x="211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40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32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29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73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610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681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40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537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464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284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601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2DBBF-929C-47C7-A1D7-4A962E77AE3B}" type="datetimeFigureOut">
              <a:rPr lang="en-US" smtClean="0"/>
              <a:t>2/28/2019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9B5D3F-AD52-46DD-A321-2A423CFC36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55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Space Time Lattice Approach to solving Quantum Field Theory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Non perturbative (Non Approximate) methods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757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Result is a multi dimensional integral 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matrix elements of the operators are now simple numbers and one has, including the resultant state functions of the initial and final states              &lt;x| A(x,0)&gt; = </a:t>
            </a:r>
            <a:r>
              <a:rPr lang="el-GR" dirty="0" smtClean="0"/>
              <a:t>Ψ</a:t>
            </a:r>
            <a:r>
              <a:rPr lang="en-US" baseline="-25000" dirty="0" smtClean="0"/>
              <a:t>A</a:t>
            </a:r>
            <a:r>
              <a:rPr lang="en-US" dirty="0" smtClean="0"/>
              <a:t> (x,0)   &amp;  </a:t>
            </a:r>
            <a:r>
              <a:rPr lang="el-GR" dirty="0" smtClean="0"/>
              <a:t>Ψ</a:t>
            </a:r>
            <a:r>
              <a:rPr lang="en-US" dirty="0" smtClean="0"/>
              <a:t>*</a:t>
            </a:r>
            <a:r>
              <a:rPr lang="en-US" baseline="-25000" dirty="0" smtClean="0"/>
              <a:t>B</a:t>
            </a:r>
            <a:r>
              <a:rPr lang="en-US" dirty="0" smtClean="0"/>
              <a:t> (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,T) = &lt; B(</a:t>
            </a:r>
            <a:r>
              <a:rPr lang="en-US" dirty="0" err="1" smtClean="0"/>
              <a:t>x,T</a:t>
            </a:r>
            <a:r>
              <a:rPr lang="en-US" dirty="0" smtClean="0"/>
              <a:t>) |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&gt;       a 2N dimensional integral , N over x and N over p.</a:t>
            </a:r>
          </a:p>
          <a:p>
            <a:r>
              <a:rPr lang="en-US" dirty="0" smtClean="0"/>
              <a:t>The exponential </a:t>
            </a:r>
            <a:r>
              <a:rPr lang="en-US" dirty="0" err="1" smtClean="0"/>
              <a:t>exp</a:t>
            </a:r>
            <a:r>
              <a:rPr lang="en-US" dirty="0" smtClean="0"/>
              <a:t> -</a:t>
            </a:r>
            <a:r>
              <a:rPr lang="en-US" dirty="0" err="1" smtClean="0"/>
              <a:t>i</a:t>
            </a:r>
            <a:r>
              <a:rPr lang="en-US" dirty="0" smtClean="0"/>
              <a:t> (p</a:t>
            </a:r>
            <a:r>
              <a:rPr lang="en-US" baseline="30000" dirty="0" smtClean="0"/>
              <a:t>2</a:t>
            </a:r>
            <a:r>
              <a:rPr lang="en-US" dirty="0" smtClean="0"/>
              <a:t> </a:t>
            </a:r>
            <a:r>
              <a:rPr lang="el-GR" dirty="0" smtClean="0"/>
              <a:t>δ</a:t>
            </a:r>
            <a:r>
              <a:rPr lang="en-US" dirty="0" smtClean="0"/>
              <a:t>t/2m) finds itself sandwiched between a momentum and a position states: as such a sequence :</a:t>
            </a:r>
          </a:p>
          <a:p>
            <a:pPr marL="0" indent="0">
              <a:buNone/>
            </a:pPr>
            <a:r>
              <a:rPr lang="en-US" dirty="0" smtClean="0"/>
              <a:t>|x</a:t>
            </a:r>
            <a:r>
              <a:rPr lang="en-US" baseline="-25000" dirty="0" smtClean="0"/>
              <a:t>i-1</a:t>
            </a:r>
            <a:r>
              <a:rPr lang="en-US" dirty="0" smtClean="0"/>
              <a:t> &gt; &lt; x</a:t>
            </a:r>
            <a:r>
              <a:rPr lang="en-US" baseline="-25000" dirty="0" smtClean="0"/>
              <a:t>i-1</a:t>
            </a:r>
            <a:r>
              <a:rPr lang="en-US" dirty="0" smtClean="0"/>
              <a:t> |  </a:t>
            </a:r>
            <a:r>
              <a:rPr lang="en-US" dirty="0" err="1" smtClean="0"/>
              <a:t>exp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 (p</a:t>
            </a:r>
            <a:r>
              <a:rPr lang="en-US" baseline="30000" dirty="0" smtClean="0"/>
              <a:t>2</a:t>
            </a:r>
            <a:r>
              <a:rPr lang="en-US" dirty="0" smtClean="0"/>
              <a:t>/2m) </a:t>
            </a:r>
            <a:r>
              <a:rPr lang="el-GR" dirty="0" smtClean="0"/>
              <a:t>δ</a:t>
            </a:r>
            <a:r>
              <a:rPr lang="en-US" dirty="0" smtClean="0"/>
              <a:t>t |p</a:t>
            </a:r>
            <a:r>
              <a:rPr lang="en-US" baseline="-25000" dirty="0" smtClean="0"/>
              <a:t>i</a:t>
            </a:r>
            <a:r>
              <a:rPr lang="en-US" dirty="0" smtClean="0"/>
              <a:t>  &gt; &lt; p</a:t>
            </a:r>
            <a:r>
              <a:rPr lang="en-US" baseline="-25000" dirty="0" smtClean="0"/>
              <a:t>i</a:t>
            </a:r>
            <a:r>
              <a:rPr lang="en-US" dirty="0" smtClean="0"/>
              <a:t> | </a:t>
            </a:r>
            <a:r>
              <a:rPr lang="en-US" dirty="0" err="1" smtClean="0"/>
              <a:t>exp-i</a:t>
            </a:r>
            <a:r>
              <a:rPr lang="en-US" dirty="0" smtClean="0"/>
              <a:t>(p</a:t>
            </a:r>
            <a:r>
              <a:rPr lang="en-US" baseline="30000" dirty="0" smtClean="0"/>
              <a:t>2</a:t>
            </a:r>
            <a:r>
              <a:rPr lang="en-US" dirty="0" smtClean="0"/>
              <a:t>/2m) </a:t>
            </a:r>
            <a:r>
              <a:rPr lang="el-GR" dirty="0" smtClean="0"/>
              <a:t>δ</a:t>
            </a:r>
            <a:r>
              <a:rPr lang="en-US" dirty="0" smtClean="0"/>
              <a:t>t | x</a:t>
            </a:r>
            <a:r>
              <a:rPr lang="en-US" baseline="-25000" dirty="0" smtClean="0"/>
              <a:t>i</a:t>
            </a:r>
            <a:r>
              <a:rPr lang="en-US" dirty="0" smtClean="0"/>
              <a:t> &gt; &lt; x</a:t>
            </a:r>
            <a:r>
              <a:rPr lang="en-US" baseline="-25000" dirty="0" smtClean="0"/>
              <a:t>i</a:t>
            </a:r>
            <a:r>
              <a:rPr lang="en-US" dirty="0" smtClean="0"/>
              <a:t> |….</a:t>
            </a:r>
          </a:p>
          <a:p>
            <a:r>
              <a:rPr lang="en-US" dirty="0" smtClean="0"/>
              <a:t>Then using &lt; x</a:t>
            </a:r>
            <a:r>
              <a:rPr lang="en-US" baseline="-25000" dirty="0" smtClean="0"/>
              <a:t>i-1</a:t>
            </a:r>
            <a:r>
              <a:rPr lang="en-US" dirty="0" smtClean="0"/>
              <a:t> | p</a:t>
            </a:r>
            <a:r>
              <a:rPr lang="en-US" baseline="-25000" dirty="0" smtClean="0"/>
              <a:t>i</a:t>
            </a:r>
            <a:r>
              <a:rPr lang="en-US" dirty="0" smtClean="0"/>
              <a:t> &gt;  = </a:t>
            </a:r>
            <a:r>
              <a:rPr lang="en-US" dirty="0" err="1" smtClean="0"/>
              <a:t>exp</a:t>
            </a:r>
            <a:r>
              <a:rPr lang="en-US" dirty="0" smtClean="0"/>
              <a:t>(-</a:t>
            </a:r>
            <a:r>
              <a:rPr lang="en-US" dirty="0" err="1" smtClean="0"/>
              <a:t>ip</a:t>
            </a:r>
            <a:r>
              <a:rPr lang="en-US" baseline="-25000" dirty="0" err="1" smtClean="0"/>
              <a:t>i</a:t>
            </a:r>
            <a:r>
              <a:rPr lang="en-US" dirty="0" smtClean="0"/>
              <a:t> x</a:t>
            </a:r>
            <a:r>
              <a:rPr lang="en-US" baseline="-25000" dirty="0" smtClean="0"/>
              <a:t>i-1</a:t>
            </a:r>
            <a:r>
              <a:rPr lang="en-US" dirty="0" smtClean="0"/>
              <a:t> )  and 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&lt;p</a:t>
            </a:r>
            <a:r>
              <a:rPr lang="en-US" baseline="-25000" dirty="0" smtClean="0"/>
              <a:t>i</a:t>
            </a:r>
            <a:r>
              <a:rPr lang="en-US" dirty="0" smtClean="0"/>
              <a:t> |x</a:t>
            </a:r>
            <a:r>
              <a:rPr lang="en-US" baseline="-25000" dirty="0" smtClean="0"/>
              <a:t>i</a:t>
            </a:r>
            <a:r>
              <a:rPr lang="en-US" dirty="0" smtClean="0"/>
              <a:t> &gt;   = </a:t>
            </a:r>
            <a:r>
              <a:rPr lang="en-US" dirty="0" err="1" smtClean="0"/>
              <a:t>exp</a:t>
            </a:r>
            <a:r>
              <a:rPr lang="en-US" dirty="0" smtClean="0"/>
              <a:t>( </a:t>
            </a:r>
            <a:r>
              <a:rPr lang="en-US" dirty="0" err="1" smtClean="0"/>
              <a:t>ip</a:t>
            </a:r>
            <a:r>
              <a:rPr lang="en-US" baseline="-25000" dirty="0" err="1" smtClean="0"/>
              <a:t>i</a:t>
            </a:r>
            <a:r>
              <a:rPr lang="en-US" dirty="0" smtClean="0"/>
              <a:t> x</a:t>
            </a:r>
            <a:r>
              <a:rPr lang="en-US" baseline="-25000" dirty="0" smtClean="0"/>
              <a:t>i</a:t>
            </a:r>
            <a:r>
              <a:rPr lang="en-US" dirty="0" smtClean="0"/>
              <a:t> ) the terms combine to </a:t>
            </a:r>
          </a:p>
          <a:p>
            <a:r>
              <a:rPr lang="en-US" dirty="0"/>
              <a:t> </a:t>
            </a:r>
            <a:r>
              <a:rPr lang="en-US" dirty="0" smtClean="0"/>
              <a:t>    …… </a:t>
            </a:r>
            <a:r>
              <a:rPr lang="en-US" dirty="0" err="1" smtClean="0"/>
              <a:t>exp</a:t>
            </a:r>
            <a:r>
              <a:rPr lang="en-US" dirty="0" smtClean="0"/>
              <a:t> –</a:t>
            </a:r>
            <a:r>
              <a:rPr lang="en-US" dirty="0" err="1" smtClean="0"/>
              <a:t>i</a:t>
            </a:r>
            <a:r>
              <a:rPr lang="en-US" dirty="0" smtClean="0"/>
              <a:t>(p</a:t>
            </a:r>
            <a:r>
              <a:rPr lang="en-US" baseline="-25000" dirty="0" smtClean="0"/>
              <a:t>i</a:t>
            </a:r>
            <a:r>
              <a:rPr lang="en-US" baseline="30000" dirty="0" smtClean="0"/>
              <a:t>2</a:t>
            </a:r>
            <a:r>
              <a:rPr lang="en-US" dirty="0" smtClean="0"/>
              <a:t> /2m) </a:t>
            </a:r>
            <a:r>
              <a:rPr lang="el-GR" dirty="0" smtClean="0"/>
              <a:t>δ</a:t>
            </a:r>
            <a:r>
              <a:rPr lang="en-US" dirty="0" smtClean="0"/>
              <a:t>t   *   </a:t>
            </a:r>
            <a:r>
              <a:rPr lang="en-US" dirty="0" err="1" smtClean="0"/>
              <a:t>exp</a:t>
            </a:r>
            <a:r>
              <a:rPr lang="en-US" dirty="0" smtClean="0"/>
              <a:t> </a:t>
            </a:r>
            <a:r>
              <a:rPr lang="en-US" dirty="0" err="1" smtClean="0"/>
              <a:t>ip</a:t>
            </a:r>
            <a:r>
              <a:rPr lang="en-US" baseline="-25000" dirty="0" err="1" smtClean="0"/>
              <a:t>i</a:t>
            </a:r>
            <a:r>
              <a:rPr lang="en-US" dirty="0" smtClean="0"/>
              <a:t> (x</a:t>
            </a:r>
            <a:r>
              <a:rPr lang="en-US" baseline="-25000" dirty="0" smtClean="0"/>
              <a:t>i</a:t>
            </a:r>
            <a:r>
              <a:rPr lang="en-US" dirty="0" smtClean="0"/>
              <a:t> –x</a:t>
            </a:r>
            <a:r>
              <a:rPr lang="en-US" baseline="-25000" dirty="0" smtClean="0"/>
              <a:t>i-1</a:t>
            </a:r>
            <a:r>
              <a:rPr lang="en-US" dirty="0" smtClean="0"/>
              <a:t>) ……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58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Momentum integral is quadratic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Doing the momentum integral leads to an expression that combines the momentum and potential terms in the form of the </a:t>
            </a:r>
            <a:r>
              <a:rPr lang="en-US" dirty="0" err="1" smtClean="0"/>
              <a:t>Lagrangian</a:t>
            </a:r>
            <a:r>
              <a:rPr lang="en-US" dirty="0" smtClean="0"/>
              <a:t> that is integrated over time and the N integrals over all space slices.</a:t>
            </a:r>
          </a:p>
          <a:p>
            <a:r>
              <a:rPr lang="en-US" dirty="0" smtClean="0"/>
              <a:t>Thus the matrix </a:t>
            </a:r>
            <a:r>
              <a:rPr lang="en-US" dirty="0"/>
              <a:t>e</a:t>
            </a:r>
            <a:r>
              <a:rPr lang="en-US" dirty="0" smtClean="0"/>
              <a:t>lement takes finally the form:</a:t>
            </a:r>
          </a:p>
          <a:p>
            <a:r>
              <a:rPr lang="en-US" dirty="0" smtClean="0"/>
              <a:t>∫∫∫….∫∫   ∏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=1</a:t>
            </a:r>
            <a:r>
              <a:rPr lang="en-US" baseline="30000" dirty="0" smtClean="0"/>
              <a:t>N</a:t>
            </a:r>
            <a:r>
              <a:rPr lang="en-US" dirty="0" smtClean="0"/>
              <a:t> dx</a:t>
            </a:r>
            <a:r>
              <a:rPr lang="en-US" baseline="-25000" dirty="0" smtClean="0"/>
              <a:t>i  </a:t>
            </a:r>
            <a:r>
              <a:rPr lang="en-US" dirty="0" smtClean="0"/>
              <a:t> </a:t>
            </a:r>
            <a:r>
              <a:rPr lang="en-US" dirty="0" err="1" smtClean="0"/>
              <a:t>exp</a:t>
            </a:r>
            <a:r>
              <a:rPr lang="en-US" dirty="0" smtClean="0"/>
              <a:t> – </a:t>
            </a:r>
            <a:r>
              <a:rPr lang="en-US" dirty="0" err="1" smtClean="0"/>
              <a:t>iS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 where S is the action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S = ∫</a:t>
            </a:r>
            <a:r>
              <a:rPr lang="en-US" baseline="-25000" dirty="0" smtClean="0"/>
              <a:t>0</a:t>
            </a:r>
            <a:r>
              <a:rPr lang="en-US" baseline="30000" dirty="0" smtClean="0"/>
              <a:t>T</a:t>
            </a:r>
            <a:r>
              <a:rPr lang="en-US" dirty="0" smtClean="0"/>
              <a:t> </a:t>
            </a:r>
            <a:r>
              <a:rPr lang="en-US" dirty="0" err="1" smtClean="0"/>
              <a:t>dt</a:t>
            </a:r>
            <a:r>
              <a:rPr lang="en-US" dirty="0" smtClean="0"/>
              <a:t> L ( dx/</a:t>
            </a:r>
            <a:r>
              <a:rPr lang="en-US" dirty="0" err="1" smtClean="0"/>
              <a:t>dt</a:t>
            </a:r>
            <a:r>
              <a:rPr lang="en-US" dirty="0" smtClean="0"/>
              <a:t>, x).</a:t>
            </a:r>
          </a:p>
          <a:p>
            <a:pPr marL="0" indent="0">
              <a:buNone/>
            </a:pPr>
            <a:r>
              <a:rPr lang="en-US" dirty="0" smtClean="0"/>
              <a:t>This expression defines the path integral best done on a discrete space time lattice!</a:t>
            </a:r>
          </a:p>
          <a:p>
            <a:pPr marL="0" indent="0">
              <a:buNone/>
            </a:pPr>
            <a:r>
              <a:rPr lang="en-US" dirty="0" smtClean="0"/>
              <a:t>Note that the space integrals are TIME ORDERED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59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Interpretation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9292887"/>
              </p:ext>
            </p:extLst>
          </p:nvPr>
        </p:nvGraphicFramePr>
        <p:xfrm>
          <a:off x="838200" y="1566510"/>
          <a:ext cx="10515600" cy="3953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1560">
                  <a:extLst>
                    <a:ext uri="{9D8B030D-6E8A-4147-A177-3AD203B41FA5}">
                      <a16:colId xmlns:a16="http://schemas.microsoft.com/office/drawing/2014/main" val="220589173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405765764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690486229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29112538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64834856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65965516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762358903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2163385244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3847389327"/>
                    </a:ext>
                  </a:extLst>
                </a:gridCol>
                <a:gridCol w="1051560">
                  <a:extLst>
                    <a:ext uri="{9D8B030D-6E8A-4147-A177-3AD203B41FA5}">
                      <a16:colId xmlns:a16="http://schemas.microsoft.com/office/drawing/2014/main" val="1665808996"/>
                    </a:ext>
                  </a:extLst>
                </a:gridCol>
              </a:tblGrid>
              <a:tr h="379509">
                <a:tc>
                  <a:txBody>
                    <a:bodyPr/>
                    <a:lstStyle/>
                    <a:p>
                      <a:r>
                        <a:rPr lang="en-US" dirty="0" smtClean="0"/>
                        <a:t>t=T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653848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9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6642041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8</a:t>
                      </a:r>
                      <a:endPara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3787687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71851748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6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2786775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5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17115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4</a:t>
                      </a:r>
                      <a:endParaRPr lang="en-US" baseline="0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654746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701842"/>
                  </a:ext>
                </a:extLst>
              </a:tr>
              <a:tr h="379509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9576109"/>
                  </a:ext>
                </a:extLst>
              </a:tr>
              <a:tr h="538178">
                <a:tc>
                  <a:txBody>
                    <a:bodyPr/>
                    <a:lstStyle/>
                    <a:p>
                      <a:r>
                        <a:rPr lang="en-US" dirty="0" smtClean="0"/>
                        <a:t>t=0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</a:t>
                      </a:r>
                      <a:r>
                        <a:rPr lang="en-US" baseline="-25000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x</a:t>
                      </a:r>
                      <a:r>
                        <a:rPr lang="en-US" baseline="-25000" dirty="0" smtClean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8543123"/>
                  </a:ext>
                </a:extLst>
              </a:tr>
            </a:tbl>
          </a:graphicData>
        </a:graphic>
      </p:graphicFrame>
      <p:sp>
        <p:nvSpPr>
          <p:cNvPr id="7" name="Right Arrow 6"/>
          <p:cNvSpPr/>
          <p:nvPr/>
        </p:nvSpPr>
        <p:spPr>
          <a:xfrm>
            <a:off x="5915377" y="6096000"/>
            <a:ext cx="1106311" cy="23706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746044" y="6333067"/>
            <a:ext cx="7612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 axis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4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mechanics as many paths 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can then look at quantum mechanics as a </a:t>
            </a:r>
            <a:r>
              <a:rPr lang="en-US" dirty="0" smtClean="0">
                <a:solidFill>
                  <a:srgbClr val="FF0000"/>
                </a:solidFill>
              </a:rPr>
              <a:t>sum over histories each history weighted by the negative exponential of the action associated with it !</a:t>
            </a:r>
          </a:p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Classical mechanics chooses the minimum action</a:t>
            </a:r>
            <a:r>
              <a:rPr lang="en-US" dirty="0" smtClean="0"/>
              <a:t>: most probable passage path !</a:t>
            </a:r>
          </a:p>
          <a:p>
            <a:r>
              <a:rPr lang="en-US" dirty="0" smtClean="0"/>
              <a:t>Quantum mechanics </a:t>
            </a:r>
            <a:r>
              <a:rPr lang="en-US" dirty="0" smtClean="0">
                <a:solidFill>
                  <a:srgbClr val="0070C0"/>
                </a:solidFill>
              </a:rPr>
              <a:t>takes that PLUS all near by paths of comparable action: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Includes quantum fluctuations around the classical path 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8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 Integral for Quantum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Quantum fields represent many ( infinite) set of coordinates </a:t>
            </a:r>
          </a:p>
          <a:p>
            <a:r>
              <a:rPr lang="en-US" dirty="0" smtClean="0"/>
              <a:t>Motion from slice of time to another represents a change of a whole field</a:t>
            </a:r>
          </a:p>
          <a:p>
            <a:r>
              <a:rPr lang="en-US" dirty="0" smtClean="0"/>
              <a:t>The probability amplitudes are then sums over many field histories also weighted by the action for each such history</a:t>
            </a:r>
          </a:p>
          <a:p>
            <a:r>
              <a:rPr lang="en-US" dirty="0" smtClean="0"/>
              <a:t>Results are then obtained by COMPUTING such sums !</a:t>
            </a:r>
          </a:p>
          <a:p>
            <a:r>
              <a:rPr lang="en-US" dirty="0" smtClean="0"/>
              <a:t>Formidable infinite dimensional integrals involved over a four dimensional ( time and three space) space-time.</a:t>
            </a:r>
          </a:p>
          <a:p>
            <a:r>
              <a:rPr lang="en-US" dirty="0" smtClean="0"/>
              <a:t>Methods?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989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Feynman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this stage if the interaction part of the action has a small “coupling strength”  one can then write this part as a series in “powers of this small coupling” and generate a perturbation series or what are known as Feynman graphs that are graphic representation of this series.</a:t>
            </a:r>
          </a:p>
          <a:p>
            <a:r>
              <a:rPr lang="en-US" dirty="0"/>
              <a:t>e</a:t>
            </a:r>
            <a:r>
              <a:rPr lang="en-US" dirty="0" smtClean="0"/>
              <a:t>.g. for electromagnetic interactions this number is the fine structure constant of magnitude 1/137 !.</a:t>
            </a:r>
          </a:p>
          <a:p>
            <a:r>
              <a:rPr lang="en-US" dirty="0" smtClean="0"/>
              <a:t>For many theories such a small number does not exist and further some terms cannot be expanded even for small values if the action has the inverse of such small values ( essential singularities)</a:t>
            </a:r>
          </a:p>
          <a:p>
            <a:r>
              <a:rPr lang="en-US" dirty="0" smtClean="0"/>
              <a:t>In such cases one may consider the full action as a whole.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3641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19625" y="2524919"/>
            <a:ext cx="2952750" cy="2952750"/>
          </a:xfrm>
        </p:spPr>
      </p:pic>
    </p:spTree>
    <p:extLst>
      <p:ext uri="{BB962C8B-B14F-4D97-AF65-F5344CB8AC3E}">
        <p14:creationId xmlns:p14="http://schemas.microsoft.com/office/powerpoint/2010/main" val="4710786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path Integral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The sum over histories if done randomly,  leads no where !</a:t>
            </a:r>
          </a:p>
          <a:p>
            <a:r>
              <a:rPr lang="en-US" dirty="0" smtClean="0"/>
              <a:t>It is important however to recognize that these “histories” ( Field configurations) , when describing the correct theory, are distributed according to a “density” given by the “negative exponential of the action of the field theory”: the weight in the path integral.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 solution then can be achieved if such a distribution can be generated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With such a distribution all expectation values and transition probabilities in QM can then be computed NON-PERTUBATIVELY.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Monte Carlo methods are designed to generate any distribution from any initial configuration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As this is done numerically this requires a discretization of space-time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(four dimensions) over which these configurations may be defined and developed.</a:t>
            </a:r>
          </a:p>
        </p:txBody>
      </p:sp>
    </p:spTree>
    <p:extLst>
      <p:ext uri="{BB962C8B-B14F-4D97-AF65-F5344CB8AC3E}">
        <p14:creationId xmlns:p14="http://schemas.microsoft.com/office/powerpoint/2010/main" val="3338454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Monte Carlo </a:t>
            </a:r>
            <a:r>
              <a:rPr lang="en-US" dirty="0" err="1" smtClean="0"/>
              <a:t>Algorthim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“configuration sample” approximating the density e</a:t>
            </a:r>
            <a:r>
              <a:rPr lang="en-US" baseline="30000" dirty="0" smtClean="0"/>
              <a:t>-S(</a:t>
            </a:r>
            <a:r>
              <a:rPr lang="el-GR" baseline="30000" dirty="0" smtClean="0"/>
              <a:t>Φ</a:t>
            </a:r>
            <a:r>
              <a:rPr lang="en-US" baseline="30000" dirty="0" smtClean="0"/>
              <a:t>) </a:t>
            </a:r>
            <a:r>
              <a:rPr lang="en-US" dirty="0" smtClean="0"/>
              <a:t> for fields </a:t>
            </a:r>
            <a:r>
              <a:rPr lang="el-GR" dirty="0" smtClean="0"/>
              <a:t>Φ</a:t>
            </a:r>
            <a:r>
              <a:rPr lang="en-US" dirty="0" smtClean="0"/>
              <a:t>(t, X) over the discretized space-time may be generated as a sequence { [</a:t>
            </a:r>
            <a:r>
              <a:rPr lang="el-GR" dirty="0" smtClean="0"/>
              <a:t>Φ</a:t>
            </a:r>
            <a:r>
              <a:rPr lang="en-US" baseline="-25000" dirty="0" smtClean="0"/>
              <a:t>n</a:t>
            </a:r>
            <a:r>
              <a:rPr lang="en-US" dirty="0" smtClean="0"/>
              <a:t> ] , 1≤ n ≤ N } in an updating algorithm </a:t>
            </a:r>
            <a:r>
              <a:rPr lang="el-GR" dirty="0" smtClean="0"/>
              <a:t>Φ</a:t>
            </a:r>
            <a:r>
              <a:rPr lang="en-US" baseline="-25000" dirty="0" smtClean="0"/>
              <a:t>n</a:t>
            </a:r>
            <a:r>
              <a:rPr lang="en-US" dirty="0" smtClean="0"/>
              <a:t> → </a:t>
            </a:r>
            <a:r>
              <a:rPr lang="el-GR" dirty="0" smtClean="0"/>
              <a:t>Φ</a:t>
            </a:r>
            <a:r>
              <a:rPr lang="en-US" baseline="-25000" dirty="0" smtClean="0"/>
              <a:t>n+1</a:t>
            </a:r>
            <a:r>
              <a:rPr lang="en-US" dirty="0" smtClean="0"/>
              <a:t> </a:t>
            </a:r>
          </a:p>
          <a:p>
            <a:r>
              <a:rPr lang="en-US" dirty="0" smtClean="0"/>
              <a:t>Using a transition probability P [ </a:t>
            </a:r>
            <a:r>
              <a:rPr lang="el-GR" dirty="0" smtClean="0"/>
              <a:t>Φ</a:t>
            </a:r>
            <a:r>
              <a:rPr lang="en-US" dirty="0" smtClean="0"/>
              <a:t>’ ← </a:t>
            </a:r>
            <a:r>
              <a:rPr lang="el-GR" dirty="0" smtClean="0"/>
              <a:t>Φ</a:t>
            </a:r>
            <a:r>
              <a:rPr lang="en-US" dirty="0" smtClean="0"/>
              <a:t> ] </a:t>
            </a:r>
          </a:p>
          <a:p>
            <a:r>
              <a:rPr lang="en-US" dirty="0" smtClean="0"/>
              <a:t>The transition probability should satisfy the following conditions:</a:t>
            </a:r>
          </a:p>
          <a:p>
            <a:pPr marL="514350" indent="-514350">
              <a:buAutoNum type="alphaLcPeriod"/>
            </a:pPr>
            <a:r>
              <a:rPr lang="en-US" dirty="0" smtClean="0"/>
              <a:t>P </a:t>
            </a:r>
            <a:r>
              <a:rPr lang="en-US" dirty="0"/>
              <a:t>[ </a:t>
            </a:r>
            <a:r>
              <a:rPr lang="el-GR" dirty="0"/>
              <a:t>Φ</a:t>
            </a:r>
            <a:r>
              <a:rPr lang="en-US" dirty="0"/>
              <a:t>’ ← </a:t>
            </a:r>
            <a:r>
              <a:rPr lang="el-GR" dirty="0"/>
              <a:t>Φ</a:t>
            </a:r>
            <a:r>
              <a:rPr lang="en-US" dirty="0"/>
              <a:t> ] </a:t>
            </a:r>
            <a:r>
              <a:rPr lang="en-US" dirty="0" smtClean="0"/>
              <a:t> &gt; 0 for all </a:t>
            </a:r>
            <a:r>
              <a:rPr lang="el-GR" dirty="0" smtClean="0"/>
              <a:t>Φ</a:t>
            </a:r>
            <a:endParaRPr lang="en-US" dirty="0" smtClean="0"/>
          </a:p>
          <a:p>
            <a:pPr marL="514350" indent="-514350">
              <a:buAutoNum type="alphaLcPeriod"/>
            </a:pPr>
            <a:r>
              <a:rPr lang="el-GR" dirty="0" smtClean="0"/>
              <a:t>Σ</a:t>
            </a:r>
            <a:r>
              <a:rPr lang="el-GR" baseline="-25000" dirty="0" smtClean="0"/>
              <a:t>Φ</a:t>
            </a:r>
            <a:r>
              <a:rPr lang="en-US" baseline="-25000" dirty="0" smtClean="0"/>
              <a:t>’</a:t>
            </a:r>
            <a:r>
              <a:rPr lang="en-US" dirty="0" smtClean="0"/>
              <a:t> or </a:t>
            </a:r>
            <a:r>
              <a:rPr lang="el-GR" dirty="0" smtClean="0"/>
              <a:t>∫</a:t>
            </a:r>
            <a:r>
              <a:rPr lang="el-GR" baseline="-25000" dirty="0" smtClean="0"/>
              <a:t>Φ</a:t>
            </a:r>
            <a:r>
              <a:rPr lang="en-US" baseline="-25000" dirty="0" smtClean="0"/>
              <a:t>’</a:t>
            </a:r>
            <a:r>
              <a:rPr lang="en-US" dirty="0" smtClean="0"/>
              <a:t> </a:t>
            </a:r>
            <a:r>
              <a:rPr lang="en-US" dirty="0"/>
              <a:t>P [ </a:t>
            </a:r>
            <a:r>
              <a:rPr lang="el-GR" dirty="0"/>
              <a:t>Φ</a:t>
            </a:r>
            <a:r>
              <a:rPr lang="en-US" dirty="0"/>
              <a:t>’ ←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 smtClean="0"/>
              <a:t>]  =1               (Ergodicity)</a:t>
            </a:r>
          </a:p>
          <a:p>
            <a:pPr marL="514350" indent="-514350">
              <a:buAutoNum type="alphaLcPeriod"/>
            </a:pPr>
            <a:r>
              <a:rPr lang="en-US" dirty="0" smtClean="0"/>
              <a:t>The intended distribution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is a fixed point for this transition probability : </a:t>
            </a:r>
            <a:r>
              <a:rPr lang="en-US" dirty="0"/>
              <a:t>P [ </a:t>
            </a:r>
            <a:r>
              <a:rPr lang="el-GR" dirty="0"/>
              <a:t>Φ</a:t>
            </a:r>
            <a:r>
              <a:rPr lang="en-US" dirty="0"/>
              <a:t>’ ← </a:t>
            </a:r>
            <a:r>
              <a:rPr lang="el-GR" dirty="0"/>
              <a:t>Φ</a:t>
            </a:r>
            <a:r>
              <a:rPr lang="en-US" dirty="0"/>
              <a:t> ]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=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31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Detailed Balance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sufficient condition for these conditions is detailed balance: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 P </a:t>
            </a:r>
            <a:r>
              <a:rPr lang="en-US" dirty="0"/>
              <a:t>[ </a:t>
            </a:r>
            <a:r>
              <a:rPr lang="el-GR" dirty="0"/>
              <a:t>Φ</a:t>
            </a:r>
            <a:r>
              <a:rPr lang="en-US" dirty="0"/>
              <a:t>’ ←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 smtClean="0"/>
              <a:t>]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baseline="-25000" dirty="0" smtClean="0"/>
              <a:t> </a:t>
            </a:r>
            <a:r>
              <a:rPr lang="en-US" dirty="0" smtClean="0"/>
              <a:t> (</a:t>
            </a:r>
            <a:r>
              <a:rPr lang="el-GR" dirty="0" smtClean="0"/>
              <a:t>Φ</a:t>
            </a:r>
            <a:r>
              <a:rPr lang="en-US" dirty="0" smtClean="0"/>
              <a:t>) = </a:t>
            </a:r>
            <a:r>
              <a:rPr lang="en-US" dirty="0"/>
              <a:t>P [ </a:t>
            </a:r>
            <a:r>
              <a:rPr lang="el-GR" dirty="0" smtClean="0"/>
              <a:t>Φ</a:t>
            </a:r>
            <a:r>
              <a:rPr lang="en-US" dirty="0" smtClean="0"/>
              <a:t> </a:t>
            </a:r>
            <a:r>
              <a:rPr lang="en-US" dirty="0"/>
              <a:t>← </a:t>
            </a:r>
            <a:r>
              <a:rPr lang="el-GR" dirty="0" smtClean="0"/>
              <a:t>Φ</a:t>
            </a:r>
            <a:r>
              <a:rPr lang="en-US" dirty="0" smtClean="0"/>
              <a:t>’ </a:t>
            </a:r>
            <a:r>
              <a:rPr lang="en-US" dirty="0"/>
              <a:t>]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</a:t>
            </a:r>
            <a:r>
              <a:rPr lang="el-GR" dirty="0" smtClean="0"/>
              <a:t>Φ</a:t>
            </a:r>
            <a:r>
              <a:rPr lang="en-US" dirty="0" smtClean="0"/>
              <a:t>’)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This guarantees that </a:t>
            </a:r>
            <a:r>
              <a:rPr lang="el-GR" dirty="0" smtClean="0"/>
              <a:t>Σ</a:t>
            </a:r>
            <a:r>
              <a:rPr lang="el-GR" baseline="-25000" dirty="0" smtClean="0"/>
              <a:t>Φ</a:t>
            </a:r>
            <a:r>
              <a:rPr lang="en-US" baseline="-25000" dirty="0" smtClean="0"/>
              <a:t>’</a:t>
            </a:r>
            <a:r>
              <a:rPr lang="en-US" dirty="0" smtClean="0"/>
              <a:t>  on the left leads to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</a:t>
            </a:r>
            <a:r>
              <a:rPr lang="el-GR" dirty="0" smtClean="0"/>
              <a:t>Φ</a:t>
            </a:r>
            <a:r>
              <a:rPr lang="en-US" dirty="0" smtClean="0"/>
              <a:t>’) : the fixed point distribution.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44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Quantum Field Theory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Fields: These are “operator” mathematical objects defined over all space time that are formulated to describe elementary particle process such as creation and/or annihilation of particle states.</a:t>
            </a:r>
          </a:p>
          <a:p>
            <a:r>
              <a:rPr lang="en-US" dirty="0" smtClean="0"/>
              <a:t>These fields are designed to have specific transformation properties under relativistic ( Lorentz) transformations.</a:t>
            </a:r>
          </a:p>
          <a:p>
            <a:r>
              <a:rPr lang="en-US" dirty="0" smtClean="0"/>
              <a:t>Interactions among particles that they describe are written as products of such operators and such product must be invariant under such Lorentz transformations.</a:t>
            </a:r>
          </a:p>
          <a:p>
            <a:r>
              <a:rPr lang="en-US" dirty="0" smtClean="0"/>
              <a:t>Further more these field operators must obey the rules of Quantum Mechanics as they describe processes at very short distances.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499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Metropolis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P for </a:t>
            </a:r>
            <a:r>
              <a:rPr lang="el-GR" dirty="0" smtClean="0"/>
              <a:t>Φ</a:t>
            </a:r>
            <a:r>
              <a:rPr lang="en-US" dirty="0" smtClean="0"/>
              <a:t>’ ≠ </a:t>
            </a:r>
            <a:r>
              <a:rPr lang="el-GR" dirty="0" smtClean="0"/>
              <a:t>Φ</a:t>
            </a:r>
            <a:r>
              <a:rPr lang="en-US" dirty="0" smtClean="0"/>
              <a:t>  as follows:</a:t>
            </a:r>
          </a:p>
          <a:p>
            <a:r>
              <a:rPr lang="en-US" dirty="0" smtClean="0"/>
              <a:t>                        |    1/N                               for      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’) ≥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 [ </a:t>
            </a:r>
            <a:r>
              <a:rPr lang="el-GR" dirty="0"/>
              <a:t>Φ</a:t>
            </a:r>
            <a:r>
              <a:rPr lang="en-US" dirty="0"/>
              <a:t>’ ← </a:t>
            </a:r>
            <a:r>
              <a:rPr lang="el-GR" dirty="0"/>
              <a:t>Φ</a:t>
            </a:r>
            <a:r>
              <a:rPr lang="en-US" dirty="0"/>
              <a:t> </a:t>
            </a:r>
            <a:r>
              <a:rPr lang="en-US" dirty="0" smtClean="0"/>
              <a:t>] =  |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|   1/N 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’)/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)    if       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 (</a:t>
            </a:r>
            <a:r>
              <a:rPr lang="el-GR" dirty="0" smtClean="0"/>
              <a:t>Φ</a:t>
            </a:r>
            <a:r>
              <a:rPr lang="en-US" dirty="0" smtClean="0"/>
              <a:t>’) &lt;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Or equivalently: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P [ </a:t>
            </a:r>
            <a:r>
              <a:rPr lang="el-GR" dirty="0"/>
              <a:t>Φ</a:t>
            </a:r>
            <a:r>
              <a:rPr lang="en-US" dirty="0"/>
              <a:t>’ ← </a:t>
            </a:r>
            <a:r>
              <a:rPr lang="el-GR" dirty="0"/>
              <a:t>Φ</a:t>
            </a:r>
            <a:r>
              <a:rPr lang="en-US" dirty="0"/>
              <a:t> ] =   </a:t>
            </a:r>
            <a:r>
              <a:rPr lang="en-US" dirty="0" smtClean="0"/>
              <a:t>1/N  Min {  1, 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’)/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(</a:t>
            </a:r>
            <a:r>
              <a:rPr lang="el-GR" dirty="0" smtClean="0"/>
              <a:t>Φ</a:t>
            </a:r>
            <a:r>
              <a:rPr lang="en-US" dirty="0" smtClean="0"/>
              <a:t>) }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968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 our case: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Given a configuration  </a:t>
            </a:r>
            <a:r>
              <a:rPr lang="el-GR" dirty="0" smtClean="0"/>
              <a:t>Φ</a:t>
            </a:r>
            <a:r>
              <a:rPr lang="en-US" dirty="0" smtClean="0"/>
              <a:t> calculate the action S(</a:t>
            </a:r>
            <a:r>
              <a:rPr lang="el-GR" dirty="0" smtClean="0"/>
              <a:t>Φ</a:t>
            </a:r>
            <a:r>
              <a:rPr lang="en-US" dirty="0" smtClean="0"/>
              <a:t>)</a:t>
            </a:r>
          </a:p>
          <a:p>
            <a:r>
              <a:rPr lang="en-US" dirty="0"/>
              <a:t>S</a:t>
            </a:r>
            <a:r>
              <a:rPr lang="en-US" dirty="0" smtClean="0"/>
              <a:t>elect an alternate configuration </a:t>
            </a:r>
            <a:r>
              <a:rPr lang="el-GR" dirty="0" smtClean="0"/>
              <a:t>Φ</a:t>
            </a:r>
            <a:r>
              <a:rPr lang="en-US" dirty="0" smtClean="0"/>
              <a:t>’ and compute the action S(</a:t>
            </a:r>
            <a:r>
              <a:rPr lang="el-GR" dirty="0" smtClean="0"/>
              <a:t>Φ</a:t>
            </a:r>
            <a:r>
              <a:rPr lang="en-US" dirty="0" smtClean="0"/>
              <a:t>’) again.</a:t>
            </a:r>
          </a:p>
          <a:p>
            <a:r>
              <a:rPr lang="en-US" dirty="0" smtClean="0"/>
              <a:t>If the new action is smaller then accept the new configuration </a:t>
            </a:r>
            <a:r>
              <a:rPr lang="el-GR" dirty="0" smtClean="0"/>
              <a:t>Φ</a:t>
            </a:r>
            <a:r>
              <a:rPr lang="en-US" dirty="0" smtClean="0"/>
              <a:t>’                   as   [ </a:t>
            </a:r>
            <a:r>
              <a:rPr lang="en-US" dirty="0" err="1" smtClean="0"/>
              <a:t>W’</a:t>
            </a:r>
            <a:r>
              <a:rPr lang="en-US" baseline="-25000" dirty="0" err="1" smtClean="0"/>
              <a:t>c</a:t>
            </a:r>
            <a:r>
              <a:rPr lang="en-US" dirty="0" smtClean="0"/>
              <a:t> ≥ </a:t>
            </a:r>
            <a:r>
              <a:rPr lang="en-US" dirty="0" err="1" smtClean="0"/>
              <a:t>W</a:t>
            </a:r>
            <a:r>
              <a:rPr lang="en-US" baseline="-25000" dirty="0" err="1" smtClean="0"/>
              <a:t>c</a:t>
            </a:r>
            <a:r>
              <a:rPr lang="en-US" dirty="0" smtClean="0"/>
              <a:t>]</a:t>
            </a:r>
          </a:p>
          <a:p>
            <a:r>
              <a:rPr lang="en-US" dirty="0" smtClean="0"/>
              <a:t>If the new action is larger then accept it with a probability of the ratio of the two distributions !</a:t>
            </a:r>
          </a:p>
          <a:p>
            <a:r>
              <a:rPr lang="en-US" dirty="0" smtClean="0"/>
              <a:t>This last step is done by generating a random number distributed uniformly between zero (0) and one (1) and one takes the new configuration  only if the ratio of the distributions is  larger than the random number !</a:t>
            </a:r>
          </a:p>
          <a:p>
            <a:r>
              <a:rPr lang="en-US" dirty="0" smtClean="0"/>
              <a:t> ( more acceptances for near by actions less for far away ones!!)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</a:t>
            </a:r>
            <a:r>
              <a:rPr lang="en-US" dirty="0" smtClean="0">
                <a:solidFill>
                  <a:srgbClr val="FF0000"/>
                </a:solidFill>
              </a:rPr>
              <a:t>ence the name Monte Carlo !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This guarantees in the limit N </a:t>
            </a:r>
            <a:r>
              <a:rPr lang="en-US" dirty="0" err="1" smtClean="0">
                <a:solidFill>
                  <a:srgbClr val="FF0000"/>
                </a:solidFill>
              </a:rPr>
              <a:t>largeof</a:t>
            </a:r>
            <a:r>
              <a:rPr lang="en-US" dirty="0" smtClean="0">
                <a:solidFill>
                  <a:srgbClr val="FF0000"/>
                </a:solidFill>
              </a:rPr>
              <a:t> trials to generate a sample configuration with the correct distribution.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235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Sample </a:t>
            </a:r>
            <a:r>
              <a:rPr lang="en-US" dirty="0"/>
              <a:t>r</a:t>
            </a:r>
            <a:r>
              <a:rPr lang="en-US" dirty="0" smtClean="0"/>
              <a:t>esults: Static quark potentials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05599" y="1825625"/>
            <a:ext cx="458080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402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Bound state masses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48897" y="1825625"/>
            <a:ext cx="749420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686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Zeros and phase behavior:  Wilson action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2426" y="1825625"/>
            <a:ext cx="562714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7069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Adjoint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6474" y="1888408"/>
            <a:ext cx="5179051" cy="4225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314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SU2 critical exponent 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41768" y="1825625"/>
            <a:ext cx="530846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627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hope you got an idea about the type of computations done …..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4891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Elementary particles of the standard model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0873" y="1825625"/>
            <a:ext cx="5730254" cy="4351338"/>
          </a:xfrm>
        </p:spPr>
      </p:pic>
    </p:spTree>
    <p:extLst>
      <p:ext uri="{BB962C8B-B14F-4D97-AF65-F5344CB8AC3E}">
        <p14:creationId xmlns:p14="http://schemas.microsoft.com/office/powerpoint/2010/main" val="40835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500" y="365125"/>
            <a:ext cx="9131300" cy="1325563"/>
          </a:xfrm>
        </p:spPr>
        <p:txBody>
          <a:bodyPr/>
          <a:lstStyle/>
          <a:p>
            <a:r>
              <a:rPr lang="en-US" dirty="0" smtClean="0"/>
              <a:t>Forces</a:t>
            </a:r>
            <a:endParaRPr lang="en-US" dirty="0"/>
          </a:p>
        </p:txBody>
      </p:sp>
      <p:pic>
        <p:nvPicPr>
          <p:cNvPr id="4" name="Content Placeholder 3" descr="Slide19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413" b="2241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42325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The types </a:t>
            </a:r>
            <a:r>
              <a:rPr lang="en-US" dirty="0" smtClean="0"/>
              <a:t>of fields used represent the characteristics of the basic particles one encounters in the standard model of fundamental particles:</a:t>
            </a:r>
          </a:p>
          <a:p>
            <a:r>
              <a:rPr lang="en-US" dirty="0" smtClean="0"/>
              <a:t>1. spin zero fields ( possibly one Higgs) </a:t>
            </a:r>
            <a:endParaRPr lang="en-US" dirty="0"/>
          </a:p>
          <a:p>
            <a:r>
              <a:rPr lang="en-US" dirty="0"/>
              <a:t>2</a:t>
            </a:r>
            <a:r>
              <a:rPr lang="en-US" dirty="0" smtClean="0"/>
              <a:t>. Dirac Fields ( spin ½ particles) : matter particles </a:t>
            </a:r>
          </a:p>
          <a:p>
            <a:r>
              <a:rPr lang="en-US" dirty="0"/>
              <a:t>3</a:t>
            </a:r>
            <a:r>
              <a:rPr lang="en-US" dirty="0" smtClean="0"/>
              <a:t>. Four vector fields ( spin 1 particles) : force particles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73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en-US" dirty="0">
                <a:solidFill>
                  <a:srgbClr val="003366"/>
                </a:solidFill>
              </a:rPr>
              <a:t>Characteristics of Interactions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00FF"/>
                </a:solidFill>
              </a:rPr>
              <a:t>All interactions are point like !</a:t>
            </a:r>
          </a:p>
          <a:p>
            <a:pPr marL="0" indent="0">
              <a:buNone/>
            </a:pPr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Interactions involve multitude of processes</a:t>
            </a:r>
          </a:p>
          <a:p>
            <a:endParaRPr lang="en-US" altLang="en-US" dirty="0">
              <a:solidFill>
                <a:srgbClr val="0000FF"/>
              </a:solidFill>
            </a:endParaRPr>
          </a:p>
          <a:p>
            <a:r>
              <a:rPr lang="en-US" altLang="en-US" dirty="0">
                <a:solidFill>
                  <a:srgbClr val="0000FF"/>
                </a:solidFill>
              </a:rPr>
              <a:t>The net effect is obtained as a result of the collective effect of all such interactions</a:t>
            </a:r>
            <a:r>
              <a:rPr lang="en-US" altLang="en-US" dirty="0"/>
              <a:t>.</a:t>
            </a:r>
          </a:p>
          <a:p>
            <a:endParaRPr lang="en-US" alt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590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chemeClr val="hlink"/>
                </a:solidFill>
              </a:rPr>
              <a:t>Example: Interactions among Colored quarks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en-US" dirty="0">
                <a:solidFill>
                  <a:schemeClr val="accent2"/>
                </a:solidFill>
              </a:rPr>
              <a:t>Gluons</a:t>
            </a:r>
          </a:p>
          <a:p>
            <a:pPr algn="ctr">
              <a:buNone/>
            </a:pPr>
            <a:r>
              <a:rPr lang="en-US" altLang="en-US" dirty="0">
                <a:solidFill>
                  <a:schemeClr val="accent2"/>
                </a:solidFill>
              </a:rPr>
              <a:t>Interaction is point like and takes the following forms</a:t>
            </a:r>
          </a:p>
          <a:p>
            <a:endParaRPr lang="en-US" altLang="en-US" dirty="0" smtClean="0">
              <a:solidFill>
                <a:schemeClr val="accent2"/>
              </a:solidFill>
            </a:endParaRP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endParaRPr lang="en-US" altLang="en-US" dirty="0" smtClean="0">
              <a:solidFill>
                <a:schemeClr val="accent2"/>
              </a:solidFill>
            </a:endParaRPr>
          </a:p>
          <a:p>
            <a:endParaRPr lang="en-US" altLang="en-US" dirty="0">
              <a:solidFill>
                <a:schemeClr val="accent2"/>
              </a:solidFill>
            </a:endParaRPr>
          </a:p>
          <a:p>
            <a:endParaRPr lang="en-US" altLang="en-US" dirty="0" smtClean="0">
              <a:solidFill>
                <a:schemeClr val="accent2"/>
              </a:solidFill>
            </a:endParaRPr>
          </a:p>
          <a:p>
            <a:r>
              <a:rPr lang="en-US" altLang="en-US" dirty="0" smtClean="0">
                <a:solidFill>
                  <a:schemeClr val="accent2"/>
                </a:solidFill>
              </a:rPr>
              <a:t>This </a:t>
            </a:r>
            <a:r>
              <a:rPr lang="en-US" altLang="en-US" dirty="0">
                <a:solidFill>
                  <a:schemeClr val="accent2"/>
                </a:solidFill>
              </a:rPr>
              <a:t>‘strong’ force is </a:t>
            </a:r>
            <a:r>
              <a:rPr lang="en-US" altLang="en-US" dirty="0">
                <a:solidFill>
                  <a:srgbClr val="FF3300"/>
                </a:solidFill>
              </a:rPr>
              <a:t>‘confining’…..NO escape for Quarks or Gluons !</a:t>
            </a:r>
          </a:p>
          <a:p>
            <a:endParaRPr lang="en-US" dirty="0"/>
          </a:p>
        </p:txBody>
      </p:sp>
      <p:pic>
        <p:nvPicPr>
          <p:cNvPr id="4" name="Picture 4" descr="glu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69" y="3258184"/>
            <a:ext cx="207645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265" y="3429000"/>
            <a:ext cx="1298575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3613525" y="3258184"/>
            <a:ext cx="49649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leads to a stronger force as the distance increases !</a:t>
            </a:r>
          </a:p>
        </p:txBody>
      </p:sp>
      <p:sp>
        <p:nvSpPr>
          <p:cNvPr id="7" name="Rectangle 6"/>
          <p:cNvSpPr/>
          <p:nvPr/>
        </p:nvSpPr>
        <p:spPr>
          <a:xfrm>
            <a:off x="3613525" y="3258184"/>
            <a:ext cx="4964949" cy="3416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en-US" dirty="0">
                <a:solidFill>
                  <a:schemeClr val="accent2"/>
                </a:solidFill>
              </a:rPr>
              <a:t>leads to a stronger force as the distance increases !</a:t>
            </a:r>
          </a:p>
        </p:txBody>
      </p:sp>
    </p:spTree>
    <p:extLst>
      <p:ext uri="{BB962C8B-B14F-4D97-AF65-F5344CB8AC3E}">
        <p14:creationId xmlns:p14="http://schemas.microsoft.com/office/powerpoint/2010/main" val="3039309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Path Integral formulation of quantum mechanics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Schrodinger equation defines an infinitesimal progress in time for the state function as driven by the energy of the system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( Hamiltonian). In general one has 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        | A (x, T) &gt; =    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iHT</a:t>
            </a:r>
            <a:r>
              <a:rPr lang="en-US" dirty="0" smtClean="0"/>
              <a:t> | A(x, 0) &gt;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&lt; B (x, T) | A(x, T) &gt;     =  &lt; B(x, T) |  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iHT</a:t>
            </a:r>
            <a:r>
              <a:rPr lang="en-US" baseline="30000" dirty="0" smtClean="0"/>
              <a:t> </a:t>
            </a:r>
            <a:r>
              <a:rPr lang="en-US" dirty="0" smtClean="0"/>
              <a:t> | A (x,0) &gt;    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91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Slicing Time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Dividing T into many slices of time </a:t>
            </a:r>
            <a:r>
              <a:rPr lang="el-GR" dirty="0" smtClean="0"/>
              <a:t>δ</a:t>
            </a:r>
            <a:r>
              <a:rPr lang="en-US" dirty="0" smtClean="0"/>
              <a:t>t such that T = N </a:t>
            </a:r>
            <a:r>
              <a:rPr lang="el-GR" dirty="0" smtClean="0"/>
              <a:t>δ</a:t>
            </a:r>
            <a:r>
              <a:rPr lang="en-US" dirty="0" smtClean="0"/>
              <a:t>t   We can make the following statement for the time evolution operator:</a:t>
            </a:r>
          </a:p>
          <a:p>
            <a:endParaRPr lang="en-US" dirty="0"/>
          </a:p>
          <a:p>
            <a:r>
              <a:rPr lang="en-US" dirty="0" smtClean="0"/>
              <a:t>e</a:t>
            </a:r>
            <a:r>
              <a:rPr lang="en-US" baseline="30000" dirty="0" smtClean="0"/>
              <a:t>-</a:t>
            </a:r>
            <a:r>
              <a:rPr lang="en-US" baseline="30000" dirty="0" err="1" smtClean="0"/>
              <a:t>iHT</a:t>
            </a:r>
            <a:r>
              <a:rPr lang="en-US" dirty="0" smtClean="0"/>
              <a:t> = ∏</a:t>
            </a:r>
            <a:r>
              <a:rPr lang="en-US" baseline="-25000" dirty="0" err="1" smtClean="0"/>
              <a:t>i</a:t>
            </a:r>
            <a:r>
              <a:rPr lang="en-US" baseline="-25000" dirty="0" smtClean="0"/>
              <a:t>=1</a:t>
            </a:r>
            <a:r>
              <a:rPr lang="en-US" baseline="30000" dirty="0" smtClean="0"/>
              <a:t>N </a:t>
            </a:r>
            <a:r>
              <a:rPr lang="en-US" dirty="0" smtClean="0"/>
              <a:t>  [</a:t>
            </a:r>
            <a:r>
              <a:rPr lang="en-US" dirty="0" err="1" smtClean="0"/>
              <a:t>exp</a:t>
            </a:r>
            <a:r>
              <a:rPr lang="en-US" dirty="0" smtClean="0"/>
              <a:t> ( -ip</a:t>
            </a:r>
            <a:r>
              <a:rPr lang="en-US" baseline="30000" dirty="0" smtClean="0"/>
              <a:t>2</a:t>
            </a:r>
            <a:r>
              <a:rPr lang="en-US" dirty="0" smtClean="0"/>
              <a:t>/2m) </a:t>
            </a:r>
            <a:r>
              <a:rPr lang="el-GR" dirty="0" smtClean="0"/>
              <a:t>δ</a:t>
            </a:r>
            <a:r>
              <a:rPr lang="en-US" dirty="0" smtClean="0"/>
              <a:t>t] [</a:t>
            </a:r>
            <a:r>
              <a:rPr lang="en-US" dirty="0" err="1" smtClean="0"/>
              <a:t>exp</a:t>
            </a:r>
            <a:r>
              <a:rPr lang="en-US" dirty="0" smtClean="0"/>
              <a:t>-I V(x) </a:t>
            </a:r>
            <a:r>
              <a:rPr lang="el-GR" dirty="0" smtClean="0"/>
              <a:t>δ</a:t>
            </a:r>
            <a:r>
              <a:rPr lang="en-US" dirty="0" smtClean="0"/>
              <a:t>t]    although [</a:t>
            </a:r>
            <a:r>
              <a:rPr lang="en-US" dirty="0" err="1" smtClean="0"/>
              <a:t>x,p</a:t>
            </a:r>
            <a:r>
              <a:rPr lang="en-US" dirty="0" smtClean="0"/>
              <a:t>]≠ 0</a:t>
            </a:r>
          </a:p>
          <a:p>
            <a:endParaRPr lang="en-US" dirty="0"/>
          </a:p>
          <a:p>
            <a:r>
              <a:rPr lang="en-US" dirty="0" smtClean="0"/>
              <a:t>Further more we have from the completeness of position and momentum </a:t>
            </a:r>
            <a:r>
              <a:rPr lang="en-US" dirty="0" err="1" smtClean="0"/>
              <a:t>eigen</a:t>
            </a:r>
            <a:r>
              <a:rPr lang="en-US" dirty="0" smtClean="0"/>
              <a:t> states the identities:</a:t>
            </a:r>
          </a:p>
          <a:p>
            <a:r>
              <a:rPr lang="en-US" dirty="0" smtClean="0"/>
              <a:t>∫dx | x &gt;&lt; x| = 1 and     ∫ </a:t>
            </a:r>
            <a:r>
              <a:rPr lang="en-US" dirty="0" err="1" smtClean="0"/>
              <a:t>dp</a:t>
            </a:r>
            <a:r>
              <a:rPr lang="en-US" dirty="0" smtClean="0"/>
              <a:t>  |p &gt;&lt; p| =1 which can also be inserted in between the two </a:t>
            </a:r>
            <a:r>
              <a:rPr lang="en-US" dirty="0" err="1" smtClean="0"/>
              <a:t>termc</a:t>
            </a:r>
            <a:r>
              <a:rPr lang="en-US" dirty="0" smtClean="0"/>
              <a:t> above in a succession of time slices.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0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1598</Words>
  <Application>Microsoft Office PowerPoint</Application>
  <PresentationFormat>Widescreen</PresentationFormat>
  <Paragraphs>153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Space Time Lattice Approach to solving Quantum Field Theory</vt:lpstr>
      <vt:lpstr>Quantum Field Theory </vt:lpstr>
      <vt:lpstr>Elementary particles of the standard model</vt:lpstr>
      <vt:lpstr>Forces</vt:lpstr>
      <vt:lpstr>Types of fields</vt:lpstr>
      <vt:lpstr>Characteristics of Interactions</vt:lpstr>
      <vt:lpstr>Example: Interactions among Colored quarks</vt:lpstr>
      <vt:lpstr>Path Integral formulation of quantum mechanics</vt:lpstr>
      <vt:lpstr> Slicing Time </vt:lpstr>
      <vt:lpstr>   Result is a multi dimensional integral  !</vt:lpstr>
      <vt:lpstr>Momentum integral is quadratic </vt:lpstr>
      <vt:lpstr>Interpretation</vt:lpstr>
      <vt:lpstr>Quantum mechanics as many paths !</vt:lpstr>
      <vt:lpstr>Path Integral for Quantum Fields</vt:lpstr>
      <vt:lpstr>Feynman graphs</vt:lpstr>
      <vt:lpstr>Examples </vt:lpstr>
      <vt:lpstr>The path Integral</vt:lpstr>
      <vt:lpstr>Monte Carlo Algorthim</vt:lpstr>
      <vt:lpstr>Detailed Balance</vt:lpstr>
      <vt:lpstr>Metropolis Algorithm</vt:lpstr>
      <vt:lpstr>In our case:</vt:lpstr>
      <vt:lpstr>Sample results: Static quark potentials</vt:lpstr>
      <vt:lpstr>Bound state masses</vt:lpstr>
      <vt:lpstr>Zeros and phase behavior:  Wilson action</vt:lpstr>
      <vt:lpstr>Adjoint</vt:lpstr>
      <vt:lpstr>SU2 critical exponent 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Space Time Lattice Approach to solving Quantum Field Theory</dc:title>
  <dc:creator>Khalil Bitar</dc:creator>
  <cp:lastModifiedBy>Khalil Bitar</cp:lastModifiedBy>
  <cp:revision>44</cp:revision>
  <dcterms:created xsi:type="dcterms:W3CDTF">2019-02-21T08:06:03Z</dcterms:created>
  <dcterms:modified xsi:type="dcterms:W3CDTF">2019-02-28T06:37:54Z</dcterms:modified>
</cp:coreProperties>
</file>