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1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0C286-CB28-5E41-B58D-BF598ECD1E9C}" v="45" dt="2018-11-16T02:59:44.7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9"/>
    <p:restoredTop sz="94578"/>
  </p:normalViewPr>
  <p:slideViewPr>
    <p:cSldViewPr>
      <p:cViewPr varScale="1">
        <p:scale>
          <a:sx n="108" d="100"/>
          <a:sy n="108" d="100"/>
        </p:scale>
        <p:origin x="69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ca Djojo" userId="257ed28f-81d9-4dc9-ba62-b5920d0d2046" providerId="ADAL" clId="{F750C286-CB28-5E41-B58D-BF598ECD1E9C}"/>
    <pc:docChg chg="undo custSel modSld modMainMaster">
      <pc:chgData name="Veronica Djojo" userId="257ed28f-81d9-4dc9-ba62-b5920d0d2046" providerId="ADAL" clId="{F750C286-CB28-5E41-B58D-BF598ECD1E9C}" dt="2018-11-16T03:48:03.952" v="75" actId="478"/>
      <pc:docMkLst>
        <pc:docMk/>
      </pc:docMkLst>
      <pc:sldChg chg="addSp delSp modSp">
        <pc:chgData name="Veronica Djojo" userId="257ed28f-81d9-4dc9-ba62-b5920d0d2046" providerId="ADAL" clId="{F750C286-CB28-5E41-B58D-BF598ECD1E9C}" dt="2018-11-16T02:41:39.277" v="23" actId="167"/>
        <pc:sldMkLst>
          <pc:docMk/>
          <pc:sldMk cId="0" sldId="256"/>
        </pc:sldMkLst>
        <pc:spChg chg="del">
          <ac:chgData name="Veronica Djojo" userId="257ed28f-81d9-4dc9-ba62-b5920d0d2046" providerId="ADAL" clId="{F750C286-CB28-5E41-B58D-BF598ECD1E9C}" dt="2018-11-16T02:41:28.384" v="21" actId="478"/>
          <ac:spMkLst>
            <pc:docMk/>
            <pc:sldMk cId="0" sldId="256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00.595" v="0" actId="122"/>
          <ac:spMkLst>
            <pc:docMk/>
            <pc:sldMk cId="0" sldId="256"/>
            <ac:spMk id="6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1:39.277" v="23" actId="167"/>
          <ac:picMkLst>
            <pc:docMk/>
            <pc:sldMk cId="0" sldId="256"/>
            <ac:picMk id="8" creationId="{B9C973A9-097D-DD4E-862F-07B059523118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42:00.382" v="26" actId="167"/>
        <pc:sldMkLst>
          <pc:docMk/>
          <pc:sldMk cId="0" sldId="257"/>
        </pc:sldMkLst>
        <pc:spChg chg="del">
          <ac:chgData name="Veronica Djojo" userId="257ed28f-81d9-4dc9-ba62-b5920d0d2046" providerId="ADAL" clId="{F750C286-CB28-5E41-B58D-BF598ECD1E9C}" dt="2018-11-16T02:41:43.706" v="24" actId="478"/>
          <ac:spMkLst>
            <pc:docMk/>
            <pc:sldMk cId="0" sldId="257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11.759" v="3" actId="1038"/>
          <ac:spMkLst>
            <pc:docMk/>
            <pc:sldMk cId="0" sldId="257"/>
            <ac:spMk id="12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2:00.382" v="26" actId="167"/>
          <ac:picMkLst>
            <pc:docMk/>
            <pc:sldMk cId="0" sldId="257"/>
            <ac:picMk id="14" creationId="{F2448310-6DEC-F144-A18C-10CF17872E60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44:22.777" v="34" actId="167"/>
        <pc:sldMkLst>
          <pc:docMk/>
          <pc:sldMk cId="0" sldId="258"/>
        </pc:sldMkLst>
        <pc:spChg chg="del">
          <ac:chgData name="Veronica Djojo" userId="257ed28f-81d9-4dc9-ba62-b5920d0d2046" providerId="ADAL" clId="{F750C286-CB28-5E41-B58D-BF598ECD1E9C}" dt="2018-11-16T02:43:36.918" v="27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14.877" v="4" actId="122"/>
          <ac:spMkLst>
            <pc:docMk/>
            <pc:sldMk cId="0" sldId="258"/>
            <ac:spMk id="20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4:22.777" v="34" actId="167"/>
          <ac:picMkLst>
            <pc:docMk/>
            <pc:sldMk cId="0" sldId="258"/>
            <ac:picMk id="22" creationId="{ABF76BE3-550D-6D40-ACA8-683FCD53EC58}"/>
          </ac:picMkLst>
        </pc:picChg>
      </pc:sldChg>
      <pc:sldChg chg="addSp delSp modSp setBg">
        <pc:chgData name="Veronica Djojo" userId="257ed28f-81d9-4dc9-ba62-b5920d0d2046" providerId="ADAL" clId="{F750C286-CB28-5E41-B58D-BF598ECD1E9C}" dt="2018-11-16T02:46:51.711" v="45"/>
        <pc:sldMkLst>
          <pc:docMk/>
          <pc:sldMk cId="0" sldId="259"/>
        </pc:sldMkLst>
        <pc:spChg chg="add del">
          <ac:chgData name="Veronica Djojo" userId="257ed28f-81d9-4dc9-ba62-b5920d0d2046" providerId="ADAL" clId="{F750C286-CB28-5E41-B58D-BF598ECD1E9C}" dt="2018-11-16T02:45:46.069" v="35" actId="478"/>
          <ac:spMkLst>
            <pc:docMk/>
            <pc:sldMk cId="0" sldId="259"/>
            <ac:spMk id="2" creationId="{00000000-0000-0000-0000-000000000000}"/>
          </ac:spMkLst>
        </pc:spChg>
        <pc:spChg chg="add del">
          <ac:chgData name="Veronica Djojo" userId="257ed28f-81d9-4dc9-ba62-b5920d0d2046" providerId="ADAL" clId="{F750C286-CB28-5E41-B58D-BF598ECD1E9C}" dt="2018-11-16T02:45:46.069" v="35" actId="478"/>
          <ac:spMkLst>
            <pc:docMk/>
            <pc:sldMk cId="0" sldId="259"/>
            <ac:spMk id="3" creationId="{00000000-0000-0000-0000-000000000000}"/>
          </ac:spMkLst>
        </pc:spChg>
        <pc:spChg chg="add del">
          <ac:chgData name="Veronica Djojo" userId="257ed28f-81d9-4dc9-ba62-b5920d0d2046" providerId="ADAL" clId="{F750C286-CB28-5E41-B58D-BF598ECD1E9C}" dt="2018-11-16T02:45:46.069" v="35" actId="478"/>
          <ac:spMkLst>
            <pc:docMk/>
            <pc:sldMk cId="0" sldId="259"/>
            <ac:spMk id="4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46:43.637" v="44" actId="1076"/>
          <ac:spMkLst>
            <pc:docMk/>
            <pc:sldMk cId="0" sldId="259"/>
            <ac:spMk id="34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18.190" v="5" actId="122"/>
          <ac:spMkLst>
            <pc:docMk/>
            <pc:sldMk cId="0" sldId="259"/>
            <ac:spMk id="38" creationId="{00000000-0000-0000-0000-000000000000}"/>
          </ac:spMkLst>
        </pc:spChg>
        <pc:spChg chg="add">
          <ac:chgData name="Veronica Djojo" userId="257ed28f-81d9-4dc9-ba62-b5920d0d2046" providerId="ADAL" clId="{F750C286-CB28-5E41-B58D-BF598ECD1E9C}" dt="2018-11-16T02:46:51.711" v="45"/>
          <ac:spMkLst>
            <pc:docMk/>
            <pc:sldMk cId="0" sldId="259"/>
            <ac:spMk id="41" creationId="{00EFBEBC-4A04-8140-B8DB-B00D2EBC2EA1}"/>
          </ac:spMkLst>
        </pc:spChg>
        <pc:picChg chg="add mod">
          <ac:chgData name="Veronica Djojo" userId="257ed28f-81d9-4dc9-ba62-b5920d0d2046" providerId="ADAL" clId="{F750C286-CB28-5E41-B58D-BF598ECD1E9C}" dt="2018-11-16T02:46:34.267" v="41" actId="167"/>
          <ac:picMkLst>
            <pc:docMk/>
            <pc:sldMk cId="0" sldId="259"/>
            <ac:picMk id="40" creationId="{7D5F5BAD-3191-6D4C-93E3-B508ED9C489C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47:26.132" v="48" actId="167"/>
        <pc:sldMkLst>
          <pc:docMk/>
          <pc:sldMk cId="0" sldId="260"/>
        </pc:sldMkLst>
        <pc:spChg chg="del">
          <ac:chgData name="Veronica Djojo" userId="257ed28f-81d9-4dc9-ba62-b5920d0d2046" providerId="ADAL" clId="{F750C286-CB28-5E41-B58D-BF598ECD1E9C}" dt="2018-11-16T02:47:11.875" v="46" actId="478"/>
          <ac:spMkLst>
            <pc:docMk/>
            <pc:sldMk cId="0" sldId="260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21.695" v="6" actId="122"/>
          <ac:spMkLst>
            <pc:docMk/>
            <pc:sldMk cId="0" sldId="260"/>
            <ac:spMk id="13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7:26.132" v="48" actId="167"/>
          <ac:picMkLst>
            <pc:docMk/>
            <pc:sldMk cId="0" sldId="260"/>
            <ac:picMk id="15" creationId="{054D8057-06B4-3A47-90FA-663BD18DD4AC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47:44.153" v="51" actId="167"/>
        <pc:sldMkLst>
          <pc:docMk/>
          <pc:sldMk cId="0" sldId="261"/>
        </pc:sldMkLst>
        <pc:spChg chg="del">
          <ac:chgData name="Veronica Djojo" userId="257ed28f-81d9-4dc9-ba62-b5920d0d2046" providerId="ADAL" clId="{F750C286-CB28-5E41-B58D-BF598ECD1E9C}" dt="2018-11-16T02:47:33.397" v="49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25.216" v="7" actId="122"/>
          <ac:spMkLst>
            <pc:docMk/>
            <pc:sldMk cId="0" sldId="261"/>
            <ac:spMk id="6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7:44.153" v="51" actId="167"/>
          <ac:picMkLst>
            <pc:docMk/>
            <pc:sldMk cId="0" sldId="261"/>
            <ac:picMk id="8" creationId="{5A4A1EE2-CA17-B04E-A65F-536041CC3BDF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47:59.509" v="54" actId="167"/>
        <pc:sldMkLst>
          <pc:docMk/>
          <pc:sldMk cId="0" sldId="262"/>
        </pc:sldMkLst>
        <pc:spChg chg="del mod">
          <ac:chgData name="Veronica Djojo" userId="257ed28f-81d9-4dc9-ba62-b5920d0d2046" providerId="ADAL" clId="{F750C286-CB28-5E41-B58D-BF598ECD1E9C}" dt="2018-11-16T02:47:49.293" v="52" actId="478"/>
          <ac:spMkLst>
            <pc:docMk/>
            <pc:sldMk cId="0" sldId="262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36:28.220" v="8" actId="122"/>
          <ac:spMkLst>
            <pc:docMk/>
            <pc:sldMk cId="0" sldId="262"/>
            <ac:spMk id="11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7:59.509" v="54" actId="167"/>
          <ac:picMkLst>
            <pc:docMk/>
            <pc:sldMk cId="0" sldId="262"/>
            <ac:picMk id="13" creationId="{B71B542F-2D53-B643-851B-758129973552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40:07.888" v="19" actId="167"/>
        <pc:sldMkLst>
          <pc:docMk/>
          <pc:sldMk cId="0" sldId="263"/>
        </pc:sldMkLst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" creationId="{00000000-0000-0000-0000-000000000000}"/>
          </ac:spMkLst>
        </pc:spChg>
        <pc:spChg chg="del mod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6" creationId="{00000000-0000-0000-0000-000000000000}"/>
          </ac:spMkLst>
        </pc:spChg>
        <pc:spChg chg="del mod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2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3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4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5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6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7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8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4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5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6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7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8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99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00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01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02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03" creationId="{00000000-0000-0000-0000-000000000000}"/>
          </ac:spMkLst>
        </pc:spChg>
        <pc:spChg chg="del">
          <ac:chgData name="Veronica Djojo" userId="257ed28f-81d9-4dc9-ba62-b5920d0d2046" providerId="ADAL" clId="{F750C286-CB28-5E41-B58D-BF598ECD1E9C}" dt="2018-11-16T02:38:35.166" v="15" actId="478"/>
          <ac:spMkLst>
            <pc:docMk/>
            <pc:sldMk cId="0" sldId="263"/>
            <ac:spMk id="104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40:07.888" v="19" actId="167"/>
          <ac:picMkLst>
            <pc:docMk/>
            <pc:sldMk cId="0" sldId="263"/>
            <ac:picMk id="114" creationId="{16F8ED24-63B5-7740-AA64-0541C4BD6AAC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57:36.954" v="57" actId="167"/>
        <pc:sldMkLst>
          <pc:docMk/>
          <pc:sldMk cId="0" sldId="264"/>
        </pc:sldMkLst>
        <pc:spChg chg="del">
          <ac:chgData name="Veronica Djojo" userId="257ed28f-81d9-4dc9-ba62-b5920d0d2046" providerId="ADAL" clId="{F750C286-CB28-5E41-B58D-BF598ECD1E9C}" dt="2018-11-16T02:57:22.907" v="55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Veronica Djojo" userId="257ed28f-81d9-4dc9-ba62-b5920d0d2046" providerId="ADAL" clId="{F750C286-CB28-5E41-B58D-BF598ECD1E9C}" dt="2018-11-16T02:40:16.632" v="20" actId="122"/>
          <ac:spMkLst>
            <pc:docMk/>
            <pc:sldMk cId="0" sldId="264"/>
            <ac:spMk id="6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57:36.954" v="57" actId="167"/>
          <ac:picMkLst>
            <pc:docMk/>
            <pc:sldMk cId="0" sldId="264"/>
            <ac:picMk id="8" creationId="{6571E40E-616B-3246-B0ED-1EB482B09388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57:54.275" v="60" actId="167"/>
        <pc:sldMkLst>
          <pc:docMk/>
          <pc:sldMk cId="0" sldId="265"/>
        </pc:sldMkLst>
        <pc:spChg chg="del">
          <ac:chgData name="Veronica Djojo" userId="257ed28f-81d9-4dc9-ba62-b5920d0d2046" providerId="ADAL" clId="{F750C286-CB28-5E41-B58D-BF598ECD1E9C}" dt="2018-11-16T02:57:41.975" v="58" actId="478"/>
          <ac:spMkLst>
            <pc:docMk/>
            <pc:sldMk cId="0" sldId="265"/>
            <ac:spMk id="2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57:54.275" v="60" actId="167"/>
          <ac:picMkLst>
            <pc:docMk/>
            <pc:sldMk cId="0" sldId="265"/>
            <ac:picMk id="8" creationId="{A1A5647A-A613-694C-8DC6-E1207F2CA450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58:19.681" v="63" actId="167"/>
        <pc:sldMkLst>
          <pc:docMk/>
          <pc:sldMk cId="0" sldId="266"/>
        </pc:sldMkLst>
        <pc:spChg chg="del">
          <ac:chgData name="Veronica Djojo" userId="257ed28f-81d9-4dc9-ba62-b5920d0d2046" providerId="ADAL" clId="{F750C286-CB28-5E41-B58D-BF598ECD1E9C}" dt="2018-11-16T02:58:04.836" v="61" actId="478"/>
          <ac:spMkLst>
            <pc:docMk/>
            <pc:sldMk cId="0" sldId="266"/>
            <ac:spMk id="2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58:19.681" v="63" actId="167"/>
          <ac:picMkLst>
            <pc:docMk/>
            <pc:sldMk cId="0" sldId="266"/>
            <ac:picMk id="11" creationId="{604A60F8-D4B8-9543-BA13-57238298633F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58:40.188" v="66" actId="167"/>
        <pc:sldMkLst>
          <pc:docMk/>
          <pc:sldMk cId="0" sldId="267"/>
        </pc:sldMkLst>
        <pc:spChg chg="del">
          <ac:chgData name="Veronica Djojo" userId="257ed28f-81d9-4dc9-ba62-b5920d0d2046" providerId="ADAL" clId="{F750C286-CB28-5E41-B58D-BF598ECD1E9C}" dt="2018-11-16T02:58:24.378" v="64" actId="478"/>
          <ac:spMkLst>
            <pc:docMk/>
            <pc:sldMk cId="0" sldId="267"/>
            <ac:spMk id="2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58:40.188" v="66" actId="167"/>
          <ac:picMkLst>
            <pc:docMk/>
            <pc:sldMk cId="0" sldId="267"/>
            <ac:picMk id="8" creationId="{451A0F6B-EA80-594F-BBB4-27D9D4B379F2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59:00.091" v="69" actId="167"/>
        <pc:sldMkLst>
          <pc:docMk/>
          <pc:sldMk cId="0" sldId="268"/>
        </pc:sldMkLst>
        <pc:spChg chg="del">
          <ac:chgData name="Veronica Djojo" userId="257ed28f-81d9-4dc9-ba62-b5920d0d2046" providerId="ADAL" clId="{F750C286-CB28-5E41-B58D-BF598ECD1E9C}" dt="2018-11-16T02:58:45.709" v="67" actId="478"/>
          <ac:spMkLst>
            <pc:docMk/>
            <pc:sldMk cId="0" sldId="268"/>
            <ac:spMk id="2" creationId="{00000000-0000-0000-0000-000000000000}"/>
          </ac:spMkLst>
        </pc:spChg>
        <pc:picChg chg="add mod">
          <ac:chgData name="Veronica Djojo" userId="257ed28f-81d9-4dc9-ba62-b5920d0d2046" providerId="ADAL" clId="{F750C286-CB28-5E41-B58D-BF598ECD1E9C}" dt="2018-11-16T02:59:00.091" v="69" actId="167"/>
          <ac:picMkLst>
            <pc:docMk/>
            <pc:sldMk cId="0" sldId="268"/>
            <ac:picMk id="11" creationId="{B96FCD00-E0C9-C943-94DA-FB6D2224C2E3}"/>
          </ac:picMkLst>
        </pc:picChg>
      </pc:sldChg>
      <pc:sldChg chg="addSp delSp modSp">
        <pc:chgData name="Veronica Djojo" userId="257ed28f-81d9-4dc9-ba62-b5920d0d2046" providerId="ADAL" clId="{F750C286-CB28-5E41-B58D-BF598ECD1E9C}" dt="2018-11-16T02:59:44.798" v="74" actId="167"/>
        <pc:sldMkLst>
          <pc:docMk/>
          <pc:sldMk cId="0" sldId="269"/>
        </pc:sldMkLst>
        <pc:spChg chg="del">
          <ac:chgData name="Veronica Djojo" userId="257ed28f-81d9-4dc9-ba62-b5920d0d2046" providerId="ADAL" clId="{F750C286-CB28-5E41-B58D-BF598ECD1E9C}" dt="2018-11-16T02:59:22.732" v="70" actId="478"/>
          <ac:spMkLst>
            <pc:docMk/>
            <pc:sldMk cId="0" sldId="269"/>
            <ac:spMk id="2" creationId="{00000000-0000-0000-0000-000000000000}"/>
          </ac:spMkLst>
        </pc:spChg>
        <pc:picChg chg="add del mod">
          <ac:chgData name="Veronica Djojo" userId="257ed28f-81d9-4dc9-ba62-b5920d0d2046" providerId="ADAL" clId="{F750C286-CB28-5E41-B58D-BF598ECD1E9C}" dt="2018-11-16T02:59:30.641" v="72" actId="478"/>
          <ac:picMkLst>
            <pc:docMk/>
            <pc:sldMk cId="0" sldId="269"/>
            <ac:picMk id="8" creationId="{C33BA737-8B91-3143-BB8A-90663F517DC6}"/>
          </ac:picMkLst>
        </pc:picChg>
        <pc:picChg chg="add mod">
          <ac:chgData name="Veronica Djojo" userId="257ed28f-81d9-4dc9-ba62-b5920d0d2046" providerId="ADAL" clId="{F750C286-CB28-5E41-B58D-BF598ECD1E9C}" dt="2018-11-16T02:59:44.798" v="74" actId="167"/>
          <ac:picMkLst>
            <pc:docMk/>
            <pc:sldMk cId="0" sldId="269"/>
            <ac:picMk id="10" creationId="{B45A7491-7332-7F44-9FDA-EF9C60EC6DA8}"/>
          </ac:picMkLst>
        </pc:picChg>
      </pc:sldChg>
      <pc:sldMasterChg chg="modSldLayout">
        <pc:chgData name="Veronica Djojo" userId="257ed28f-81d9-4dc9-ba62-b5920d0d2046" providerId="ADAL" clId="{F750C286-CB28-5E41-B58D-BF598ECD1E9C}" dt="2018-11-16T03:48:03.952" v="75" actId="478"/>
        <pc:sldMasterMkLst>
          <pc:docMk/>
          <pc:sldMasterMk cId="0" sldId="2147483648"/>
        </pc:sldMasterMkLst>
        <pc:sldLayoutChg chg="delSp">
          <pc:chgData name="Veronica Djojo" userId="257ed28f-81d9-4dc9-ba62-b5920d0d2046" providerId="ADAL" clId="{F750C286-CB28-5E41-B58D-BF598ECD1E9C}" dt="2018-11-16T03:48:03.952" v="75" actId="478"/>
          <pc:sldLayoutMkLst>
            <pc:docMk/>
            <pc:sldMasterMk cId="0" sldId="2147483648"/>
            <pc:sldLayoutMk cId="0" sldId="2147483663"/>
          </pc:sldLayoutMkLst>
          <pc:spChg chg="del">
            <ac:chgData name="Veronica Djojo" userId="257ed28f-81d9-4dc9-ba62-b5920d0d2046" providerId="ADAL" clId="{F750C286-CB28-5E41-B58D-BF598ECD1E9C}" dt="2018-11-16T03:48:03.952" v="75" actId="478"/>
            <ac:spMkLst>
              <pc:docMk/>
              <pc:sldMasterMk cId="0" sldId="2147483648"/>
              <pc:sldLayoutMk cId="0" sldId="2147483663"/>
              <ac:spMk id="16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33B9DB"/>
                </a:solidFill>
                <a:latin typeface="Muli"/>
                <a:cs typeface="Mul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33B9DB"/>
                </a:solidFill>
                <a:latin typeface="Muli"/>
                <a:cs typeface="Mul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33B9DB"/>
                </a:solidFill>
                <a:latin typeface="Muli"/>
                <a:cs typeface="Mul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99799" y="1545714"/>
            <a:ext cx="3598751" cy="58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33B9DB"/>
                </a:solidFill>
                <a:latin typeface="Muli"/>
                <a:cs typeface="Mul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50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C973A9-097D-DD4E-862F-07B059523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1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099159" y="3769875"/>
            <a:ext cx="48456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 </a:t>
            </a:r>
            <a:r>
              <a:rPr sz="4500" b="1" dirty="0">
                <a:solidFill>
                  <a:srgbClr val="FFFFFF"/>
                </a:solidFill>
                <a:latin typeface="Muli-SemiBold"/>
                <a:cs typeface="Muli-SemiBold"/>
              </a:rPr>
              <a:t>with</a:t>
            </a:r>
            <a:r>
              <a:rPr sz="4500" b="1" spc="-9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45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</a:t>
            </a:r>
            <a:endParaRPr sz="4500">
              <a:latin typeface="Muli-SemiBold"/>
              <a:cs typeface="Muli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3299" y="5202330"/>
            <a:ext cx="389191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Access </a:t>
            </a:r>
            <a:r>
              <a:rPr sz="250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world’s</a:t>
            </a:r>
            <a:r>
              <a:rPr sz="25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largest  corporate </a:t>
            </a:r>
            <a:r>
              <a:rPr sz="2500" dirty="0">
                <a:solidFill>
                  <a:srgbClr val="FFFFFF"/>
                </a:solidFill>
                <a:latin typeface="Muli-Light"/>
                <a:cs typeface="Muli-Light"/>
              </a:rPr>
              <a:t>training</a:t>
            </a:r>
            <a:r>
              <a:rPr sz="2500" spc="-6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library</a:t>
            </a:r>
            <a:endParaRPr sz="25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4A60F8-D4B8-9543-BA13-572382986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1472" y="6397643"/>
            <a:ext cx="2247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solidFill>
                  <a:srgbClr val="33B9DB"/>
                </a:solidFill>
                <a:latin typeface="Muli-SemiBold"/>
                <a:cs typeface="Muli-SemiBold"/>
              </a:rPr>
              <a:t>11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7901" y="1029101"/>
            <a:ext cx="3924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Native </a:t>
            </a: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built</a:t>
            </a:r>
            <a:r>
              <a:rPr sz="28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integration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7901" y="1786163"/>
            <a:ext cx="4610100" cy="403097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We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will work with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you to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implement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API endpoints</a:t>
            </a:r>
            <a:r>
              <a:rPr sz="1300" spc="-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as</a:t>
            </a:r>
            <a:endParaRPr sz="1300" dirty="0">
              <a:latin typeface="Muli-Light"/>
              <a:cs typeface="Muli-Light"/>
            </a:endParaRPr>
          </a:p>
          <a:p>
            <a:pPr marL="12700" marR="98425">
              <a:lnSpc>
                <a:spcPct val="115399"/>
              </a:lnSpc>
            </a:pP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deeply integrated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offering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into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your platform.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This  means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customers will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not need to access a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separate 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application to pull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in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content.</a:t>
            </a:r>
            <a:endParaRPr sz="1300" dirty="0">
              <a:latin typeface="Muli-Light"/>
              <a:cs typeface="Muli-Light"/>
            </a:endParaRPr>
          </a:p>
          <a:p>
            <a:pPr marL="12700" marR="177800">
              <a:lnSpc>
                <a:spcPct val="115399"/>
              </a:lnSpc>
              <a:spcBef>
                <a:spcPts val="1130"/>
              </a:spcBef>
            </a:pP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From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within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your platform your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customers can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Activate  a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GO1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new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subscription or connect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to their existing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GO1 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account.</a:t>
            </a:r>
            <a:endParaRPr sz="1300" dirty="0">
              <a:latin typeface="Muli-Light"/>
              <a:cs typeface="Muli-Light"/>
            </a:endParaRPr>
          </a:p>
          <a:p>
            <a:pPr marL="12700" marR="5080">
              <a:lnSpc>
                <a:spcPct val="115399"/>
              </a:lnSpc>
              <a:spcBef>
                <a:spcPts val="1135"/>
              </a:spcBef>
            </a:pP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Users can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explore the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GO1 content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they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want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offer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their 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learners.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Course authors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can Use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selected content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-  either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integrated into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greater learning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plan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or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nominate  the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learning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to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be completed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as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single</a:t>
            </a:r>
            <a:r>
              <a:rPr sz="1300" spc="-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items.</a:t>
            </a:r>
            <a:endParaRPr sz="1300" dirty="0">
              <a:latin typeface="Muli-Light"/>
              <a:cs typeface="Muli-Light"/>
            </a:endParaRPr>
          </a:p>
          <a:p>
            <a:pPr marL="12700" marR="24765">
              <a:lnSpc>
                <a:spcPct val="115399"/>
              </a:lnSpc>
              <a:spcBef>
                <a:spcPts val="1135"/>
              </a:spcBef>
            </a:pP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Learners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will have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the ability to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undertake courses without  leaving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the platform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or logging into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another</a:t>
            </a:r>
            <a:r>
              <a:rPr sz="1300" spc="-3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service.</a:t>
            </a:r>
            <a:endParaRPr sz="1300" dirty="0">
              <a:latin typeface="Muli-Light"/>
              <a:cs typeface="Muli-Light"/>
            </a:endParaRPr>
          </a:p>
          <a:p>
            <a:pPr marL="12700" marR="307975">
              <a:lnSpc>
                <a:spcPct val="115399"/>
              </a:lnSpc>
              <a:spcBef>
                <a:spcPts val="1135"/>
              </a:spcBef>
            </a:pP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Users will have insight into course completions by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their 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learners.</a:t>
            </a:r>
            <a:endParaRPr sz="1300" dirty="0">
              <a:latin typeface="Muli-Light"/>
              <a:cs typeface="Muli-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94394" y="5886555"/>
            <a:ext cx="2755265" cy="414020"/>
          </a:xfrm>
          <a:custGeom>
            <a:avLst/>
            <a:gdLst/>
            <a:ahLst/>
            <a:cxnLst/>
            <a:rect l="l" t="t" r="r" b="b"/>
            <a:pathLst>
              <a:path w="2755265" h="414020">
                <a:moveTo>
                  <a:pt x="36004" y="67983"/>
                </a:moveTo>
                <a:lnTo>
                  <a:pt x="15170" y="68552"/>
                </a:lnTo>
                <a:lnTo>
                  <a:pt x="4497" y="72493"/>
                </a:lnTo>
                <a:lnTo>
                  <a:pt x="562" y="83179"/>
                </a:lnTo>
                <a:lnTo>
                  <a:pt x="0" y="103987"/>
                </a:lnTo>
                <a:lnTo>
                  <a:pt x="0" y="377444"/>
                </a:lnTo>
                <a:lnTo>
                  <a:pt x="569" y="398259"/>
                </a:lnTo>
                <a:lnTo>
                  <a:pt x="4510" y="408947"/>
                </a:lnTo>
                <a:lnTo>
                  <a:pt x="15196" y="412885"/>
                </a:lnTo>
                <a:lnTo>
                  <a:pt x="36004" y="413448"/>
                </a:lnTo>
                <a:lnTo>
                  <a:pt x="2718803" y="413448"/>
                </a:lnTo>
                <a:lnTo>
                  <a:pt x="2739618" y="412885"/>
                </a:lnTo>
                <a:lnTo>
                  <a:pt x="2750307" y="408947"/>
                </a:lnTo>
                <a:lnTo>
                  <a:pt x="2754245" y="398259"/>
                </a:lnTo>
                <a:lnTo>
                  <a:pt x="2754807" y="377444"/>
                </a:lnTo>
                <a:lnTo>
                  <a:pt x="2754807" y="103987"/>
                </a:lnTo>
                <a:lnTo>
                  <a:pt x="2739618" y="68552"/>
                </a:lnTo>
                <a:lnTo>
                  <a:pt x="36004" y="67983"/>
                </a:lnTo>
                <a:close/>
              </a:path>
              <a:path w="2755265" h="414020">
                <a:moveTo>
                  <a:pt x="396544" y="0"/>
                </a:moveTo>
                <a:lnTo>
                  <a:pt x="327482" y="67995"/>
                </a:lnTo>
                <a:lnTo>
                  <a:pt x="465607" y="67995"/>
                </a:lnTo>
                <a:lnTo>
                  <a:pt x="396544" y="0"/>
                </a:lnTo>
                <a:close/>
              </a:path>
              <a:path w="2755265" h="414020">
                <a:moveTo>
                  <a:pt x="2718803" y="67983"/>
                </a:moveTo>
                <a:lnTo>
                  <a:pt x="465607" y="67995"/>
                </a:lnTo>
                <a:lnTo>
                  <a:pt x="2719267" y="67995"/>
                </a:lnTo>
                <a:lnTo>
                  <a:pt x="2718803" y="67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43257" y="6041823"/>
            <a:ext cx="2445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939598"/>
                </a:solidFill>
                <a:latin typeface="Muli-Light"/>
                <a:cs typeface="Muli-Light"/>
              </a:rPr>
              <a:t>Examples of </a:t>
            </a:r>
            <a:r>
              <a:rPr sz="900" dirty="0">
                <a:solidFill>
                  <a:srgbClr val="939598"/>
                </a:solidFill>
                <a:latin typeface="Muli-Light"/>
                <a:cs typeface="Muli-Light"/>
              </a:rPr>
              <a:t>previous native </a:t>
            </a:r>
            <a:r>
              <a:rPr sz="900" spc="-5" dirty="0">
                <a:solidFill>
                  <a:srgbClr val="939598"/>
                </a:solidFill>
                <a:latin typeface="Muli-Light"/>
                <a:cs typeface="Muli-Light"/>
              </a:rPr>
              <a:t>built</a:t>
            </a:r>
            <a:r>
              <a:rPr sz="900" spc="-85" dirty="0">
                <a:solidFill>
                  <a:srgbClr val="939598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939598"/>
                </a:solidFill>
                <a:latin typeface="Muli-Light"/>
                <a:cs typeface="Muli-Light"/>
              </a:rPr>
              <a:t>integration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86300" y="5941658"/>
            <a:ext cx="2767965" cy="528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user would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explore the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GO1 content library within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their  partner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instance.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With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one click on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course card,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the 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SCORM compliant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package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would be downloaded into 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their platform ready to </a:t>
            </a:r>
            <a:r>
              <a:rPr sz="800" spc="-5" dirty="0">
                <a:solidFill>
                  <a:srgbClr val="FFFFFF"/>
                </a:solidFill>
                <a:latin typeface="Muli-Light"/>
                <a:cs typeface="Muli-Light"/>
              </a:rPr>
              <a:t>be</a:t>
            </a:r>
            <a:r>
              <a:rPr sz="800" spc="-2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800" dirty="0">
                <a:solidFill>
                  <a:srgbClr val="FFFFFF"/>
                </a:solidFill>
                <a:latin typeface="Muli-Light"/>
                <a:cs typeface="Muli-Light"/>
              </a:rPr>
              <a:t>played.</a:t>
            </a:r>
            <a:endParaRPr sz="8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1A0F6B-EA80-594F-BBB4-27D9D4B3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223300" y="2060542"/>
            <a:ext cx="4084954" cy="274383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56210" indent="-143510">
              <a:lnSpc>
                <a:spcPct val="100000"/>
              </a:lnSpc>
              <a:spcBef>
                <a:spcPts val="540"/>
              </a:spcBef>
              <a:buChar char="•"/>
              <a:tabLst>
                <a:tab pos="156845" algn="l"/>
              </a:tabLst>
            </a:pP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GO1 </a:t>
            </a:r>
            <a:r>
              <a:rPr sz="1300" spc="-10" dirty="0">
                <a:solidFill>
                  <a:srgbClr val="6D6E71"/>
                </a:solidFill>
                <a:latin typeface="Muli-Light"/>
                <a:cs typeface="Muli-Light"/>
              </a:rPr>
              <a:t>offers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24/7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technical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support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for</a:t>
            </a:r>
            <a:r>
              <a:rPr sz="1300" spc="-2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your</a:t>
            </a:r>
            <a:endParaRPr sz="1300">
              <a:latin typeface="Muli-Light"/>
              <a:cs typeface="Muli-Light"/>
            </a:endParaRPr>
          </a:p>
          <a:p>
            <a:pPr marL="156210">
              <a:lnSpc>
                <a:spcPct val="100000"/>
              </a:lnSpc>
              <a:spcBef>
                <a:spcPts val="439"/>
              </a:spcBef>
            </a:pP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customers</a:t>
            </a:r>
            <a:endParaRPr sz="1300">
              <a:latin typeface="Muli-Light"/>
              <a:cs typeface="Muli-Light"/>
            </a:endParaRPr>
          </a:p>
          <a:p>
            <a:pPr marL="156210" marR="5080" indent="-143510">
              <a:lnSpc>
                <a:spcPct val="128200"/>
              </a:lnSpc>
              <a:spcBef>
                <a:spcPts val="1130"/>
              </a:spcBef>
              <a:buChar char="•"/>
              <a:tabLst>
                <a:tab pos="156845" algn="l"/>
              </a:tabLst>
            </a:pP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GO1 Sales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team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will support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your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customers 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through their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defined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trial period (to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be confirmed  in GTM</a:t>
            </a:r>
            <a:r>
              <a:rPr sz="1300" spc="-1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plans)</a:t>
            </a:r>
            <a:endParaRPr sz="1300">
              <a:latin typeface="Muli-Light"/>
              <a:cs typeface="Muli-Light"/>
            </a:endParaRPr>
          </a:p>
          <a:p>
            <a:pPr marL="156210" marR="518795" indent="-143510">
              <a:lnSpc>
                <a:spcPct val="128200"/>
              </a:lnSpc>
              <a:spcBef>
                <a:spcPts val="1135"/>
              </a:spcBef>
              <a:buChar char="•"/>
              <a:tabLst>
                <a:tab pos="156845" algn="l"/>
              </a:tabLst>
            </a:pP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GO1 will bill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you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customers directly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for their 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content</a:t>
            </a:r>
            <a:r>
              <a:rPr sz="1300" spc="-1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subscriptions</a:t>
            </a:r>
            <a:endParaRPr sz="1300">
              <a:latin typeface="Muli-Light"/>
              <a:cs typeface="Muli-Light"/>
            </a:endParaRPr>
          </a:p>
          <a:p>
            <a:pPr marL="156210" marR="90170" indent="-143510">
              <a:lnSpc>
                <a:spcPct val="128200"/>
              </a:lnSpc>
              <a:spcBef>
                <a:spcPts val="1135"/>
              </a:spcBef>
              <a:buChar char="•"/>
              <a:tabLst>
                <a:tab pos="156845" algn="l"/>
              </a:tabLst>
            </a:pP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Every quarter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you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will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receive your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revenue share 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from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GO1 </a:t>
            </a:r>
            <a:r>
              <a:rPr sz="1300" dirty="0">
                <a:solidFill>
                  <a:srgbClr val="6D6E71"/>
                </a:solidFill>
                <a:latin typeface="Muli-Light"/>
                <a:cs typeface="Muli-Light"/>
              </a:rPr>
              <a:t>for your active, paying</a:t>
            </a:r>
            <a:r>
              <a:rPr sz="1300" spc="-4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300" spc="-5" dirty="0">
                <a:solidFill>
                  <a:srgbClr val="6D6E71"/>
                </a:solidFill>
                <a:latin typeface="Muli-Light"/>
                <a:cs typeface="Muli-Light"/>
              </a:rPr>
              <a:t>customers</a:t>
            </a:r>
            <a:endParaRPr sz="13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9159" y="3192004"/>
            <a:ext cx="40392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Operating the</a:t>
            </a:r>
            <a:r>
              <a:rPr sz="26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integration</a:t>
            </a:r>
            <a:endParaRPr sz="26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6FCD00-E0C9-C943-94DA-FB6D2224C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099159" y="3280543"/>
            <a:ext cx="16764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Next</a:t>
            </a:r>
            <a:r>
              <a:rPr sz="26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steps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25900" y="543480"/>
            <a:ext cx="27012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Sign your Partner</a:t>
            </a:r>
            <a:r>
              <a:rPr sz="1500" b="1" spc="-7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Agreement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5900" y="1480496"/>
            <a:ext cx="43427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Work with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the GO1 Product team, to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decide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on  your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integration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solution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5900" y="2638978"/>
            <a:ext cx="4702175" cy="107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Design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and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 Delivery</a:t>
            </a:r>
            <a:endParaRPr sz="1500">
              <a:latin typeface="Muli-SemiBold"/>
              <a:cs typeface="Muli-SemiBold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GO1 will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provide you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with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API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support documentation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developer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portal  access. We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will work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together to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decide on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 appropriate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launch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process, 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such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as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staged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release;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market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test and/or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EAP. Use marketing materials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and 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support documents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provided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by GO1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to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deliver on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the</a:t>
            </a:r>
            <a:r>
              <a:rPr sz="1000" spc="-2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strategy.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5900" y="5030640"/>
            <a:ext cx="10033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33B9DB"/>
                </a:solidFill>
                <a:latin typeface="Muli-SemiBold"/>
                <a:cs typeface="Muli-SemiBold"/>
              </a:rPr>
              <a:t>Launch</a:t>
            </a:r>
            <a:endParaRPr sz="2200" dirty="0">
              <a:latin typeface="Muli-SemiBold"/>
              <a:cs typeface="Muli-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5A7491-7332-7F44-9FDA-EF9C60EC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1900" y="2780351"/>
            <a:ext cx="5470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Muli-SemiBold"/>
                <a:cs typeface="Muli-SemiBold"/>
              </a:rPr>
              <a:t>Ready </a:t>
            </a:r>
            <a:r>
              <a:rPr sz="40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 </a:t>
            </a:r>
            <a:r>
              <a:rPr sz="4000" b="1" dirty="0">
                <a:solidFill>
                  <a:srgbClr val="FFFFFF"/>
                </a:solidFill>
                <a:latin typeface="Muli-SemiBold"/>
                <a:cs typeface="Muli-SemiBold"/>
              </a:rPr>
              <a:t>join </a:t>
            </a:r>
            <a:r>
              <a:rPr sz="40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the</a:t>
            </a:r>
            <a:r>
              <a:rPr sz="4000" b="1" spc="-9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 Partner</a:t>
            </a:r>
            <a:r>
              <a:rPr sz="4000" b="1" spc="-2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Muli-SemiBold"/>
                <a:cs typeface="Muli-SemiBold"/>
              </a:rPr>
              <a:t>Program?</a:t>
            </a:r>
            <a:endParaRPr sz="4000">
              <a:latin typeface="Muli-SemiBold"/>
              <a:cs typeface="Muli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3902" y="4224390"/>
            <a:ext cx="454850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Muli-Light"/>
                <a:cs typeface="Muli-Light"/>
              </a:rPr>
              <a:t>Contact your </a:t>
            </a:r>
            <a:r>
              <a:rPr sz="2400" spc="-5" dirty="0">
                <a:solidFill>
                  <a:srgbClr val="FFFFFF"/>
                </a:solidFill>
                <a:latin typeface="Muli-Light"/>
                <a:cs typeface="Muli-Light"/>
              </a:rPr>
              <a:t>Partner</a:t>
            </a:r>
            <a:r>
              <a:rPr sz="24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-Light"/>
                <a:cs typeface="Muli-Light"/>
              </a:rPr>
              <a:t>Manager:</a:t>
            </a:r>
            <a:endParaRPr sz="2400" dirty="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-5" dirty="0">
                <a:solidFill>
                  <a:srgbClr val="FFFFFF"/>
                </a:solidFill>
                <a:latin typeface="Muli-SemiBold"/>
                <a:cs typeface="Muli-SemiBold"/>
              </a:rPr>
              <a:t>dfish@go1.com</a:t>
            </a:r>
            <a:endParaRPr sz="2400" dirty="0">
              <a:latin typeface="Muli-SemiBold"/>
              <a:cs typeface="Muli-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448310-6DEC-F144-A18C-10CF1787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7300" y="749400"/>
            <a:ext cx="4744720" cy="1264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dirty="0">
                <a:solidFill>
                  <a:srgbClr val="344B5D"/>
                </a:solidFill>
                <a:latin typeface="Muli-Light"/>
                <a:cs typeface="Muli-Light"/>
              </a:rPr>
              <a:t>Join the </a:t>
            </a:r>
            <a:r>
              <a:rPr sz="2800" spc="-5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2800" dirty="0">
                <a:solidFill>
                  <a:srgbClr val="344B5D"/>
                </a:solidFill>
                <a:latin typeface="Muli-Light"/>
                <a:cs typeface="Muli-Light"/>
              </a:rPr>
              <a:t>partner  program today and </a:t>
            </a:r>
            <a:r>
              <a:rPr sz="2800" spc="-5" dirty="0">
                <a:solidFill>
                  <a:srgbClr val="344B5D"/>
                </a:solidFill>
                <a:latin typeface="Muli-Light"/>
                <a:cs typeface="Muli-Light"/>
              </a:rPr>
              <a:t>let GO1  content </a:t>
            </a:r>
            <a:r>
              <a:rPr sz="2800" dirty="0">
                <a:solidFill>
                  <a:srgbClr val="344B5D"/>
                </a:solidFill>
                <a:latin typeface="Muli-Light"/>
                <a:cs typeface="Muli-Light"/>
              </a:rPr>
              <a:t>power your</a:t>
            </a:r>
            <a:r>
              <a:rPr sz="2800" spc="-10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dirty="0">
                <a:solidFill>
                  <a:srgbClr val="344B5D"/>
                </a:solidFill>
                <a:latin typeface="Muli-Light"/>
                <a:cs typeface="Muli-Light"/>
              </a:rPr>
              <a:t>product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46041" y="2173124"/>
            <a:ext cx="223831" cy="2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6041" y="3119325"/>
            <a:ext cx="223831" cy="2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6041" y="4624325"/>
            <a:ext cx="223831" cy="2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33339" y="1646800"/>
            <a:ext cx="3001010" cy="348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helps to...</a:t>
            </a:r>
            <a:endParaRPr sz="1500">
              <a:latin typeface="Muli-SemiBold"/>
              <a:cs typeface="Muli-SemiBold"/>
            </a:endParaRPr>
          </a:p>
          <a:p>
            <a:pPr marL="444500" marR="180975">
              <a:lnSpc>
                <a:spcPct val="122200"/>
              </a:lnSpc>
              <a:spcBef>
                <a:spcPts val="1700"/>
              </a:spcBef>
            </a:pP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Provide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customers  with learning content</a:t>
            </a:r>
            <a:r>
              <a:rPr sz="1500" spc="-8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they 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don’t currently</a:t>
            </a:r>
            <a:r>
              <a:rPr sz="1500" spc="-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have.</a:t>
            </a:r>
            <a:endParaRPr sz="1500">
              <a:latin typeface="Muli-Light"/>
              <a:cs typeface="Muli-Light"/>
            </a:endParaRPr>
          </a:p>
          <a:p>
            <a:pPr marL="444500" marR="5080">
              <a:lnSpc>
                <a:spcPct val="122200"/>
              </a:lnSpc>
              <a:spcBef>
                <a:spcPts val="850"/>
              </a:spcBef>
            </a:pP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Provide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customers</a:t>
            </a:r>
            <a:r>
              <a:rPr sz="1500" spc="-1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with 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access to a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single</a:t>
            </a:r>
            <a:r>
              <a:rPr sz="1500" spc="-114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expansive 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source of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external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learning  content integrated into 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your</a:t>
            </a:r>
            <a:r>
              <a:rPr sz="1500" spc="-10" dirty="0">
                <a:solidFill>
                  <a:srgbClr val="FFFFFF"/>
                </a:solidFill>
                <a:latin typeface="Muli-Light"/>
                <a:cs typeface="Muli-Light"/>
              </a:rPr>
              <a:t> offering.</a:t>
            </a:r>
            <a:endParaRPr sz="1500">
              <a:latin typeface="Muli-Light"/>
              <a:cs typeface="Muli-Light"/>
            </a:endParaRPr>
          </a:p>
          <a:p>
            <a:pPr marL="444500" marR="271145">
              <a:lnSpc>
                <a:spcPct val="122200"/>
              </a:lnSpc>
              <a:spcBef>
                <a:spcPts val="850"/>
              </a:spcBef>
            </a:pP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Generate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new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streams</a:t>
            </a:r>
            <a:r>
              <a:rPr sz="1500" spc="-8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of 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recurring</a:t>
            </a:r>
            <a:r>
              <a:rPr sz="1500" spc="-1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FFFFFF"/>
                </a:solidFill>
                <a:latin typeface="Muli-Light"/>
                <a:cs typeface="Muli-Light"/>
              </a:rPr>
              <a:t>revenue.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46034" y="5529925"/>
            <a:ext cx="2973705" cy="765175"/>
          </a:xfrm>
          <a:custGeom>
            <a:avLst/>
            <a:gdLst/>
            <a:ahLst/>
            <a:cxnLst/>
            <a:rect l="l" t="t" r="r" b="b"/>
            <a:pathLst>
              <a:path w="2973704" h="765175">
                <a:moveTo>
                  <a:pt x="2937179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729005"/>
                </a:lnTo>
                <a:lnTo>
                  <a:pt x="562" y="749813"/>
                </a:lnTo>
                <a:lnTo>
                  <a:pt x="4500" y="760498"/>
                </a:lnTo>
                <a:lnTo>
                  <a:pt x="15189" y="764434"/>
                </a:lnTo>
                <a:lnTo>
                  <a:pt x="36004" y="764997"/>
                </a:lnTo>
                <a:lnTo>
                  <a:pt x="2937179" y="764997"/>
                </a:lnTo>
                <a:lnTo>
                  <a:pt x="2957987" y="764434"/>
                </a:lnTo>
                <a:lnTo>
                  <a:pt x="2968672" y="760498"/>
                </a:lnTo>
                <a:lnTo>
                  <a:pt x="2972609" y="749813"/>
                </a:lnTo>
                <a:lnTo>
                  <a:pt x="2973171" y="729005"/>
                </a:lnTo>
                <a:lnTo>
                  <a:pt x="2973171" y="36004"/>
                </a:lnTo>
                <a:lnTo>
                  <a:pt x="2972609" y="15189"/>
                </a:lnTo>
                <a:lnTo>
                  <a:pt x="2968672" y="4500"/>
                </a:lnTo>
                <a:lnTo>
                  <a:pt x="2957987" y="562"/>
                </a:lnTo>
                <a:lnTo>
                  <a:pt x="2937179" y="0"/>
                </a:lnTo>
                <a:close/>
              </a:path>
            </a:pathLst>
          </a:custGeom>
          <a:solidFill>
            <a:srgbClr val="33B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65102" y="5627387"/>
            <a:ext cx="1986914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8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Power your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product</a:t>
            </a:r>
            <a:r>
              <a:rPr sz="13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with 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content</a:t>
            </a:r>
            <a:r>
              <a:rPr sz="1300" b="1" spc="-1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today!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74838" y="5721897"/>
            <a:ext cx="199821" cy="190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46050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2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BF76BE3-550D-6D40-ACA8-683FCD53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 dirty="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3299" y="1224481"/>
            <a:ext cx="17843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Are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you</a:t>
            </a:r>
            <a:r>
              <a:rPr sz="26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a…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5996" y="2020887"/>
            <a:ext cx="222173" cy="222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5996" y="2825287"/>
            <a:ext cx="222173" cy="222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27299" y="1919201"/>
            <a:ext cx="2731135" cy="1833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100"/>
              </a:spcBef>
            </a:pP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LMS system integrator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or 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ecosystem</a:t>
            </a:r>
            <a:r>
              <a:rPr sz="1750" spc="2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partner?</a:t>
            </a:r>
            <a:endParaRPr sz="1750">
              <a:latin typeface="Muli-Light"/>
              <a:cs typeface="Muli-Light"/>
            </a:endParaRPr>
          </a:p>
          <a:p>
            <a:pPr marL="12700" marR="33655">
              <a:lnSpc>
                <a:spcPct val="123800"/>
              </a:lnSpc>
              <a:spcBef>
                <a:spcPts val="1235"/>
              </a:spcBef>
            </a:pP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SaaS platform with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built  </a:t>
            </a:r>
            <a:r>
              <a:rPr sz="1750" spc="5" dirty="0">
                <a:solidFill>
                  <a:srgbClr val="FFFFFF"/>
                </a:solidFill>
                <a:latin typeface="Muli-Light"/>
                <a:cs typeface="Muli-Light"/>
              </a:rPr>
              <a:t>in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Learning </a:t>
            </a:r>
            <a:r>
              <a:rPr sz="1750" spc="5" dirty="0">
                <a:solidFill>
                  <a:srgbClr val="FFFFFF"/>
                </a:solidFill>
                <a:latin typeface="Muli-Light"/>
                <a:cs typeface="Muli-Light"/>
              </a:rPr>
              <a:t>or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Content 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Management</a:t>
            </a:r>
            <a:r>
              <a:rPr sz="1750" spc="-3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capability?</a:t>
            </a:r>
            <a:endParaRPr sz="1750">
              <a:latin typeface="Muli-Light"/>
              <a:cs typeface="Muli-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5735" y="1930500"/>
            <a:ext cx="6240780" cy="1978660"/>
          </a:xfrm>
          <a:custGeom>
            <a:avLst/>
            <a:gdLst/>
            <a:ahLst/>
            <a:cxnLst/>
            <a:rect l="l" t="t" r="r" b="b"/>
            <a:pathLst>
              <a:path w="6240780" h="1978660">
                <a:moveTo>
                  <a:pt x="620461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1942503"/>
                </a:lnTo>
                <a:lnTo>
                  <a:pt x="562" y="1963310"/>
                </a:lnTo>
                <a:lnTo>
                  <a:pt x="4500" y="1973995"/>
                </a:lnTo>
                <a:lnTo>
                  <a:pt x="15189" y="1977932"/>
                </a:lnTo>
                <a:lnTo>
                  <a:pt x="36004" y="1978494"/>
                </a:lnTo>
                <a:lnTo>
                  <a:pt x="6204610" y="1978494"/>
                </a:lnTo>
                <a:lnTo>
                  <a:pt x="6225418" y="1977932"/>
                </a:lnTo>
                <a:lnTo>
                  <a:pt x="6236103" y="1973995"/>
                </a:lnTo>
                <a:lnTo>
                  <a:pt x="6240039" y="1963310"/>
                </a:lnTo>
                <a:lnTo>
                  <a:pt x="6240602" y="1942503"/>
                </a:lnTo>
                <a:lnTo>
                  <a:pt x="6240602" y="36004"/>
                </a:lnTo>
                <a:lnTo>
                  <a:pt x="6240039" y="15189"/>
                </a:lnTo>
                <a:lnTo>
                  <a:pt x="6236103" y="4500"/>
                </a:lnTo>
                <a:lnTo>
                  <a:pt x="6225418" y="562"/>
                </a:lnTo>
                <a:lnTo>
                  <a:pt x="6204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5735" y="4017699"/>
            <a:ext cx="2582545" cy="2084705"/>
          </a:xfrm>
          <a:custGeom>
            <a:avLst/>
            <a:gdLst/>
            <a:ahLst/>
            <a:cxnLst/>
            <a:rect l="l" t="t" r="r" b="b"/>
            <a:pathLst>
              <a:path w="2582545" h="2084704">
                <a:moveTo>
                  <a:pt x="2546045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2048306"/>
                </a:lnTo>
                <a:lnTo>
                  <a:pt x="562" y="2069114"/>
                </a:lnTo>
                <a:lnTo>
                  <a:pt x="4500" y="2079799"/>
                </a:lnTo>
                <a:lnTo>
                  <a:pt x="15189" y="2083736"/>
                </a:lnTo>
                <a:lnTo>
                  <a:pt x="36004" y="2084298"/>
                </a:lnTo>
                <a:lnTo>
                  <a:pt x="2546045" y="2084298"/>
                </a:lnTo>
                <a:lnTo>
                  <a:pt x="2566852" y="2083736"/>
                </a:lnTo>
                <a:lnTo>
                  <a:pt x="2577538" y="2079799"/>
                </a:lnTo>
                <a:lnTo>
                  <a:pt x="2581474" y="2069114"/>
                </a:lnTo>
                <a:lnTo>
                  <a:pt x="2582036" y="2048306"/>
                </a:lnTo>
                <a:lnTo>
                  <a:pt x="2582036" y="36004"/>
                </a:lnTo>
                <a:lnTo>
                  <a:pt x="2581474" y="15189"/>
                </a:lnTo>
                <a:lnTo>
                  <a:pt x="2577538" y="4500"/>
                </a:lnTo>
                <a:lnTo>
                  <a:pt x="2566852" y="562"/>
                </a:lnTo>
                <a:lnTo>
                  <a:pt x="25460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21595" y="4017699"/>
            <a:ext cx="3545204" cy="2084705"/>
          </a:xfrm>
          <a:custGeom>
            <a:avLst/>
            <a:gdLst/>
            <a:ahLst/>
            <a:cxnLst/>
            <a:rect l="l" t="t" r="r" b="b"/>
            <a:pathLst>
              <a:path w="3545204" h="2084704">
                <a:moveTo>
                  <a:pt x="3508743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2048306"/>
                </a:lnTo>
                <a:lnTo>
                  <a:pt x="562" y="2069114"/>
                </a:lnTo>
                <a:lnTo>
                  <a:pt x="4500" y="2079799"/>
                </a:lnTo>
                <a:lnTo>
                  <a:pt x="15189" y="2083736"/>
                </a:lnTo>
                <a:lnTo>
                  <a:pt x="36004" y="2084298"/>
                </a:lnTo>
                <a:lnTo>
                  <a:pt x="3508743" y="2084298"/>
                </a:lnTo>
                <a:lnTo>
                  <a:pt x="3529558" y="2083736"/>
                </a:lnTo>
                <a:lnTo>
                  <a:pt x="3540247" y="2079799"/>
                </a:lnTo>
                <a:lnTo>
                  <a:pt x="3544185" y="2069114"/>
                </a:lnTo>
                <a:lnTo>
                  <a:pt x="3544747" y="2048306"/>
                </a:lnTo>
                <a:lnTo>
                  <a:pt x="3544747" y="36004"/>
                </a:lnTo>
                <a:lnTo>
                  <a:pt x="3544185" y="15189"/>
                </a:lnTo>
                <a:lnTo>
                  <a:pt x="3540247" y="4500"/>
                </a:lnTo>
                <a:lnTo>
                  <a:pt x="3529558" y="562"/>
                </a:lnTo>
                <a:lnTo>
                  <a:pt x="35087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51996" y="2175358"/>
            <a:ext cx="3045460" cy="142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dirty="0">
                <a:solidFill>
                  <a:srgbClr val="6D6E71"/>
                </a:solidFill>
                <a:latin typeface="Muli-Light"/>
                <a:cs typeface="Muli-Light"/>
              </a:rPr>
              <a:t>“Totara: an </a:t>
            </a:r>
            <a:r>
              <a:rPr sz="1500" spc="-5" dirty="0">
                <a:solidFill>
                  <a:srgbClr val="6D6E71"/>
                </a:solidFill>
                <a:latin typeface="Muli-Light"/>
                <a:cs typeface="Muli-Light"/>
              </a:rPr>
              <a:t>Enterprise </a:t>
            </a:r>
            <a:r>
              <a:rPr sz="1500" dirty="0">
                <a:solidFill>
                  <a:srgbClr val="6D6E71"/>
                </a:solidFill>
                <a:latin typeface="Muli-Light"/>
                <a:cs typeface="Muli-Light"/>
              </a:rPr>
              <a:t>LMS </a:t>
            </a:r>
            <a:r>
              <a:rPr sz="1500" spc="-5" dirty="0">
                <a:solidFill>
                  <a:srgbClr val="6D6E71"/>
                </a:solidFill>
                <a:latin typeface="Muli-Light"/>
                <a:cs typeface="Muli-Light"/>
              </a:rPr>
              <a:t>with  more </a:t>
            </a:r>
            <a:r>
              <a:rPr sz="1500" dirty="0">
                <a:solidFill>
                  <a:srgbClr val="6D6E71"/>
                </a:solidFill>
                <a:latin typeface="Muli-Light"/>
                <a:cs typeface="Muli-Light"/>
              </a:rPr>
              <a:t>than 150 partners </a:t>
            </a:r>
            <a:r>
              <a:rPr sz="1500" spc="-5" dirty="0">
                <a:solidFill>
                  <a:srgbClr val="6D6E71"/>
                </a:solidFill>
                <a:latin typeface="Muli-Light"/>
                <a:cs typeface="Muli-Light"/>
              </a:rPr>
              <a:t>globally  who </a:t>
            </a:r>
            <a:r>
              <a:rPr sz="1500" dirty="0">
                <a:solidFill>
                  <a:srgbClr val="6D6E71"/>
                </a:solidFill>
                <a:latin typeface="Muli-Light"/>
                <a:cs typeface="Muli-Light"/>
              </a:rPr>
              <a:t>all needed a </a:t>
            </a:r>
            <a:r>
              <a:rPr sz="1500" spc="-5" dirty="0">
                <a:solidFill>
                  <a:srgbClr val="6D6E71"/>
                </a:solidFill>
                <a:latin typeface="Muli-Light"/>
                <a:cs typeface="Muli-Light"/>
              </a:rPr>
              <a:t>single content  solution </a:t>
            </a:r>
            <a:r>
              <a:rPr sz="1500" dirty="0">
                <a:solidFill>
                  <a:srgbClr val="6D6E71"/>
                </a:solidFill>
                <a:latin typeface="Muli-Light"/>
                <a:cs typeface="Muli-Light"/>
              </a:rPr>
              <a:t>and to provide an end</a:t>
            </a:r>
            <a:r>
              <a:rPr sz="1500" spc="-9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6D6E71"/>
                </a:solidFill>
                <a:latin typeface="Muli-Light"/>
                <a:cs typeface="Muli-Light"/>
              </a:rPr>
              <a:t>to  end full </a:t>
            </a:r>
            <a:r>
              <a:rPr sz="1500" spc="-5" dirty="0">
                <a:solidFill>
                  <a:srgbClr val="6D6E71"/>
                </a:solidFill>
                <a:latin typeface="Muli-Light"/>
                <a:cs typeface="Muli-Light"/>
              </a:rPr>
              <a:t>service</a:t>
            </a:r>
            <a:r>
              <a:rPr sz="1500" spc="-2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500" spc="-5" dirty="0">
                <a:solidFill>
                  <a:srgbClr val="6D6E71"/>
                </a:solidFill>
                <a:latin typeface="Muli-Light"/>
                <a:cs typeface="Muli-Light"/>
              </a:rPr>
              <a:t>solution”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30276" y="5114974"/>
            <a:ext cx="252793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29600"/>
              </a:lnSpc>
              <a:spcBef>
                <a:spcPts val="100"/>
              </a:spcBef>
            </a:pPr>
            <a:r>
              <a:rPr sz="900" dirty="0">
                <a:solidFill>
                  <a:srgbClr val="6D6E71"/>
                </a:solidFill>
                <a:latin typeface="Muli-Light"/>
                <a:cs typeface="Muli-Light"/>
              </a:rPr>
              <a:t>For </a:t>
            </a:r>
            <a:r>
              <a:rPr sz="900" spc="-5" dirty="0">
                <a:solidFill>
                  <a:srgbClr val="6D6E71"/>
                </a:solidFill>
                <a:latin typeface="Muli-Light"/>
                <a:cs typeface="Muli-Light"/>
              </a:rPr>
              <a:t>PageUp, utilizing </a:t>
            </a:r>
            <a:r>
              <a:rPr sz="900" dirty="0">
                <a:solidFill>
                  <a:srgbClr val="6D6E71"/>
                </a:solidFill>
                <a:latin typeface="Muli-Light"/>
                <a:cs typeface="Muli-Light"/>
              </a:rPr>
              <a:t>the </a:t>
            </a:r>
            <a:r>
              <a:rPr sz="900" spc="-5" dirty="0">
                <a:solidFill>
                  <a:srgbClr val="6D6E71"/>
                </a:solidFill>
                <a:latin typeface="Muli-Light"/>
                <a:cs typeface="Muli-Light"/>
              </a:rPr>
              <a:t>GO1 content loader  </a:t>
            </a:r>
            <a:r>
              <a:rPr sz="900" dirty="0">
                <a:solidFill>
                  <a:srgbClr val="6D6E71"/>
                </a:solidFill>
                <a:latin typeface="Muli-Light"/>
                <a:cs typeface="Muli-Light"/>
              </a:rPr>
              <a:t>app they </a:t>
            </a:r>
            <a:r>
              <a:rPr sz="900" spc="-5" dirty="0">
                <a:solidFill>
                  <a:srgbClr val="6D6E71"/>
                </a:solidFill>
                <a:latin typeface="Muli-Light"/>
                <a:cs typeface="Muli-Light"/>
              </a:rPr>
              <a:t>will </a:t>
            </a:r>
            <a:r>
              <a:rPr sz="900" dirty="0">
                <a:solidFill>
                  <a:srgbClr val="6D6E71"/>
                </a:solidFill>
                <a:latin typeface="Muli-Light"/>
                <a:cs typeface="Muli-Light"/>
              </a:rPr>
              <a:t>enrich their </a:t>
            </a:r>
            <a:r>
              <a:rPr sz="900" spc="-5" dirty="0">
                <a:solidFill>
                  <a:srgbClr val="6D6E71"/>
                </a:solidFill>
                <a:latin typeface="Muli-Light"/>
                <a:cs typeface="Muli-Light"/>
              </a:rPr>
              <a:t>core </a:t>
            </a:r>
            <a:r>
              <a:rPr sz="900" dirty="0">
                <a:solidFill>
                  <a:srgbClr val="6D6E71"/>
                </a:solidFill>
                <a:latin typeface="Muli-Light"/>
                <a:cs typeface="Muli-Light"/>
              </a:rPr>
              <a:t>LMS </a:t>
            </a:r>
            <a:r>
              <a:rPr sz="900" spc="-10" dirty="0">
                <a:solidFill>
                  <a:srgbClr val="6D6E71"/>
                </a:solidFill>
                <a:latin typeface="Muli-Light"/>
                <a:cs typeface="Muli-Light"/>
              </a:rPr>
              <a:t>offering</a:t>
            </a:r>
            <a:r>
              <a:rPr sz="900" spc="-8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6D6E71"/>
                </a:solidFill>
                <a:latin typeface="Muli-Light"/>
                <a:cs typeface="Muli-Light"/>
              </a:rPr>
              <a:t>for  their enterprise </a:t>
            </a:r>
            <a:r>
              <a:rPr sz="900" spc="-5" dirty="0">
                <a:solidFill>
                  <a:srgbClr val="6D6E71"/>
                </a:solidFill>
                <a:latin typeface="Muli-Light"/>
                <a:cs typeface="Muli-Light"/>
              </a:rPr>
              <a:t>customer</a:t>
            </a:r>
            <a:r>
              <a:rPr sz="900" spc="-2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6D6E71"/>
                </a:solidFill>
                <a:latin typeface="Muli-Light"/>
                <a:cs typeface="Muli-Light"/>
              </a:rPr>
              <a:t>base.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3299" y="4411671"/>
            <a:ext cx="314007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Find out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why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organisations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like 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yours have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powered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their</a:t>
            </a:r>
            <a:r>
              <a:rPr sz="1500" b="1" spc="-8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product  with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</a:t>
            </a:r>
            <a:r>
              <a:rPr sz="1500" b="1" spc="-1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content…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06186" y="2138752"/>
            <a:ext cx="0" cy="1562100"/>
          </a:xfrm>
          <a:custGeom>
            <a:avLst/>
            <a:gdLst/>
            <a:ahLst/>
            <a:cxnLst/>
            <a:rect l="l" t="t" r="r" b="b"/>
            <a:pathLst>
              <a:path h="1562100">
                <a:moveTo>
                  <a:pt x="0" y="0"/>
                </a:moveTo>
                <a:lnTo>
                  <a:pt x="0" y="156199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5999" y="4078587"/>
            <a:ext cx="3829685" cy="0"/>
          </a:xfrm>
          <a:custGeom>
            <a:avLst/>
            <a:gdLst/>
            <a:ahLst/>
            <a:cxnLst/>
            <a:rect l="l" t="t" r="r" b="b"/>
            <a:pathLst>
              <a:path w="3829685">
                <a:moveTo>
                  <a:pt x="0" y="0"/>
                </a:moveTo>
                <a:lnTo>
                  <a:pt x="3829202" y="0"/>
                </a:lnTo>
              </a:path>
            </a:pathLst>
          </a:custGeom>
          <a:ln w="3175">
            <a:solidFill>
              <a:srgbClr val="33B9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13394" y="4318889"/>
            <a:ext cx="1614605" cy="6848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74384" y="5148000"/>
            <a:ext cx="1417896" cy="6116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17044" y="4479416"/>
            <a:ext cx="1132586" cy="5096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17743" y="2301189"/>
            <a:ext cx="2058174" cy="13194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3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D5F5BAD-3191-6D4C-93E3-B508ED9C4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567900" y="820600"/>
            <a:ext cx="3023870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Learning Platform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900" spc="-15" dirty="0">
                <a:solidFill>
                  <a:srgbClr val="FFFFFF"/>
                </a:solidFill>
                <a:latin typeface="Muli"/>
                <a:cs typeface="Muli"/>
              </a:rPr>
              <a:t>offers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Cloud based online training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platform,  with LMS capability including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ability for users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 build their own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courses.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Accessible 24/7 on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any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mobile  or tablet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device.</a:t>
            </a:r>
            <a:endParaRPr sz="900">
              <a:latin typeface="Muli"/>
              <a:cs typeface="Mul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67900" y="2946239"/>
            <a:ext cx="2925445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Content</a:t>
            </a:r>
            <a:r>
              <a:rPr sz="1400" b="1" spc="-1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Marketplace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 marketplace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contains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more than 400,000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learning items.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Ranging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from free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pay-per-use  courses covering compliance, soft skills and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personal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development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content.</a:t>
            </a:r>
            <a:endParaRPr sz="900">
              <a:latin typeface="Muli"/>
              <a:cs typeface="Mu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7900" y="5168012"/>
            <a:ext cx="287591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Premium</a:t>
            </a:r>
            <a:r>
              <a:rPr sz="1400" b="1" spc="-1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Library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900" spc="-15" dirty="0">
                <a:solidFill>
                  <a:srgbClr val="FFFFFF"/>
                </a:solidFill>
                <a:latin typeface="Muli"/>
                <a:cs typeface="Muli"/>
              </a:rPr>
              <a:t>offers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 premium library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made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up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 the most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in-demand courses available from GO1’s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network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global content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creators.</a:t>
            </a:r>
            <a:endParaRPr sz="900">
              <a:latin typeface="Muli"/>
              <a:cs typeface="Mul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03299" y="906340"/>
            <a:ext cx="2944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344B5D"/>
                </a:solidFill>
                <a:latin typeface="Muli-Light"/>
                <a:cs typeface="Muli-Light"/>
              </a:rPr>
              <a:t>Partner with</a:t>
            </a:r>
            <a:r>
              <a:rPr sz="2800" spc="-9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spc="-5" dirty="0">
                <a:solidFill>
                  <a:srgbClr val="344B5D"/>
                </a:solidFill>
                <a:latin typeface="Muli-Light"/>
                <a:cs typeface="Muli-Light"/>
              </a:rPr>
              <a:t>GO1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3299" y="1501213"/>
            <a:ext cx="5477510" cy="584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With the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world’s largest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network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of online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training</a:t>
            </a:r>
            <a:r>
              <a:rPr sz="1500" spc="-8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providers,</a:t>
            </a:r>
            <a:endParaRPr sz="150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GO1 simplifies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your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corporate</a:t>
            </a:r>
            <a:r>
              <a:rPr sz="1500" spc="-2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training.</a:t>
            </a:r>
            <a:endParaRPr sz="1500">
              <a:latin typeface="Muli-Light"/>
              <a:cs typeface="Muli-Light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108690" y="2927336"/>
          <a:ext cx="5400674" cy="23551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50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C7C8CA"/>
                      </a:solidFill>
                      <a:prstDash val="solid"/>
                    </a:lnR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T w="3175">
                      <a:solidFill>
                        <a:srgbClr val="C7C8CA"/>
                      </a:solidFill>
                      <a:prstDash val="solid"/>
                    </a:lnT>
                    <a:lnB w="3175">
                      <a:solidFill>
                        <a:srgbClr val="C7C8C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R w="3175">
                      <a:solidFill>
                        <a:srgbClr val="C7C8CA"/>
                      </a:solidFill>
                      <a:prstDash val="solid"/>
                    </a:lnR>
                    <a:lnT w="3175">
                      <a:solidFill>
                        <a:srgbClr val="C7C8C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C7C8CA"/>
                      </a:solidFill>
                      <a:prstDash val="solid"/>
                    </a:lnL>
                    <a:lnT w="3175">
                      <a:solidFill>
                        <a:srgbClr val="C7C8C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4770492" y="3330683"/>
            <a:ext cx="74295" cy="86995"/>
          </a:xfrm>
          <a:custGeom>
            <a:avLst/>
            <a:gdLst/>
            <a:ahLst/>
            <a:cxnLst/>
            <a:rect l="l" t="t" r="r" b="b"/>
            <a:pathLst>
              <a:path w="74295" h="86995">
                <a:moveTo>
                  <a:pt x="11201" y="2159"/>
                </a:moveTo>
                <a:lnTo>
                  <a:pt x="0" y="2159"/>
                </a:lnTo>
                <a:lnTo>
                  <a:pt x="0" y="86588"/>
                </a:lnTo>
                <a:lnTo>
                  <a:pt x="10769" y="86588"/>
                </a:lnTo>
                <a:lnTo>
                  <a:pt x="10769" y="44373"/>
                </a:lnTo>
                <a:lnTo>
                  <a:pt x="11633" y="37045"/>
                </a:lnTo>
                <a:lnTo>
                  <a:pt x="12496" y="32740"/>
                </a:lnTo>
                <a:lnTo>
                  <a:pt x="14211" y="26708"/>
                </a:lnTo>
                <a:lnTo>
                  <a:pt x="17665" y="21107"/>
                </a:lnTo>
                <a:lnTo>
                  <a:pt x="22316" y="17233"/>
                </a:lnTo>
                <a:lnTo>
                  <a:pt x="11201" y="17233"/>
                </a:lnTo>
                <a:lnTo>
                  <a:pt x="11201" y="2159"/>
                </a:lnTo>
                <a:close/>
              </a:path>
              <a:path w="74295" h="86995">
                <a:moveTo>
                  <a:pt x="66937" y="10337"/>
                </a:moveTo>
                <a:lnTo>
                  <a:pt x="46520" y="10337"/>
                </a:lnTo>
                <a:lnTo>
                  <a:pt x="51257" y="11633"/>
                </a:lnTo>
                <a:lnTo>
                  <a:pt x="54711" y="14655"/>
                </a:lnTo>
                <a:lnTo>
                  <a:pt x="58153" y="17233"/>
                </a:lnTo>
                <a:lnTo>
                  <a:pt x="60744" y="21539"/>
                </a:lnTo>
                <a:lnTo>
                  <a:pt x="62026" y="27139"/>
                </a:lnTo>
                <a:lnTo>
                  <a:pt x="62890" y="30162"/>
                </a:lnTo>
                <a:lnTo>
                  <a:pt x="63213" y="34987"/>
                </a:lnTo>
                <a:lnTo>
                  <a:pt x="63322" y="86588"/>
                </a:lnTo>
                <a:lnTo>
                  <a:pt x="74091" y="86588"/>
                </a:lnTo>
                <a:lnTo>
                  <a:pt x="74091" y="43078"/>
                </a:lnTo>
                <a:lnTo>
                  <a:pt x="73855" y="34987"/>
                </a:lnTo>
                <a:lnTo>
                  <a:pt x="73175" y="28109"/>
                </a:lnTo>
                <a:lnTo>
                  <a:pt x="72093" y="22363"/>
                </a:lnTo>
                <a:lnTo>
                  <a:pt x="70650" y="17665"/>
                </a:lnTo>
                <a:lnTo>
                  <a:pt x="68491" y="12065"/>
                </a:lnTo>
                <a:lnTo>
                  <a:pt x="66937" y="10337"/>
                </a:lnTo>
                <a:close/>
              </a:path>
              <a:path w="74295" h="86995">
                <a:moveTo>
                  <a:pt x="49542" y="0"/>
                </a:moveTo>
                <a:lnTo>
                  <a:pt x="37045" y="0"/>
                </a:lnTo>
                <a:lnTo>
                  <a:pt x="31013" y="1295"/>
                </a:lnTo>
                <a:lnTo>
                  <a:pt x="25844" y="4318"/>
                </a:lnTo>
                <a:lnTo>
                  <a:pt x="20243" y="7327"/>
                </a:lnTo>
                <a:lnTo>
                  <a:pt x="15506" y="11633"/>
                </a:lnTo>
                <a:lnTo>
                  <a:pt x="11201" y="17233"/>
                </a:lnTo>
                <a:lnTo>
                  <a:pt x="22316" y="17233"/>
                </a:lnTo>
                <a:lnTo>
                  <a:pt x="28003" y="12496"/>
                </a:lnTo>
                <a:lnTo>
                  <a:pt x="34035" y="10337"/>
                </a:lnTo>
                <a:lnTo>
                  <a:pt x="66937" y="10337"/>
                </a:lnTo>
                <a:lnTo>
                  <a:pt x="64617" y="7759"/>
                </a:lnTo>
                <a:lnTo>
                  <a:pt x="55143" y="1727"/>
                </a:lnTo>
                <a:lnTo>
                  <a:pt x="49542" y="0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0095" y="3331118"/>
            <a:ext cx="51435" cy="88900"/>
          </a:xfrm>
          <a:custGeom>
            <a:avLst/>
            <a:gdLst/>
            <a:ahLst/>
            <a:cxnLst/>
            <a:rect l="l" t="t" r="r" b="b"/>
            <a:pathLst>
              <a:path w="51435" h="88900">
                <a:moveTo>
                  <a:pt x="6883" y="68922"/>
                </a:moveTo>
                <a:lnTo>
                  <a:pt x="0" y="76669"/>
                </a:lnTo>
                <a:lnTo>
                  <a:pt x="3009" y="80124"/>
                </a:lnTo>
                <a:lnTo>
                  <a:pt x="6883" y="83134"/>
                </a:lnTo>
                <a:lnTo>
                  <a:pt x="15506" y="87439"/>
                </a:lnTo>
                <a:lnTo>
                  <a:pt x="20243" y="88303"/>
                </a:lnTo>
                <a:lnTo>
                  <a:pt x="32308" y="88303"/>
                </a:lnTo>
                <a:lnTo>
                  <a:pt x="38328" y="85725"/>
                </a:lnTo>
                <a:lnTo>
                  <a:pt x="45666" y="78397"/>
                </a:lnTo>
                <a:lnTo>
                  <a:pt x="18516" y="78397"/>
                </a:lnTo>
                <a:lnTo>
                  <a:pt x="12484" y="75387"/>
                </a:lnTo>
                <a:lnTo>
                  <a:pt x="6883" y="68922"/>
                </a:lnTo>
                <a:close/>
              </a:path>
              <a:path w="51435" h="88900">
                <a:moveTo>
                  <a:pt x="27127" y="0"/>
                </a:moveTo>
                <a:lnTo>
                  <a:pt x="20243" y="0"/>
                </a:lnTo>
                <a:lnTo>
                  <a:pt x="14643" y="2159"/>
                </a:lnTo>
                <a:lnTo>
                  <a:pt x="6032" y="10769"/>
                </a:lnTo>
                <a:lnTo>
                  <a:pt x="3873" y="15938"/>
                </a:lnTo>
                <a:lnTo>
                  <a:pt x="3873" y="27139"/>
                </a:lnTo>
                <a:lnTo>
                  <a:pt x="5600" y="31445"/>
                </a:lnTo>
                <a:lnTo>
                  <a:pt x="10769" y="39204"/>
                </a:lnTo>
                <a:lnTo>
                  <a:pt x="15938" y="43078"/>
                </a:lnTo>
                <a:lnTo>
                  <a:pt x="23685" y="46951"/>
                </a:lnTo>
                <a:lnTo>
                  <a:pt x="31013" y="50825"/>
                </a:lnTo>
                <a:lnTo>
                  <a:pt x="35318" y="53416"/>
                </a:lnTo>
                <a:lnTo>
                  <a:pt x="37477" y="55994"/>
                </a:lnTo>
                <a:lnTo>
                  <a:pt x="39624" y="58153"/>
                </a:lnTo>
                <a:lnTo>
                  <a:pt x="40487" y="61163"/>
                </a:lnTo>
                <a:lnTo>
                  <a:pt x="40487" y="68059"/>
                </a:lnTo>
                <a:lnTo>
                  <a:pt x="38760" y="71501"/>
                </a:lnTo>
                <a:lnTo>
                  <a:pt x="35750" y="74091"/>
                </a:lnTo>
                <a:lnTo>
                  <a:pt x="32727" y="77101"/>
                </a:lnTo>
                <a:lnTo>
                  <a:pt x="28854" y="78397"/>
                </a:lnTo>
                <a:lnTo>
                  <a:pt x="45666" y="78397"/>
                </a:lnTo>
                <a:lnTo>
                  <a:pt x="47815" y="76250"/>
                </a:lnTo>
                <a:lnTo>
                  <a:pt x="50393" y="70218"/>
                </a:lnTo>
                <a:lnTo>
                  <a:pt x="50393" y="58153"/>
                </a:lnTo>
                <a:lnTo>
                  <a:pt x="49098" y="53848"/>
                </a:lnTo>
                <a:lnTo>
                  <a:pt x="46088" y="49974"/>
                </a:lnTo>
                <a:lnTo>
                  <a:pt x="43497" y="46088"/>
                </a:lnTo>
                <a:lnTo>
                  <a:pt x="37896" y="42214"/>
                </a:lnTo>
                <a:lnTo>
                  <a:pt x="23253" y="34467"/>
                </a:lnTo>
                <a:lnTo>
                  <a:pt x="18948" y="31445"/>
                </a:lnTo>
                <a:lnTo>
                  <a:pt x="14643" y="26276"/>
                </a:lnTo>
                <a:lnTo>
                  <a:pt x="13779" y="23698"/>
                </a:lnTo>
                <a:lnTo>
                  <a:pt x="13779" y="18097"/>
                </a:lnTo>
                <a:lnTo>
                  <a:pt x="15074" y="15074"/>
                </a:lnTo>
                <a:lnTo>
                  <a:pt x="20243" y="10769"/>
                </a:lnTo>
                <a:lnTo>
                  <a:pt x="23253" y="9474"/>
                </a:lnTo>
                <a:lnTo>
                  <a:pt x="49248" y="9474"/>
                </a:lnTo>
                <a:lnTo>
                  <a:pt x="44940" y="5934"/>
                </a:lnTo>
                <a:lnTo>
                  <a:pt x="38976" y="2474"/>
                </a:lnTo>
                <a:lnTo>
                  <a:pt x="33012" y="470"/>
                </a:lnTo>
                <a:lnTo>
                  <a:pt x="27127" y="0"/>
                </a:lnTo>
                <a:close/>
              </a:path>
              <a:path w="51435" h="88900">
                <a:moveTo>
                  <a:pt x="49248" y="9474"/>
                </a:moveTo>
                <a:lnTo>
                  <a:pt x="32308" y="9474"/>
                </a:lnTo>
                <a:lnTo>
                  <a:pt x="38328" y="12496"/>
                </a:lnTo>
                <a:lnTo>
                  <a:pt x="43929" y="18097"/>
                </a:lnTo>
                <a:lnTo>
                  <a:pt x="50825" y="10769"/>
                </a:lnTo>
                <a:lnTo>
                  <a:pt x="49248" y="9474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30305" y="3297949"/>
            <a:ext cx="376054" cy="164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70969" y="3331548"/>
            <a:ext cx="87452" cy="8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0387" y="3303549"/>
            <a:ext cx="259318" cy="116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9951" y="3298380"/>
            <a:ext cx="255010" cy="1197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34351" y="3331545"/>
            <a:ext cx="87871" cy="119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33881" y="3297949"/>
            <a:ext cx="18415" cy="119380"/>
          </a:xfrm>
          <a:custGeom>
            <a:avLst/>
            <a:gdLst/>
            <a:ahLst/>
            <a:cxnLst/>
            <a:rect l="l" t="t" r="r" b="b"/>
            <a:pathLst>
              <a:path w="18414" h="119379">
                <a:moveTo>
                  <a:pt x="11620" y="0"/>
                </a:moveTo>
                <a:lnTo>
                  <a:pt x="6451" y="0"/>
                </a:lnTo>
                <a:lnTo>
                  <a:pt x="4737" y="863"/>
                </a:lnTo>
                <a:lnTo>
                  <a:pt x="2578" y="2578"/>
                </a:lnTo>
                <a:lnTo>
                  <a:pt x="863" y="4305"/>
                </a:lnTo>
                <a:lnTo>
                  <a:pt x="0" y="6464"/>
                </a:lnTo>
                <a:lnTo>
                  <a:pt x="0" y="11633"/>
                </a:lnTo>
                <a:lnTo>
                  <a:pt x="863" y="13779"/>
                </a:lnTo>
                <a:lnTo>
                  <a:pt x="2578" y="15506"/>
                </a:lnTo>
                <a:lnTo>
                  <a:pt x="4737" y="17233"/>
                </a:lnTo>
                <a:lnTo>
                  <a:pt x="6451" y="18097"/>
                </a:lnTo>
                <a:lnTo>
                  <a:pt x="11620" y="18097"/>
                </a:lnTo>
                <a:lnTo>
                  <a:pt x="13779" y="17233"/>
                </a:lnTo>
                <a:lnTo>
                  <a:pt x="17221" y="13779"/>
                </a:lnTo>
                <a:lnTo>
                  <a:pt x="18084" y="11633"/>
                </a:lnTo>
                <a:lnTo>
                  <a:pt x="18084" y="6464"/>
                </a:lnTo>
                <a:lnTo>
                  <a:pt x="17221" y="4305"/>
                </a:lnTo>
                <a:lnTo>
                  <a:pt x="13779" y="863"/>
                </a:lnTo>
                <a:lnTo>
                  <a:pt x="11620" y="0"/>
                </a:lnTo>
                <a:close/>
              </a:path>
              <a:path w="18414" h="119379">
                <a:moveTo>
                  <a:pt x="14643" y="34886"/>
                </a:moveTo>
                <a:lnTo>
                  <a:pt x="3873" y="34886"/>
                </a:lnTo>
                <a:lnTo>
                  <a:pt x="3873" y="119316"/>
                </a:lnTo>
                <a:lnTo>
                  <a:pt x="14643" y="119316"/>
                </a:lnTo>
                <a:lnTo>
                  <a:pt x="14643" y="34886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10682" y="3168286"/>
            <a:ext cx="186690" cy="187325"/>
          </a:xfrm>
          <a:custGeom>
            <a:avLst/>
            <a:gdLst/>
            <a:ahLst/>
            <a:cxnLst/>
            <a:rect l="l" t="t" r="r" b="b"/>
            <a:pathLst>
              <a:path w="186689" h="187325">
                <a:moveTo>
                  <a:pt x="93472" y="0"/>
                </a:moveTo>
                <a:lnTo>
                  <a:pt x="57060" y="7336"/>
                </a:lnTo>
                <a:lnTo>
                  <a:pt x="27352" y="27354"/>
                </a:lnTo>
                <a:lnTo>
                  <a:pt x="7336" y="57066"/>
                </a:lnTo>
                <a:lnTo>
                  <a:pt x="0" y="93484"/>
                </a:lnTo>
                <a:lnTo>
                  <a:pt x="7336" y="129895"/>
                </a:lnTo>
                <a:lnTo>
                  <a:pt x="27352" y="159604"/>
                </a:lnTo>
                <a:lnTo>
                  <a:pt x="57060" y="179620"/>
                </a:lnTo>
                <a:lnTo>
                  <a:pt x="93472" y="186956"/>
                </a:lnTo>
                <a:lnTo>
                  <a:pt x="97345" y="186956"/>
                </a:lnTo>
                <a:lnTo>
                  <a:pt x="105105" y="186093"/>
                </a:lnTo>
                <a:lnTo>
                  <a:pt x="104241" y="186093"/>
                </a:lnTo>
                <a:lnTo>
                  <a:pt x="74767" y="180122"/>
                </a:lnTo>
                <a:lnTo>
                  <a:pt x="50663" y="163852"/>
                </a:lnTo>
                <a:lnTo>
                  <a:pt x="34393" y="139748"/>
                </a:lnTo>
                <a:lnTo>
                  <a:pt x="28422" y="110274"/>
                </a:lnTo>
                <a:lnTo>
                  <a:pt x="34393" y="80802"/>
                </a:lnTo>
                <a:lnTo>
                  <a:pt x="50663" y="56702"/>
                </a:lnTo>
                <a:lnTo>
                  <a:pt x="74767" y="40436"/>
                </a:lnTo>
                <a:lnTo>
                  <a:pt x="104241" y="34467"/>
                </a:lnTo>
                <a:lnTo>
                  <a:pt x="164299" y="34467"/>
                </a:lnTo>
                <a:lnTo>
                  <a:pt x="159537" y="27354"/>
                </a:lnTo>
                <a:lnTo>
                  <a:pt x="129876" y="7336"/>
                </a:lnTo>
                <a:lnTo>
                  <a:pt x="93472" y="0"/>
                </a:lnTo>
                <a:close/>
              </a:path>
              <a:path w="186689" h="187325">
                <a:moveTo>
                  <a:pt x="164299" y="34467"/>
                </a:moveTo>
                <a:lnTo>
                  <a:pt x="104241" y="34467"/>
                </a:lnTo>
                <a:lnTo>
                  <a:pt x="133715" y="40436"/>
                </a:lnTo>
                <a:lnTo>
                  <a:pt x="157819" y="56702"/>
                </a:lnTo>
                <a:lnTo>
                  <a:pt x="174089" y="80802"/>
                </a:lnTo>
                <a:lnTo>
                  <a:pt x="180060" y="110274"/>
                </a:lnTo>
                <a:lnTo>
                  <a:pt x="179581" y="118837"/>
                </a:lnTo>
                <a:lnTo>
                  <a:pt x="178173" y="127076"/>
                </a:lnTo>
                <a:lnTo>
                  <a:pt x="175876" y="134991"/>
                </a:lnTo>
                <a:lnTo>
                  <a:pt x="172732" y="142582"/>
                </a:lnTo>
                <a:lnTo>
                  <a:pt x="178518" y="131459"/>
                </a:lnTo>
                <a:lnTo>
                  <a:pt x="182851" y="119486"/>
                </a:lnTo>
                <a:lnTo>
                  <a:pt x="185570" y="106787"/>
                </a:lnTo>
                <a:lnTo>
                  <a:pt x="186512" y="93484"/>
                </a:lnTo>
                <a:lnTo>
                  <a:pt x="179425" y="57066"/>
                </a:lnTo>
                <a:lnTo>
                  <a:pt x="164299" y="34467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55051" y="3217397"/>
            <a:ext cx="123189" cy="123825"/>
          </a:xfrm>
          <a:custGeom>
            <a:avLst/>
            <a:gdLst/>
            <a:ahLst/>
            <a:cxnLst/>
            <a:rect l="l" t="t" r="r" b="b"/>
            <a:pathLst>
              <a:path w="123189" h="123825">
                <a:moveTo>
                  <a:pt x="61594" y="0"/>
                </a:moveTo>
                <a:lnTo>
                  <a:pt x="37617" y="4839"/>
                </a:lnTo>
                <a:lnTo>
                  <a:pt x="18038" y="18038"/>
                </a:lnTo>
                <a:lnTo>
                  <a:pt x="4839" y="37617"/>
                </a:lnTo>
                <a:lnTo>
                  <a:pt x="0" y="61594"/>
                </a:lnTo>
                <a:lnTo>
                  <a:pt x="4839" y="85580"/>
                </a:lnTo>
                <a:lnTo>
                  <a:pt x="18038" y="105162"/>
                </a:lnTo>
                <a:lnTo>
                  <a:pt x="37617" y="118362"/>
                </a:lnTo>
                <a:lnTo>
                  <a:pt x="61594" y="123202"/>
                </a:lnTo>
                <a:lnTo>
                  <a:pt x="66763" y="123202"/>
                </a:lnTo>
                <a:lnTo>
                  <a:pt x="76238" y="121475"/>
                </a:lnTo>
                <a:lnTo>
                  <a:pt x="72364" y="121475"/>
                </a:lnTo>
                <a:lnTo>
                  <a:pt x="53808" y="117699"/>
                </a:lnTo>
                <a:lnTo>
                  <a:pt x="38603" y="107421"/>
                </a:lnTo>
                <a:lnTo>
                  <a:pt x="28325" y="92216"/>
                </a:lnTo>
                <a:lnTo>
                  <a:pt x="24549" y="73659"/>
                </a:lnTo>
                <a:lnTo>
                  <a:pt x="28325" y="55103"/>
                </a:lnTo>
                <a:lnTo>
                  <a:pt x="38603" y="39898"/>
                </a:lnTo>
                <a:lnTo>
                  <a:pt x="53808" y="29620"/>
                </a:lnTo>
                <a:lnTo>
                  <a:pt x="72364" y="25844"/>
                </a:lnTo>
                <a:lnTo>
                  <a:pt x="110417" y="25844"/>
                </a:lnTo>
                <a:lnTo>
                  <a:pt x="105155" y="18038"/>
                </a:lnTo>
                <a:lnTo>
                  <a:pt x="85578" y="4839"/>
                </a:lnTo>
                <a:lnTo>
                  <a:pt x="61594" y="0"/>
                </a:lnTo>
                <a:close/>
              </a:path>
              <a:path w="123189" h="123825">
                <a:moveTo>
                  <a:pt x="74955" y="121043"/>
                </a:moveTo>
                <a:lnTo>
                  <a:pt x="73659" y="121475"/>
                </a:lnTo>
                <a:lnTo>
                  <a:pt x="76238" y="121475"/>
                </a:lnTo>
                <a:lnTo>
                  <a:pt x="74955" y="121043"/>
                </a:lnTo>
                <a:close/>
              </a:path>
              <a:path w="123189" h="123825">
                <a:moveTo>
                  <a:pt x="110417" y="25844"/>
                </a:moveTo>
                <a:lnTo>
                  <a:pt x="72364" y="25844"/>
                </a:lnTo>
                <a:lnTo>
                  <a:pt x="90921" y="29620"/>
                </a:lnTo>
                <a:lnTo>
                  <a:pt x="106125" y="39898"/>
                </a:lnTo>
                <a:lnTo>
                  <a:pt x="116404" y="55103"/>
                </a:lnTo>
                <a:lnTo>
                  <a:pt x="120180" y="73659"/>
                </a:lnTo>
                <a:lnTo>
                  <a:pt x="120180" y="77533"/>
                </a:lnTo>
                <a:lnTo>
                  <a:pt x="119748" y="80987"/>
                </a:lnTo>
                <a:lnTo>
                  <a:pt x="118884" y="84429"/>
                </a:lnTo>
                <a:lnTo>
                  <a:pt x="121907" y="77533"/>
                </a:lnTo>
                <a:lnTo>
                  <a:pt x="123189" y="69786"/>
                </a:lnTo>
                <a:lnTo>
                  <a:pt x="123189" y="61594"/>
                </a:lnTo>
                <a:lnTo>
                  <a:pt x="118352" y="37617"/>
                </a:lnTo>
                <a:lnTo>
                  <a:pt x="110417" y="25844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95977" y="3260472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32296" y="0"/>
                </a:moveTo>
                <a:lnTo>
                  <a:pt x="19802" y="2564"/>
                </a:lnTo>
                <a:lnTo>
                  <a:pt x="9528" y="9529"/>
                </a:lnTo>
                <a:lnTo>
                  <a:pt x="2563" y="19807"/>
                </a:lnTo>
                <a:lnTo>
                  <a:pt x="0" y="32308"/>
                </a:lnTo>
                <a:lnTo>
                  <a:pt x="2563" y="44809"/>
                </a:lnTo>
                <a:lnTo>
                  <a:pt x="9528" y="55087"/>
                </a:lnTo>
                <a:lnTo>
                  <a:pt x="19802" y="62053"/>
                </a:lnTo>
                <a:lnTo>
                  <a:pt x="32296" y="64617"/>
                </a:lnTo>
                <a:lnTo>
                  <a:pt x="35318" y="64617"/>
                </a:lnTo>
                <a:lnTo>
                  <a:pt x="38328" y="64185"/>
                </a:lnTo>
                <a:lnTo>
                  <a:pt x="39839" y="63753"/>
                </a:lnTo>
                <a:lnTo>
                  <a:pt x="39624" y="63753"/>
                </a:lnTo>
                <a:lnTo>
                  <a:pt x="30468" y="61869"/>
                </a:lnTo>
                <a:lnTo>
                  <a:pt x="22933" y="56753"/>
                </a:lnTo>
                <a:lnTo>
                  <a:pt x="17821" y="49212"/>
                </a:lnTo>
                <a:lnTo>
                  <a:pt x="15938" y="40055"/>
                </a:lnTo>
                <a:lnTo>
                  <a:pt x="17821" y="30906"/>
                </a:lnTo>
                <a:lnTo>
                  <a:pt x="22933" y="23369"/>
                </a:lnTo>
                <a:lnTo>
                  <a:pt x="30468" y="18254"/>
                </a:lnTo>
                <a:lnTo>
                  <a:pt x="39624" y="16370"/>
                </a:lnTo>
                <a:lnTo>
                  <a:pt x="59711" y="16370"/>
                </a:lnTo>
                <a:lnTo>
                  <a:pt x="55075" y="9529"/>
                </a:lnTo>
                <a:lnTo>
                  <a:pt x="44797" y="2564"/>
                </a:lnTo>
                <a:lnTo>
                  <a:pt x="32296" y="0"/>
                </a:lnTo>
                <a:close/>
              </a:path>
              <a:path w="64770" h="64770">
                <a:moveTo>
                  <a:pt x="40746" y="63494"/>
                </a:moveTo>
                <a:lnTo>
                  <a:pt x="39839" y="63753"/>
                </a:lnTo>
                <a:lnTo>
                  <a:pt x="40487" y="63753"/>
                </a:lnTo>
                <a:lnTo>
                  <a:pt x="40746" y="63494"/>
                </a:lnTo>
                <a:close/>
              </a:path>
              <a:path w="64770" h="64770">
                <a:moveTo>
                  <a:pt x="41351" y="63322"/>
                </a:moveTo>
                <a:lnTo>
                  <a:pt x="40919" y="63322"/>
                </a:lnTo>
                <a:lnTo>
                  <a:pt x="40746" y="63494"/>
                </a:lnTo>
                <a:lnTo>
                  <a:pt x="41351" y="63322"/>
                </a:lnTo>
                <a:close/>
              </a:path>
              <a:path w="64770" h="64770">
                <a:moveTo>
                  <a:pt x="59711" y="16370"/>
                </a:moveTo>
                <a:lnTo>
                  <a:pt x="39624" y="16370"/>
                </a:lnTo>
                <a:lnTo>
                  <a:pt x="48781" y="18254"/>
                </a:lnTo>
                <a:lnTo>
                  <a:pt x="56321" y="23369"/>
                </a:lnTo>
                <a:lnTo>
                  <a:pt x="61437" y="30906"/>
                </a:lnTo>
                <a:lnTo>
                  <a:pt x="63322" y="40055"/>
                </a:lnTo>
                <a:lnTo>
                  <a:pt x="63322" y="41351"/>
                </a:lnTo>
                <a:lnTo>
                  <a:pt x="64173" y="38341"/>
                </a:lnTo>
                <a:lnTo>
                  <a:pt x="64604" y="35318"/>
                </a:lnTo>
                <a:lnTo>
                  <a:pt x="64604" y="32308"/>
                </a:lnTo>
                <a:lnTo>
                  <a:pt x="62040" y="19807"/>
                </a:lnTo>
                <a:lnTo>
                  <a:pt x="59711" y="1637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93149" y="4741560"/>
            <a:ext cx="717981" cy="2338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75974" y="4741560"/>
            <a:ext cx="716685" cy="319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64198" y="3929899"/>
            <a:ext cx="741161" cy="3347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72678" y="2937764"/>
            <a:ext cx="729438" cy="7294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79170" y="3979914"/>
            <a:ext cx="831753" cy="2445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7026" y="4793068"/>
            <a:ext cx="496948" cy="199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81189" y="3262339"/>
            <a:ext cx="814901" cy="1997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4910" y="3968000"/>
            <a:ext cx="793170" cy="315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57990" y="3954513"/>
            <a:ext cx="1379410" cy="3338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20095" y="5652451"/>
            <a:ext cx="5388610" cy="480695"/>
          </a:xfrm>
          <a:custGeom>
            <a:avLst/>
            <a:gdLst/>
            <a:ahLst/>
            <a:cxnLst/>
            <a:rect l="l" t="t" r="r" b="b"/>
            <a:pathLst>
              <a:path w="5388609" h="480695">
                <a:moveTo>
                  <a:pt x="5352592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444499"/>
                </a:lnTo>
                <a:lnTo>
                  <a:pt x="562" y="465315"/>
                </a:lnTo>
                <a:lnTo>
                  <a:pt x="4500" y="476003"/>
                </a:lnTo>
                <a:lnTo>
                  <a:pt x="15189" y="479941"/>
                </a:lnTo>
                <a:lnTo>
                  <a:pt x="36004" y="480504"/>
                </a:lnTo>
                <a:lnTo>
                  <a:pt x="5352592" y="480504"/>
                </a:lnTo>
                <a:lnTo>
                  <a:pt x="5373407" y="479941"/>
                </a:lnTo>
                <a:lnTo>
                  <a:pt x="5384096" y="476003"/>
                </a:lnTo>
                <a:lnTo>
                  <a:pt x="5388034" y="465315"/>
                </a:lnTo>
                <a:lnTo>
                  <a:pt x="5388597" y="444499"/>
                </a:lnTo>
                <a:lnTo>
                  <a:pt x="5388597" y="36004"/>
                </a:lnTo>
                <a:lnTo>
                  <a:pt x="5388034" y="15189"/>
                </a:lnTo>
                <a:lnTo>
                  <a:pt x="5384096" y="4500"/>
                </a:lnTo>
                <a:lnTo>
                  <a:pt x="5373407" y="562"/>
                </a:lnTo>
                <a:lnTo>
                  <a:pt x="5352592" y="0"/>
                </a:lnTo>
                <a:close/>
              </a:path>
            </a:pathLst>
          </a:custGeom>
          <a:solidFill>
            <a:srgbClr val="33B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63681" y="5767061"/>
            <a:ext cx="39376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Each year GO1 trains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more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than 500,000</a:t>
            </a:r>
            <a:r>
              <a:rPr sz="1300" b="1" spc="-5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people!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58689" y="5797438"/>
            <a:ext cx="199821" cy="1905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551598" y="2217021"/>
            <a:ext cx="200055" cy="2576047"/>
          </a:xfrm>
          <a:prstGeom prst="rect">
            <a:avLst/>
          </a:prstGeom>
        </p:spPr>
        <p:txBody>
          <a:bodyPr vert="vert270" wrap="square" lIns="0" tIns="419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30"/>
              </a:spcBef>
            </a:pPr>
            <a:r>
              <a:rPr sz="1300" b="1" spc="15" dirty="0">
                <a:solidFill>
                  <a:srgbClr val="344B5D"/>
                </a:solidFill>
                <a:latin typeface="Muli-SemiBold"/>
                <a:cs typeface="Muli-SemiBold"/>
              </a:rPr>
              <a:t>GO1 PRODUCT </a:t>
            </a:r>
            <a:r>
              <a:rPr sz="1300" b="1" spc="25" dirty="0">
                <a:solidFill>
                  <a:srgbClr val="344B5D"/>
                </a:solidFill>
                <a:latin typeface="Muli-SemiBold"/>
                <a:cs typeface="Muli-SemiBold"/>
              </a:rPr>
              <a:t>SUITE</a:t>
            </a:r>
            <a:endParaRPr sz="1300" dirty="0">
              <a:latin typeface="Muli-SemiBold"/>
              <a:cs typeface="Muli-SemiBold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447509" y="4715268"/>
            <a:ext cx="781641" cy="3187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47510" y="3196780"/>
            <a:ext cx="759745" cy="3308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42670" y="4705477"/>
            <a:ext cx="753241" cy="3383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4</a:t>
            </a:fld>
            <a:endParaRPr dirty="0"/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00EFBEBC-4A04-8140-B8DB-B00D2EBC2EA1}"/>
              </a:ext>
            </a:extLst>
          </p:cNvPr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 dirty="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54D8057-06B4-3A47-90FA-663BD18DD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5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870236" y="574743"/>
            <a:ext cx="1919605" cy="717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Development</a:t>
            </a:r>
            <a:r>
              <a:rPr sz="1400" b="1" spc="-2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tools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You will have access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our</a:t>
            </a:r>
            <a:r>
              <a:rPr sz="900" spc="-9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proven  partner integration</a:t>
            </a:r>
            <a:r>
              <a:rPr sz="900" spc="-2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patterns.</a:t>
            </a:r>
            <a:endParaRPr sz="900">
              <a:latin typeface="Muli"/>
              <a:cs typeface="Mul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89619" y="554843"/>
            <a:ext cx="1558925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Open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new</a:t>
            </a:r>
            <a:r>
              <a:rPr sz="1400" b="1" spc="-9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doors</a:t>
            </a:r>
            <a:endParaRPr sz="1400">
              <a:latin typeface="Muli-SemiBold"/>
              <a:cs typeface="Muli-SemiBold"/>
            </a:endParaRPr>
          </a:p>
          <a:p>
            <a:pPr marL="12700" marR="5080" indent="4445" algn="r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</a:rPr>
              <a:t>Leverage </a:t>
            </a:r>
            <a:r>
              <a:rPr sz="900" spc="-5" dirty="0">
                <a:solidFill>
                  <a:srgbClr val="FFFFFF"/>
                </a:solidFill>
              </a:rPr>
              <a:t>the </a:t>
            </a:r>
            <a:r>
              <a:rPr sz="900" dirty="0">
                <a:solidFill>
                  <a:srgbClr val="FFFFFF"/>
                </a:solidFill>
              </a:rPr>
              <a:t>fast</a:t>
            </a:r>
            <a:r>
              <a:rPr sz="900" spc="-75" dirty="0">
                <a:solidFill>
                  <a:srgbClr val="FFFFFF"/>
                </a:solidFill>
              </a:rPr>
              <a:t> </a:t>
            </a:r>
            <a:r>
              <a:rPr sz="900" dirty="0">
                <a:solidFill>
                  <a:srgbClr val="FFFFFF"/>
                </a:solidFill>
              </a:rPr>
              <a:t>growth</a:t>
            </a:r>
            <a:r>
              <a:rPr sz="900" spc="-20" dirty="0">
                <a:solidFill>
                  <a:srgbClr val="FFFFFF"/>
                </a:solidFill>
              </a:rPr>
              <a:t> </a:t>
            </a:r>
            <a:r>
              <a:rPr sz="900" spc="-5" dirty="0">
                <a:solidFill>
                  <a:srgbClr val="FFFFFF"/>
                </a:solidFill>
              </a:rPr>
              <a:t>of  the online</a:t>
            </a:r>
            <a:r>
              <a:rPr sz="900" spc="-65" dirty="0">
                <a:solidFill>
                  <a:srgbClr val="FFFFFF"/>
                </a:solidFill>
              </a:rPr>
              <a:t> </a:t>
            </a:r>
            <a:r>
              <a:rPr sz="900" dirty="0">
                <a:solidFill>
                  <a:srgbClr val="FFFFFF"/>
                </a:solidFill>
              </a:rPr>
              <a:t>learning</a:t>
            </a:r>
            <a:r>
              <a:rPr sz="900" spc="-30" dirty="0">
                <a:solidFill>
                  <a:srgbClr val="FFFFFF"/>
                </a:solidFill>
              </a:rPr>
              <a:t> </a:t>
            </a:r>
            <a:r>
              <a:rPr sz="900" dirty="0">
                <a:solidFill>
                  <a:srgbClr val="FFFFFF"/>
                </a:solidFill>
              </a:rPr>
              <a:t>industry;  </a:t>
            </a:r>
            <a:r>
              <a:rPr sz="900" spc="-5" dirty="0">
                <a:solidFill>
                  <a:srgbClr val="FFFFFF"/>
                </a:solidFill>
              </a:rPr>
              <a:t>to </a:t>
            </a:r>
            <a:r>
              <a:rPr sz="900" dirty="0">
                <a:solidFill>
                  <a:srgbClr val="FFFFFF"/>
                </a:solidFill>
              </a:rPr>
              <a:t>attract </a:t>
            </a:r>
            <a:r>
              <a:rPr sz="900" spc="-5" dirty="0">
                <a:solidFill>
                  <a:srgbClr val="FFFFFF"/>
                </a:solidFill>
              </a:rPr>
              <a:t>new</a:t>
            </a:r>
            <a:r>
              <a:rPr sz="900" spc="-95" dirty="0">
                <a:solidFill>
                  <a:srgbClr val="FFFFFF"/>
                </a:solidFill>
              </a:rPr>
              <a:t> </a:t>
            </a:r>
            <a:r>
              <a:rPr sz="900" dirty="0">
                <a:solidFill>
                  <a:srgbClr val="FFFFFF"/>
                </a:solidFill>
              </a:rPr>
              <a:t>clients.</a:t>
            </a:r>
            <a:endParaRPr sz="900"/>
          </a:p>
        </p:txBody>
      </p:sp>
      <p:sp>
        <p:nvSpPr>
          <p:cNvPr id="6" name="object 6"/>
          <p:cNvSpPr txBox="1"/>
          <p:nvPr/>
        </p:nvSpPr>
        <p:spPr>
          <a:xfrm>
            <a:off x="1870236" y="2091579"/>
            <a:ext cx="167322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Flexible</a:t>
            </a:r>
            <a:r>
              <a:rPr sz="14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integration 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options</a:t>
            </a:r>
            <a:endParaRPr sz="1400">
              <a:latin typeface="Muli-SemiBold"/>
              <a:cs typeface="Muli-SemiBold"/>
            </a:endParaRPr>
          </a:p>
          <a:p>
            <a:pPr marL="12700" marR="171450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We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can work with you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 develop 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appropriate  solution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suit your</a:t>
            </a:r>
            <a:r>
              <a:rPr sz="900" spc="-9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needs.</a:t>
            </a:r>
            <a:endParaRPr sz="900">
              <a:latin typeface="Muli"/>
              <a:cs typeface="Mu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71413" y="2091579"/>
            <a:ext cx="167703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715" indent="579755" algn="r">
              <a:lnSpc>
                <a:spcPct val="119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Generate  additional</a:t>
            </a:r>
            <a:r>
              <a:rPr sz="14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value</a:t>
            </a:r>
            <a:endParaRPr sz="1400">
              <a:latin typeface="Muli-SemiBold"/>
              <a:cs typeface="Muli-SemiBold"/>
            </a:endParaRPr>
          </a:p>
          <a:p>
            <a:pPr marL="312420" marR="5080" indent="-300355" algn="r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Expand your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product</a:t>
            </a:r>
            <a:r>
              <a:rPr sz="900" spc="-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portfolio  with GO1’s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platform</a:t>
            </a:r>
            <a:r>
              <a:rPr sz="900" spc="-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 content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offerings.</a:t>
            </a:r>
            <a:endParaRPr sz="900">
              <a:latin typeface="Muli"/>
              <a:cs typeface="Mul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70236" y="3730797"/>
            <a:ext cx="150177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785">
              <a:lnSpc>
                <a:spcPct val="119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Quick</a:t>
            </a:r>
            <a:r>
              <a:rPr sz="14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time  to</a:t>
            </a:r>
            <a:r>
              <a:rPr sz="1400" b="1" spc="-4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market</a:t>
            </a:r>
            <a:endParaRPr sz="1400" dirty="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Expect short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time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from  signing up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launch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</a:t>
            </a:r>
            <a:r>
              <a:rPr sz="900" spc="-9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our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partner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solution.</a:t>
            </a:r>
            <a:endParaRPr sz="900" dirty="0">
              <a:latin typeface="Muli"/>
              <a:cs typeface="Mul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49882" y="3853567"/>
            <a:ext cx="1597660" cy="717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403225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Get</a:t>
            </a:r>
            <a:r>
              <a:rPr sz="1400" b="1" spc="-9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rewarded</a:t>
            </a:r>
            <a:endParaRPr sz="1400">
              <a:latin typeface="Muli-SemiBold"/>
              <a:cs typeface="Muli-SemiBold"/>
            </a:endParaRPr>
          </a:p>
          <a:p>
            <a:pPr marL="393700" marR="5080" indent="-381635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Create new revenue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streams  for your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organisation.</a:t>
            </a:r>
            <a:endParaRPr sz="900">
              <a:latin typeface="Muli"/>
              <a:cs typeface="Mul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70236" y="5369580"/>
            <a:ext cx="2134235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Enjoy extensive</a:t>
            </a:r>
            <a:r>
              <a:rPr sz="1400" b="1" spc="-4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support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Access to marketing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collateral,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technical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implementation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documentation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sales</a:t>
            </a:r>
            <a:r>
              <a:rPr sz="900" spc="-8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enablement.</a:t>
            </a:r>
            <a:endParaRPr sz="900">
              <a:latin typeface="Muli"/>
              <a:cs typeface="Mul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15508" y="5369580"/>
            <a:ext cx="2033270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</a:t>
            </a:r>
            <a:r>
              <a:rPr sz="14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Manager</a:t>
            </a:r>
            <a:endParaRPr sz="1400">
              <a:latin typeface="Muli-SemiBold"/>
              <a:cs typeface="Muli-SemiBold"/>
            </a:endParaRPr>
          </a:p>
          <a:p>
            <a:pPr marL="228600" marR="5080" indent="-216535" algn="r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They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will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be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available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</a:t>
            </a:r>
            <a:r>
              <a:rPr sz="900" spc="-8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support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you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through 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partner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process</a:t>
            </a:r>
            <a:r>
              <a:rPr sz="900" spc="-2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 answer your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questions.</a:t>
            </a:r>
            <a:endParaRPr sz="900">
              <a:latin typeface="Muli"/>
              <a:cs typeface="Mul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67071" y="3002953"/>
            <a:ext cx="1985010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77165" marR="5080" indent="-16510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Why</a:t>
            </a:r>
            <a:r>
              <a:rPr sz="26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partner 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with</a:t>
            </a:r>
            <a:r>
              <a:rPr sz="2600" spc="-4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GO1?</a:t>
            </a:r>
            <a:endParaRPr sz="26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1B542F-2D53-B643-851B-758129973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6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315900" y="358985"/>
            <a:ext cx="3114675" cy="18122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marR="74295" indent="-143510">
              <a:lnSpc>
                <a:spcPct val="125000"/>
              </a:lnSpc>
              <a:spcBef>
                <a:spcPts val="100"/>
              </a:spcBef>
              <a:buChar char="•"/>
              <a:tabLst>
                <a:tab pos="156845" algn="l"/>
              </a:tabLst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GO1 is internationally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recognised for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having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highest quality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elearning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content, curated by  industry leading</a:t>
            </a:r>
            <a:r>
              <a:rPr sz="1000" spc="-1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providers.</a:t>
            </a:r>
            <a:endParaRPr sz="1000">
              <a:latin typeface="Muli-Light"/>
              <a:cs typeface="Muli-Light"/>
            </a:endParaRPr>
          </a:p>
          <a:p>
            <a:pPr marL="156210" marR="5080" indent="-143510">
              <a:lnSpc>
                <a:spcPct val="125000"/>
              </a:lnSpc>
              <a:spcBef>
                <a:spcPts val="280"/>
              </a:spcBef>
              <a:buChar char="•"/>
              <a:tabLst>
                <a:tab pos="156845" algn="l"/>
              </a:tabLst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The comprehensive content library </a:t>
            </a:r>
            <a:r>
              <a:rPr sz="1000" spc="-10" dirty="0">
                <a:solidFill>
                  <a:srgbClr val="6D6E71"/>
                </a:solidFill>
                <a:latin typeface="Muli-Light"/>
                <a:cs typeface="Muli-Light"/>
              </a:rPr>
              <a:t>offers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courses 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relevant to all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businesses; compliance,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personal  and professional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development, soft skills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much</a:t>
            </a:r>
            <a:r>
              <a:rPr sz="1000" spc="-1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more!</a:t>
            </a:r>
            <a:endParaRPr sz="1000">
              <a:latin typeface="Muli-Light"/>
              <a:cs typeface="Muli-Light"/>
            </a:endParaRPr>
          </a:p>
          <a:p>
            <a:pPr marL="156210" marR="378460" indent="-143510">
              <a:lnSpc>
                <a:spcPct val="125000"/>
              </a:lnSpc>
              <a:spcBef>
                <a:spcPts val="285"/>
              </a:spcBef>
              <a:buChar char="•"/>
              <a:tabLst>
                <a:tab pos="156845" algn="l"/>
              </a:tabLst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The content is in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SCORM or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AICC format,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compatible with most</a:t>
            </a:r>
            <a:r>
              <a:rPr sz="1000" spc="-1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LMS.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15900" y="5278902"/>
            <a:ext cx="301180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Your platform retains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its core value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proposition,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but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now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with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inclusion of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 enriched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content  </a:t>
            </a:r>
            <a:r>
              <a:rPr sz="1000" spc="-10" dirty="0">
                <a:solidFill>
                  <a:srgbClr val="6D6E71"/>
                </a:solidFill>
                <a:latin typeface="Muli-Light"/>
                <a:cs typeface="Muli-Light"/>
              </a:rPr>
              <a:t>offering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available for your</a:t>
            </a:r>
            <a:r>
              <a:rPr sz="1000" spc="-1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consumers.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5900" y="2676571"/>
            <a:ext cx="2869565" cy="162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marR="281305" indent="-143510">
              <a:lnSpc>
                <a:spcPct val="125000"/>
              </a:lnSpc>
              <a:spcBef>
                <a:spcPts val="100"/>
              </a:spcBef>
              <a:buChar char="•"/>
              <a:tabLst>
                <a:tab pos="156845" algn="l"/>
              </a:tabLst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GO1’s technical solution will mean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comprehensive content library is directly 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accessible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within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your</a:t>
            </a:r>
            <a:r>
              <a:rPr sz="1000" spc="-2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platform.</a:t>
            </a:r>
            <a:endParaRPr sz="1000">
              <a:latin typeface="Muli-Light"/>
              <a:cs typeface="Muli-Light"/>
            </a:endParaRPr>
          </a:p>
          <a:p>
            <a:pPr marL="156210" marR="25400" indent="-143510">
              <a:lnSpc>
                <a:spcPct val="125000"/>
              </a:lnSpc>
              <a:spcBef>
                <a:spcPts val="280"/>
              </a:spcBef>
              <a:buChar char="•"/>
              <a:tabLst>
                <a:tab pos="156845" algn="l"/>
              </a:tabLst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This means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1 platform for your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customers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to  navigate to,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where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they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can view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select  GO1</a:t>
            </a:r>
            <a:r>
              <a:rPr sz="1000" spc="-10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content.</a:t>
            </a:r>
            <a:endParaRPr sz="1000">
              <a:latin typeface="Muli-Light"/>
              <a:cs typeface="Muli-Light"/>
            </a:endParaRPr>
          </a:p>
          <a:p>
            <a:pPr marL="156210" marR="5080" indent="-143510">
              <a:lnSpc>
                <a:spcPct val="125000"/>
              </a:lnSpc>
              <a:spcBef>
                <a:spcPts val="285"/>
              </a:spcBef>
              <a:buChar char="•"/>
              <a:tabLst>
                <a:tab pos="156845" algn="l"/>
              </a:tabLst>
            </a:pP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1 place for their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learners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to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view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enrol</a:t>
            </a:r>
            <a:r>
              <a:rPr sz="1000" spc="-9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in  content.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9159" y="3021350"/>
            <a:ext cx="3303270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Why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choose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GO1  content</a:t>
            </a:r>
            <a:r>
              <a:rPr sz="26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partnership?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53285" y="882078"/>
            <a:ext cx="111125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pc="-5" dirty="0"/>
              <a:t>Volumes of  </a:t>
            </a:r>
            <a:r>
              <a:rPr dirty="0"/>
              <a:t>quality</a:t>
            </a:r>
            <a:r>
              <a:rPr spc="-100" dirty="0"/>
              <a:t> </a:t>
            </a:r>
            <a:r>
              <a:rPr dirty="0"/>
              <a:t>GO1  content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53285" y="3001864"/>
            <a:ext cx="104140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Available  </a:t>
            </a:r>
            <a:r>
              <a:rPr sz="1500" dirty="0">
                <a:solidFill>
                  <a:srgbClr val="33B9DB"/>
                </a:solidFill>
                <a:latin typeface="Muli"/>
                <a:cs typeface="Muli"/>
              </a:rPr>
              <a:t>within</a:t>
            </a:r>
            <a:r>
              <a:rPr sz="1500" spc="-95" dirty="0">
                <a:solidFill>
                  <a:srgbClr val="33B9DB"/>
                </a:solidFill>
                <a:latin typeface="Muli"/>
                <a:cs typeface="Muli"/>
              </a:rPr>
              <a:t> </a:t>
            </a: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your  </a:t>
            </a:r>
            <a:r>
              <a:rPr sz="1500" dirty="0">
                <a:solidFill>
                  <a:srgbClr val="33B9DB"/>
                </a:solidFill>
                <a:latin typeface="Muli"/>
                <a:cs typeface="Muli"/>
              </a:rPr>
              <a:t>product</a:t>
            </a:r>
            <a:endParaRPr sz="1500">
              <a:latin typeface="Muli"/>
              <a:cs typeface="Mul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3285" y="5151194"/>
            <a:ext cx="121793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Adding</a:t>
            </a:r>
            <a:r>
              <a:rPr sz="1500" spc="-95" dirty="0">
                <a:solidFill>
                  <a:srgbClr val="33B9DB"/>
                </a:solidFill>
                <a:latin typeface="Muli"/>
                <a:cs typeface="Muli"/>
              </a:rPr>
              <a:t> </a:t>
            </a:r>
            <a:r>
              <a:rPr sz="1500" dirty="0">
                <a:solidFill>
                  <a:srgbClr val="33B9DB"/>
                </a:solidFill>
                <a:latin typeface="Muli"/>
                <a:cs typeface="Muli"/>
              </a:rPr>
              <a:t>value  </a:t>
            </a: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to your  </a:t>
            </a:r>
            <a:r>
              <a:rPr sz="1500" dirty="0">
                <a:solidFill>
                  <a:srgbClr val="33B9DB"/>
                </a:solidFill>
                <a:latin typeface="Muli"/>
                <a:cs typeface="Muli"/>
              </a:rPr>
              <a:t>product</a:t>
            </a:r>
            <a:endParaRPr sz="1500">
              <a:latin typeface="Muli"/>
              <a:cs typeface="Mul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16F8ED24-63B5-7740-AA64-0541C4BD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533586" y="945238"/>
            <a:ext cx="0" cy="1764030"/>
          </a:xfrm>
          <a:custGeom>
            <a:avLst/>
            <a:gdLst/>
            <a:ahLst/>
            <a:cxnLst/>
            <a:rect l="l" t="t" r="r" b="b"/>
            <a:pathLst>
              <a:path h="1764030">
                <a:moveTo>
                  <a:pt x="0" y="0"/>
                </a:moveTo>
                <a:lnTo>
                  <a:pt x="0" y="1763991"/>
                </a:lnTo>
              </a:path>
            </a:pathLst>
          </a:custGeom>
          <a:ln w="3175">
            <a:solidFill>
              <a:srgbClr val="33B9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536761" y="4158239"/>
            <a:ext cx="0" cy="1764030"/>
          </a:xfrm>
          <a:custGeom>
            <a:avLst/>
            <a:gdLst/>
            <a:ahLst/>
            <a:cxnLst/>
            <a:rect l="l" t="t" r="r" b="b"/>
            <a:pathLst>
              <a:path h="1764029">
                <a:moveTo>
                  <a:pt x="0" y="0"/>
                </a:moveTo>
                <a:lnTo>
                  <a:pt x="0" y="1763991"/>
                </a:lnTo>
              </a:path>
            </a:pathLst>
          </a:custGeom>
          <a:ln w="3175">
            <a:solidFill>
              <a:srgbClr val="33B9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8855898" y="1533721"/>
            <a:ext cx="215836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Use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the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content import</a:t>
            </a:r>
            <a:r>
              <a:rPr sz="1000" spc="-8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application:  to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search, select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import GO1  content into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your</a:t>
            </a:r>
            <a:r>
              <a:rPr sz="1000" spc="-2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platform.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08" name="object 108"/>
          <p:cNvSpPr txBox="1"/>
          <p:nvPr/>
        </p:nvSpPr>
        <p:spPr>
          <a:xfrm>
            <a:off x="8855898" y="4347721"/>
            <a:ext cx="279463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Work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with us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to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custom develop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 fully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integrated user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experience to access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content, 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that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is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embedded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in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your application. A 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custom developed integration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will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require  a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longer design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development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timeframe  than the pre-configured </a:t>
            </a:r>
            <a:r>
              <a:rPr sz="1000" spc="-5" dirty="0">
                <a:solidFill>
                  <a:srgbClr val="6D6E71"/>
                </a:solidFill>
                <a:latin typeface="Muli-Light"/>
                <a:cs typeface="Muli-Light"/>
              </a:rPr>
              <a:t>loader</a:t>
            </a:r>
            <a:r>
              <a:rPr sz="1000" spc="-2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6D6E71"/>
                </a:solidFill>
                <a:latin typeface="Muli-Light"/>
                <a:cs typeface="Muli-Light"/>
              </a:rPr>
              <a:t>app.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109" name="object 1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4760" marR="5080">
              <a:lnSpc>
                <a:spcPct val="122200"/>
              </a:lnSpc>
              <a:spcBef>
                <a:spcPts val="100"/>
              </a:spcBef>
            </a:pPr>
            <a:r>
              <a:rPr spc="-5" dirty="0"/>
              <a:t>Content  </a:t>
            </a:r>
            <a:r>
              <a:rPr dirty="0"/>
              <a:t>Loader</a:t>
            </a:r>
            <a:r>
              <a:rPr spc="-95" dirty="0"/>
              <a:t> </a:t>
            </a:r>
            <a:r>
              <a:rPr spc="-5" dirty="0"/>
              <a:t>App</a:t>
            </a:r>
          </a:p>
        </p:txBody>
      </p:sp>
      <p:sp>
        <p:nvSpPr>
          <p:cNvPr id="110" name="object 110"/>
          <p:cNvSpPr txBox="1"/>
          <p:nvPr/>
        </p:nvSpPr>
        <p:spPr>
          <a:xfrm>
            <a:off x="6812065" y="4758715"/>
            <a:ext cx="108267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Native</a:t>
            </a:r>
            <a:r>
              <a:rPr sz="1500" spc="-90" dirty="0">
                <a:solidFill>
                  <a:srgbClr val="33B9DB"/>
                </a:solidFill>
                <a:latin typeface="Muli"/>
                <a:cs typeface="Muli"/>
              </a:rPr>
              <a:t> </a:t>
            </a:r>
            <a:r>
              <a:rPr sz="1500" spc="-5" dirty="0">
                <a:solidFill>
                  <a:srgbClr val="33B9DB"/>
                </a:solidFill>
                <a:latin typeface="Muli"/>
                <a:cs typeface="Muli"/>
              </a:rPr>
              <a:t>built  </a:t>
            </a:r>
            <a:r>
              <a:rPr sz="1500" dirty="0">
                <a:solidFill>
                  <a:srgbClr val="33B9DB"/>
                </a:solidFill>
                <a:latin typeface="Muli"/>
                <a:cs typeface="Muli"/>
              </a:rPr>
              <a:t>integration</a:t>
            </a:r>
            <a:endParaRPr sz="1500">
              <a:latin typeface="Muli"/>
              <a:cs typeface="Mul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40004" y="2685144"/>
            <a:ext cx="5718810" cy="12179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75945" marR="1151890">
              <a:lnSpc>
                <a:spcPts val="3200"/>
              </a:lnSpc>
              <a:spcBef>
                <a:spcPts val="340"/>
              </a:spcBef>
            </a:pP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Powering </a:t>
            </a: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your</a:t>
            </a:r>
            <a:r>
              <a:rPr sz="28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platform  </a:t>
            </a: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with GO1</a:t>
            </a:r>
            <a:r>
              <a:rPr sz="2800" spc="-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content:</a:t>
            </a:r>
            <a:endParaRPr sz="2800" dirty="0">
              <a:latin typeface="Muli-Light"/>
              <a:cs typeface="Muli-Light"/>
            </a:endParaRPr>
          </a:p>
          <a:p>
            <a:pPr marL="575945">
              <a:lnSpc>
                <a:spcPct val="100000"/>
              </a:lnSpc>
              <a:spcBef>
                <a:spcPts val="944"/>
              </a:spcBef>
            </a:pPr>
            <a:r>
              <a:rPr sz="1500" b="1" dirty="0">
                <a:solidFill>
                  <a:srgbClr val="FFFFFF"/>
                </a:solidFill>
                <a:latin typeface="Muli"/>
                <a:cs typeface="Muli"/>
              </a:rPr>
              <a:t>Technical</a:t>
            </a:r>
            <a:r>
              <a:rPr sz="1500" b="1" spc="-5" dirty="0">
                <a:solidFill>
                  <a:srgbClr val="FFFFFF"/>
                </a:solidFill>
                <a:latin typeface="Muli"/>
                <a:cs typeface="Muli"/>
              </a:rPr>
              <a:t> solution</a:t>
            </a:r>
            <a:endParaRPr sz="1500" dirty="0">
              <a:latin typeface="Muli"/>
              <a:cs typeface="Mul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71E40E-616B-3246-B0ED-1EB482B09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8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901" y="1283816"/>
            <a:ext cx="2560320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Content</a:t>
            </a:r>
            <a:r>
              <a:rPr sz="28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uli-Light"/>
                <a:cs typeface="Muli-Light"/>
              </a:rPr>
              <a:t>loader  </a:t>
            </a:r>
            <a:r>
              <a:rPr sz="2800" dirty="0">
                <a:solidFill>
                  <a:srgbClr val="FFFFFF"/>
                </a:solidFill>
                <a:latin typeface="Muli-Light"/>
                <a:cs typeface="Muli-Light"/>
              </a:rPr>
              <a:t>application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7901" y="2632202"/>
            <a:ext cx="4180204" cy="1917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FFFFFF"/>
                </a:solidFill>
                <a:latin typeface="Muli"/>
                <a:cs typeface="Muli"/>
              </a:rPr>
              <a:t>Search </a:t>
            </a:r>
            <a:r>
              <a:rPr sz="1500" b="1" spc="-1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content from the</a:t>
            </a:r>
            <a:r>
              <a:rPr sz="1500" b="1" spc="-1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Muli"/>
                <a:cs typeface="Muli"/>
              </a:rPr>
              <a:t>app</a:t>
            </a:r>
            <a:endParaRPr sz="1500">
              <a:latin typeface="Muli"/>
              <a:cs typeface="Muli"/>
            </a:endParaRPr>
          </a:p>
          <a:p>
            <a:pPr marL="12700" marR="5080">
              <a:lnSpc>
                <a:spcPct val="128200"/>
              </a:lnSpc>
              <a:spcBef>
                <a:spcPts val="1090"/>
              </a:spcBef>
            </a:pP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Using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the GO1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content loader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web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application your  customers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can </a:t>
            </a:r>
            <a:r>
              <a:rPr sz="1300" spc="-20" dirty="0">
                <a:solidFill>
                  <a:srgbClr val="FFFFFF"/>
                </a:solidFill>
                <a:latin typeface="Muli-Light"/>
                <a:cs typeface="Muli-Light"/>
              </a:rPr>
              <a:t>effortlessly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search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300" spc="-5" dirty="0">
                <a:solidFill>
                  <a:srgbClr val="FFFFFF"/>
                </a:solidFill>
                <a:latin typeface="Muli-Light"/>
                <a:cs typeface="Muli-Light"/>
              </a:rPr>
              <a:t>find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the</a:t>
            </a:r>
            <a:r>
              <a:rPr sz="1300" spc="-1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content  they require from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the GO1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library.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Content loader  will open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in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new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window, where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you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will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see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 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modified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version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of the GO1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explore page with search 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bar and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filtering</a:t>
            </a:r>
            <a:r>
              <a:rPr sz="1300" spc="-7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options.</a:t>
            </a:r>
            <a:endParaRPr sz="13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A5647A-A613-694C-8DC6-E1207F2CA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727" y="204030"/>
            <a:ext cx="194310" cy="195707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Partner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powered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by</a:t>
            </a:r>
            <a:r>
              <a:rPr sz="900" spc="-95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content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901" y="1283816"/>
            <a:ext cx="2560320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dirty="0">
                <a:solidFill>
                  <a:srgbClr val="344B5D"/>
                </a:solidFill>
                <a:latin typeface="Muli-Light"/>
                <a:cs typeface="Muli-Light"/>
              </a:rPr>
              <a:t>Content</a:t>
            </a:r>
            <a:r>
              <a:rPr sz="2800" spc="-10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spc="-5" dirty="0">
                <a:solidFill>
                  <a:srgbClr val="344B5D"/>
                </a:solidFill>
                <a:latin typeface="Muli-Light"/>
                <a:cs typeface="Muli-Light"/>
              </a:rPr>
              <a:t>loader  </a:t>
            </a:r>
            <a:r>
              <a:rPr sz="2800" dirty="0">
                <a:solidFill>
                  <a:srgbClr val="344B5D"/>
                </a:solidFill>
                <a:latin typeface="Muli-Light"/>
                <a:cs typeface="Muli-Light"/>
              </a:rPr>
              <a:t>application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7901" y="2632202"/>
            <a:ext cx="4203700" cy="217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344B5D"/>
                </a:solidFill>
                <a:latin typeface="Muli"/>
                <a:cs typeface="Muli"/>
              </a:rPr>
              <a:t>Import content into your</a:t>
            </a:r>
            <a:r>
              <a:rPr sz="1500" b="1" spc="-105" dirty="0">
                <a:solidFill>
                  <a:srgbClr val="344B5D"/>
                </a:solidFill>
                <a:latin typeface="Muli"/>
                <a:cs typeface="Muli"/>
              </a:rPr>
              <a:t> </a:t>
            </a:r>
            <a:r>
              <a:rPr sz="1500" b="1" spc="-20" dirty="0">
                <a:solidFill>
                  <a:srgbClr val="344B5D"/>
                </a:solidFill>
                <a:latin typeface="Muli"/>
                <a:cs typeface="Muli"/>
              </a:rPr>
              <a:t>platform</a:t>
            </a:r>
            <a:endParaRPr sz="1500">
              <a:latin typeface="Muli"/>
              <a:cs typeface="Muli"/>
            </a:endParaRPr>
          </a:p>
          <a:p>
            <a:pPr marL="12700" marR="5080">
              <a:lnSpc>
                <a:spcPct val="128200"/>
              </a:lnSpc>
              <a:spcBef>
                <a:spcPts val="1090"/>
              </a:spcBef>
            </a:pP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Use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GO1’s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API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endpoints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pull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content into</a:t>
            </a:r>
            <a:r>
              <a:rPr sz="1300" spc="-19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your  platform. </a:t>
            </a:r>
            <a:r>
              <a:rPr sz="1300" dirty="0">
                <a:solidFill>
                  <a:srgbClr val="344B5D"/>
                </a:solidFill>
                <a:latin typeface="Muli-Light"/>
                <a:cs typeface="Muli-Light"/>
              </a:rPr>
              <a:t>A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simple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API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integration behind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the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scenes  enables your platform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then pull this content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in </a:t>
            </a:r>
            <a:r>
              <a:rPr sz="1300" dirty="0">
                <a:solidFill>
                  <a:srgbClr val="344B5D"/>
                </a:solidFill>
                <a:latin typeface="Muli-Light"/>
                <a:cs typeface="Muli-Light"/>
              </a:rPr>
              <a:t>a 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SCORM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or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AICC compatible format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and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surface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it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into  your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LMS or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TMS.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The GO1 API can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also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be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used to  provision instances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of GO1 for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your customers, ahead 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of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selecting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the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content they</a:t>
            </a:r>
            <a:r>
              <a:rPr sz="1300" spc="-10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require.</a:t>
            </a:r>
            <a:endParaRPr sz="13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1174</Words>
  <Application>Microsoft Macintosh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Muli</vt:lpstr>
      <vt:lpstr>Muli-Light</vt:lpstr>
      <vt:lpstr>Muli-SemiBold</vt:lpstr>
      <vt:lpstr>Times New Roman</vt:lpstr>
      <vt:lpstr>Office Theme</vt:lpstr>
      <vt:lpstr>PowerPoint Presentation</vt:lpstr>
      <vt:lpstr>Join the GO1 partner  program today and let GO1  content power your product</vt:lpstr>
      <vt:lpstr>Are you a…</vt:lpstr>
      <vt:lpstr>Partner with GO1</vt:lpstr>
      <vt:lpstr>Open new doors Leverage the fast growth of  the online learning industry;  to attract new clients.</vt:lpstr>
      <vt:lpstr>Volumes of  quality GO1  content</vt:lpstr>
      <vt:lpstr>Content  Loader App</vt:lpstr>
      <vt:lpstr>Content loader  application</vt:lpstr>
      <vt:lpstr>Content loader  application</vt:lpstr>
      <vt:lpstr>Native built integration</vt:lpstr>
      <vt:lpstr>PowerPoint Presentation</vt:lpstr>
      <vt:lpstr>PowerPoint Presentation</vt:lpstr>
      <vt:lpstr>Ready to join the GO1  Partner Program?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Erin O'Connor</cp:lastModifiedBy>
  <cp:revision>2</cp:revision>
  <dcterms:created xsi:type="dcterms:W3CDTF">2018-11-16T02:34:31Z</dcterms:created>
  <dcterms:modified xsi:type="dcterms:W3CDTF">2018-11-16T06:13:14Z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2018-11-16T00:00:00Z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2018-11-16T00:00:00Z</vt:filetime>
  </property>
</Properties>
</file>