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4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2000" b="0" strike="noStrike" spc="-1">
                <a:latin typeface="Arial"/>
              </a:rPr>
              <a:t>Kliknij, aby edytować format notatek</a:t>
            </a:r>
          </a:p>
        </p:txBody>
      </p:sp>
      <p:sp>
        <p:nvSpPr>
          <p:cNvPr id="8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pl-PL" sz="1400" b="0" strike="noStrike" spc="-1">
                <a:latin typeface="Times New Roman"/>
              </a:rPr>
              <a:t> </a:t>
            </a:r>
          </a:p>
        </p:txBody>
      </p:sp>
      <p:sp>
        <p:nvSpPr>
          <p:cNvPr id="8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pl-PL" sz="1400" b="0" strike="noStrike" spc="-1">
                <a:latin typeface="Times New Roman"/>
              </a:rPr>
              <a:t> </a:t>
            </a:r>
          </a:p>
        </p:txBody>
      </p:sp>
      <p:sp>
        <p:nvSpPr>
          <p:cNvPr id="8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pl-PL" sz="1400" b="0" strike="noStrike" spc="-1">
                <a:latin typeface="Times New Roman"/>
              </a:rPr>
              <a:t> </a:t>
            </a:r>
          </a:p>
        </p:txBody>
      </p:sp>
      <p:sp>
        <p:nvSpPr>
          <p:cNvPr id="8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B241680E-E3DE-447E-9B09-66135F42C919}" type="slidenum">
              <a:rPr lang="pl-PL" sz="1400" b="0" strike="noStrike" spc="-1">
                <a:latin typeface="Times New Roman"/>
              </a:rPr>
              <a:pPr algn="r"/>
              <a:t>‹#›</a:t>
            </a:fld>
            <a:endParaRPr lang="pl-PL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pl-PL" sz="2000" b="0" strike="noStrike" spc="-1">
              <a:latin typeface="Arial"/>
            </a:endParaRPr>
          </a:p>
        </p:txBody>
      </p:sp>
      <p:sp>
        <p:nvSpPr>
          <p:cNvPr id="179" name="TextShape 2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3BC12B2F-E2E0-4991-8F98-9ACFC9C50073}" type="slidenum">
              <a:rPr lang="pl-PL" sz="1200" b="0" strike="noStrike" spc="-1">
                <a:solidFill>
                  <a:srgbClr val="000000"/>
                </a:solidFill>
                <a:latin typeface="+mn-lt"/>
                <a:ea typeface="+mn-ea"/>
              </a:rPr>
              <a:pPr algn="r">
                <a:lnSpc>
                  <a:spcPct val="100000"/>
                </a:lnSpc>
              </a:pPr>
              <a:t>1</a:t>
            </a:fld>
            <a:endParaRPr lang="pl-PL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467424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7424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323964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02208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02208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body"/>
          </p:nvPr>
        </p:nvSpPr>
        <p:spPr>
          <a:xfrm>
            <a:off x="323964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body"/>
          </p:nvPr>
        </p:nvSpPr>
        <p:spPr>
          <a:xfrm>
            <a:off x="45720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457200" y="152280"/>
            <a:ext cx="8229240" cy="56516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l-PL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4571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57200" y="391212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57200" y="3912120"/>
            <a:ext cx="822924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52388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7424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457200" y="3912120"/>
            <a:ext cx="40158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45720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323964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body"/>
          </p:nvPr>
        </p:nvSpPr>
        <p:spPr>
          <a:xfrm>
            <a:off x="6022080" y="152388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/>
          </p:nvPr>
        </p:nvSpPr>
        <p:spPr>
          <a:xfrm>
            <a:off x="602208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 type="body"/>
          </p:nvPr>
        </p:nvSpPr>
        <p:spPr>
          <a:xfrm>
            <a:off x="323964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 type="body"/>
          </p:nvPr>
        </p:nvSpPr>
        <p:spPr>
          <a:xfrm>
            <a:off x="457200" y="3912120"/>
            <a:ext cx="2649600" cy="21805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57200" y="1433880"/>
            <a:ext cx="8305560" cy="198072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4800" b="0" strike="noStrike" spc="-97">
                <a:solidFill>
                  <a:srgbClr val="DBDBDB"/>
                </a:solidFill>
                <a:latin typeface="Constantia"/>
              </a:rPr>
              <a:t>Kliknij, aby edytować styl</a:t>
            </a:r>
            <a:endParaRPr lang="en-US" sz="48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" name="Line 2"/>
          <p:cNvSpPr/>
          <p:nvPr/>
        </p:nvSpPr>
        <p:spPr>
          <a:xfrm>
            <a:off x="1463400" y="3549960"/>
            <a:ext cx="2971800" cy="1440"/>
          </a:xfrm>
          <a:prstGeom prst="line">
            <a:avLst/>
          </a:prstGeom>
          <a:ln w="9360">
            <a:solidFill>
              <a:schemeClr val="bg2">
                <a:tint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Line 3"/>
          <p:cNvSpPr/>
          <p:nvPr/>
        </p:nvSpPr>
        <p:spPr>
          <a:xfrm>
            <a:off x="4708440" y="3549960"/>
            <a:ext cx="2971800" cy="1440"/>
          </a:xfrm>
          <a:prstGeom prst="line">
            <a:avLst/>
          </a:prstGeom>
          <a:ln w="9360">
            <a:solidFill>
              <a:schemeClr val="bg2">
                <a:tint val="20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CustomShape 4"/>
          <p:cNvSpPr/>
          <p:nvPr/>
        </p:nvSpPr>
        <p:spPr>
          <a:xfrm>
            <a:off x="4540320" y="3526200"/>
            <a:ext cx="45360" cy="45360"/>
          </a:xfrm>
          <a:prstGeom prst="ellipse">
            <a:avLst/>
          </a:prstGeom>
          <a:ln>
            <a:round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E8D87F78-3502-4C5E-BB65-EC70D1C4A235}" type="datetime">
              <a:rPr lang="pl-PL" sz="1200" b="0" strike="noStrike" spc="-1">
                <a:solidFill>
                  <a:srgbClr val="FEFAC9"/>
                </a:solidFill>
                <a:latin typeface="Constantia"/>
              </a:rPr>
              <a:pPr>
                <a:lnSpc>
                  <a:spcPct val="100000"/>
                </a:lnSpc>
              </a:pPr>
              <a:t>2020-04-21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fld id="{203B2922-78B7-4C5B-8D42-478479ED7A73}" type="slidenum">
              <a:rPr lang="pl-PL" sz="1600" b="0" strike="noStrike" spc="-1">
                <a:solidFill>
                  <a:srgbClr val="FEFAC9"/>
                </a:solidFill>
                <a:latin typeface="Constantia"/>
              </a:rPr>
              <a:pPr algn="ctr">
                <a:lnSpc>
                  <a:spcPct val="100000"/>
                </a:lnSpc>
              </a:pPr>
              <a:t>‹#›</a:t>
            </a:fld>
            <a:endParaRPr lang="pl-PL" sz="1600" b="0" strike="noStrike" spc="-1"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Kliknij, aby edytować format tekstu konspektu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100" b="0" strike="noStrike" spc="-1">
                <a:solidFill>
                  <a:srgbClr val="FFFFFF"/>
                </a:solidFill>
                <a:latin typeface="Constantia"/>
              </a:rPr>
              <a:t>Drugi poziom konspektu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900" b="0" strike="noStrike" spc="-1">
                <a:solidFill>
                  <a:srgbClr val="FFFFFF"/>
                </a:solidFill>
                <a:latin typeface="Constantia"/>
              </a:rPr>
              <a:t>Trzeci poziom konspektu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FFFFFF"/>
                </a:solidFill>
                <a:latin typeface="Constantia"/>
              </a:rPr>
              <a:t>Czwarty poziom konspektu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nstantia"/>
              </a:rPr>
              <a:t>Piąty poziom konspektu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nstantia"/>
              </a:rPr>
              <a:t>Szósty poziom konspektu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FFFFFF"/>
                </a:solidFill>
                <a:latin typeface="Constantia"/>
              </a:rPr>
              <a:t>Siódmy poziom konspektu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body"/>
          </p:nvPr>
        </p:nvSpPr>
        <p:spPr>
          <a:xfrm>
            <a:off x="457200" y="1523880"/>
            <a:ext cx="8229240" cy="4571640"/>
          </a:xfrm>
          <a:prstGeom prst="rect">
            <a:avLst/>
          </a:prstGeom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Kliknij, aby edytować style wzorca tekstu</a:t>
            </a:r>
          </a:p>
          <a:p>
            <a:pPr marL="640080" lvl="1" indent="-27396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lang="en-US" sz="2400" b="0" strike="noStrike" spc="-1">
                <a:solidFill>
                  <a:srgbClr val="FEFAC9"/>
                </a:solidFill>
                <a:latin typeface="Constantia"/>
              </a:rPr>
              <a:t>Drugi poziom</a:t>
            </a:r>
            <a:endParaRPr lang="en-US" sz="2400" b="0" strike="noStrike" spc="-1">
              <a:solidFill>
                <a:srgbClr val="FFFFFF"/>
              </a:solidFill>
              <a:latin typeface="Constantia"/>
            </a:endParaRPr>
          </a:p>
          <a:p>
            <a:pPr marL="1005840" lvl="2" indent="-228240">
              <a:lnSpc>
                <a:spcPct val="100000"/>
              </a:lnSpc>
              <a:spcBef>
                <a:spcPts val="300"/>
              </a:spcBef>
              <a:buClr>
                <a:srgbClr val="B37934"/>
              </a:buClr>
              <a:buSzPct val="85000"/>
              <a:buFont typeface="Wingdings 2" charset="2"/>
              <a:buChar char=""/>
            </a:pPr>
            <a:r>
              <a:rPr lang="en-US" sz="2100" b="0" strike="noStrike" spc="-1">
                <a:solidFill>
                  <a:srgbClr val="FFFFFF"/>
                </a:solidFill>
                <a:latin typeface="Constantia"/>
              </a:rPr>
              <a:t>Trzeci poziom</a:t>
            </a:r>
          </a:p>
          <a:p>
            <a:pPr marL="1280160" lvl="3" indent="-228240">
              <a:lnSpc>
                <a:spcPct val="100000"/>
              </a:lnSpc>
              <a:spcBef>
                <a:spcPts val="30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lang="en-US" sz="1900" b="0" strike="noStrike" spc="-1">
                <a:solidFill>
                  <a:srgbClr val="FFFFFF"/>
                </a:solidFill>
                <a:latin typeface="Constantia"/>
              </a:rPr>
              <a:t>Czwarty poziom</a:t>
            </a:r>
          </a:p>
          <a:p>
            <a:pPr marL="1554480" lvl="4" indent="-228240">
              <a:lnSpc>
                <a:spcPct val="100000"/>
              </a:lnSpc>
              <a:spcBef>
                <a:spcPts val="340"/>
              </a:spcBef>
              <a:buClr>
                <a:srgbClr val="D6903E"/>
              </a:buClr>
              <a:buSzPct val="85000"/>
              <a:buFont typeface="Wingdings 2" charset="2"/>
              <a:buChar char=""/>
            </a:pPr>
            <a:r>
              <a:rPr lang="en-US" sz="1600" b="0" strike="noStrike" spc="-1">
                <a:solidFill>
                  <a:srgbClr val="FFFFFF"/>
                </a:solidFill>
                <a:latin typeface="Constantia"/>
              </a:rPr>
              <a:t>Piąty poziom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dt"/>
          </p:nvPr>
        </p:nvSpPr>
        <p:spPr>
          <a:xfrm>
            <a:off x="5791320" y="6203520"/>
            <a:ext cx="2590560" cy="3837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E105B555-FB68-41F3-9A78-9754FEB776B6}" type="datetime">
              <a:rPr lang="pl-PL" sz="1200" b="0" strike="noStrike" spc="-1">
                <a:solidFill>
                  <a:srgbClr val="FEFAC9"/>
                </a:solidFill>
                <a:latin typeface="Constantia"/>
              </a:rPr>
              <a:pPr>
                <a:lnSpc>
                  <a:spcPct val="100000"/>
                </a:lnSpc>
              </a:pPr>
              <a:t>2020-04-21</a:t>
            </a:fld>
            <a:endParaRPr lang="pl-PL" sz="1200" b="0" strike="noStrike" spc="-1"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/>
          </p:nvPr>
        </p:nvSpPr>
        <p:spPr>
          <a:xfrm>
            <a:off x="8410680" y="6181560"/>
            <a:ext cx="609120" cy="456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fld id="{77BC987B-DFA5-4AF2-A962-4F803B18A4F2}" type="slidenum">
              <a:rPr lang="pl-PL" sz="1600" b="0" strike="noStrike" spc="-1">
                <a:solidFill>
                  <a:srgbClr val="FEFAC9"/>
                </a:solidFill>
                <a:latin typeface="Constantia"/>
              </a:rPr>
              <a:pPr algn="ctr">
                <a:lnSpc>
                  <a:spcPct val="100000"/>
                </a:lnSpc>
              </a:pPr>
              <a:t>‹#›</a:t>
            </a:fld>
            <a:endParaRPr lang="pl-PL" sz="1600" b="0" strike="noStrike" spc="-1"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/>
          </p:nvPr>
        </p:nvSpPr>
        <p:spPr>
          <a:xfrm>
            <a:off x="2133720" y="6203520"/>
            <a:ext cx="3580920" cy="3837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 lang="pl-PL" sz="2400" b="0" strike="noStrike" spc="-1">
              <a:latin typeface="Times New Roman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title"/>
          </p:nvPr>
        </p:nvSpPr>
        <p:spPr>
          <a:xfrm>
            <a:off x="457200" y="152280"/>
            <a:ext cx="8229240" cy="1218960"/>
          </a:xfrm>
          <a:prstGeom prst="rect">
            <a:avLst/>
          </a:prstGeom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200" b="0" strike="noStrike" spc="-97">
                <a:solidFill>
                  <a:srgbClr val="DBDBDB"/>
                </a:solidFill>
                <a:latin typeface="Constantia"/>
              </a:rPr>
              <a:t>Kliknij, aby edytować styl</a:t>
            </a:r>
            <a:endParaRPr lang="en-US" sz="42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539640" y="836640"/>
            <a:ext cx="8305560" cy="226872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t/>
            </a:r>
            <a:br/>
            <a:r>
              <a:rPr lang="en-US" sz="6000" b="1" strike="noStrike" spc="-97">
                <a:solidFill>
                  <a:srgbClr val="FFC000"/>
                </a:solidFill>
                <a:latin typeface="Constantia"/>
              </a:rPr>
              <a:t>ABY ZIEMIA </a:t>
            </a:r>
            <a:r>
              <a:t/>
            </a:r>
            <a:br/>
            <a:r>
              <a:rPr lang="en-US" sz="6000" b="1" strike="noStrike" spc="-97">
                <a:solidFill>
                  <a:srgbClr val="FFC000"/>
                </a:solidFill>
                <a:latin typeface="Constantia"/>
              </a:rPr>
              <a:t>ZACZĘŁA SIĘ UŚMIECHAĆ</a:t>
            </a:r>
            <a:endParaRPr lang="en-US" sz="60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91" name="Picture 4"/>
          <p:cNvPicPr/>
          <p:nvPr/>
        </p:nvPicPr>
        <p:blipFill>
          <a:blip r:embed="rId3"/>
          <a:stretch/>
        </p:blipFill>
        <p:spPr>
          <a:xfrm>
            <a:off x="2988000" y="3645000"/>
            <a:ext cx="2952000" cy="2952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3"/>
          <p:cNvPicPr/>
          <p:nvPr/>
        </p:nvPicPr>
        <p:blipFill>
          <a:blip r:embed="rId2"/>
          <a:stretch/>
        </p:blipFill>
        <p:spPr>
          <a:xfrm>
            <a:off x="2543040" y="1124640"/>
            <a:ext cx="4057200" cy="3809520"/>
          </a:xfrm>
          <a:prstGeom prst="rect">
            <a:avLst/>
          </a:prstGeom>
          <a:ln>
            <a:noFill/>
          </a:ln>
        </p:spPr>
      </p:pic>
      <p:sp>
        <p:nvSpPr>
          <p:cNvPr id="93" name="TextShape 1"/>
          <p:cNvSpPr txBox="1"/>
          <p:nvPr/>
        </p:nvSpPr>
        <p:spPr>
          <a:xfrm>
            <a:off x="342360" y="5157360"/>
            <a:ext cx="8550000" cy="1400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Twoje codzienne działanie może przyczynić się </a:t>
            </a:r>
            <a:r>
              <a:t/>
            </a:r>
            <a:br/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do zmiany świata </a:t>
            </a:r>
            <a:r>
              <a:t/>
            </a:r>
            <a:br/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i sprawić, że ziemia zacznie się uśmiechać!</a:t>
            </a: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4" name="TextShape 2"/>
          <p:cNvSpPr txBox="1"/>
          <p:nvPr/>
        </p:nvSpPr>
        <p:spPr>
          <a:xfrm rot="20376000">
            <a:off x="1072080" y="815040"/>
            <a:ext cx="3322440" cy="786960"/>
          </a:xfrm>
          <a:prstGeom prst="rect">
            <a:avLst/>
          </a:prstGeom>
          <a:solidFill>
            <a:srgbClr val="FDF69C"/>
          </a:solidFill>
          <a:ln w="6480">
            <a:noFill/>
          </a:ln>
        </p:spPr>
        <p:txBody>
          <a:bodyPr lIns="90000" tIns="45000" rIns="90000" bIns="4500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808080"/>
                </a:solidFill>
                <a:latin typeface="Constantia"/>
              </a:rPr>
              <a:t>BĄDŹ EKO!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179640" y="1809360"/>
            <a:ext cx="8856720" cy="493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Zasoby wody pitnej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szybko się kurczą,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tymczasem jej zużycie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wzrasta.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Woda jest często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marnowana,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np. z powodu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cieknących kranów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marnujemy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nawet do 1000 litrów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miesięcznie!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Woda to prawdziwy skarb.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Bez niej życie byłoby niemożliwe – </a:t>
            </a:r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SZANUJ JĄ!</a:t>
            </a: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6" name="TextShape 2"/>
          <p:cNvSpPr txBox="1"/>
          <p:nvPr/>
        </p:nvSpPr>
        <p:spPr>
          <a:xfrm>
            <a:off x="457200" y="481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GLOBALNY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DEFICYT WODY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97" name="CustomShape 3"/>
          <p:cNvSpPr/>
          <p:nvPr/>
        </p:nvSpPr>
        <p:spPr>
          <a:xfrm>
            <a:off x="323640" y="332640"/>
            <a:ext cx="3816000" cy="1151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8" name="CustomShape 4"/>
          <p:cNvSpPr/>
          <p:nvPr/>
        </p:nvSpPr>
        <p:spPr>
          <a:xfrm rot="21363000">
            <a:off x="1056600" y="67968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99" name="Picture 2"/>
          <p:cNvPicPr/>
          <p:nvPr/>
        </p:nvPicPr>
        <p:blipFill>
          <a:blip r:embed="rId2"/>
          <a:stretch/>
        </p:blipFill>
        <p:spPr>
          <a:xfrm>
            <a:off x="3780000" y="2061000"/>
            <a:ext cx="5047920" cy="3362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Shape 1"/>
          <p:cNvSpPr txBox="1"/>
          <p:nvPr/>
        </p:nvSpPr>
        <p:spPr>
          <a:xfrm>
            <a:off x="4755600" y="1883880"/>
            <a:ext cx="4388040" cy="4857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fontScale="92500" lnSpcReduction="2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Arial"/>
              <a:buChar char="•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zamiast kąpieli w wannie –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weź prysznic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Arial"/>
              <a:buChar char="•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zakręcaj kran podczas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mycia zębów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Arial"/>
              <a:buChar char="•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wykorzystuj resztki wody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np. do podlania kwiatków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Arial"/>
              <a:buChar char="•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zaproponuj rodzicom zamontowanie w kranach perlatora, który napowietrza wodę i zmniejsza jej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zużycie o połowę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Arial"/>
              <a:buChar char="•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włącz zmywarkę dopiero wtedy, gdy będzie w niej dużo naczyń</a:t>
            </a:r>
          </a:p>
        </p:txBody>
      </p:sp>
      <p:sp>
        <p:nvSpPr>
          <p:cNvPr id="101" name="TextShape 2"/>
          <p:cNvSpPr txBox="1"/>
          <p:nvPr/>
        </p:nvSpPr>
        <p:spPr>
          <a:xfrm>
            <a:off x="280440" y="11664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OSZCZĘDZAJ WODĘ!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2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" name="CustomShape 4"/>
          <p:cNvSpPr/>
          <p:nvPr/>
        </p:nvSpPr>
        <p:spPr>
          <a:xfrm rot="657000">
            <a:off x="6026040" y="6595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04" name="Picture 2"/>
          <p:cNvPicPr/>
          <p:nvPr/>
        </p:nvPicPr>
        <p:blipFill>
          <a:blip r:embed="rId2"/>
          <a:stretch/>
        </p:blipFill>
        <p:spPr>
          <a:xfrm>
            <a:off x="380880" y="2061000"/>
            <a:ext cx="4190760" cy="4190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TextShape 1"/>
          <p:cNvSpPr txBox="1"/>
          <p:nvPr/>
        </p:nvSpPr>
        <p:spPr>
          <a:xfrm>
            <a:off x="179640" y="1917000"/>
            <a:ext cx="8362800" cy="457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Co roku z powierzchni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ziemi znika nawet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do 15 mln hektarów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 lasów! To jakby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 ciągu minuty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zniknęł0 36 boisk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piłkarskich!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DRZEWA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to zielone płuca  Ziemi – </a:t>
            </a:r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CHROŃ JE!</a:t>
            </a: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6" name="TextShape 2"/>
          <p:cNvSpPr txBox="1"/>
          <p:nvPr/>
        </p:nvSpPr>
        <p:spPr>
          <a:xfrm>
            <a:off x="498960" y="409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NIEKONTROLOWANA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WYCINKA LASÓW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07" name="CustomShape 3"/>
          <p:cNvSpPr/>
          <p:nvPr/>
        </p:nvSpPr>
        <p:spPr>
          <a:xfrm>
            <a:off x="107640" y="548640"/>
            <a:ext cx="3816000" cy="1079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8" name="CustomShape 4"/>
          <p:cNvSpPr/>
          <p:nvPr/>
        </p:nvSpPr>
        <p:spPr>
          <a:xfrm rot="21363000">
            <a:off x="840600" y="87264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09" name="Picture 2"/>
          <p:cNvPicPr/>
          <p:nvPr/>
        </p:nvPicPr>
        <p:blipFill>
          <a:blip r:embed="rId2"/>
          <a:stretch/>
        </p:blipFill>
        <p:spPr>
          <a:xfrm>
            <a:off x="4068000" y="2061000"/>
            <a:ext cx="4762080" cy="3171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4129560" y="1811880"/>
            <a:ext cx="4906440" cy="5001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fontScale="92500"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zanim coś skserujesz lub wydrukujesz – zastanów się, czy jest ci to rzeczywiście potrzebne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drukuj dwustronnie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wykorzystuj jednostronnie zadrukowane kartki na notatki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zbieraj makulaturę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kupuj artykuły papiernicze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(np. papier toaletowy) pochodzące z recyklingu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jeśli to możliwe –zamiast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prasy drukowanej kupuj wersje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elektroniczne</a:t>
            </a:r>
          </a:p>
        </p:txBody>
      </p:sp>
      <p:sp>
        <p:nvSpPr>
          <p:cNvPr id="111" name="TextShape 2"/>
          <p:cNvSpPr txBox="1"/>
          <p:nvPr/>
        </p:nvSpPr>
        <p:spPr>
          <a:xfrm>
            <a:off x="457200" y="481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OGRANICZ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WYCINKĘ LASÓW!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2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ustomShape 4"/>
          <p:cNvSpPr/>
          <p:nvPr/>
        </p:nvSpPr>
        <p:spPr>
          <a:xfrm rot="657000">
            <a:off x="6026040" y="6595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14" name="Picture 2"/>
          <p:cNvPicPr/>
          <p:nvPr/>
        </p:nvPicPr>
        <p:blipFill>
          <a:blip r:embed="rId2"/>
          <a:stretch/>
        </p:blipFill>
        <p:spPr>
          <a:xfrm>
            <a:off x="251640" y="2853000"/>
            <a:ext cx="3809520" cy="2523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179640" y="1523880"/>
            <a:ext cx="4258440" cy="5217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Wyprodukowanie jednej torebki foliowej trwa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ok. sekundy, użytkuje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się ją średnio pół godziny,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a rozkład trwa od 100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do 500 lat!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Wiele folii trafia do oceanów, powodując śmierć miliona zwierząt morskich – </a:t>
            </a:r>
            <a:r>
              <a:t/>
            </a:r>
            <a:br/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NIE PRZYCZYNIAJMY SIĘ DO TEGO!</a:t>
            </a: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6" name="TextShape 2"/>
          <p:cNvSpPr txBox="1"/>
          <p:nvPr/>
        </p:nvSpPr>
        <p:spPr>
          <a:xfrm>
            <a:off x="457200" y="337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NADMIERNA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PRODUKCJA ŚMIECI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17" name="CustomShape 3"/>
          <p:cNvSpPr/>
          <p:nvPr/>
        </p:nvSpPr>
        <p:spPr>
          <a:xfrm>
            <a:off x="107640" y="162720"/>
            <a:ext cx="3816000" cy="1079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8" name="CustomShape 4"/>
          <p:cNvSpPr/>
          <p:nvPr/>
        </p:nvSpPr>
        <p:spPr>
          <a:xfrm rot="21363000">
            <a:off x="840600" y="50976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19" name="Picture 3"/>
          <p:cNvPicPr/>
          <p:nvPr/>
        </p:nvPicPr>
        <p:blipFill>
          <a:blip r:embed="rId2"/>
          <a:stretch/>
        </p:blipFill>
        <p:spPr>
          <a:xfrm>
            <a:off x="4284000" y="2277000"/>
            <a:ext cx="4571640" cy="30477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extShape 1"/>
          <p:cNvSpPr txBox="1"/>
          <p:nvPr/>
        </p:nvSpPr>
        <p:spPr>
          <a:xfrm>
            <a:off x="4416480" y="1700640"/>
            <a:ext cx="4680000" cy="5073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500" b="0" strike="noStrike" spc="-1">
                <a:solidFill>
                  <a:srgbClr val="FFFFFF"/>
                </a:solidFill>
                <a:latin typeface="Constantia"/>
              </a:rPr>
              <a:t>zmień torebki foliowe na torby wielokrotnego użytku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500" b="0" strike="noStrike" spc="-1">
                <a:solidFill>
                  <a:srgbClr val="FFFFFF"/>
                </a:solidFill>
                <a:latin typeface="Constantia"/>
              </a:rPr>
              <a:t>zamiast plastiku – wybieraj produkty opakowane w papier makulaturowy lub szkło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500" b="0" strike="noStrike" spc="-1">
                <a:solidFill>
                  <a:srgbClr val="FFFFFF"/>
                </a:solidFill>
                <a:latin typeface="Constantia"/>
              </a:rPr>
              <a:t>ogranicz korzystanie z tzw. jednorazówek (kubeczków, reklamówek)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500" b="0" strike="noStrike" spc="-1">
                <a:solidFill>
                  <a:srgbClr val="FFFFFF"/>
                </a:solidFill>
                <a:latin typeface="Constantia"/>
              </a:rPr>
              <a:t>zanim coś wyrzucisz – upewnij się, że rzeczywiście nie da się już tego naprawić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500" b="0" strike="noStrike" spc="-1">
                <a:solidFill>
                  <a:srgbClr val="FFFFFF"/>
                </a:solidFill>
                <a:latin typeface="Constantia"/>
              </a:rPr>
              <a:t>uważnie segreguj śmieci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5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1" name="TextShape 2"/>
          <p:cNvSpPr txBox="1"/>
          <p:nvPr/>
        </p:nvSpPr>
        <p:spPr>
          <a:xfrm>
            <a:off x="457200" y="409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OGRANICZ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ILOŚĆ ODPADÓW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2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4"/>
          <p:cNvSpPr/>
          <p:nvPr/>
        </p:nvSpPr>
        <p:spPr>
          <a:xfrm rot="657000">
            <a:off x="6026040" y="6595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24" name="Picture 2"/>
          <p:cNvPicPr/>
          <p:nvPr/>
        </p:nvPicPr>
        <p:blipFill>
          <a:blip r:embed="rId2"/>
          <a:stretch/>
        </p:blipFill>
        <p:spPr>
          <a:xfrm>
            <a:off x="190440" y="2637000"/>
            <a:ext cx="4139640" cy="2762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457200" y="1737360"/>
            <a:ext cx="4258440" cy="457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Zagrożony wyginięciem jest co czwarty gatunek ssaków, co ósmy ptaków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co trzeci płazów.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Jedną z głównych przyczyn tego stanu jest niezdrowy popyt na egzotyczne gatunki zwierząt, który napędzają kłusownictwo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nielegalny handel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 – </a:t>
            </a:r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NIE PRZYCZYNIAJ SIĘ </a:t>
            </a:r>
            <a:r>
              <a:t/>
            </a:r>
            <a:br/>
            <a:r>
              <a:rPr lang="en-US" sz="2600" b="1" strike="noStrike" spc="-1">
                <a:solidFill>
                  <a:srgbClr val="FFFFFF"/>
                </a:solidFill>
                <a:latin typeface="Constantia"/>
              </a:rPr>
              <a:t>DO TEGO PROCEDERU!</a:t>
            </a: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457200" y="625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3600" b="1" strike="noStrike" spc="-97">
                <a:solidFill>
                  <a:srgbClr val="DBDBDB"/>
                </a:solidFill>
                <a:latin typeface="Constantia"/>
              </a:rPr>
              <a:t>KŁUSOWNICTWO </a:t>
            </a:r>
            <a:r>
              <a:t/>
            </a:r>
            <a:br/>
            <a:r>
              <a:rPr lang="en-US" sz="3600" b="1" strike="noStrike" spc="-97">
                <a:solidFill>
                  <a:srgbClr val="DBDBDB"/>
                </a:solidFill>
                <a:latin typeface="Constantia"/>
              </a:rPr>
              <a:t>I NIELEGALNY HANDEL ZWIERZĘTAMI</a:t>
            </a:r>
            <a:endParaRPr lang="en-US" sz="3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27" name="CustomShape 3"/>
          <p:cNvSpPr/>
          <p:nvPr/>
        </p:nvSpPr>
        <p:spPr>
          <a:xfrm>
            <a:off x="107640" y="162720"/>
            <a:ext cx="3816000" cy="1079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8" name="CustomShape 4"/>
          <p:cNvSpPr/>
          <p:nvPr/>
        </p:nvSpPr>
        <p:spPr>
          <a:xfrm rot="21363000">
            <a:off x="840600" y="50976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2"/>
          <a:stretch/>
        </p:blipFill>
        <p:spPr>
          <a:xfrm>
            <a:off x="4801320" y="2493000"/>
            <a:ext cx="4095360" cy="40953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3852000" y="1845000"/>
            <a:ext cx="5112360" cy="4973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fontScale="92500"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nie kupuj pamiątek, ubrań, biżuterii wykonanych ze skór, piór czy innych części zwierząt (zwłaszcza zagrożonych wyginięciem)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nie kupuj produktów, w których składzie są zagrożone gatunki  roślin (kosmetyki, medykamenty)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zanim kupisz egzotycznego zwierzaka – sprawdź, czy posiada dowód legalnego pochodzenia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nie zbieraj koralowców z plaży czy rafy</a:t>
            </a:r>
          </a:p>
        </p:txBody>
      </p:sp>
      <p:sp>
        <p:nvSpPr>
          <p:cNvPr id="131" name="TextShape 2"/>
          <p:cNvSpPr txBox="1"/>
          <p:nvPr/>
        </p:nvSpPr>
        <p:spPr>
          <a:xfrm>
            <a:off x="457200" y="409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RATUJ ZAGROŻONE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GATUNKI!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2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4"/>
          <p:cNvSpPr/>
          <p:nvPr/>
        </p:nvSpPr>
        <p:spPr>
          <a:xfrm rot="657000">
            <a:off x="6026040" y="6595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34" name="Picture 3"/>
          <p:cNvPicPr/>
          <p:nvPr/>
        </p:nvPicPr>
        <p:blipFill>
          <a:blip r:embed="rId2"/>
          <a:stretch/>
        </p:blipFill>
        <p:spPr>
          <a:xfrm>
            <a:off x="542160" y="1845000"/>
            <a:ext cx="3142800" cy="4714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251640" y="1737360"/>
            <a:ext cx="4030920" cy="493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 fontScale="92500"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Zepsute lub niepotrzebne urządzenia elektryczne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to prawdziwa plaga!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 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Tony sprzętu komputerowego, AGD, zabawek zalegają na wysypiskach i w lasach, emitując szkodliwe związki, tj. ołów, rtęć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kadm, które przenikają do wody, gleby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powietrza, narażając nas na wiele chorób!</a:t>
            </a:r>
          </a:p>
        </p:txBody>
      </p:sp>
      <p:sp>
        <p:nvSpPr>
          <p:cNvPr id="136" name="TextShape 2"/>
          <p:cNvSpPr txBox="1"/>
          <p:nvPr/>
        </p:nvSpPr>
        <p:spPr>
          <a:xfrm>
            <a:off x="590760" y="265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POGOŃ ZA NOWINKAMI TECHNICZNYMI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37" name="CustomShape 3"/>
          <p:cNvSpPr/>
          <p:nvPr/>
        </p:nvSpPr>
        <p:spPr>
          <a:xfrm>
            <a:off x="78480" y="620640"/>
            <a:ext cx="3816000" cy="1295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CustomShape 4"/>
          <p:cNvSpPr/>
          <p:nvPr/>
        </p:nvSpPr>
        <p:spPr>
          <a:xfrm rot="21363000">
            <a:off x="696600" y="113076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39" name="Picture 2"/>
          <p:cNvPicPr/>
          <p:nvPr/>
        </p:nvPicPr>
        <p:blipFill>
          <a:blip r:embed="rId2"/>
          <a:stretch/>
        </p:blipFill>
        <p:spPr>
          <a:xfrm>
            <a:off x="4124880" y="2349000"/>
            <a:ext cx="4571640" cy="3038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457200" y="1700640"/>
            <a:ext cx="8506800" cy="1867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wrzucaj zużyte baterie do specjalnych pojemników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jeżeli twój telefon działa bez zarzutu – zastanów się, czy rzeczywiście musisz zmienić go na inny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dbaj o sprzęt elektroniczny, by służył jak najdłużej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1" name="TextShape 2"/>
          <p:cNvSpPr txBox="1"/>
          <p:nvPr/>
        </p:nvSpPr>
        <p:spPr>
          <a:xfrm>
            <a:off x="457200" y="409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OGRANICZ LICZBĘ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ELEKTROŚMIECI!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2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3" name="CustomShape 4"/>
          <p:cNvSpPr/>
          <p:nvPr/>
        </p:nvSpPr>
        <p:spPr>
          <a:xfrm rot="657000">
            <a:off x="6003360" y="6289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sp>
        <p:nvSpPr>
          <p:cNvPr id="144" name="CustomShape 5"/>
          <p:cNvSpPr/>
          <p:nvPr/>
        </p:nvSpPr>
        <p:spPr>
          <a:xfrm>
            <a:off x="4356000" y="3645000"/>
            <a:ext cx="4752000" cy="2938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600" b="0" strike="noStrike" spc="-1">
                <a:solidFill>
                  <a:srgbClr val="FFFFFF"/>
                </a:solidFill>
                <a:latin typeface="Constantia"/>
              </a:rPr>
              <a:t>kupując nowy sprzęt sprawdź, czy jest energooszczędny</a:t>
            </a:r>
            <a:endParaRPr lang="pl-PL" sz="26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600" b="0" strike="noStrike" spc="-1">
                <a:solidFill>
                  <a:srgbClr val="FFFFFF"/>
                </a:solidFill>
                <a:latin typeface="Constantia"/>
              </a:rPr>
              <a:t>zamiast wyrzucać niepotrzebne, a funkcjonujące jeszcze urządzenia elektryczne – oddaj je potrzebującym</a:t>
            </a:r>
            <a:endParaRPr lang="pl-PL" sz="2600" b="0" strike="noStrike" spc="-1">
              <a:latin typeface="Arial"/>
            </a:endParaRPr>
          </a:p>
        </p:txBody>
      </p:sp>
      <p:pic>
        <p:nvPicPr>
          <p:cNvPr id="145" name="Picture 2"/>
          <p:cNvPicPr/>
          <p:nvPr/>
        </p:nvPicPr>
        <p:blipFill>
          <a:blip r:embed="rId2"/>
          <a:stretch/>
        </p:blipFill>
        <p:spPr>
          <a:xfrm>
            <a:off x="237600" y="3811320"/>
            <a:ext cx="4095360" cy="2714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107640" y="1811880"/>
            <a:ext cx="4680000" cy="478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Każdego dnia emitujemy do atmosfery ogromne ilości gazów cieplarnianych. Większość z nich to dwutlenek węgla pochodzący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 silników spalinowych 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procesów wytwarzania energii elektrycznej.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Grożą nam ekstremalne zjawiska pogodowe, brak wody pitnej, wiele chorób…  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590760" y="337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r"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NADMIERNA EMISJA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GAZÓW CIEPLARNIANYCH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48" name="CustomShape 3"/>
          <p:cNvSpPr/>
          <p:nvPr/>
        </p:nvSpPr>
        <p:spPr>
          <a:xfrm>
            <a:off x="-180360" y="136080"/>
            <a:ext cx="3816000" cy="1079640"/>
          </a:xfrm>
          <a:prstGeom prst="irregularSeal2">
            <a:avLst/>
          </a:prstGeom>
          <a:solidFill>
            <a:srgbClr val="FFC000"/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9" name="CustomShape 4"/>
          <p:cNvSpPr/>
          <p:nvPr/>
        </p:nvSpPr>
        <p:spPr>
          <a:xfrm rot="21363000">
            <a:off x="696600" y="445320"/>
            <a:ext cx="2291400" cy="45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ZAGROŻENIE!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50" name="Picture 3"/>
          <p:cNvPicPr/>
          <p:nvPr/>
        </p:nvPicPr>
        <p:blipFill>
          <a:blip r:embed="rId2"/>
          <a:stretch/>
        </p:blipFill>
        <p:spPr>
          <a:xfrm>
            <a:off x="4716000" y="3069000"/>
            <a:ext cx="4181040" cy="316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179640" y="1556640"/>
            <a:ext cx="8856720" cy="966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wybierz rower zamiast samochodu czy autobusu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wychodząc z pokoju lub mieszkania – wyłączaj światło</a:t>
            </a:r>
          </a:p>
        </p:txBody>
      </p:sp>
      <p:sp>
        <p:nvSpPr>
          <p:cNvPr id="152" name="TextShape 2"/>
          <p:cNvSpPr txBox="1"/>
          <p:nvPr/>
        </p:nvSpPr>
        <p:spPr>
          <a:xfrm>
            <a:off x="457200" y="337680"/>
            <a:ext cx="822924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OGRANICZ </a:t>
            </a:r>
            <a:r>
              <a:t/>
            </a:r>
            <a:br/>
            <a:r>
              <a:rPr lang="en-US" sz="4400" b="1" strike="noStrike" spc="-97">
                <a:solidFill>
                  <a:srgbClr val="DBDBDB"/>
                </a:solidFill>
                <a:latin typeface="Constantia"/>
              </a:rPr>
              <a:t>EMISJĘ CO2</a:t>
            </a:r>
            <a:endParaRPr lang="en-US" sz="44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53" name="CustomShape 3"/>
          <p:cNvSpPr/>
          <p:nvPr/>
        </p:nvSpPr>
        <p:spPr>
          <a:xfrm rot="1512600">
            <a:off x="5700960" y="144000"/>
            <a:ext cx="3167280" cy="1833480"/>
          </a:xfrm>
          <a:prstGeom prst="irregularSeal2">
            <a:avLst/>
          </a:prstGeom>
          <a:solidFill>
            <a:schemeClr val="bg2">
              <a:lumMod val="60000"/>
              <a:lumOff val="40000"/>
            </a:schemeClr>
          </a:solidFill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4" name="CustomShape 4"/>
          <p:cNvSpPr/>
          <p:nvPr/>
        </p:nvSpPr>
        <p:spPr>
          <a:xfrm rot="657000">
            <a:off x="6026040" y="659520"/>
            <a:ext cx="2291400" cy="821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CO MOŻESZ</a:t>
            </a:r>
            <a:r>
              <a:t/>
            </a:r>
            <a:br/>
            <a:r>
              <a:rPr lang="pl-PL" sz="2400" b="1" strike="noStrike" spc="-1">
                <a:solidFill>
                  <a:srgbClr val="FEFAC9"/>
                </a:solidFill>
                <a:latin typeface="Constantia"/>
              </a:rPr>
              <a:t>ZROBIĆ?</a:t>
            </a:r>
            <a:endParaRPr lang="pl-PL" sz="2400" b="0" strike="noStrike" spc="-1">
              <a:latin typeface="Arial"/>
            </a:endParaRPr>
          </a:p>
        </p:txBody>
      </p:sp>
      <p:pic>
        <p:nvPicPr>
          <p:cNvPr id="155" name="Picture 2"/>
          <p:cNvPicPr/>
          <p:nvPr/>
        </p:nvPicPr>
        <p:blipFill>
          <a:blip r:embed="rId2"/>
          <a:stretch/>
        </p:blipFill>
        <p:spPr>
          <a:xfrm>
            <a:off x="107640" y="2706840"/>
            <a:ext cx="4009680" cy="4000320"/>
          </a:xfrm>
          <a:prstGeom prst="rect">
            <a:avLst/>
          </a:prstGeom>
          <a:ln>
            <a:noFill/>
          </a:ln>
        </p:spPr>
      </p:pic>
      <p:sp>
        <p:nvSpPr>
          <p:cNvPr id="156" name="CustomShape 5"/>
          <p:cNvSpPr/>
          <p:nvPr/>
        </p:nvSpPr>
        <p:spPr>
          <a:xfrm>
            <a:off x="4117680" y="2421000"/>
            <a:ext cx="4788000" cy="4436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 lnSpcReduction="10000"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wyłącz komputer lub telewizor, kiedy z nich nie korzystasz (tryb uśpienia nadal pobiera energię!)</a:t>
            </a:r>
            <a:endParaRPr lang="pl-PL" sz="24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używaj energooszczędnych żarówek</a:t>
            </a:r>
            <a:endParaRPr lang="pl-PL" sz="24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szybko zamykaj drzwi lodówki, by się nie ogrzewała</a:t>
            </a:r>
            <a:endParaRPr lang="pl-PL" sz="24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regularnie wymieniaj worek odkurzacza</a:t>
            </a:r>
            <a:endParaRPr lang="pl-PL" sz="24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nie pozostawiaj w gniazdku ładowarek,  których w danym momencie nie używasz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extShape 1"/>
          <p:cNvSpPr txBox="1"/>
          <p:nvPr/>
        </p:nvSpPr>
        <p:spPr>
          <a:xfrm>
            <a:off x="323640" y="1268640"/>
            <a:ext cx="8229240" cy="457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spcBef>
                <a:spcPts val="601"/>
              </a:spcBef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To największa na świecie akcja ekologiczna zapoczątkowana przez organizację WWF w 2007 roku.</a:t>
            </a:r>
          </a:p>
        </p:txBody>
      </p:sp>
      <p:pic>
        <p:nvPicPr>
          <p:cNvPr id="158" name="Obraz 3"/>
          <p:cNvPicPr/>
          <p:nvPr/>
        </p:nvPicPr>
        <p:blipFill>
          <a:blip r:embed="rId2"/>
          <a:stretch/>
        </p:blipFill>
        <p:spPr>
          <a:xfrm>
            <a:off x="6357600" y="204840"/>
            <a:ext cx="2534400" cy="1166400"/>
          </a:xfrm>
          <a:prstGeom prst="rect">
            <a:avLst/>
          </a:prstGeom>
          <a:ln>
            <a:noFill/>
          </a:ln>
        </p:spPr>
      </p:pic>
      <p:sp>
        <p:nvSpPr>
          <p:cNvPr id="159" name="CustomShape 2"/>
          <p:cNvSpPr/>
          <p:nvPr/>
        </p:nvSpPr>
        <p:spPr>
          <a:xfrm>
            <a:off x="3348000" y="2277000"/>
            <a:ext cx="5544360" cy="4783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285840" indent="-285480">
              <a:lnSpc>
                <a:spcPct val="100000"/>
              </a:lnSpc>
              <a:buClr>
                <a:srgbClr val="FFC000"/>
              </a:buClr>
              <a:buFont typeface="Arial"/>
              <a:buChar char="•"/>
            </a:pPr>
            <a:r>
              <a:rPr lang="pl-PL" sz="2400" b="1" strike="noStrike" spc="-1" dirty="0">
                <a:solidFill>
                  <a:srgbClr val="FFC000"/>
                </a:solidFill>
                <a:latin typeface="Constantia"/>
              </a:rPr>
              <a:t>Kiedy? 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FFFFFF"/>
                </a:solidFill>
                <a:latin typeface="Constantia"/>
              </a:rPr>
              <a:t>Ostatnia sobota marca, o godz. 20.30.</a:t>
            </a:r>
            <a:r>
              <a:rPr/>
              <a:t/>
            </a:r>
            <a:br>
              <a:rPr/>
            </a:br>
            <a:r>
              <a:t/>
            </a:r>
            <a:br/>
            <a:endParaRPr lang="pl-PL" sz="28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C000"/>
              </a:buClr>
              <a:buFont typeface="Arial"/>
              <a:buChar char="•"/>
            </a:pPr>
            <a:r>
              <a:rPr lang="pl-PL" sz="2400" b="1" strike="noStrike" spc="-1" dirty="0">
                <a:solidFill>
                  <a:srgbClr val="FFC000"/>
                </a:solidFill>
                <a:latin typeface="Constantia"/>
              </a:rPr>
              <a:t>Co robimy? 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FFFFFF"/>
                </a:solidFill>
                <a:latin typeface="Constantia"/>
              </a:rPr>
              <a:t>Wyłączamy światło na godzinę.</a:t>
            </a:r>
            <a:r>
              <a:t/>
            </a:r>
            <a:br/>
            <a:endParaRPr lang="pl-PL" sz="2400" b="0" strike="noStrike" spc="-1" dirty="0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FFC000"/>
              </a:buClr>
              <a:buFont typeface="Arial"/>
              <a:buChar char="•"/>
            </a:pPr>
            <a:r>
              <a:rPr lang="pl-PL" sz="2400" b="1" strike="noStrike" spc="-1" dirty="0">
                <a:solidFill>
                  <a:srgbClr val="FFC000"/>
                </a:solidFill>
                <a:latin typeface="Constantia"/>
              </a:rPr>
              <a:t>Po co? 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pl-PL" sz="2400" b="0" strike="noStrike" spc="-1" dirty="0">
                <a:solidFill>
                  <a:srgbClr val="FFFFFF"/>
                </a:solidFill>
                <a:latin typeface="Constantia"/>
              </a:rPr>
              <a:t>Żeby skłonić jak najwięcej ludzi do ekologicznego myślenia i pokazać, że chcemy chronić naszą Ziemię.</a:t>
            </a:r>
            <a:endParaRPr lang="pl-PL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pl-PL" sz="2400" b="0" strike="noStrike" spc="-1" dirty="0">
              <a:latin typeface="Arial"/>
            </a:endParaRPr>
          </a:p>
        </p:txBody>
      </p:sp>
      <p:sp>
        <p:nvSpPr>
          <p:cNvPr id="160" name="CustomShape 3"/>
          <p:cNvSpPr/>
          <p:nvPr/>
        </p:nvSpPr>
        <p:spPr>
          <a:xfrm>
            <a:off x="179640" y="460800"/>
            <a:ext cx="6177960" cy="745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4300" b="1" strike="noStrike" spc="-1">
                <a:solidFill>
                  <a:srgbClr val="FFC000"/>
                </a:solidFill>
                <a:latin typeface="Constantia"/>
              </a:rPr>
              <a:t>„GODZINA DLA ZIEMI”</a:t>
            </a:r>
            <a:endParaRPr lang="pl-PL" sz="4300" b="0" strike="noStrike" spc="-1">
              <a:latin typeface="Arial"/>
            </a:endParaRPr>
          </a:p>
        </p:txBody>
      </p:sp>
      <p:pic>
        <p:nvPicPr>
          <p:cNvPr id="161" name="Picture 2"/>
          <p:cNvPicPr/>
          <p:nvPr/>
        </p:nvPicPr>
        <p:blipFill>
          <a:blip r:embed="rId3"/>
          <a:stretch/>
        </p:blipFill>
        <p:spPr>
          <a:xfrm>
            <a:off x="378000" y="2421000"/>
            <a:ext cx="2761920" cy="42192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extShape 1"/>
          <p:cNvSpPr txBox="1"/>
          <p:nvPr/>
        </p:nvSpPr>
        <p:spPr>
          <a:xfrm>
            <a:off x="179640" y="332640"/>
            <a:ext cx="8568720" cy="3312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Podczas </a:t>
            </a:r>
            <a:r>
              <a:t/>
            </a:r>
            <a:br/>
            <a:r>
              <a:rPr lang="en-US" sz="2400" b="1" strike="noStrike" spc="-1">
                <a:solidFill>
                  <a:srgbClr val="FFC000"/>
                </a:solidFill>
                <a:latin typeface="Constantia"/>
              </a:rPr>
              <a:t>GODZINY DLA ZIEMI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wygaszane jest oświetlenie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 tysiącach domów, firm, szkół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i innych instytucji, a także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 wielu obiektach znanych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na całym świecie,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np. Operze w Sidney,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Wieży Eiffla w Paryżu, piramidzie w Egipcie, Koloseum </a:t>
            </a:r>
            <a:r>
              <a:t/>
            </a:r>
            <a:br/>
            <a:r>
              <a:rPr lang="en-US" sz="2400" b="0" strike="noStrike" spc="-1">
                <a:solidFill>
                  <a:srgbClr val="FFFFFF"/>
                </a:solidFill>
                <a:latin typeface="Constantia"/>
              </a:rPr>
              <a:t>w Rzymie...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4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163" name="Picture 2"/>
          <p:cNvPicPr/>
          <p:nvPr/>
        </p:nvPicPr>
        <p:blipFill>
          <a:blip r:embed="rId2"/>
          <a:stretch/>
        </p:blipFill>
        <p:spPr>
          <a:xfrm>
            <a:off x="4667040" y="404640"/>
            <a:ext cx="4000320" cy="2666520"/>
          </a:xfrm>
          <a:prstGeom prst="rect">
            <a:avLst/>
          </a:prstGeom>
          <a:ln>
            <a:noFill/>
          </a:ln>
        </p:spPr>
      </p:pic>
      <p:sp>
        <p:nvSpPr>
          <p:cNvPr id="164" name="CustomShape 2"/>
          <p:cNvSpPr/>
          <p:nvPr/>
        </p:nvSpPr>
        <p:spPr>
          <a:xfrm>
            <a:off x="179640" y="4077000"/>
            <a:ext cx="8663760" cy="280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W Polsce zgasły na godzinę światła w Pałacu Kultury i Nauki, Zamku Królewskim w Warszawie i Spodku w Katowicach…</a:t>
            </a:r>
            <a:endParaRPr lang="pl-PL" sz="2400" b="0" strike="noStrike" spc="-1">
              <a:latin typeface="Arial"/>
            </a:endParaRP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pl-PL" sz="2400" b="0" strike="noStrike" spc="-1">
                <a:solidFill>
                  <a:srgbClr val="FFFFFF"/>
                </a:solidFill>
                <a:latin typeface="Constantia"/>
              </a:rPr>
              <a:t>W kampanię angażują się znane i lubiane osoby, które, aby zachęcić innych do przyłączenia się do akcji, podejmują różne ekologiczne wyzwania…</a:t>
            </a:r>
            <a:endParaRPr lang="pl-PL" sz="2400" b="0" strike="noStrike" spc="-1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pl-PL" sz="2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extShape 1"/>
          <p:cNvSpPr txBox="1"/>
          <p:nvPr/>
        </p:nvSpPr>
        <p:spPr>
          <a:xfrm>
            <a:off x="457200" y="1665360"/>
            <a:ext cx="8229240" cy="5147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Miasta i urzędy miast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Znane budynki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Szkoły, uczniowie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Firmy</a:t>
            </a:r>
          </a:p>
          <a:p>
            <a:pPr marL="274320" indent="-273960">
              <a:lnSpc>
                <a:spcPct val="100000"/>
              </a:lnSpc>
              <a:spcBef>
                <a:spcPts val="601"/>
              </a:spcBef>
              <a:buClr>
                <a:srgbClr val="F3A447"/>
              </a:buClr>
              <a:buSzPct val="85000"/>
              <a:buFont typeface="Wingdings 2" charset="2"/>
              <a:buChar char=""/>
            </a:pPr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Każdy z nas, ze swoją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rodziną, kolegami </a:t>
            </a:r>
            <a:r>
              <a:t/>
            </a:r>
            <a:br/>
            <a:r>
              <a:rPr lang="en-US" sz="2600" b="0" strike="noStrike" spc="-1">
                <a:solidFill>
                  <a:srgbClr val="FFFFFF"/>
                </a:solidFill>
                <a:latin typeface="Constantia"/>
              </a:rPr>
              <a:t>i koleżankami</a:t>
            </a: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  <a:p>
            <a:pPr>
              <a:lnSpc>
                <a:spcPct val="100000"/>
              </a:lnSpc>
              <a:spcBef>
                <a:spcPts val="601"/>
              </a:spcBef>
            </a:pPr>
            <a:endParaRPr lang="en-US" sz="26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66" name="TextShape 2"/>
          <p:cNvSpPr txBox="1"/>
          <p:nvPr/>
        </p:nvSpPr>
        <p:spPr>
          <a:xfrm>
            <a:off x="2833200" y="249840"/>
            <a:ext cx="6130800" cy="1218960"/>
          </a:xfrm>
          <a:prstGeom prst="rect">
            <a:avLst/>
          </a:prstGeom>
          <a:noFill/>
          <a:ln w="6480"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en-US" sz="4000" b="1" strike="noStrike" spc="-97">
                <a:solidFill>
                  <a:srgbClr val="DBDBDB"/>
                </a:solidFill>
                <a:latin typeface="Constantia"/>
              </a:rPr>
              <a:t>Kto może wziąć </a:t>
            </a:r>
            <a:r>
              <a:t/>
            </a:r>
            <a:br/>
            <a:r>
              <a:rPr lang="en-US" sz="4000" b="1" strike="noStrike" spc="-97">
                <a:solidFill>
                  <a:srgbClr val="DBDBDB"/>
                </a:solidFill>
                <a:latin typeface="Constantia"/>
              </a:rPr>
              <a:t>udział w akcji?</a:t>
            </a:r>
            <a:endParaRPr lang="en-US" sz="4000" b="0" strike="noStrike" spc="-1">
              <a:solidFill>
                <a:srgbClr val="FFFFFF"/>
              </a:solidFill>
              <a:latin typeface="Constantia"/>
            </a:endParaRPr>
          </a:p>
        </p:txBody>
      </p:sp>
      <p:pic>
        <p:nvPicPr>
          <p:cNvPr id="167" name="Obraz 4"/>
          <p:cNvPicPr/>
          <p:nvPr/>
        </p:nvPicPr>
        <p:blipFill>
          <a:blip r:embed="rId2"/>
          <a:stretch/>
        </p:blipFill>
        <p:spPr>
          <a:xfrm>
            <a:off x="683640" y="196200"/>
            <a:ext cx="2534400" cy="1166400"/>
          </a:xfrm>
          <a:prstGeom prst="rect">
            <a:avLst/>
          </a:prstGeom>
          <a:ln>
            <a:noFill/>
          </a:ln>
        </p:spPr>
      </p:pic>
      <p:pic>
        <p:nvPicPr>
          <p:cNvPr id="169" name="Obraz 3"/>
          <p:cNvPicPr/>
          <p:nvPr/>
        </p:nvPicPr>
        <p:blipFill>
          <a:blip r:embed="rId3"/>
          <a:stretch/>
        </p:blipFill>
        <p:spPr>
          <a:xfrm>
            <a:off x="3929058" y="2285992"/>
            <a:ext cx="4857784" cy="3857652"/>
          </a:xfrm>
          <a:prstGeom prst="rect">
            <a:avLst/>
          </a:prstGeom>
          <a:ln>
            <a:noFill/>
          </a:ln>
        </p:spPr>
      </p:pic>
      <p:sp>
        <p:nvSpPr>
          <p:cNvPr id="170" name="CustomShape 4"/>
          <p:cNvSpPr/>
          <p:nvPr/>
        </p:nvSpPr>
        <p:spPr>
          <a:xfrm>
            <a:off x="7320240" y="4489200"/>
            <a:ext cx="163512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0" strike="noStrike" spc="-1">
                <a:solidFill>
                  <a:srgbClr val="FFFFFF"/>
                </a:solidFill>
                <a:latin typeface="Constantia"/>
              </a:rPr>
              <a:t>http://www.wwf.pl</a:t>
            </a:r>
            <a:endParaRPr lang="pl-PL" sz="1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extShape 1"/>
          <p:cNvSpPr txBox="1"/>
          <p:nvPr/>
        </p:nvSpPr>
        <p:spPr>
          <a:xfrm>
            <a:off x="0" y="1377360"/>
            <a:ext cx="9143640" cy="45716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  <a:spcBef>
                <a:spcPts val="601"/>
              </a:spcBef>
            </a:pPr>
            <a:r>
              <a:rPr lang="en-US" sz="4000" b="1" strike="noStrike" spc="-1">
                <a:solidFill>
                  <a:srgbClr val="FFC000"/>
                </a:solidFill>
                <a:latin typeface="Constantia"/>
              </a:rPr>
              <a:t>Zgaś światło, włącz się do zmian!</a:t>
            </a:r>
            <a:endParaRPr lang="en-US" sz="4000" b="0" strike="noStrike" spc="-1">
              <a:solidFill>
                <a:srgbClr val="FFFFFF"/>
              </a:solidFill>
              <a:latin typeface="Constantia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US" sz="4000" b="0" strike="noStrike" spc="-1">
              <a:solidFill>
                <a:srgbClr val="FFFFFF"/>
              </a:solidFill>
              <a:latin typeface="Constantia"/>
            </a:endParaRPr>
          </a:p>
          <a:p>
            <a:pPr algn="ctr">
              <a:lnSpc>
                <a:spcPct val="100000"/>
              </a:lnSpc>
              <a:spcBef>
                <a:spcPts val="601"/>
              </a:spcBef>
            </a:pPr>
            <a:endParaRPr lang="en-US" sz="4000" b="0" strike="noStrike" spc="-1">
              <a:solidFill>
                <a:srgbClr val="FFFFFF"/>
              </a:solidFill>
              <a:latin typeface="Constantia"/>
            </a:endParaRPr>
          </a:p>
        </p:txBody>
      </p:sp>
      <p:sp>
        <p:nvSpPr>
          <p:cNvPr id="173" name="CustomShape 2"/>
          <p:cNvSpPr/>
          <p:nvPr/>
        </p:nvSpPr>
        <p:spPr>
          <a:xfrm>
            <a:off x="539640" y="4799880"/>
            <a:ext cx="7848360" cy="1065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pl-PL" sz="3200" b="1" strike="noStrike" spc="-1">
                <a:solidFill>
                  <a:srgbClr val="FFFFFF"/>
                </a:solidFill>
                <a:latin typeface="Constantia"/>
              </a:rPr>
              <a:t>Zacznij dbać o Ziemię i zachęć do tego </a:t>
            </a:r>
            <a:endParaRPr lang="pl-PL" sz="32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pl-PL" sz="3200" b="1" strike="noStrike" spc="-1">
                <a:solidFill>
                  <a:srgbClr val="FFFFFF"/>
                </a:solidFill>
                <a:latin typeface="Constantia"/>
              </a:rPr>
              <a:t>swoich znajomych – warto!</a:t>
            </a:r>
            <a:endParaRPr lang="pl-PL" sz="3200" b="0" strike="noStrike" spc="-1">
              <a:latin typeface="Arial"/>
            </a:endParaRPr>
          </a:p>
        </p:txBody>
      </p:sp>
      <p:pic>
        <p:nvPicPr>
          <p:cNvPr id="174" name="Obraz 5"/>
          <p:cNvPicPr/>
          <p:nvPr/>
        </p:nvPicPr>
        <p:blipFill>
          <a:blip r:embed="rId2"/>
          <a:stretch/>
        </p:blipFill>
        <p:spPr>
          <a:xfrm>
            <a:off x="1135080" y="2049120"/>
            <a:ext cx="6657480" cy="2361960"/>
          </a:xfrm>
          <a:prstGeom prst="rect">
            <a:avLst/>
          </a:prstGeom>
          <a:ln>
            <a:noFill/>
          </a:ln>
        </p:spPr>
      </p:pic>
      <p:pic>
        <p:nvPicPr>
          <p:cNvPr id="175" name="Obraz 6"/>
          <p:cNvPicPr/>
          <p:nvPr/>
        </p:nvPicPr>
        <p:blipFill>
          <a:blip r:embed="rId3"/>
          <a:stretch/>
        </p:blipFill>
        <p:spPr>
          <a:xfrm>
            <a:off x="6357600" y="204840"/>
            <a:ext cx="2534400" cy="1166400"/>
          </a:xfrm>
          <a:prstGeom prst="rect">
            <a:avLst/>
          </a:prstGeom>
          <a:ln>
            <a:noFill/>
          </a:ln>
        </p:spPr>
      </p:pic>
      <p:sp>
        <p:nvSpPr>
          <p:cNvPr id="176" name="CustomShape 3"/>
          <p:cNvSpPr/>
          <p:nvPr/>
        </p:nvSpPr>
        <p:spPr>
          <a:xfrm>
            <a:off x="5564880" y="4401720"/>
            <a:ext cx="216072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l-PL" sz="1400" b="0" strike="noStrike" spc="-1">
                <a:solidFill>
                  <a:srgbClr val="FFFFFF"/>
                </a:solidFill>
                <a:latin typeface="Constantia"/>
              </a:rPr>
              <a:t>http://godzinadlaziemi.pl</a:t>
            </a:r>
            <a:endParaRPr lang="pl-PL" sz="1400" b="0" strike="noStrike" spc="-1">
              <a:latin typeface="Arial"/>
            </a:endParaRPr>
          </a:p>
        </p:txBody>
      </p:sp>
      <p:sp>
        <p:nvSpPr>
          <p:cNvPr id="177" name="CustomShape 4"/>
          <p:cNvSpPr/>
          <p:nvPr/>
        </p:nvSpPr>
        <p:spPr>
          <a:xfrm>
            <a:off x="5759640" y="6095880"/>
            <a:ext cx="2931840" cy="820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Dzień Ziemi</Template>
  <TotalTime>12</TotalTime>
  <Words>470</Words>
  <Application>LibreOffice/5.4.4.2$Windows_x86 LibreOffice_project/2524958677847fb3bb44820e40380acbe820f960</Application>
  <PresentationFormat>Pokaz na ekranie (4:3)</PresentationFormat>
  <Paragraphs>97</Paragraphs>
  <Slides>18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18</vt:i4>
      </vt:variant>
    </vt:vector>
  </HeadingPairs>
  <TitlesOfParts>
    <vt:vector size="20" baseType="lpstr">
      <vt:lpstr>Office Theme</vt:lpstr>
      <vt:lpstr>Office Theme</vt:lpstr>
      <vt:lpstr>Slajd 1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subject/>
  <dc:creator/>
  <dc:description/>
  <cp:lastModifiedBy>DOM</cp:lastModifiedBy>
  <cp:revision>6</cp:revision>
  <dcterms:created xsi:type="dcterms:W3CDTF">2013-11-14T19:58:32Z</dcterms:created>
  <dcterms:modified xsi:type="dcterms:W3CDTF">2020-04-21T18:40:02Z</dcterms:modified>
  <dc:language>pl-PL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Pokaz na ekranie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18</vt:i4>
  </property>
  <property fmtid="{D5CDD505-2E9C-101B-9397-08002B2CF9AE}" pid="12" name="_TemplateID">
    <vt:lpwstr>TC102513359990</vt:lpwstr>
  </property>
</Properties>
</file>