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834" r:id="rId5"/>
    <p:sldId id="510" r:id="rId6"/>
    <p:sldId id="518" r:id="rId7"/>
    <p:sldId id="519" r:id="rId8"/>
    <p:sldId id="517" r:id="rId9"/>
    <p:sldId id="511" r:id="rId10"/>
    <p:sldId id="512" r:id="rId11"/>
    <p:sldId id="3926" r:id="rId12"/>
    <p:sldId id="513" r:id="rId13"/>
    <p:sldId id="514" r:id="rId14"/>
    <p:sldId id="3955" r:id="rId15"/>
    <p:sldId id="3956" r:id="rId16"/>
    <p:sldId id="3958" r:id="rId17"/>
    <p:sldId id="39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92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4" orient="horz" pos="1776" userDrawn="1">
          <p15:clr>
            <a:srgbClr val="A4A3A4"/>
          </p15:clr>
        </p15:guide>
        <p15:guide id="5" pos="1224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4128" userDrawn="1">
          <p15:clr>
            <a:srgbClr val="547EBF"/>
          </p15:clr>
        </p15:guide>
        <p15:guide id="9" orient="horz" pos="624" userDrawn="1">
          <p15:clr>
            <a:srgbClr val="A4A3A4"/>
          </p15:clr>
        </p15:guide>
        <p15:guide id="10" pos="7488" userDrawn="1">
          <p15:clr>
            <a:srgbClr val="A4A3A4"/>
          </p15:clr>
        </p15:guide>
        <p15:guide id="11" orient="horz" pos="3984" userDrawn="1">
          <p15:clr>
            <a:srgbClr val="A4A3A4"/>
          </p15:clr>
        </p15:guide>
        <p15:guide id="12" orient="horz" pos="2256" userDrawn="1">
          <p15:clr>
            <a:srgbClr val="A4A3A4"/>
          </p15:clr>
        </p15:guide>
        <p15:guide id="13" pos="3816" userDrawn="1">
          <p15:clr>
            <a:srgbClr val="A4A3A4"/>
          </p15:clr>
        </p15:guide>
        <p15:guide id="14" orient="horz" pos="1968" userDrawn="1">
          <p15:clr>
            <a:srgbClr val="A4A3A4"/>
          </p15:clr>
        </p15:guide>
        <p15:guide id="15" pos="5088" userDrawn="1">
          <p15:clr>
            <a:srgbClr val="A4A3A4"/>
          </p15:clr>
        </p15:guide>
        <p15:guide id="16" pos="6336" userDrawn="1">
          <p15:clr>
            <a:srgbClr val="A4A3A4"/>
          </p15:clr>
        </p15:guide>
        <p15:guide id="17" orient="horz" pos="1224" userDrawn="1">
          <p15:clr>
            <a:srgbClr val="A4A3A4"/>
          </p15:clr>
        </p15:guide>
        <p15:guide id="18" pos="384" userDrawn="1">
          <p15:clr>
            <a:srgbClr val="A4A3A4"/>
          </p15:clr>
        </p15:guide>
        <p15:guide id="19" pos="1344" userDrawn="1">
          <p15:clr>
            <a:srgbClr val="A4A3A4"/>
          </p15:clr>
        </p15:guide>
        <p15:guide id="20" orient="horz" pos="1920" userDrawn="1">
          <p15:clr>
            <a:srgbClr val="A4A3A4"/>
          </p15:clr>
        </p15:guide>
        <p15:guide id="21" orient="horz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ss, Andrea (Allsteel)" initials="GA(" lastIdx="3" clrIdx="0">
    <p:extLst>
      <p:ext uri="{19B8F6BF-5375-455C-9EA6-DF929625EA0E}">
        <p15:presenceInfo xmlns:p15="http://schemas.microsoft.com/office/powerpoint/2012/main" userId="S::GaussA@allsteeloffice.com::4e7388ed-14da-44ad-aadd-9d656660062e" providerId="AD"/>
      </p:ext>
    </p:extLst>
  </p:cmAuthor>
  <p:cmAuthor id="2" name="Palmer, Mary (Allsteel)" initials="P(" lastIdx="1" clrIdx="1">
    <p:extLst>
      <p:ext uri="{19B8F6BF-5375-455C-9EA6-DF929625EA0E}">
        <p15:presenceInfo xmlns:p15="http://schemas.microsoft.com/office/powerpoint/2012/main" userId="S::palmerm@allsteeloffice.com::f421c6cf-2b22-4391-9897-e97f30d2de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72"/>
    <a:srgbClr val="0D4153"/>
    <a:srgbClr val="16362C"/>
    <a:srgbClr val="C0CDCA"/>
    <a:srgbClr val="898D8D"/>
    <a:srgbClr val="000000"/>
    <a:srgbClr val="EEECEA"/>
    <a:srgbClr val="EAE8E6"/>
    <a:srgbClr val="8D6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B1209-3527-417A-B22F-66C3916BDD06}" v="15" dt="2021-02-18T20:54:52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>
        <p:guide orient="horz" pos="696"/>
        <p:guide pos="1920"/>
        <p:guide orient="horz" pos="3504"/>
        <p:guide orient="horz" pos="1776"/>
        <p:guide pos="1224"/>
        <p:guide orient="horz" pos="888"/>
        <p:guide pos="2592"/>
        <p:guide pos="4128"/>
        <p:guide orient="horz" pos="624"/>
        <p:guide pos="7488"/>
        <p:guide orient="horz" pos="3984"/>
        <p:guide orient="horz" pos="2256"/>
        <p:guide pos="3816"/>
        <p:guide orient="horz" pos="1968"/>
        <p:guide pos="5088"/>
        <p:guide pos="6336"/>
        <p:guide orient="horz" pos="1224"/>
        <p:guide pos="384"/>
        <p:guide pos="1344"/>
        <p:guide orient="horz" pos="1920"/>
        <p:guide orient="horz" pos="3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E228-47C7-466E-8DE9-5BEFA1694EE8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130B-5D20-4D2B-923C-B2F42598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3E19-B7FA-48EE-89FE-3C682CFA08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347E-F6A9-46F4-8692-9116514FA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ac890b5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ac890b5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85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0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Exclusive distribution rights to strategic global accounts with locations inside and outside of North America in pre-registered and specific projects (registration process is a simple email or other written communication between Zilenzio, Allsteel and a dealer).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1">
            <a:extLst>
              <a:ext uri="{FF2B5EF4-FFF2-40B4-BE49-F238E27FC236}">
                <a16:creationId xmlns:a16="http://schemas.microsoft.com/office/drawing/2014/main" id="{FD105AD6-AD17-4A2B-8C60-4B5DA1E46F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65231" y="948151"/>
            <a:ext cx="8425473" cy="53085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Click on icon to insert a picture here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7D6F8CB-4E1C-4016-BCB5-DFDF6CFB27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995" y="1233224"/>
            <a:ext cx="4205821" cy="27314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This Text here is Placeholder </a:t>
            </a:r>
            <a:br>
              <a:rPr lang="en-US"/>
            </a:br>
            <a:r>
              <a:rPr lang="en-US"/>
              <a:t>for the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48C574-CE45-4958-8068-FA6923D7F21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996" y="3987735"/>
            <a:ext cx="2544235" cy="8377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Presenter Name Here</a:t>
            </a:r>
            <a:br>
              <a:rPr lang="en-US"/>
            </a:br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74258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8" y="588571"/>
            <a:ext cx="6423972" cy="63269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BD71C59-E2A8-4DF4-9E2E-954AAB387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5648" y="4622688"/>
            <a:ext cx="4659669" cy="12317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Photo caption goes here.</a:t>
            </a:r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85A96A2-A18E-41A5-B780-53BC9DAB85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446" y="1467035"/>
            <a:ext cx="5058498" cy="29673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A9802027-9FF6-47C6-BA4B-C9CE58D030F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5838" y="1467034"/>
            <a:ext cx="5059807" cy="29673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ED9F292-8C43-4696-A7CA-77E795BBE0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97179" y="4622688"/>
            <a:ext cx="4659669" cy="12317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Photo caption goes here.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65C66-02B7-4F53-9E9F-FD3278DC0396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  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90891-1AC1-4F96-B803-678F4D24BDDB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123E55-9D91-45DF-A165-743D79461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8" y="1316644"/>
            <a:ext cx="4722859" cy="119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2041D97-F5AD-4EE8-BFF3-2116AC1DA8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836568"/>
            <a:ext cx="4427902" cy="183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Some kind of text goes here about the Allsteel | Gunlocke brand video. </a:t>
            </a:r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B08044B-3327-4143-9700-D643FEE721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59323" y="1316644"/>
            <a:ext cx="5820227" cy="39037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6242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3939454" cy="1468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16544" y="683664"/>
            <a:ext cx="6675455" cy="40389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BF4287D-CC52-4AEC-9086-0F37A17D4EE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16545" y="4913645"/>
            <a:ext cx="1439426" cy="1220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BF5F723-3809-4F64-9F1C-9F87BE28B8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057739" y="4913645"/>
            <a:ext cx="1439426" cy="1220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A9FD893-1B4F-4908-9653-2B00E2090FA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98933" y="4913645"/>
            <a:ext cx="1439426" cy="1220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6C94C22-6624-4E87-933A-4EB7612E3E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140126" y="4913645"/>
            <a:ext cx="1439426" cy="12204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BD71C59-E2A8-4DF4-9E2E-954AAB387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112646"/>
            <a:ext cx="4267495" cy="2830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lorrovit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mos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animolu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ptatia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tenimpo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rumqui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millorum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fugit aria alia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susda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45345-FCB6-4DD0-A758-90D496A3BD5F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A061-7F73-44E4-A63C-7BECB3189FDB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9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026" y="901665"/>
            <a:ext cx="3316091" cy="11167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654CC8-3D9D-4C85-AD46-D541E780C4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2013" y="2342171"/>
            <a:ext cx="3306582" cy="323486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  <a:defRPr lang="en-US" sz="2200" smtClean="0">
                <a:effectLst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Ut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rerehentur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quatum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arum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apeliquate</a:t>
            </a:r>
            <a:endParaRPr lang="en-US" sz="2200">
              <a:solidFill>
                <a:srgbClr val="211D1E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Frutiger LT Pro 45 Light" panose="020B0403030504020204" pitchFamily="34" charset="0"/>
            </a:endParaRP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Optatum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rerupta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vid </a:t>
            </a: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Experferum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quas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pelis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doluptur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aut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in non senet</a:t>
            </a:r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56150C-E357-4A69-8AF5-C103DB5330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97" y="681644"/>
            <a:ext cx="7615471" cy="52522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28004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C91CD-1A17-4924-838A-2851616F747A}"/>
              </a:ext>
            </a:extLst>
          </p:cNvPr>
          <p:cNvSpPr/>
          <p:nvPr userDrawn="1"/>
        </p:nvSpPr>
        <p:spPr>
          <a:xfrm>
            <a:off x="0" y="3820884"/>
            <a:ext cx="12192000" cy="3037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6751" y="691375"/>
            <a:ext cx="6003370" cy="51362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716C0BB-E738-4E72-BE83-A76F7B2DA5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97407" y="3334215"/>
            <a:ext cx="2027104" cy="2493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19CE15-D187-4365-976E-3D1AF731A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7408" y="929971"/>
            <a:ext cx="4787842" cy="20067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500"/>
              </a:lnSpc>
              <a:defRPr sz="5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What Inspires Your Greatest</a:t>
            </a:r>
            <a:br>
              <a:rPr lang="en-US"/>
            </a:br>
            <a:r>
              <a:rPr lang="en-US"/>
              <a:t>Work?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245B6F4-A051-43A5-A131-2270CD3D86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11798" y="3334215"/>
            <a:ext cx="2573451" cy="2493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B396E-5471-48AF-85AF-A7DAF4754D86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631F7F-620B-47A8-A5FA-C8212C7AB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112646"/>
            <a:ext cx="3644496" cy="2830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.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368C8E-ED56-4A93-9F4F-88BE09B02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2819" y="341523"/>
            <a:ext cx="3772347" cy="29292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A95FFA9-3D88-4BBF-8590-D6358DEF38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7649" y="1388467"/>
            <a:ext cx="2721444" cy="18823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4FAAE1B-FA93-43BF-8127-11D38264D0E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83931" y="3436764"/>
            <a:ext cx="3899038" cy="34212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DE5A1A-5D6B-415A-8901-54C023A57D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81322" y="3437242"/>
            <a:ext cx="2228884" cy="18823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749333-4CA8-4AFD-AC0C-57D827600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3939454" cy="1468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3C1240-2F36-49C3-99CB-6808806540B3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0124E-A0D7-4D9C-9CBF-3B139F563D7B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4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3939454" cy="119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BD71C59-E2A8-4DF4-9E2E-954AAB387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1888" y="5018046"/>
            <a:ext cx="5052307" cy="7248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Info under the photo goes here and can be a few lines long.</a:t>
            </a:r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85A96A2-A18E-41A5-B780-53BC9DAB85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450" y="2021456"/>
            <a:ext cx="5347264" cy="29073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138597-0448-4A2D-9FEF-94AEA7F5F4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3977" y="930771"/>
            <a:ext cx="1384468" cy="1221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Photo caption goes here</a:t>
            </a:r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A9802027-9FF6-47C6-BA4B-C9CE58D030F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70342" y="3813717"/>
            <a:ext cx="5415776" cy="26976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64D2AA-3269-4045-A48A-99F369B4610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70341" y="646063"/>
            <a:ext cx="2594518" cy="29652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5E24850-61E0-4009-89C0-C5CB40E842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63977" y="2710189"/>
            <a:ext cx="2610631" cy="9011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Another detailed note  can go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260" y="1342718"/>
            <a:ext cx="4109494" cy="38537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50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We’ve been part of the same family for many years; imagine the things we can do together.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9476C5-A2B7-4887-A94F-2A70046B11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95024" y="-4"/>
            <a:ext cx="7396975" cy="68580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67900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809B3DDA-2FAB-450C-A066-B7A6CAC7C8D2}"/>
              </a:ext>
            </a:extLst>
          </p:cNvPr>
          <p:cNvSpPr/>
          <p:nvPr userDrawn="1"/>
        </p:nvSpPr>
        <p:spPr>
          <a:xfrm>
            <a:off x="8251487" y="0"/>
            <a:ext cx="3940513" cy="6858000"/>
          </a:xfrm>
          <a:custGeom>
            <a:avLst/>
            <a:gdLst/>
            <a:ahLst/>
            <a:cxnLst/>
            <a:rect l="l" t="t" r="r" b="b"/>
            <a:pathLst>
              <a:path w="8475522" h="9372600">
                <a:moveTo>
                  <a:pt x="0" y="9372600"/>
                </a:moveTo>
                <a:lnTo>
                  <a:pt x="8475522" y="9372600"/>
                </a:lnTo>
                <a:lnTo>
                  <a:pt x="8475522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6750" y="509428"/>
            <a:ext cx="7339079" cy="3234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FD66F33-020A-4E79-BAAB-539999BC1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6750" y="3954312"/>
            <a:ext cx="4048093" cy="19840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DEDF9FC-B185-4D1C-A830-9E5C770951D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6021" y="3954312"/>
            <a:ext cx="3089807" cy="19840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6581C2-52E2-438A-B935-023F64367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771" y="901665"/>
            <a:ext cx="3074635" cy="111670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Rendering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70E21F-D956-4CB8-9859-7133405DCB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4542" y="2342171"/>
            <a:ext cx="2855864" cy="3832166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  <a:defRPr lang="en-US" sz="2200" smtClean="0">
                <a:effectLst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Ut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rerehentur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a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quatum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arum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apeliquate</a:t>
            </a:r>
            <a:endParaRPr lang="en-US" sz="2200">
              <a:solidFill>
                <a:srgbClr val="211D1E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Frutiger LT Pro 45 Light" panose="020B0403030504020204" pitchFamily="34" charset="0"/>
            </a:endParaRP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Optatum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rerupta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vid </a:t>
            </a: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Experferum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quas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pelis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doluptur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aut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in non senet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DACAD9-EDFF-4BC1-984B-904288347B08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B88FB-FC5D-40B8-ABB9-A332811D1E6A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1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3228" y="0"/>
            <a:ext cx="5188773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3F2688-9404-4247-927C-A9A790B9C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70756"/>
            <a:ext cx="3939454" cy="1468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4C596BC-AEF9-4596-AA24-F14EE5FDEA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037340"/>
            <a:ext cx="2879286" cy="2830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.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EE2A8D7-4D6D-4D3B-AFF1-066FFD4890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90769" y="2037340"/>
            <a:ext cx="2879286" cy="2830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B83A4-E561-4D28-BDA0-5C009E2DA43F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B802D-9F61-4D64-B719-4476FE1CE8E8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0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1">
            <a:extLst>
              <a:ext uri="{FF2B5EF4-FFF2-40B4-BE49-F238E27FC236}">
                <a16:creationId xmlns:a16="http://schemas.microsoft.com/office/drawing/2014/main" id="{FD105AD6-AD17-4A2B-8C60-4B5DA1E46F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65231" y="948152"/>
            <a:ext cx="8425473" cy="4292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Click on icon to insert a picture here</a:t>
            </a:r>
            <a:endParaRPr lang="en-US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C1D35FB6-9593-4004-A33E-782DE0A4370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65230" y="5674654"/>
            <a:ext cx="2297723" cy="701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Client Logo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53F63A87-55EC-4A35-977D-88B7B48EC3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92981" y="5674654"/>
            <a:ext cx="2297723" cy="701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Dealer Logo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8192C9F-0863-44CA-BB38-7DF7578AC4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35327" y="5674654"/>
            <a:ext cx="2485281" cy="701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Other Company Logo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7429DB-EE1E-4AEB-9F8F-95144A9291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995" y="1233224"/>
            <a:ext cx="4205821" cy="273147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This Text here is Placeholder </a:t>
            </a:r>
            <a:br>
              <a:rPr lang="en-US"/>
            </a:br>
            <a:r>
              <a:rPr lang="en-US"/>
              <a:t>for the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D4D8B1-C13E-4D71-9AB4-CF915626438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996" y="3987735"/>
            <a:ext cx="2544235" cy="8377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Presenter Name Here</a:t>
            </a:r>
            <a:br>
              <a:rPr lang="en-US"/>
            </a:br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865555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809B3DDA-2FAB-450C-A066-B7A6CAC7C8D2}"/>
              </a:ext>
            </a:extLst>
          </p:cNvPr>
          <p:cNvSpPr/>
          <p:nvPr userDrawn="1"/>
        </p:nvSpPr>
        <p:spPr>
          <a:xfrm>
            <a:off x="0" y="688063"/>
            <a:ext cx="12192000" cy="3413157"/>
          </a:xfrm>
          <a:custGeom>
            <a:avLst/>
            <a:gdLst/>
            <a:ahLst/>
            <a:cxnLst/>
            <a:rect l="l" t="t" r="r" b="b"/>
            <a:pathLst>
              <a:path w="8475522" h="9372600">
                <a:moveTo>
                  <a:pt x="0" y="9372600"/>
                </a:moveTo>
                <a:lnTo>
                  <a:pt x="8475522" y="9372600"/>
                </a:lnTo>
                <a:lnTo>
                  <a:pt x="8475522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94448" y="1005855"/>
            <a:ext cx="1389340" cy="1430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9DBAF57-C6F6-40D8-A20C-E4EFABAEA8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3546" y="2528913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4723970-CB34-4B09-8CFB-864888331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319" y="1000723"/>
            <a:ext cx="2521315" cy="292581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600"/>
              </a:lnSpc>
              <a:defRPr sz="34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We believe </a:t>
            </a:r>
            <a:br>
              <a:rPr lang="en-US"/>
            </a:br>
            <a:r>
              <a:rPr lang="en-US"/>
              <a:t>in solving problems with people, not just for them.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348788E6-9958-413D-9513-513882DA54D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019504" y="1005855"/>
            <a:ext cx="1389340" cy="1430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B34ECA3-9551-4CA5-9EEB-66CA3B81D3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28602" y="2528913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3039731D-1DBD-4E75-82DB-134541B3DA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744560" y="1005855"/>
            <a:ext cx="1389340" cy="1430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51E9A250-D1D2-4EAB-8921-763E11AD30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3658" y="2528913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A51896D0-ECAB-4B98-8A49-AE93C2822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69616" y="1000724"/>
            <a:ext cx="1389340" cy="1430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B7E3DF7F-E36A-4BB4-861E-F215C8613A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8714" y="2523782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1A7BEE40-93B8-48B7-83F0-CE311F969A7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94672" y="1000724"/>
            <a:ext cx="1389340" cy="1430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27D57D6C-7628-44E9-9619-DB62E10BB1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03770" y="2523782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DBDEA65F-0F36-4011-86AA-79EC9D7B66A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94448" y="3444394"/>
            <a:ext cx="1389340" cy="14258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D61D2763-B178-4105-8480-D88527A448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03546" y="4957188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0F3CE3D0-4861-4D94-AFA8-30D18E83CE1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19504" y="3444394"/>
            <a:ext cx="1389340" cy="14258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F860EAA-F9DD-4655-B229-9C042B33A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28602" y="4962320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96CAF68D-3DF1-4151-8F2E-FFFCB827A90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44560" y="3444394"/>
            <a:ext cx="1389340" cy="14258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B6F53942-F825-4961-94FA-092FF02707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53658" y="4962320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EB9ED3C3-00F7-4AE7-86FC-D6E0F47E5E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69616" y="3439263"/>
            <a:ext cx="1389340" cy="14258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C1755E6F-586D-4AAD-B256-598B8DD0CD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78714" y="4957189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58BBBC46-29B6-4836-9E8C-24BEE2CA044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94672" y="3439263"/>
            <a:ext cx="1389340" cy="14258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B082F4DF-D0B7-4DC0-83F9-CC4144FED9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03770" y="4957189"/>
            <a:ext cx="1480242" cy="5481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lang="en-US" sz="800" smtClean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9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</a:t>
            </a:r>
            <a:b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9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Company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3A9021-5B6D-4B3C-8B54-63F359988B11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87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place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>
            <a:extLst>
              <a:ext uri="{FF2B5EF4-FFF2-40B4-BE49-F238E27FC236}">
                <a16:creationId xmlns:a16="http://schemas.microsoft.com/office/drawing/2014/main" id="{10832877-5754-4914-8E99-1C7E1308A62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8475522" h="9372600">
                <a:moveTo>
                  <a:pt x="0" y="9372600"/>
                </a:moveTo>
                <a:lnTo>
                  <a:pt x="8475522" y="9372600"/>
                </a:lnTo>
                <a:lnTo>
                  <a:pt x="8475522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7F5F559-3ABD-4D3E-BBF0-4B2C02634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2364" y="1380567"/>
            <a:ext cx="3355497" cy="210894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400"/>
              </a:lnSpc>
              <a:buNone/>
              <a:defRPr sz="5000" b="0"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47% of </a:t>
            </a:r>
            <a:br>
              <a:rPr lang="en-US"/>
            </a:br>
            <a:r>
              <a:rPr lang="en-US"/>
              <a:t>statistics are impactful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0330FDF-B416-4B3A-9298-D8970B9090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98" y="323850"/>
            <a:ext cx="7606144" cy="56100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BCAF5-1935-421B-8906-101BED3619DB}"/>
              </a:ext>
            </a:extLst>
          </p:cNvPr>
          <p:cNvSpPr/>
          <p:nvPr userDrawn="1"/>
        </p:nvSpPr>
        <p:spPr>
          <a:xfrm>
            <a:off x="8836427" y="580251"/>
            <a:ext cx="3506583" cy="3288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0BD4E6-93D4-449D-AF76-92CE9542795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920676" y="569960"/>
            <a:ext cx="2667186" cy="3680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6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spc="200" baseline="0">
                <a:latin typeface="+mj-lt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WORKPLACE TREND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ACE6369-8214-47B1-8AB4-9AFB842775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6427" y="3758288"/>
            <a:ext cx="2751434" cy="24160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end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epud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ame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E79CF-5403-4503-A946-318FC63F1DD6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B053B7-FF02-40F0-8FC9-342DAD4EE21B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28C9B48-2D6C-4C03-8B97-77C6F48875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18226" y="381000"/>
            <a:ext cx="4773774" cy="3648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BD0242E-E2E4-4557-B22E-BA7BB35B89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6150" y="919986"/>
            <a:ext cx="3771590" cy="25090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ECC727-AF12-48E2-964E-A2B1F2AA70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18227" y="4189562"/>
            <a:ext cx="3002124" cy="1973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93E2531-8AA0-4CE6-9DBB-143185D2A1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55985" y="1784891"/>
            <a:ext cx="1769679" cy="16441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9466958-B7FC-4580-83DE-05FE904EC4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22264" y="3589485"/>
            <a:ext cx="2035475" cy="28953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D5D2E38C-35B4-4950-A245-F1173765BBF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" y="3589486"/>
            <a:ext cx="4452179" cy="19586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ABDB0B-118E-45E4-9238-54CAF69D8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7719"/>
            <a:ext cx="2713215" cy="124340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Collage</a:t>
            </a:r>
            <a:br>
              <a:rPr lang="en-US"/>
            </a:b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9402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28C9B48-2D6C-4C03-8B97-77C6F48875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2786" y="1234440"/>
            <a:ext cx="3672077" cy="279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BD0242E-E2E4-4557-B22E-BA7BB35B89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86150" y="381000"/>
            <a:ext cx="2728527" cy="24017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ECC727-AF12-48E2-964E-A2B1F2AA70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2786" y="4189560"/>
            <a:ext cx="2383441" cy="22625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93E2531-8AA0-4CE6-9DBB-143185D2A1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7" y="1813755"/>
            <a:ext cx="2728528" cy="19752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9466958-B7FC-4580-83DE-05FE904EC4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86150" y="2943200"/>
            <a:ext cx="4264728" cy="253465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D5D2E38C-35B4-4950-A245-F1173765BBF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377020" y="3955579"/>
            <a:ext cx="1948644" cy="19752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C3A7B33-EAAD-41EF-A884-0A1F22B115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75163" y="1234440"/>
            <a:ext cx="1375715" cy="15482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D0C845F-342D-44F7-BB1A-FB05DE754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2713215" cy="124340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Collage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F417E-9343-48A4-87F7-735AFB92927A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16EE0-E7BE-4107-972E-811B3777097D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1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688490"/>
            <a:ext cx="12192000" cy="52067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83D09-F800-4483-9E56-49413200C67A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094-DE52-4F4F-AF6B-60B344F6A69C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8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F7DB6AE-B32D-4B3D-A82A-557B63F5A2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E3E50-AABC-4C2E-9040-00DB5FA0A16C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EC6FA-2DE9-4799-A231-51717A454B79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22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1">
            <a:extLst>
              <a:ext uri="{FF2B5EF4-FFF2-40B4-BE49-F238E27FC236}">
                <a16:creationId xmlns:a16="http://schemas.microsoft.com/office/drawing/2014/main" id="{F4A44A1F-3D01-4B53-AD7E-A69797DAF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86248" y="948151"/>
            <a:ext cx="7504455" cy="44913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Click on icon to insert a picture here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6916C7E-6530-4987-9201-ABBB5E90BA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995" y="1841770"/>
            <a:ext cx="3263181" cy="9642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5F5AEE60-657B-487E-8FD5-B228634E48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086248" y="5665236"/>
            <a:ext cx="1995054" cy="635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Client Logo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64D9709B-C683-43A1-AC96-9D86663F35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flipH="1">
            <a:off x="6601697" y="5665236"/>
            <a:ext cx="2485281" cy="635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Other Company Logo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3C32C867-0ED6-4BE1-A860-E1573F4C14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flipH="1">
            <a:off x="9607374" y="5665236"/>
            <a:ext cx="1995054" cy="6354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Client Logo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59495C9-464A-44EF-9884-AF59FC7941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6963" y="3031774"/>
            <a:ext cx="2677214" cy="2407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4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475522" h="9372600">
                <a:moveTo>
                  <a:pt x="0" y="9372600"/>
                </a:moveTo>
                <a:lnTo>
                  <a:pt x="8475522" y="9372600"/>
                </a:lnTo>
                <a:lnTo>
                  <a:pt x="8475522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B54E3-F4FE-4713-A993-49B1C61DC0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996" y="2011743"/>
            <a:ext cx="3028292" cy="9642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000" b="0"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C8A7D8D-1E7D-41DC-9567-1191C422F4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6962" y="3031774"/>
            <a:ext cx="4167926" cy="22762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Firstname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</a:t>
            </a:r>
            <a:b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Title Goes Here</a:t>
            </a:r>
            <a:b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b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555 555 5555</a:t>
            </a:r>
            <a:b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</a:b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lastnamef@allsteeloffice.com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6295AF3-D65F-4E7B-9C49-710664D872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06962" y="5708334"/>
            <a:ext cx="4167926" cy="3746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 spc="3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PIN   INSTA   LINK   TW   YT   FB</a:t>
            </a:r>
          </a:p>
        </p:txBody>
      </p:sp>
    </p:spTree>
    <p:extLst>
      <p:ext uri="{BB962C8B-B14F-4D97-AF65-F5344CB8AC3E}">
        <p14:creationId xmlns:p14="http://schemas.microsoft.com/office/powerpoint/2010/main" val="4057807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04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9E4949-7716-4866-9F21-92AE7DC0BE8B}"/>
              </a:ext>
            </a:extLst>
          </p:cNvPr>
          <p:cNvSpPr/>
          <p:nvPr userDrawn="1"/>
        </p:nvSpPr>
        <p:spPr>
          <a:xfrm rot="5400000">
            <a:off x="5823406" y="-5824994"/>
            <a:ext cx="542012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E02AF53-C5A9-4898-A7CC-42E5E10C5E85}"/>
              </a:ext>
            </a:extLst>
          </p:cNvPr>
          <p:cNvSpPr txBox="1">
            <a:spLocks/>
          </p:cNvSpPr>
          <p:nvPr userDrawn="1"/>
        </p:nvSpPr>
        <p:spPr>
          <a:xfrm>
            <a:off x="2667000" y="124021"/>
            <a:ext cx="6858003" cy="354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pc="300"/>
              <a:t>2020 BRAND TEMPLATE NOTES</a:t>
            </a:r>
          </a:p>
        </p:txBody>
      </p:sp>
    </p:spTree>
    <p:extLst>
      <p:ext uri="{BB962C8B-B14F-4D97-AF65-F5344CB8AC3E}">
        <p14:creationId xmlns:p14="http://schemas.microsoft.com/office/powerpoint/2010/main" val="16729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1128C74-1133-4CA4-BDBD-02F490FD68FA}"/>
              </a:ext>
            </a:extLst>
          </p:cNvPr>
          <p:cNvSpPr/>
          <p:nvPr userDrawn="1"/>
        </p:nvSpPr>
        <p:spPr>
          <a:xfrm>
            <a:off x="2942704" y="948153"/>
            <a:ext cx="9249295" cy="4945070"/>
          </a:xfrm>
          <a:custGeom>
            <a:avLst/>
            <a:gdLst/>
            <a:ahLst/>
            <a:cxnLst/>
            <a:rect l="l" t="t" r="r" b="b"/>
            <a:pathLst>
              <a:path w="8475522" h="9372600">
                <a:moveTo>
                  <a:pt x="0" y="9372600"/>
                </a:moveTo>
                <a:lnTo>
                  <a:pt x="8475522" y="9372600"/>
                </a:lnTo>
                <a:lnTo>
                  <a:pt x="8475522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44204" y="1832900"/>
            <a:ext cx="8508380" cy="21548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5800"/>
              </a:lnSpc>
              <a:buNone/>
              <a:defRPr sz="5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Placeholder for the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408CBA-89E1-4B6F-8C24-5DB4EAD7748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44204" y="3987735"/>
            <a:ext cx="2544235" cy="8377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Presenter Name Here</a:t>
            </a:r>
            <a:br>
              <a:rPr lang="en-US"/>
            </a:br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21271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728064"/>
            <a:ext cx="10999443" cy="3302184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Add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51" y="6298368"/>
            <a:ext cx="944492" cy="227122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5182457"/>
            <a:ext cx="10999443" cy="9752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 baseline="0"/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aecenas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ultricies</a:t>
            </a:r>
            <a:r>
              <a:rPr lang="en-US"/>
              <a:t>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71499" y="1267078"/>
            <a:ext cx="10999443" cy="33750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1800" baseline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471379"/>
            <a:ext cx="10999442" cy="70266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822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68E001-2507-4C60-AD3B-4100ED5B3A93}"/>
              </a:ext>
            </a:extLst>
          </p:cNvPr>
          <p:cNvSpPr/>
          <p:nvPr userDrawn="1"/>
        </p:nvSpPr>
        <p:spPr>
          <a:xfrm>
            <a:off x="-1" y="695003"/>
            <a:ext cx="12191999" cy="54679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29334" y="1826113"/>
            <a:ext cx="9533331" cy="171961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buNone/>
              <a:defRPr sz="5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“Placeholder for Inspirational Statement or Quote.”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695" y="4469845"/>
            <a:ext cx="3764607" cy="3746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 spc="3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QUOTER’S NAME HERE</a:t>
            </a:r>
          </a:p>
        </p:txBody>
      </p:sp>
    </p:spTree>
    <p:extLst>
      <p:ext uri="{BB962C8B-B14F-4D97-AF65-F5344CB8AC3E}">
        <p14:creationId xmlns:p14="http://schemas.microsoft.com/office/powerpoint/2010/main" val="223937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E7C7D38-4F7E-42C6-A733-BF30D938B7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080009" y="695003"/>
            <a:ext cx="10111991" cy="54679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20FB2E-945E-4EA6-9F43-558401E0F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844749"/>
            <a:ext cx="7587824" cy="6713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5E4E48C-617F-4D68-BF5E-73DA0FDAD24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96817" y="1655100"/>
            <a:ext cx="572536" cy="2655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baseline="0">
                <a:latin typeface="+mj-lt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08F58FB-F852-4300-BE6C-1D05BFE0DF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579401" y="1655102"/>
            <a:ext cx="2672103" cy="2655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Your Solution</a:t>
            </a:r>
          </a:p>
          <a:p>
            <a:pPr lvl="0"/>
            <a:r>
              <a:rPr lang="en-US"/>
              <a:t>Wellness &amp; Ergonomics</a:t>
            </a:r>
          </a:p>
          <a:p>
            <a:pPr lvl="0"/>
            <a:r>
              <a:rPr lang="en-US"/>
              <a:t>Trends &amp; Insights</a:t>
            </a:r>
          </a:p>
          <a:p>
            <a:pPr lvl="0"/>
            <a:r>
              <a:rPr lang="en-US"/>
              <a:t>Value Added Services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9AD2FE-C1C6-48E9-A59F-159D2C37442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61552" y="1655100"/>
            <a:ext cx="572536" cy="2655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baseline="0">
                <a:latin typeface="+mj-lt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538FFA-C03B-434B-8C98-279721E4486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834088" y="1655102"/>
            <a:ext cx="2894146" cy="2655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Thought-Starters</a:t>
            </a:r>
          </a:p>
          <a:p>
            <a:pPr lvl="0"/>
            <a:r>
              <a:rPr lang="en-US"/>
              <a:t>Why Allsteel</a:t>
            </a:r>
          </a:p>
        </p:txBody>
      </p:sp>
    </p:spTree>
    <p:extLst>
      <p:ext uri="{BB962C8B-B14F-4D97-AF65-F5344CB8AC3E}">
        <p14:creationId xmlns:p14="http://schemas.microsoft.com/office/powerpoint/2010/main" val="372541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E7C7D38-4F7E-42C6-A733-BF30D938B78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5728879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r>
              <a:rPr lang="en-US"/>
              <a:t>Click on icon to insert a picture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320FB2E-945E-4EA6-9F43-558401E0F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844749"/>
            <a:ext cx="5479701" cy="6713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5E4E48C-617F-4D68-BF5E-73DA0FDAD24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33942" y="1785728"/>
            <a:ext cx="701355" cy="39820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latin typeface="+mj-lt"/>
                <a:cs typeface="Segoe UI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01</a:t>
            </a:r>
          </a:p>
          <a:p>
            <a:pPr lvl="0"/>
            <a:r>
              <a:rPr lang="en-US"/>
              <a:t>02</a:t>
            </a:r>
          </a:p>
          <a:p>
            <a:pPr lvl="0"/>
            <a:r>
              <a:rPr lang="en-US"/>
              <a:t>03</a:t>
            </a:r>
          </a:p>
          <a:p>
            <a:pPr lvl="0"/>
            <a:r>
              <a:rPr lang="en-US"/>
              <a:t>04</a:t>
            </a:r>
          </a:p>
          <a:p>
            <a:pPr lvl="0"/>
            <a:r>
              <a:rPr lang="en-US"/>
              <a:t>05</a:t>
            </a:r>
          </a:p>
          <a:p>
            <a:pPr lvl="0"/>
            <a:r>
              <a:rPr lang="en-US"/>
              <a:t>06</a:t>
            </a:r>
          </a:p>
          <a:p>
            <a:pPr lvl="0"/>
            <a:r>
              <a:rPr lang="en-US"/>
              <a:t>07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08F58FB-F852-4300-BE6C-1D05BFE0DF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35297" y="1785730"/>
            <a:ext cx="4240403" cy="39820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i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Your Solution</a:t>
            </a:r>
          </a:p>
          <a:p>
            <a:pPr lvl="0"/>
            <a:r>
              <a:rPr lang="en-US"/>
              <a:t>Wellness &amp; Ergonomics</a:t>
            </a:r>
          </a:p>
          <a:p>
            <a:pPr lvl="0"/>
            <a:r>
              <a:rPr lang="en-US"/>
              <a:t>Trends &amp; Insights</a:t>
            </a:r>
          </a:p>
          <a:p>
            <a:pPr lvl="0"/>
            <a:r>
              <a:rPr lang="en-US"/>
              <a:t>Value Added Services</a:t>
            </a:r>
          </a:p>
          <a:p>
            <a:pPr lvl="0"/>
            <a:r>
              <a:rPr lang="en-US"/>
              <a:t>Why Allsteel</a:t>
            </a:r>
          </a:p>
          <a:p>
            <a:pPr lvl="0"/>
            <a:r>
              <a:rPr lang="en-US"/>
              <a:t>Thought Starters </a:t>
            </a:r>
          </a:p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80169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21128C74-1133-4CA4-BDBD-02F490FD68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8475522" h="9372600">
                <a:moveTo>
                  <a:pt x="0" y="9372600"/>
                </a:moveTo>
                <a:lnTo>
                  <a:pt x="8475522" y="9372600"/>
                </a:lnTo>
                <a:lnTo>
                  <a:pt x="8475522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41810" y="1832900"/>
            <a:ext cx="8508380" cy="24001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800"/>
              </a:lnSpc>
              <a:buNone/>
              <a:defRPr sz="5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Placeholder Text for </a:t>
            </a:r>
            <a:br>
              <a:rPr lang="en-US"/>
            </a:br>
            <a:r>
              <a:rPr lang="en-US"/>
              <a:t>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2643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3939454" cy="1468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BD71C59-E2A8-4DF4-9E2E-954AAB387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112646"/>
            <a:ext cx="9117540" cy="35410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</a:t>
            </a:r>
          </a:p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sam.</a:t>
            </a:r>
            <a:endParaRPr lang="en-US" sz="2200">
              <a:solidFill>
                <a:srgbClr val="211D1E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Frutiger LT Pro 45 Light" panose="020B0403030504020204" pitchFamily="34" charset="0"/>
            </a:endParaRP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lorrovit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mos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animolu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ptatia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tenimpo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rumqui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millorum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fugit aria alia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susda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rum.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20A9B-069C-4178-A648-539492502FE2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9DC19-490C-47A2-9F03-36EA81AF7149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3939454" cy="1468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BD71C59-E2A8-4DF4-9E2E-954AAB387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112646"/>
            <a:ext cx="4267495" cy="35410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lorrovit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mos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animolu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ptatia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tenimpo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rumqui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millorum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fugit aria alia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susda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rum.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3EA42D-AC4C-42D4-B28F-C540829A08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8386" y="2112646"/>
            <a:ext cx="4267495" cy="35410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lorrovit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mos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animolu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ptatia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tenimpo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rumqui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millorum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fugit aria alia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susda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rum.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812A0-46F2-4ADF-9022-190CC09D991B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1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5596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2020 Brand Template</a:t>
            </a:r>
          </a:p>
        </p:txBody>
      </p:sp>
    </p:spTree>
    <p:extLst>
      <p:ext uri="{BB962C8B-B14F-4D97-AF65-F5344CB8AC3E}">
        <p14:creationId xmlns:p14="http://schemas.microsoft.com/office/powerpoint/2010/main" val="41145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2" r:id="rId2"/>
    <p:sldLayoutId id="2147483788" r:id="rId3"/>
    <p:sldLayoutId id="2147483753" r:id="rId4"/>
    <p:sldLayoutId id="2147483746" r:id="rId5"/>
    <p:sldLayoutId id="2147483781" r:id="rId6"/>
    <p:sldLayoutId id="2147483755" r:id="rId7"/>
    <p:sldLayoutId id="2147483787" r:id="rId8"/>
    <p:sldLayoutId id="2147483784" r:id="rId9"/>
    <p:sldLayoutId id="2147483783" r:id="rId10"/>
    <p:sldLayoutId id="2147483786" r:id="rId11"/>
    <p:sldLayoutId id="2147483757" r:id="rId12"/>
    <p:sldLayoutId id="2147483758" r:id="rId13"/>
    <p:sldLayoutId id="2147483780" r:id="rId14"/>
    <p:sldLayoutId id="2147483782" r:id="rId15"/>
    <p:sldLayoutId id="2147483785" r:id="rId16"/>
    <p:sldLayoutId id="2147483720" r:id="rId17"/>
    <p:sldLayoutId id="2147483762" r:id="rId18"/>
    <p:sldLayoutId id="2147483767" r:id="rId19"/>
    <p:sldLayoutId id="2147483764" r:id="rId20"/>
    <p:sldLayoutId id="2147483751" r:id="rId21"/>
    <p:sldLayoutId id="2147483771" r:id="rId22"/>
    <p:sldLayoutId id="2147483772" r:id="rId23"/>
    <p:sldLayoutId id="2147483773" r:id="rId24"/>
    <p:sldLayoutId id="2147483774" r:id="rId25"/>
    <p:sldLayoutId id="2147483777" r:id="rId26"/>
    <p:sldLayoutId id="2147483778" r:id="rId27"/>
    <p:sldLayoutId id="2147483740" r:id="rId28"/>
    <p:sldLayoutId id="2147483779" r:id="rId29"/>
    <p:sldLayoutId id="2147483791" r:id="rId3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ni-allsteel.acquiadam.com/bp/#/brandguidelines/5660/section/5130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zilenzio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ni-allsteel.acquiadam.com/bp/#/brandguidelines/5660/section/5130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ni-allsteel.acquiadam.com/bp/#/folder/7929177/117977168 [u6397580.ct.sendgrid.net]" TargetMode="External"/><Relationship Id="rId3" Type="http://schemas.openxmlformats.org/officeDocument/2006/relationships/hyperlink" Target="https://www.brainshark.com/HNI/ZilenzioPartnership" TargetMode="External"/><Relationship Id="rId7" Type="http://schemas.openxmlformats.org/officeDocument/2006/relationships/hyperlink" Target="https://www.brainshark.com/HNI/ZilenzioSoun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brainshark.com/HNI/ZilenzioSalesDetails" TargetMode="External"/><Relationship Id="rId5" Type="http://schemas.openxmlformats.org/officeDocument/2006/relationships/hyperlink" Target="https://www.brainshark.com/HNI/ZilenzioIntegration" TargetMode="External"/><Relationship Id="rId10" Type="http://schemas.openxmlformats.org/officeDocument/2006/relationships/hyperlink" Target="https://www.allsteeloffice.com/insights/events/learning-labs/learning-labs-recorded-webinars" TargetMode="External"/><Relationship Id="rId4" Type="http://schemas.openxmlformats.org/officeDocument/2006/relationships/hyperlink" Target="https://www.brainshark.com/HNI/ZilenzioProduct" TargetMode="External"/><Relationship Id="rId9" Type="http://schemas.openxmlformats.org/officeDocument/2006/relationships/hyperlink" Target="https://www.brainshark.com/HNI/ZilenzioGeneralAcousti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lindqvist@zilenzio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91F5-B82C-4CDA-ADB7-D76E8A20F09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INTERNAL USE ONLY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EEBD5-1E4C-42B3-8AC8-7A84E5810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Sales &amp; Dealer Information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24C8A5-67E7-40EF-AEDA-5F52291DE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9" r="3146"/>
          <a:stretch/>
        </p:blipFill>
        <p:spPr bwMode="auto">
          <a:xfrm>
            <a:off x="4712701" y="81561"/>
            <a:ext cx="7242793" cy="6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2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458950"/>
            <a:ext cx="9825178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Q: What samples are available?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Once setup as a dealer, a sample set of fabrics and finishes will be sent to your dealer location(s). If additional sample sets are required email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support@zilenzio.com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How does my dealer become a Zilenzio dealer?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Fill out Dealer Agreement (on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Connect</a:t>
            </a:r>
            <a:r>
              <a:rPr lang="en-US" sz="2000" dirty="0"/>
              <a:t>) and provide resale license. </a:t>
            </a:r>
            <a:br>
              <a:rPr lang="en-US" sz="2000" dirty="0"/>
            </a:br>
            <a:r>
              <a:rPr lang="en-US" sz="2000" dirty="0"/>
              <a:t>Email forms to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support@zilenzio.com</a:t>
            </a:r>
            <a:r>
              <a:rPr lang="en-US" sz="2000" dirty="0"/>
              <a:t>. After this Zilenzio will set up acoustic and product trainings for the dealer team. </a:t>
            </a:r>
          </a:p>
          <a:p>
            <a:pPr>
              <a:lnSpc>
                <a:spcPct val="100000"/>
              </a:lnSpc>
            </a:pPr>
            <a:br>
              <a:rPr lang="en-US" sz="2000" dirty="0"/>
            </a:br>
            <a:r>
              <a:rPr lang="en-US" sz="2000" dirty="0"/>
              <a:t>Q: Where are the products manufactured?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In Sweden and Europe.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E5369-9770-410A-8841-2D38477BD6B4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362101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33286" y="1458950"/>
            <a:ext cx="10756260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Q: What are your installation to ceiling and wall guidelines?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The product does not ship with attachments for mounting to the existing ceiling or wall. When mounting to the ceiling, be aware of the weight of each product. Ask a professional for ceiling mounts. Zilenzio does not take any responsibility for the construction of the ceiling or the installation to the ceiling. 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How do I get a quick recommendation for the amount of Stone wool for a room or space?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Email 3 images of the room incl the measurements of the walls and the height of the ceiling to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support@zilenzio.com</a:t>
            </a:r>
            <a:r>
              <a:rPr lang="en-US" sz="2000" dirty="0"/>
              <a:t>. Respond with guidance on square footage usage.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What kind of sales help can I get of the Zilenzio support?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We do the calculation of Stone wool, 3D drawing and quotation incl. all the mountings fitting.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E5369-9770-410A-8841-2D38477BD6B4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247911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 dirty="0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1" y="1458950"/>
            <a:ext cx="10688975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Q: How can I track my order?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Email to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delivery@zilenzio.com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Can we get the Zilenzio products custom made?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Yes.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support@zilenzio.com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/>
              <a:t>Q: How can I try or feel how the sound absorption works in a Zilenzio product?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Put you ear against it, or talk into it, then you will experience how the </a:t>
            </a:r>
            <a:br>
              <a:rPr lang="en-US" sz="2000" dirty="0"/>
            </a:br>
            <a:r>
              <a:rPr lang="en-US" sz="2000" dirty="0"/>
              <a:t>sound absorbs= disappears.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How do I do to get an online education about the Zilenzio products?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Email to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sales@zilenzio.com </a:t>
            </a:r>
            <a:r>
              <a:rPr lang="en-US" sz="2000" dirty="0"/>
              <a:t>and book a time. Or listen to one of the many options available on Brainshark. 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E5369-9770-410A-8841-2D38477BD6B4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201716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8753494" cy="615761"/>
          </a:xfrm>
        </p:spPr>
        <p:txBody>
          <a:bodyPr/>
          <a:lstStyle/>
          <a:p>
            <a:r>
              <a:rPr lang="en-US" dirty="0"/>
              <a:t>How do I get my dealer setup to sell?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1" y="1458950"/>
            <a:ext cx="10688975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/>
              <a:t>Fill out 2 Dealer agreement forms found on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Connect</a:t>
            </a:r>
            <a:endParaRPr lang="en-US" sz="20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/>
              <a:t>Email forms to sales@zilenzio.com 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/>
              <a:t>Zilenzio will create a customer number in their system for order management.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000" dirty="0"/>
              <a:t>Offer training to dealer sellers and designers!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E5369-9770-410A-8841-2D38477BD6B4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236726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 dirty="0"/>
              <a:t>Available Training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1" y="1458950"/>
            <a:ext cx="10688975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There is lots of great information to learn more about Acoustics and Zilenzio!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/>
              <a:t>Available </a:t>
            </a:r>
            <a:r>
              <a:rPr lang="en-US" sz="2200" dirty="0" err="1"/>
              <a:t>Brainsharks</a:t>
            </a:r>
            <a:r>
              <a:rPr lang="en-US" sz="2200" dirty="0"/>
              <a:t> on </a:t>
            </a:r>
            <a:r>
              <a:rPr lang="en-US" sz="2200" b="1" dirty="0"/>
              <a:t>Zilenzio</a:t>
            </a:r>
          </a:p>
          <a:p>
            <a:pPr lvl="1">
              <a:lnSpc>
                <a:spcPct val="100000"/>
              </a:lnSpc>
            </a:pPr>
            <a:r>
              <a:rPr lang="en-US" sz="1800" u="sng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Zilenzio Partnership</a:t>
            </a: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US" sz="1800" dirty="0">
                <a:latin typeface="+mj-lt"/>
              </a:rPr>
              <a:t>who they are and how they fit</a:t>
            </a:r>
          </a:p>
          <a:p>
            <a:pPr lvl="1">
              <a:lnSpc>
                <a:spcPct val="100000"/>
              </a:lnSpc>
            </a:pPr>
            <a:r>
              <a:rPr lang="en-US" sz="1800" u="sng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Zilenzio Product Line</a:t>
            </a: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US" sz="1800" dirty="0">
                <a:latin typeface="+mj-lt"/>
              </a:rPr>
              <a:t>nuggets about Zilenzio products</a:t>
            </a:r>
          </a:p>
          <a:p>
            <a:pPr lvl="1">
              <a:lnSpc>
                <a:spcPct val="100000"/>
              </a:lnSpc>
            </a:pPr>
            <a:r>
              <a:rPr lang="en-US" sz="1800" u="sng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Zilenzio Integration With Allsteel</a:t>
            </a: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US" sz="1800" dirty="0">
                <a:latin typeface="+mj-lt"/>
              </a:rPr>
              <a:t>storytelling with Allsteel product</a:t>
            </a:r>
          </a:p>
          <a:p>
            <a:pPr lvl="1">
              <a:lnSpc>
                <a:spcPct val="100000"/>
              </a:lnSpc>
            </a:pPr>
            <a:r>
              <a:rPr lang="en-US" sz="1800" u="sng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Zilenzio Sales Details</a:t>
            </a: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: </a:t>
            </a:r>
            <a:r>
              <a:rPr lang="en-US" sz="1800" dirty="0">
                <a:latin typeface="+mj-lt"/>
              </a:rPr>
              <a:t>covers the key details of the partnership terms</a:t>
            </a:r>
          </a:p>
          <a:p>
            <a:pPr lvl="1">
              <a:lnSpc>
                <a:spcPct val="100000"/>
              </a:lnSpc>
            </a:pPr>
            <a:r>
              <a:rPr lang="en-US" sz="1800" u="sng" dirty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+mj-lt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Zilenzio Sound</a:t>
            </a:r>
            <a:endParaRPr lang="en-US" sz="1800" dirty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/>
              <a:t>Press Event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Zilenzio’s Story</a:t>
            </a:r>
            <a:endParaRPr lang="en-US" sz="18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/>
              <a:t>Information on </a:t>
            </a:r>
            <a:r>
              <a:rPr lang="en-US" sz="2200" b="1" dirty="0"/>
              <a:t>Acoustics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Brainshark- </a:t>
            </a: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 to Acoustics</a:t>
            </a:r>
            <a:endParaRPr lang="en-US" sz="18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/>
              <a:t>Learning Lab- </a:t>
            </a:r>
            <a:r>
              <a:rPr lang="en-US" sz="18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Acoustics: A Human Centric Focus</a:t>
            </a:r>
            <a:endParaRPr lang="en-US" sz="18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/>
              <a:t>Insta Live 2/10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E5369-9770-410A-8841-2D38477BD6B4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214234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Exclusivity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3DB7-5947-42A7-A95E-A95E88C756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  <a:p>
            <a:pPr marL="0" indent="0">
              <a:buNone/>
            </a:pPr>
            <a:r>
              <a:rPr lang="en-US" sz="1800"/>
              <a:t>Allsteel has exclusive* distribution for North America </a:t>
            </a:r>
          </a:p>
          <a:p>
            <a:pPr marL="0" indent="0">
              <a:buNone/>
            </a:pPr>
            <a:r>
              <a:rPr lang="en-US" sz="1800"/>
              <a:t>Registration opportunity for Global Accounts with locations inside and outside of N. America. Registration process is a simple email or other written communication between Zilenzio, Allsteel and a dealer</a:t>
            </a:r>
          </a:p>
          <a:p>
            <a:pPr marL="0" indent="0">
              <a:buNone/>
            </a:pPr>
            <a:r>
              <a:rPr lang="en-US" sz="1600"/>
              <a:t>* with the exception of a couple grand-fathered in retailers</a:t>
            </a:r>
          </a:p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640529"/>
            <a:ext cx="4252936" cy="370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3F695-A5B0-4FA2-9AD2-9BCC383E6A7E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210231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640528"/>
            <a:ext cx="10368310" cy="4451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Discount: 45% off List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Project Discount: For project discounting greater than $50,000 net, contact 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marie.lindqvist@zilenzio.se</a:t>
            </a:r>
            <a:r>
              <a:rPr lang="en-US" sz="1800"/>
              <a:t>. 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/>
              <a:t>Showroom </a:t>
            </a:r>
            <a:r>
              <a:rPr lang="en-US" sz="1800" dirty="0"/>
              <a:t>Discount: 75% off List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Shipping: 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	$0-6,000 Net  = 15% ($150 min)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	$6,000-$12,000 Net = 12.5% 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	above $12,000 Net = </a:t>
            </a:r>
            <a:r>
              <a:rPr lang="en-GB" sz="1800" dirty="0"/>
              <a:t>10%</a:t>
            </a:r>
            <a:endParaRPr lang="sv-SE" sz="1800" dirty="0"/>
          </a:p>
          <a:p>
            <a:pPr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87F6C-E043-4224-A85D-D6BD3C7E6235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123157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218009" cy="1468521"/>
          </a:xfrm>
        </p:spPr>
        <p:txBody>
          <a:bodyPr/>
          <a:lstStyle/>
          <a:p>
            <a:r>
              <a:rPr lang="en-US"/>
              <a:t>Warranty &amp; Lead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021B9-51FB-4A04-9CB4-20CE2DDB78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Warranted to be free of workmanship defects for 2 years. </a:t>
            </a:r>
          </a:p>
          <a:p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Set expectations. These are high quality, but not tested to BIFMA</a:t>
            </a:r>
          </a:p>
          <a:p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Manufacturing lead time is 4-5 business weeks; Tone, Tune and Kyoto are 6-8 business weeks.</a:t>
            </a:r>
          </a:p>
          <a:p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Shipment is made via boat </a:t>
            </a:r>
            <a:r>
              <a:rPr lang="en-GB" sz="2000">
                <a:latin typeface="Segoe UI Light" panose="020B0502040204020203" pitchFamily="34" charset="0"/>
                <a:cs typeface="Segoe UI Light" panose="020B0502040204020203" pitchFamily="34" charset="0"/>
              </a:rPr>
              <a:t>to a Harbour; 4-</a:t>
            </a:r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5 weeks.  Add 1-week delivery to NY and 2-week delivery to Western US.  </a:t>
            </a:r>
          </a:p>
          <a:p>
            <a:r>
              <a:rPr lang="en-US" sz="2000">
                <a:latin typeface="Segoe UI Light" panose="020B0502040204020203" pitchFamily="34" charset="0"/>
                <a:cs typeface="Segoe UI Light" panose="020B0502040204020203" pitchFamily="34" charset="0"/>
              </a:rPr>
              <a:t>Air freight is available at additional charge, delivery time ~1 week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640529"/>
            <a:ext cx="4252936" cy="370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2E588-1F4B-4829-A140-0A4A257442A0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182077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Surface Materials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640529"/>
            <a:ext cx="4416966" cy="370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Curated offering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Standard powder paint + RAL match for upcharge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Textile specific to unit including Camira, Davis, Gabriel, and </a:t>
            </a:r>
            <a:r>
              <a:rPr lang="en-US" sz="2000" err="1"/>
              <a:t>Kvadrat</a:t>
            </a:r>
            <a:r>
              <a:rPr lang="en-US" sz="2000"/>
              <a:t> in Price Grades 1-4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 is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000"/>
              <a:t>			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12725-0C47-48E3-A30C-23CC63388241}"/>
              </a:ext>
            </a:extLst>
          </p:cNvPr>
          <p:cNvSpPr txBox="1"/>
          <p:nvPr/>
        </p:nvSpPr>
        <p:spPr>
          <a:xfrm>
            <a:off x="7348251" y="5622272"/>
            <a:ext cx="484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Fabrics for Table screen, floor screen, wall absorbent and ceiling absorbent</a:t>
            </a:r>
          </a:p>
          <a:p>
            <a:r>
              <a:rPr lang="en-US" sz="11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63F00-A5C1-46C6-9747-16EAB55C6C41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0592C6D-76F8-4E48-B144-6AE4FBA7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38" y="1558946"/>
            <a:ext cx="6865062" cy="37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458950"/>
            <a:ext cx="9825178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Q: Who is my point of contact at Zilenzio?</a:t>
            </a:r>
          </a:p>
          <a:p>
            <a:pPr>
              <a:lnSpc>
                <a:spcPct val="100000"/>
              </a:lnSpc>
            </a:pPr>
            <a:r>
              <a:rPr lang="en-US" sz="2000"/>
              <a:t>A: Orders-  order@zilenzio.com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    Customer Support- support@zilenzio.com</a:t>
            </a:r>
            <a:br>
              <a:rPr lang="en-US" sz="2000"/>
            </a:br>
            <a:r>
              <a:rPr lang="en-US" sz="2000"/>
              <a:t>    Sales Opportunity- sales@zilenzio.com</a:t>
            </a:r>
            <a:br>
              <a:rPr lang="en-US" sz="2000"/>
            </a:b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Q: What is the warranty? </a:t>
            </a:r>
          </a:p>
          <a:p>
            <a:pPr>
              <a:lnSpc>
                <a:spcPct val="100000"/>
              </a:lnSpc>
            </a:pPr>
            <a:r>
              <a:rPr lang="en-US" sz="2000"/>
              <a:t>A: 2 Year. Normal wear and tear to the Goods are not covered by the warranty. </a:t>
            </a:r>
            <a:br>
              <a:rPr lang="en-US" sz="2000"/>
            </a:b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Q: How do you clean and disinfect the product?</a:t>
            </a:r>
          </a:p>
          <a:p>
            <a:pPr>
              <a:lnSpc>
                <a:spcPct val="100000"/>
              </a:lnSpc>
            </a:pPr>
            <a:r>
              <a:rPr lang="en-US" sz="2000"/>
              <a:t>A: Standard fabrics may be cleaned by soap and water. COM fabrics can also be specified to meet specific cleaning requirements. 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5EA8-7EEE-41FE-A31D-4FF3E4856C39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42606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458950"/>
            <a:ext cx="9825178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Q: I need a mockup fast, how do I get it?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Email: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sales@zilenzio.com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Is additional discounting available for large project volumes?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Yes. Discount schedule is: +5% discount for orders &gt; $50K Net, +10% for projects &gt; $100K Net, +15% for projects &gt; $200K Net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Q: What is the dealer showroom discount?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A: 75% for a period of 6 months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AC88F-C67F-43F3-9650-2FAE4CCE3C5A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83708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458950"/>
            <a:ext cx="10289480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Q: What are typical lead times?</a:t>
            </a:r>
          </a:p>
          <a:p>
            <a:r>
              <a:rPr lang="en-US" sz="2000"/>
              <a:t>A: </a:t>
            </a:r>
            <a:r>
              <a:rPr lang="en-US" sz="2000">
                <a:cs typeface="Segoe UI Light" panose="020B0502040204020203" pitchFamily="34" charset="0"/>
              </a:rPr>
              <a:t>Manufacturing lead time is ~4-5 weeks; Tone, Tune and Kyoto are 6-8 business weeks. Shipment via boat in 4-5 weeks. Add 1-wk delivery to NY and 2-wk delivery to Western US. </a:t>
            </a:r>
          </a:p>
          <a:p>
            <a:r>
              <a:rPr lang="en-US" sz="2000">
                <a:cs typeface="Segoe UI Light" panose="020B0502040204020203" pitchFamily="34" charset="0"/>
              </a:rPr>
              <a:t>Q: What are payment terms?</a:t>
            </a:r>
            <a:br>
              <a:rPr lang="en-US" sz="2000">
                <a:cs typeface="Segoe UI Light" panose="020B0502040204020203" pitchFamily="34" charset="0"/>
              </a:rPr>
            </a:br>
            <a:r>
              <a:rPr lang="en-US" sz="2000">
                <a:cs typeface="Segoe UI Light" panose="020B0502040204020203" pitchFamily="34" charset="0"/>
              </a:rPr>
              <a:t>A: 30-day payment terms at Delivery</a:t>
            </a:r>
          </a:p>
          <a:p>
            <a:r>
              <a:rPr lang="en-US" sz="2000">
                <a:cs typeface="Segoe UI Light" panose="020B0502040204020203" pitchFamily="34" charset="0"/>
              </a:rPr>
              <a:t>Q: How does Zilenzio focus on sustainability?</a:t>
            </a:r>
          </a:p>
          <a:p>
            <a:r>
              <a:rPr lang="en-US" sz="2000">
                <a:cs typeface="Segoe UI Light" panose="020B0502040204020203" pitchFamily="34" charset="0"/>
              </a:rPr>
              <a:t>A: Zilenzio is focused on promoting sustainability and transparency throughout their supply chain, supporting responsible consumption and production, and encouraging sustainable forestry through the purchase of sustainably sourced wood. Zilenzio follows a Swedish sustainability and quality standard, similar to BIFMA for the furniture industry (looks at product quality, durability, sustainability) called </a:t>
            </a:r>
            <a:r>
              <a:rPr lang="en-US" sz="2000" err="1">
                <a:cs typeface="Segoe UI Light" panose="020B0502040204020203" pitchFamily="34" charset="0"/>
              </a:rPr>
              <a:t>Möbelfakta</a:t>
            </a:r>
            <a:r>
              <a:rPr lang="en-US" sz="2000">
                <a:cs typeface="Segoe UI Light" panose="020B0502040204020203" pitchFamily="34" charset="0"/>
              </a:rPr>
              <a:t>.</a:t>
            </a:r>
          </a:p>
          <a:p>
            <a:endParaRPr lang="en-US" sz="2000"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D5EA8-7EEE-41FE-A31D-4FF3E4856C39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405314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E9F4-A7E9-400B-9FB1-CEA8D3E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961831" cy="615761"/>
          </a:xfrm>
        </p:spPr>
        <p:txBody>
          <a:bodyPr/>
          <a:lstStyle/>
          <a:p>
            <a:r>
              <a:rPr lang="en-US"/>
              <a:t>FAQs (internal use only)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42F8E32-F426-4D21-B5FD-948880C426D1}"/>
              </a:ext>
            </a:extLst>
          </p:cNvPr>
          <p:cNvSpPr txBox="1">
            <a:spLocks/>
          </p:cNvSpPr>
          <p:nvPr/>
        </p:nvSpPr>
        <p:spPr>
          <a:xfrm>
            <a:off x="1056182" y="1458950"/>
            <a:ext cx="9825178" cy="47755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Q: What specification tools are available?</a:t>
            </a:r>
          </a:p>
          <a:p>
            <a:pPr>
              <a:lnSpc>
                <a:spcPct val="100000"/>
              </a:lnSpc>
            </a:pPr>
            <a:r>
              <a:rPr lang="en-US" sz="2000"/>
              <a:t>A: CET and Revit are in process. 2D/3D .dwg CAD currently available. https://zilenzio.com/support/downloads/</a:t>
            </a:r>
          </a:p>
          <a:p>
            <a:pPr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Q: Can I get COM’s?</a:t>
            </a:r>
          </a:p>
          <a:p>
            <a:pPr>
              <a:lnSpc>
                <a:spcPct val="100000"/>
              </a:lnSpc>
            </a:pPr>
            <a:r>
              <a:rPr lang="en-US" sz="2000"/>
              <a:t>A: Yes. Zilenzio will communicate pass/fail and yardage requirement. Most furniture fabric can be applied if it is not too thick. As a quick test, try to blow through the fabric; if the air goes thru the fabric, then it will work. Email requests to support@zilenzio.com.</a:t>
            </a:r>
          </a:p>
          <a:p>
            <a:pPr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Q: How can we find information about sound? </a:t>
            </a:r>
          </a:p>
          <a:p>
            <a:pPr>
              <a:lnSpc>
                <a:spcPct val="100000"/>
              </a:lnSpc>
            </a:pPr>
            <a:r>
              <a:rPr lang="en-US" sz="2000"/>
              <a:t>A: https://zilenzio.com/sound/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FFAEA-152F-4C67-9D29-8F9E597CB1FA}"/>
              </a:ext>
            </a:extLst>
          </p:cNvPr>
          <p:cNvSpPr/>
          <p:nvPr/>
        </p:nvSpPr>
        <p:spPr>
          <a:xfrm>
            <a:off x="1" y="0"/>
            <a:ext cx="364272" cy="6858000"/>
          </a:xfrm>
          <a:prstGeom prst="rect">
            <a:avLst/>
          </a:prstGeom>
          <a:solidFill>
            <a:srgbClr val="0D4153"/>
          </a:solidFill>
          <a:ln>
            <a:solidFill>
              <a:srgbClr val="82C5C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64AD4-AF72-4ED8-B00B-943456974DB3}"/>
              </a:ext>
            </a:extLst>
          </p:cNvPr>
          <p:cNvSpPr txBox="1"/>
          <p:nvPr/>
        </p:nvSpPr>
        <p:spPr>
          <a:xfrm rot="16200000">
            <a:off x="-1787912" y="3244333"/>
            <a:ext cx="394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INTERNAL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DF886-9D99-42CF-99B1-A7022BB7310A}"/>
              </a:ext>
            </a:extLst>
          </p:cNvPr>
          <p:cNvSpPr txBox="1"/>
          <p:nvPr/>
        </p:nvSpPr>
        <p:spPr>
          <a:xfrm>
            <a:off x="612448" y="290867"/>
            <a:ext cx="384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Zilenzio</a:t>
            </a:r>
          </a:p>
        </p:txBody>
      </p:sp>
    </p:spTree>
    <p:extLst>
      <p:ext uri="{BB962C8B-B14F-4D97-AF65-F5344CB8AC3E}">
        <p14:creationId xmlns:p14="http://schemas.microsoft.com/office/powerpoint/2010/main" val="2950668257"/>
      </p:ext>
    </p:extLst>
  </p:cSld>
  <p:clrMapOvr>
    <a:masterClrMapping/>
  </p:clrMapOvr>
</p:sld>
</file>

<file path=ppt/theme/theme1.xml><?xml version="1.0" encoding="utf-8"?>
<a:theme xmlns:a="http://schemas.openxmlformats.org/drawingml/2006/main" name="Proposal Template">
  <a:themeElements>
    <a:clrScheme name="2020 Template Colors">
      <a:dk1>
        <a:srgbClr val="000000"/>
      </a:dk1>
      <a:lt1>
        <a:srgbClr val="FFFFFF"/>
      </a:lt1>
      <a:dk2>
        <a:srgbClr val="898D8E"/>
      </a:dk2>
      <a:lt2>
        <a:srgbClr val="F6F5F4"/>
      </a:lt2>
      <a:accent1>
        <a:srgbClr val="DCD7D4"/>
      </a:accent1>
      <a:accent2>
        <a:srgbClr val="003B4A"/>
      </a:accent2>
      <a:accent3>
        <a:srgbClr val="9A552C"/>
      </a:accent3>
      <a:accent4>
        <a:srgbClr val="EDD0C7"/>
      </a:accent4>
      <a:accent5>
        <a:srgbClr val="20362C"/>
      </a:accent5>
      <a:accent6>
        <a:srgbClr val="C0CDCA"/>
      </a:accent6>
      <a:hlink>
        <a:srgbClr val="EDD0C7"/>
      </a:hlink>
      <a:folHlink>
        <a:srgbClr val="C0CDCA"/>
      </a:folHlink>
    </a:clrScheme>
    <a:fontScheme name="Allsteel Brand - Segoe UI Light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A0F14EDA81043A5C6776EFC3974A9" ma:contentTypeVersion="14" ma:contentTypeDescription="Create a new document." ma:contentTypeScope="" ma:versionID="e6d7e8cd57d2fd4d3c2acb3a0852bb36">
  <xsd:schema xmlns:xsd="http://www.w3.org/2001/XMLSchema" xmlns:xs="http://www.w3.org/2001/XMLSchema" xmlns:p="http://schemas.microsoft.com/office/2006/metadata/properties" xmlns:ns1="http://schemas.microsoft.com/sharepoint/v3" xmlns:ns2="64e0fcec-d9e2-41f3-b986-c7d4f543418a" xmlns:ns3="a9a00d44-8b44-4082-841a-03026cc389f8" targetNamespace="http://schemas.microsoft.com/office/2006/metadata/properties" ma:root="true" ma:fieldsID="13b771fd57ab3584e449d354a9d3db77" ns1:_="" ns2:_="" ns3:_="">
    <xsd:import namespace="http://schemas.microsoft.com/sharepoint/v3"/>
    <xsd:import namespace="64e0fcec-d9e2-41f3-b986-c7d4f543418a"/>
    <xsd:import namespace="a9a00d44-8b44-4082-841a-03026cc389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0fcec-d9e2-41f3-b986-c7d4f54341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00d44-8b44-4082-841a-03026cc38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64e0fcec-d9e2-41f3-b986-c7d4f543418a">
      <UserInfo>
        <DisplayName>Ames, Adam (Allsteel)</DisplayName>
        <AccountId>450</AccountId>
        <AccountType/>
      </UserInfo>
      <UserInfo>
        <DisplayName>Gauss, Andrea (Allsteel)</DisplayName>
        <AccountId>49</AccountId>
        <AccountType/>
      </UserInfo>
      <UserInfo>
        <DisplayName>Murray, Natalie (Allsteel)</DisplayName>
        <AccountId>216</AccountId>
        <AccountType/>
      </UserInfo>
      <UserInfo>
        <DisplayName>Berkhoudt, Emily (Allsteel)</DisplayName>
        <AccountId>502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662BEB-5A2B-469D-A9A0-235EB3650CE0}">
  <ds:schemaRefs>
    <ds:schemaRef ds:uri="64e0fcec-d9e2-41f3-b986-c7d4f543418a"/>
    <ds:schemaRef ds:uri="a9a00d44-8b44-4082-841a-03026cc38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C3151D-397A-4005-8656-8D3FF78E2425}">
  <ds:schemaRefs>
    <ds:schemaRef ds:uri="http://schemas.microsoft.com/office/2006/metadata/properties"/>
    <ds:schemaRef ds:uri="http://schemas.microsoft.com/sharepoint/v3"/>
    <ds:schemaRef ds:uri="64e0fcec-d9e2-41f3-b986-c7d4f543418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9a00d44-8b44-4082-841a-03026cc389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97A7D3-1805-4B77-8AAE-040FC00A96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1379</Words>
  <Application>Microsoft Office PowerPoint</Application>
  <PresentationFormat>Widescreen</PresentationFormat>
  <Paragraphs>152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Proposal Template</vt:lpstr>
      <vt:lpstr>PowerPoint Presentation</vt:lpstr>
      <vt:lpstr>A Note on Exclusivity</vt:lpstr>
      <vt:lpstr>Terms</vt:lpstr>
      <vt:lpstr>Warranty &amp; Lead Time</vt:lpstr>
      <vt:lpstr>Surface Materials </vt:lpstr>
      <vt:lpstr>FAQs (internal use only)</vt:lpstr>
      <vt:lpstr>FAQs (internal use only)</vt:lpstr>
      <vt:lpstr>FAQs (internal use only)</vt:lpstr>
      <vt:lpstr>FAQs (internal use only)</vt:lpstr>
      <vt:lpstr>FAQs (internal use only)</vt:lpstr>
      <vt:lpstr>FAQs (internal use only)</vt:lpstr>
      <vt:lpstr>FAQs (internal use only)</vt:lpstr>
      <vt:lpstr>How do I get my dealer setup to sell? </vt:lpstr>
      <vt:lpstr>Available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Hodapp, Kelsey (Allsteel)</dc:creator>
  <cp:lastModifiedBy>Megan</cp:lastModifiedBy>
  <cp:revision>4</cp:revision>
  <dcterms:created xsi:type="dcterms:W3CDTF">2018-04-17T16:04:55Z</dcterms:created>
  <dcterms:modified xsi:type="dcterms:W3CDTF">2021-08-30T20:32:07Z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0x010100FB1A0F14EDA81043A5C6776EFC3974A9</vt:lpwstr>
  </property>
</Properties>
</file>