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811" r:id="rId5"/>
    <p:sldId id="3837" r:id="rId6"/>
    <p:sldId id="256" r:id="rId7"/>
    <p:sldId id="1346" r:id="rId8"/>
    <p:sldId id="3812" r:id="rId9"/>
    <p:sldId id="3836" r:id="rId10"/>
    <p:sldId id="3813" r:id="rId11"/>
    <p:sldId id="3814" r:id="rId12"/>
    <p:sldId id="3833" r:id="rId13"/>
    <p:sldId id="3835" r:id="rId14"/>
    <p:sldId id="3819" r:id="rId15"/>
    <p:sldId id="3821" r:id="rId16"/>
    <p:sldId id="3822" r:id="rId17"/>
    <p:sldId id="3823" r:id="rId18"/>
    <p:sldId id="38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CEA"/>
    <a:srgbClr val="EAE8E6"/>
    <a:srgbClr val="898D8D"/>
    <a:srgbClr val="006272"/>
    <a:srgbClr val="0D4153"/>
    <a:srgbClr val="8D6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ED818-890E-9B72-61BA-6DF6AADD5083}" v="14" dt="2021-11-17T20:34:07.830"/>
    <p1510:client id="{4F8200A4-C5DE-0F4A-242D-80DCF1289975}" v="508" dt="2021-11-17T19:31:34.787"/>
    <p1510:client id="{CC36E375-03F0-49B3-9DA3-4B8D87FD26BA}" v="2" dt="2021-11-17T20:40:33.171"/>
    <p1510:client id="{EE7353E7-D0DD-E98B-6F8A-C217CAEFBEB9}" v="41" dt="2021-11-17T20:40:4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5232"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Sheet5!$D$4</c:f>
              <c:strCache>
                <c:ptCount val="1"/>
                <c:pt idx="0">
                  <c:v>Net Price</c:v>
                </c:pt>
              </c:strCache>
            </c:strRef>
          </c:tx>
          <c:spPr>
            <a:solidFill>
              <a:schemeClr val="bg1">
                <a:lumMod val="65000"/>
              </a:schemeClr>
            </a:solidFill>
            <a:ln>
              <a:solidFill>
                <a:schemeClr val="bg1">
                  <a:lumMod val="65000"/>
                </a:schemeClr>
              </a:solidFill>
            </a:ln>
            <a:effectLst/>
          </c:spPr>
          <c:invertIfNegative val="0"/>
          <c:dPt>
            <c:idx val="3"/>
            <c:invertIfNegative val="0"/>
            <c:bubble3D val="0"/>
            <c:spPr>
              <a:solidFill>
                <a:schemeClr val="accent1">
                  <a:lumMod val="75000"/>
                </a:schemeClr>
              </a:solidFill>
              <a:ln>
                <a:solidFill>
                  <a:schemeClr val="accent1">
                    <a:lumMod val="75000"/>
                  </a:schemeClr>
                </a:solidFill>
              </a:ln>
              <a:effectLst/>
            </c:spPr>
            <c:extLst>
              <c:ext xmlns:c16="http://schemas.microsoft.com/office/drawing/2014/chart" uri="{C3380CC4-5D6E-409C-BE32-E72D297353CC}">
                <c16:uniqueId val="{00000001-265A-4D6C-AF6E-4BC2EB3F583B}"/>
              </c:ext>
            </c:extLst>
          </c:dPt>
          <c:dPt>
            <c:idx val="6"/>
            <c:invertIfNegative val="0"/>
            <c:bubble3D val="0"/>
            <c:spPr>
              <a:solidFill>
                <a:schemeClr val="accent1">
                  <a:lumMod val="75000"/>
                </a:schemeClr>
              </a:solidFill>
              <a:ln>
                <a:solidFill>
                  <a:schemeClr val="accent1">
                    <a:lumMod val="75000"/>
                  </a:schemeClr>
                </a:solidFill>
              </a:ln>
              <a:effectLst/>
            </c:spPr>
            <c:extLst>
              <c:ext xmlns:c16="http://schemas.microsoft.com/office/drawing/2014/chart" uri="{C3380CC4-5D6E-409C-BE32-E72D297353CC}">
                <c16:uniqueId val="{00000003-265A-4D6C-AF6E-4BC2EB3F583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Sheet5!$B$5:$B$14</c:f>
              <c:strCache>
                <c:ptCount val="10"/>
                <c:pt idx="0">
                  <c:v>West Elm Work Boardwalk</c:v>
                </c:pt>
                <c:pt idx="1">
                  <c:v>Arper Kiik</c:v>
                </c:pt>
                <c:pt idx="2">
                  <c:v>Stylex Free Address</c:v>
                </c:pt>
                <c:pt idx="3">
                  <c:v>Allsteel Jetty:Mod Work</c:v>
                </c:pt>
                <c:pt idx="4">
                  <c:v>Coalesse Sistema</c:v>
                </c:pt>
                <c:pt idx="5">
                  <c:v>Haworth Cabana</c:v>
                </c:pt>
                <c:pt idx="6">
                  <c:v>Allsteel Jetty:Mod Lounge</c:v>
                </c:pt>
                <c:pt idx="7">
                  <c:v>Stylex Metrum</c:v>
                </c:pt>
                <c:pt idx="8">
                  <c:v>Gunlocke Calm</c:v>
                </c:pt>
                <c:pt idx="9">
                  <c:v>Steelcase Umami</c:v>
                </c:pt>
              </c:strCache>
            </c:strRef>
          </c:cat>
          <c:val>
            <c:numRef>
              <c:f>Sheet5!$D$5:$D$14</c:f>
              <c:numCache>
                <c:formatCode>_("$"* #,##0_);_("$"* \(#,##0\);_("$"* "-"??_);_(@_)</c:formatCode>
                <c:ptCount val="10"/>
                <c:pt idx="0">
                  <c:v>1946.2499999999998</c:v>
                </c:pt>
                <c:pt idx="1">
                  <c:v>1957.4999999999998</c:v>
                </c:pt>
                <c:pt idx="2">
                  <c:v>2197.35</c:v>
                </c:pt>
                <c:pt idx="3">
                  <c:v>2263.5</c:v>
                </c:pt>
                <c:pt idx="4">
                  <c:v>2376.4499999999998</c:v>
                </c:pt>
                <c:pt idx="5">
                  <c:v>2499.7499999999995</c:v>
                </c:pt>
                <c:pt idx="6">
                  <c:v>2542.4999999999995</c:v>
                </c:pt>
                <c:pt idx="7">
                  <c:v>2793.6</c:v>
                </c:pt>
                <c:pt idx="8">
                  <c:v>3069.8999999999996</c:v>
                </c:pt>
                <c:pt idx="9">
                  <c:v>3208.95</c:v>
                </c:pt>
              </c:numCache>
            </c:numRef>
          </c:val>
          <c:extLst>
            <c:ext xmlns:c16="http://schemas.microsoft.com/office/drawing/2014/chart" uri="{C3380CC4-5D6E-409C-BE32-E72D297353CC}">
              <c16:uniqueId val="{00000004-265A-4D6C-AF6E-4BC2EB3F583B}"/>
            </c:ext>
          </c:extLst>
        </c:ser>
        <c:dLbls>
          <c:showLegendKey val="0"/>
          <c:showVal val="0"/>
          <c:showCatName val="0"/>
          <c:showSerName val="0"/>
          <c:showPercent val="0"/>
          <c:showBubbleSize val="0"/>
        </c:dLbls>
        <c:gapWidth val="219"/>
        <c:overlap val="-27"/>
        <c:axId val="1211738672"/>
        <c:axId val="1211739000"/>
      </c:barChart>
      <c:catAx>
        <c:axId val="121173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1739000"/>
        <c:crosses val="autoZero"/>
        <c:auto val="1"/>
        <c:lblAlgn val="ctr"/>
        <c:lblOffset val="100"/>
        <c:noMultiLvlLbl val="0"/>
      </c:catAx>
      <c:valAx>
        <c:axId val="1211739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173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F4E228-47C7-466E-8DE9-5BEFA1694EE8}" type="datetimeFigureOut">
              <a:rPr lang="en-US" smtClean="0"/>
              <a:t>11/17/2021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130B-5D20-4D2B-923C-B2F42598AD69}" type="slidenum">
              <a:rPr lang="en-US" smtClean="0"/>
              <a:t>‹#›</a:t>
            </a:fld>
            <a:endParaRPr lang="en-US"/>
          </a:p>
        </p:txBody>
      </p:sp>
    </p:spTree>
    <p:extLst>
      <p:ext uri="{BB962C8B-B14F-4D97-AF65-F5344CB8AC3E}">
        <p14:creationId xmlns:p14="http://schemas.microsoft.com/office/powerpoint/2010/main" val="186673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93E19-B7FA-48EE-89FE-3C682CFA08D5}"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1347E-F6A9-46F4-8692-9116514FA6AC}" type="slidenum">
              <a:rPr lang="en-US" smtClean="0"/>
              <a:t>‹#›</a:t>
            </a:fld>
            <a:endParaRPr lang="en-US"/>
          </a:p>
        </p:txBody>
      </p:sp>
    </p:spTree>
    <p:extLst>
      <p:ext uri="{BB962C8B-B14F-4D97-AF65-F5344CB8AC3E}">
        <p14:creationId xmlns:p14="http://schemas.microsoft.com/office/powerpoint/2010/main" val="138373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2</a:t>
            </a:fld>
            <a:endParaRPr lang="en-US"/>
          </a:p>
        </p:txBody>
      </p:sp>
    </p:spTree>
    <p:extLst>
      <p:ext uri="{BB962C8B-B14F-4D97-AF65-F5344CB8AC3E}">
        <p14:creationId xmlns:p14="http://schemas.microsoft.com/office/powerpoint/2010/main" val="254522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9</a:t>
            </a:fld>
            <a:endParaRPr lang="en-US"/>
          </a:p>
        </p:txBody>
      </p:sp>
    </p:spTree>
    <p:extLst>
      <p:ext uri="{BB962C8B-B14F-4D97-AF65-F5344CB8AC3E}">
        <p14:creationId xmlns:p14="http://schemas.microsoft.com/office/powerpoint/2010/main" val="177420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12</a:t>
            </a:fld>
            <a:endParaRPr lang="en-US"/>
          </a:p>
        </p:txBody>
      </p:sp>
    </p:spTree>
    <p:extLst>
      <p:ext uri="{BB962C8B-B14F-4D97-AF65-F5344CB8AC3E}">
        <p14:creationId xmlns:p14="http://schemas.microsoft.com/office/powerpoint/2010/main" val="396531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A">
    <p:spTree>
      <p:nvGrpSpPr>
        <p:cNvPr id="1" name=""/>
        <p:cNvGrpSpPr/>
        <p:nvPr/>
      </p:nvGrpSpPr>
      <p:grpSpPr>
        <a:xfrm>
          <a:off x="0" y="0"/>
          <a:ext cx="0" cy="0"/>
          <a:chOff x="0" y="0"/>
          <a:chExt cx="0" cy="0"/>
        </a:xfrm>
      </p:grpSpPr>
      <p:sp>
        <p:nvSpPr>
          <p:cNvPr id="13" name="Picture Placeholder 31">
            <a:extLst>
              <a:ext uri="{FF2B5EF4-FFF2-40B4-BE49-F238E27FC236}">
                <a16:creationId xmlns:a16="http://schemas.microsoft.com/office/drawing/2014/main" id="{FD105AD6-AD17-4A2B-8C60-4B5DA1E46F5E}"/>
              </a:ext>
            </a:extLst>
          </p:cNvPr>
          <p:cNvSpPr>
            <a:spLocks noGrp="1"/>
          </p:cNvSpPr>
          <p:nvPr>
            <p:ph type="pic" sz="quarter" idx="13" hasCustomPrompt="1"/>
          </p:nvPr>
        </p:nvSpPr>
        <p:spPr>
          <a:xfrm>
            <a:off x="3165231" y="948151"/>
            <a:ext cx="8425473" cy="530855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7" name="Text Placeholder 4">
            <a:extLst>
              <a:ext uri="{FF2B5EF4-FFF2-40B4-BE49-F238E27FC236}">
                <a16:creationId xmlns:a16="http://schemas.microsoft.com/office/drawing/2014/main" id="{97D6F8CB-4E1C-4016-BCB5-DFDF6CFB27C7}"/>
              </a:ext>
            </a:extLst>
          </p:cNvPr>
          <p:cNvSpPr>
            <a:spLocks noGrp="1"/>
          </p:cNvSpPr>
          <p:nvPr>
            <p:ph type="body" sz="quarter" idx="11" hasCustomPrompt="1"/>
          </p:nvPr>
        </p:nvSpPr>
        <p:spPr>
          <a:xfrm>
            <a:off x="620995" y="1233224"/>
            <a:ext cx="4205821" cy="2731477"/>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This Text here is Placeholder </a:t>
            </a:r>
            <a:br>
              <a:rPr lang="en-US"/>
            </a:br>
            <a:r>
              <a:rPr lang="en-US"/>
              <a:t>for the Title</a:t>
            </a:r>
          </a:p>
        </p:txBody>
      </p:sp>
      <p:sp>
        <p:nvSpPr>
          <p:cNvPr id="8" name="Content Placeholder 2">
            <a:extLst>
              <a:ext uri="{FF2B5EF4-FFF2-40B4-BE49-F238E27FC236}">
                <a16:creationId xmlns:a16="http://schemas.microsoft.com/office/drawing/2014/main" id="{3C48C574-CE45-4958-8068-FA6923D7F21A}"/>
              </a:ext>
            </a:extLst>
          </p:cNvPr>
          <p:cNvSpPr>
            <a:spLocks noGrp="1"/>
          </p:cNvSpPr>
          <p:nvPr>
            <p:ph idx="15" hasCustomPrompt="1"/>
          </p:nvPr>
        </p:nvSpPr>
        <p:spPr>
          <a:xfrm>
            <a:off x="620996"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27425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8" y="588571"/>
            <a:ext cx="6423972" cy="632694"/>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Here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525648" y="4622688"/>
            <a:ext cx="4659669" cy="123170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12" name="Picture Placeholder 8">
            <a:extLst>
              <a:ext uri="{FF2B5EF4-FFF2-40B4-BE49-F238E27FC236}">
                <a16:creationId xmlns:a16="http://schemas.microsoft.com/office/drawing/2014/main" id="{A85A96A2-A18E-41A5-B780-53BC9DAB85F8}"/>
              </a:ext>
            </a:extLst>
          </p:cNvPr>
          <p:cNvSpPr>
            <a:spLocks noGrp="1"/>
          </p:cNvSpPr>
          <p:nvPr>
            <p:ph type="pic" sz="quarter" idx="10" hasCustomPrompt="1"/>
          </p:nvPr>
        </p:nvSpPr>
        <p:spPr>
          <a:xfrm>
            <a:off x="612446" y="1467035"/>
            <a:ext cx="5058498" cy="2967376"/>
          </a:xfrm>
          <a:prstGeom prst="rect">
            <a:avLst/>
          </a:prstGeom>
        </p:spPr>
        <p:txBody>
          <a:bodyPr anchor="ctr"/>
          <a:lstStyle>
            <a:lvl1pPr marL="0" indent="0" algn="ctr">
              <a:buNone/>
              <a:defRPr sz="1600" i="1"/>
            </a:lvl1pPr>
          </a:lstStyle>
          <a:p>
            <a:r>
              <a:rPr lang="en-US"/>
              <a:t>Click on icon to insert a picture</a:t>
            </a:r>
          </a:p>
        </p:txBody>
      </p:sp>
      <p:sp>
        <p:nvSpPr>
          <p:cNvPr id="19" name="Picture Placeholder 8">
            <a:extLst>
              <a:ext uri="{FF2B5EF4-FFF2-40B4-BE49-F238E27FC236}">
                <a16:creationId xmlns:a16="http://schemas.microsoft.com/office/drawing/2014/main" id="{A9802027-9FF6-47C6-BA4B-C9CE58D030FB}"/>
              </a:ext>
            </a:extLst>
          </p:cNvPr>
          <p:cNvSpPr>
            <a:spLocks noGrp="1"/>
          </p:cNvSpPr>
          <p:nvPr>
            <p:ph type="pic" sz="quarter" idx="24" hasCustomPrompt="1"/>
          </p:nvPr>
        </p:nvSpPr>
        <p:spPr>
          <a:xfrm>
            <a:off x="6105838" y="1467034"/>
            <a:ext cx="5059807" cy="2967376"/>
          </a:xfrm>
          <a:prstGeom prst="rect">
            <a:avLst/>
          </a:prstGeom>
        </p:spPr>
        <p:txBody>
          <a:bodyPr anchor="ctr"/>
          <a:lstStyle>
            <a:lvl1pPr marL="0" indent="0" algn="ctr">
              <a:buNone/>
              <a:defRPr sz="1600" i="1"/>
            </a:lvl1pPr>
          </a:lstStyle>
          <a:p>
            <a:r>
              <a:rPr lang="en-US"/>
              <a:t>Click on icon to insert a picture</a:t>
            </a:r>
          </a:p>
        </p:txBody>
      </p:sp>
      <p:sp>
        <p:nvSpPr>
          <p:cNvPr id="24" name="Text Placeholder 8">
            <a:extLst>
              <a:ext uri="{FF2B5EF4-FFF2-40B4-BE49-F238E27FC236}">
                <a16:creationId xmlns:a16="http://schemas.microsoft.com/office/drawing/2014/main" id="{0ED9F292-8C43-4696-A7CA-77E795BBE063}"/>
              </a:ext>
            </a:extLst>
          </p:cNvPr>
          <p:cNvSpPr>
            <a:spLocks noGrp="1"/>
          </p:cNvSpPr>
          <p:nvPr>
            <p:ph type="body" sz="quarter" idx="25" hasCustomPrompt="1"/>
          </p:nvPr>
        </p:nvSpPr>
        <p:spPr>
          <a:xfrm>
            <a:off x="5997179" y="4622688"/>
            <a:ext cx="4659669" cy="123170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9" name="TextBox 8">
            <a:extLst>
              <a:ext uri="{FF2B5EF4-FFF2-40B4-BE49-F238E27FC236}">
                <a16:creationId xmlns:a16="http://schemas.microsoft.com/office/drawing/2014/main" id="{56F65C66-02B7-4F53-9E9F-FD3278DC0396}"/>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4DA90891-1AC1-4F96-B803-678F4D24BDD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512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D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8123E55-9D91-45DF-A165-743D794612B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8" y="1316644"/>
            <a:ext cx="4722859" cy="1193889"/>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0" name="Text Placeholder 8">
            <a:extLst>
              <a:ext uri="{FF2B5EF4-FFF2-40B4-BE49-F238E27FC236}">
                <a16:creationId xmlns:a16="http://schemas.microsoft.com/office/drawing/2014/main" id="{F2041D97-F5AD-4EE8-BFF3-2116AC1DA827}"/>
              </a:ext>
            </a:extLst>
          </p:cNvPr>
          <p:cNvSpPr>
            <a:spLocks noGrp="1"/>
          </p:cNvSpPr>
          <p:nvPr>
            <p:ph type="body" sz="quarter" idx="22" hasCustomPrompt="1"/>
          </p:nvPr>
        </p:nvSpPr>
        <p:spPr>
          <a:xfrm>
            <a:off x="907406" y="2836568"/>
            <a:ext cx="4427902" cy="183488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Some kind of text goes here about the Allsteel | Gunlocke brand video. </a:t>
            </a:r>
            <a:endParaRPr lang="en-US"/>
          </a:p>
        </p:txBody>
      </p:sp>
      <p:sp>
        <p:nvSpPr>
          <p:cNvPr id="15" name="Picture Placeholder 8">
            <a:extLst>
              <a:ext uri="{FF2B5EF4-FFF2-40B4-BE49-F238E27FC236}">
                <a16:creationId xmlns:a16="http://schemas.microsoft.com/office/drawing/2014/main" id="{1B08044B-3327-4143-9700-D643FEE72173}"/>
              </a:ext>
            </a:extLst>
          </p:cNvPr>
          <p:cNvSpPr>
            <a:spLocks noGrp="1"/>
          </p:cNvSpPr>
          <p:nvPr>
            <p:ph type="pic" sz="quarter" idx="10" hasCustomPrompt="1"/>
          </p:nvPr>
        </p:nvSpPr>
        <p:spPr>
          <a:xfrm>
            <a:off x="5759323" y="1316644"/>
            <a:ext cx="5820227" cy="3903779"/>
          </a:xfrm>
          <a:prstGeom prst="rect">
            <a:avLst/>
          </a:prstGeom>
        </p:spPr>
        <p:txBody>
          <a:bodyPr anchor="ctr"/>
          <a:lstStyle>
            <a:lvl1pPr marL="0" indent="0" algn="ctr">
              <a:buNone/>
              <a:defRPr sz="1600" i="1"/>
            </a:lvl1pPr>
          </a:lstStyle>
          <a:p>
            <a:r>
              <a:rPr lang="en-US"/>
              <a:t>Click on icon to insert a picture</a:t>
            </a:r>
          </a:p>
        </p:txBody>
      </p:sp>
      <p:sp>
        <p:nvSpPr>
          <p:cNvPr id="2" name="TextBox 1">
            <a:extLst>
              <a:ext uri="{FF2B5EF4-FFF2-40B4-BE49-F238E27FC236}">
                <a16:creationId xmlns:a16="http://schemas.microsoft.com/office/drawing/2014/main" id="{AB891D8F-DFBD-45BC-A89E-EC36DAAEB7B1}"/>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1" name="TextBox 10">
            <a:extLst>
              <a:ext uri="{FF2B5EF4-FFF2-40B4-BE49-F238E27FC236}">
                <a16:creationId xmlns:a16="http://schemas.microsoft.com/office/drawing/2014/main" id="{EF7B3DBA-74D4-4629-B461-FD203C70ABC4}"/>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242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5516544" y="683664"/>
            <a:ext cx="6675455" cy="4038983"/>
          </a:xfrm>
          <a:prstGeom prst="rect">
            <a:avLst/>
          </a:prstGeom>
        </p:spPr>
        <p:txBody>
          <a:bodyPr anchor="ctr"/>
          <a:lstStyle>
            <a:lvl1pPr marL="0" indent="0" algn="ctr">
              <a:buNone/>
              <a:defRPr sz="1600" i="1"/>
            </a:lvl1pPr>
          </a:lstStyle>
          <a:p>
            <a:r>
              <a:rPr lang="en-US"/>
              <a:t>Click on icon to insert a picture</a:t>
            </a:r>
          </a:p>
        </p:txBody>
      </p:sp>
      <p:sp>
        <p:nvSpPr>
          <p:cNvPr id="13" name="Picture Placeholder 8">
            <a:extLst>
              <a:ext uri="{FF2B5EF4-FFF2-40B4-BE49-F238E27FC236}">
                <a16:creationId xmlns:a16="http://schemas.microsoft.com/office/drawing/2014/main" id="{FBF4287D-CC52-4AEC-9086-0F37A17D4EE6}"/>
              </a:ext>
            </a:extLst>
          </p:cNvPr>
          <p:cNvSpPr>
            <a:spLocks noGrp="1"/>
          </p:cNvSpPr>
          <p:nvPr>
            <p:ph type="pic" sz="quarter" idx="18" hasCustomPrompt="1"/>
          </p:nvPr>
        </p:nvSpPr>
        <p:spPr>
          <a:xfrm>
            <a:off x="5516545"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4" name="Picture Placeholder 8">
            <a:extLst>
              <a:ext uri="{FF2B5EF4-FFF2-40B4-BE49-F238E27FC236}">
                <a16:creationId xmlns:a16="http://schemas.microsoft.com/office/drawing/2014/main" id="{BBF5F723-3809-4F64-9F1C-9F87BE28B830}"/>
              </a:ext>
            </a:extLst>
          </p:cNvPr>
          <p:cNvSpPr>
            <a:spLocks noGrp="1"/>
          </p:cNvSpPr>
          <p:nvPr>
            <p:ph type="pic" sz="quarter" idx="19" hasCustomPrompt="1"/>
          </p:nvPr>
        </p:nvSpPr>
        <p:spPr>
          <a:xfrm>
            <a:off x="7057739"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5" name="Picture Placeholder 8">
            <a:extLst>
              <a:ext uri="{FF2B5EF4-FFF2-40B4-BE49-F238E27FC236}">
                <a16:creationId xmlns:a16="http://schemas.microsoft.com/office/drawing/2014/main" id="{3A9FD893-1B4F-4908-9653-2B00E2090FA4}"/>
              </a:ext>
            </a:extLst>
          </p:cNvPr>
          <p:cNvSpPr>
            <a:spLocks noGrp="1"/>
          </p:cNvSpPr>
          <p:nvPr>
            <p:ph type="pic" sz="quarter" idx="20" hasCustomPrompt="1"/>
          </p:nvPr>
        </p:nvSpPr>
        <p:spPr>
          <a:xfrm>
            <a:off x="8598933"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6" name="Picture Placeholder 8">
            <a:extLst>
              <a:ext uri="{FF2B5EF4-FFF2-40B4-BE49-F238E27FC236}">
                <a16:creationId xmlns:a16="http://schemas.microsoft.com/office/drawing/2014/main" id="{46C94C22-6624-4E87-933A-4EB7612E3E38}"/>
              </a:ext>
            </a:extLst>
          </p:cNvPr>
          <p:cNvSpPr>
            <a:spLocks noGrp="1"/>
          </p:cNvSpPr>
          <p:nvPr>
            <p:ph type="pic" sz="quarter" idx="21" hasCustomPrompt="1"/>
          </p:nvPr>
        </p:nvSpPr>
        <p:spPr>
          <a:xfrm>
            <a:off x="10140126"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4267495"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endParaRPr lang="en-US"/>
          </a:p>
        </p:txBody>
      </p:sp>
      <p:sp>
        <p:nvSpPr>
          <p:cNvPr id="11" name="TextBox 10">
            <a:extLst>
              <a:ext uri="{FF2B5EF4-FFF2-40B4-BE49-F238E27FC236}">
                <a16:creationId xmlns:a16="http://schemas.microsoft.com/office/drawing/2014/main" id="{5F845345-FCB6-4DD0-A758-90D496A3BD5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2" name="TextBox 11">
            <a:extLst>
              <a:ext uri="{FF2B5EF4-FFF2-40B4-BE49-F238E27FC236}">
                <a16:creationId xmlns:a16="http://schemas.microsoft.com/office/drawing/2014/main" id="{F8E6A061-7F73-44E4-A63C-7BECB3189FD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59089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F">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8270026" y="901665"/>
            <a:ext cx="3316091" cy="1116706"/>
          </a:xfrm>
          <a:prstGeom prst="rect">
            <a:avLst/>
          </a:prstGeom>
        </p:spPr>
        <p:txBody>
          <a:bodyPr>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Header</a:t>
            </a:r>
          </a:p>
        </p:txBody>
      </p:sp>
      <p:sp>
        <p:nvSpPr>
          <p:cNvPr id="4" name="Content Placeholder 2">
            <a:extLst>
              <a:ext uri="{FF2B5EF4-FFF2-40B4-BE49-F238E27FC236}">
                <a16:creationId xmlns:a16="http://schemas.microsoft.com/office/drawing/2014/main" id="{F9654CC8-3D9D-4C85-AD46-D541E780C43F}"/>
              </a:ext>
            </a:extLst>
          </p:cNvPr>
          <p:cNvSpPr>
            <a:spLocks noGrp="1"/>
          </p:cNvSpPr>
          <p:nvPr>
            <p:ph idx="1" hasCustomPrompt="1"/>
          </p:nvPr>
        </p:nvSpPr>
        <p:spPr>
          <a:xfrm>
            <a:off x="8472013" y="2342171"/>
            <a:ext cx="3306582" cy="3234862"/>
          </a:xfrm>
          <a:prstGeom prst="rect">
            <a:avLst/>
          </a:prstGeom>
        </p:spPr>
        <p:txBody>
          <a:bodyPr/>
          <a:lstStyle>
            <a:lvl1pPr marL="342900" indent="-342900" algn="l">
              <a:lnSpc>
                <a:spcPts val="3000"/>
              </a:lnSpc>
              <a:buFont typeface="Arial" panose="020B0604020202020204" pitchFamily="34" charset="0"/>
              <a:buChar char="•"/>
              <a:defRPr lang="en-US" sz="2200" smtClean="0">
                <a:effectLst/>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rerehentur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arum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apeliquate</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rerupta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vid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Experferum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pelis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doluptur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aut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in non senet</a:t>
            </a:r>
            <a:endParaRPr lang="en-US"/>
          </a:p>
        </p:txBody>
      </p:sp>
      <p:sp>
        <p:nvSpPr>
          <p:cNvPr id="20" name="Picture Placeholder 8">
            <a:extLst>
              <a:ext uri="{FF2B5EF4-FFF2-40B4-BE49-F238E27FC236}">
                <a16:creationId xmlns:a16="http://schemas.microsoft.com/office/drawing/2014/main" id="{6D56150C-E357-4A69-8AF5-C103DB53305C}"/>
              </a:ext>
            </a:extLst>
          </p:cNvPr>
          <p:cNvSpPr>
            <a:spLocks noGrp="1"/>
          </p:cNvSpPr>
          <p:nvPr>
            <p:ph type="pic" sz="quarter" idx="10" hasCustomPrompt="1"/>
          </p:nvPr>
        </p:nvSpPr>
        <p:spPr>
          <a:xfrm>
            <a:off x="324197" y="681644"/>
            <a:ext cx="7615471" cy="5252228"/>
          </a:xfrm>
          <a:prstGeom prst="rect">
            <a:avLst/>
          </a:prstGeom>
        </p:spPr>
        <p:txBody>
          <a:bodyPr anchor="ctr"/>
          <a:lstStyle>
            <a:lvl1pPr marL="0" indent="0" algn="ctr">
              <a:buNone/>
              <a:defRPr sz="1600" i="1"/>
            </a:lvl1pPr>
          </a:lstStyle>
          <a:p>
            <a:r>
              <a:rPr lang="en-US"/>
              <a:t>Click on icon to insert a picture</a:t>
            </a:r>
          </a:p>
        </p:txBody>
      </p:sp>
      <p:sp>
        <p:nvSpPr>
          <p:cNvPr id="9" name="TextBox 8">
            <a:extLst>
              <a:ext uri="{FF2B5EF4-FFF2-40B4-BE49-F238E27FC236}">
                <a16:creationId xmlns:a16="http://schemas.microsoft.com/office/drawing/2014/main" id="{71FCFBAC-808D-4D24-8478-2DECBF7393B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8EF28CB2-E9E9-4158-B6CC-0D51CC918613}"/>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28004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C91CD-1A17-4924-838A-2851616F747A}"/>
              </a:ext>
            </a:extLst>
          </p:cNvPr>
          <p:cNvSpPr/>
          <p:nvPr userDrawn="1"/>
        </p:nvSpPr>
        <p:spPr>
          <a:xfrm>
            <a:off x="0" y="3820884"/>
            <a:ext cx="12192000" cy="3037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606751" y="691375"/>
            <a:ext cx="6003370" cy="5136295"/>
          </a:xfrm>
          <a:prstGeom prst="rect">
            <a:avLst/>
          </a:prstGeom>
        </p:spPr>
        <p:txBody>
          <a:bodyPr anchor="ctr"/>
          <a:lstStyle>
            <a:lvl1pPr marL="0" indent="0" algn="ctr">
              <a:buNone/>
              <a:defRPr sz="1600" i="1"/>
            </a:lvl1pPr>
          </a:lstStyle>
          <a:p>
            <a:r>
              <a:rPr lang="en-US"/>
              <a:t>Click on icon to insert a picture</a:t>
            </a:r>
          </a:p>
        </p:txBody>
      </p:sp>
      <p:sp>
        <p:nvSpPr>
          <p:cNvPr id="22" name="Picture Placeholder 8">
            <a:extLst>
              <a:ext uri="{FF2B5EF4-FFF2-40B4-BE49-F238E27FC236}">
                <a16:creationId xmlns:a16="http://schemas.microsoft.com/office/drawing/2014/main" id="{3716C0BB-E738-4E72-BE83-A76F7B2DA523}"/>
              </a:ext>
            </a:extLst>
          </p:cNvPr>
          <p:cNvSpPr>
            <a:spLocks noGrp="1"/>
          </p:cNvSpPr>
          <p:nvPr>
            <p:ph type="pic" sz="quarter" idx="20" hasCustomPrompt="1"/>
          </p:nvPr>
        </p:nvSpPr>
        <p:spPr>
          <a:xfrm>
            <a:off x="6797407" y="3334215"/>
            <a:ext cx="2027104" cy="2493455"/>
          </a:xfrm>
          <a:prstGeom prst="rect">
            <a:avLst/>
          </a:prstGeom>
        </p:spPr>
        <p:txBody>
          <a:bodyPr anchor="ctr"/>
          <a:lstStyle>
            <a:lvl1pPr marL="0" indent="0" algn="ctr">
              <a:buNone/>
              <a:defRPr sz="1600" i="1"/>
            </a:lvl1pPr>
          </a:lstStyle>
          <a:p>
            <a:r>
              <a:rPr lang="en-US"/>
              <a:t>Click to insert a picture</a:t>
            </a:r>
          </a:p>
        </p:txBody>
      </p:sp>
      <p:sp>
        <p:nvSpPr>
          <p:cNvPr id="16" name="Title 1">
            <a:extLst>
              <a:ext uri="{FF2B5EF4-FFF2-40B4-BE49-F238E27FC236}">
                <a16:creationId xmlns:a16="http://schemas.microsoft.com/office/drawing/2014/main" id="{E919CE15-D187-4365-976E-3D1AF731A21B}"/>
              </a:ext>
            </a:extLst>
          </p:cNvPr>
          <p:cNvSpPr>
            <a:spLocks noGrp="1"/>
          </p:cNvSpPr>
          <p:nvPr>
            <p:ph type="title" hasCustomPrompt="1"/>
          </p:nvPr>
        </p:nvSpPr>
        <p:spPr>
          <a:xfrm>
            <a:off x="6797408" y="929971"/>
            <a:ext cx="4787842" cy="2006788"/>
          </a:xfrm>
          <a:prstGeom prst="rect">
            <a:avLst/>
          </a:prstGeom>
        </p:spPr>
        <p:txBody>
          <a:bodyPr>
            <a:noAutofit/>
          </a:bodyPr>
          <a:lstStyle>
            <a:lvl1pPr algn="l">
              <a:lnSpc>
                <a:spcPts val="5500"/>
              </a:lnSpc>
              <a:defRPr sz="5000" i="0" spc="50" baseline="0">
                <a:latin typeface="Segoe UI Light" panose="020B0502040204020203" pitchFamily="34" charset="0"/>
                <a:cs typeface="Segoe UI Light" panose="020B0502040204020203" pitchFamily="34" charset="0"/>
              </a:defRPr>
            </a:lvl1pPr>
          </a:lstStyle>
          <a:p>
            <a:r>
              <a:rPr lang="en-US"/>
              <a:t>What Inspires Your Greatest</a:t>
            </a:r>
            <a:br>
              <a:rPr lang="en-US"/>
            </a:br>
            <a:r>
              <a:rPr lang="en-US"/>
              <a:t>Work?</a:t>
            </a:r>
          </a:p>
        </p:txBody>
      </p:sp>
      <p:sp>
        <p:nvSpPr>
          <p:cNvPr id="19" name="Picture Placeholder 8">
            <a:extLst>
              <a:ext uri="{FF2B5EF4-FFF2-40B4-BE49-F238E27FC236}">
                <a16:creationId xmlns:a16="http://schemas.microsoft.com/office/drawing/2014/main" id="{5245B6F4-A051-43A5-A131-2270CD3D8687}"/>
              </a:ext>
            </a:extLst>
          </p:cNvPr>
          <p:cNvSpPr>
            <a:spLocks noGrp="1"/>
          </p:cNvSpPr>
          <p:nvPr>
            <p:ph type="pic" sz="quarter" idx="21" hasCustomPrompt="1"/>
          </p:nvPr>
        </p:nvSpPr>
        <p:spPr>
          <a:xfrm>
            <a:off x="9011798" y="3334215"/>
            <a:ext cx="2573451" cy="2493455"/>
          </a:xfrm>
          <a:prstGeom prst="rect">
            <a:avLst/>
          </a:prstGeom>
        </p:spPr>
        <p:txBody>
          <a:bodyPr anchor="ctr"/>
          <a:lstStyle>
            <a:lvl1pPr marL="0" indent="0" algn="ctr">
              <a:buNone/>
              <a:defRPr sz="1600" i="1"/>
            </a:lvl1pPr>
          </a:lstStyle>
          <a:p>
            <a:r>
              <a:rPr lang="en-US"/>
              <a:t>Click to insert a picture</a:t>
            </a:r>
          </a:p>
        </p:txBody>
      </p:sp>
      <p:sp>
        <p:nvSpPr>
          <p:cNvPr id="9" name="TextBox 8">
            <a:extLst>
              <a:ext uri="{FF2B5EF4-FFF2-40B4-BE49-F238E27FC236}">
                <a16:creationId xmlns:a16="http://schemas.microsoft.com/office/drawing/2014/main" id="{F9677134-0B0E-4BEF-8657-86EBF7BC4E8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646B396E-5471-48AF-85AF-A7DAF4754D86}"/>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3687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H">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E4631F7F-620B-47A8-A5FA-C8212C7AB10F}"/>
              </a:ext>
            </a:extLst>
          </p:cNvPr>
          <p:cNvSpPr>
            <a:spLocks noGrp="1"/>
          </p:cNvSpPr>
          <p:nvPr>
            <p:ph type="body" sz="quarter" idx="22" hasCustomPrompt="1"/>
          </p:nvPr>
        </p:nvSpPr>
        <p:spPr>
          <a:xfrm>
            <a:off x="907406" y="2112646"/>
            <a:ext cx="364449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9" name="Picture Placeholder 8">
            <a:extLst>
              <a:ext uri="{FF2B5EF4-FFF2-40B4-BE49-F238E27FC236}">
                <a16:creationId xmlns:a16="http://schemas.microsoft.com/office/drawing/2014/main" id="{D5368C8E-ED56-4A93-9F4F-88BE09B027F8}"/>
              </a:ext>
            </a:extLst>
          </p:cNvPr>
          <p:cNvSpPr>
            <a:spLocks noGrp="1"/>
          </p:cNvSpPr>
          <p:nvPr>
            <p:ph type="pic" sz="quarter" idx="17" hasCustomPrompt="1"/>
          </p:nvPr>
        </p:nvSpPr>
        <p:spPr>
          <a:xfrm>
            <a:off x="8092819" y="341523"/>
            <a:ext cx="3772347" cy="2929253"/>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2A95FFA9-3D88-4BBF-8590-D6358DEF389C}"/>
              </a:ext>
            </a:extLst>
          </p:cNvPr>
          <p:cNvSpPr>
            <a:spLocks noGrp="1"/>
          </p:cNvSpPr>
          <p:nvPr>
            <p:ph type="pic" sz="quarter" idx="18" hasCustomPrompt="1"/>
          </p:nvPr>
        </p:nvSpPr>
        <p:spPr>
          <a:xfrm>
            <a:off x="5197649" y="1388467"/>
            <a:ext cx="2721444" cy="1882308"/>
          </a:xfrm>
          <a:prstGeom prst="rect">
            <a:avLst/>
          </a:prstGeom>
        </p:spPr>
        <p:txBody>
          <a:bodyPr anchor="ctr"/>
          <a:lstStyle>
            <a:lvl1pPr marL="0" indent="0" algn="ctr">
              <a:buNone/>
              <a:defRPr sz="1600" i="1"/>
            </a:lvl1pPr>
          </a:lstStyle>
          <a:p>
            <a:r>
              <a:rPr lang="en-US"/>
              <a:t>Click on icon to insert a picture</a:t>
            </a:r>
          </a:p>
        </p:txBody>
      </p:sp>
      <p:sp>
        <p:nvSpPr>
          <p:cNvPr id="15" name="Picture Placeholder 8">
            <a:extLst>
              <a:ext uri="{FF2B5EF4-FFF2-40B4-BE49-F238E27FC236}">
                <a16:creationId xmlns:a16="http://schemas.microsoft.com/office/drawing/2014/main" id="{34FAAE1B-FA93-43BF-8127-11D38264D0E0}"/>
              </a:ext>
            </a:extLst>
          </p:cNvPr>
          <p:cNvSpPr>
            <a:spLocks noGrp="1"/>
          </p:cNvSpPr>
          <p:nvPr>
            <p:ph type="pic" sz="quarter" idx="19" hasCustomPrompt="1"/>
          </p:nvPr>
        </p:nvSpPr>
        <p:spPr>
          <a:xfrm>
            <a:off x="7183931" y="3436764"/>
            <a:ext cx="3899038" cy="3421235"/>
          </a:xfrm>
          <a:prstGeom prst="rect">
            <a:avLst/>
          </a:prstGeom>
        </p:spPr>
        <p:txBody>
          <a:bodyPr anchor="ctr"/>
          <a:lstStyle>
            <a:lvl1pPr marL="0" indent="0" algn="ctr">
              <a:buNone/>
              <a:defRPr sz="1600" i="1"/>
            </a:lvl1pPr>
          </a:lstStyle>
          <a:p>
            <a:r>
              <a:rPr lang="en-US"/>
              <a:t>Click on icon to insert a picture</a:t>
            </a:r>
          </a:p>
        </p:txBody>
      </p:sp>
      <p:sp>
        <p:nvSpPr>
          <p:cNvPr id="16" name="Picture Placeholder 8">
            <a:extLst>
              <a:ext uri="{FF2B5EF4-FFF2-40B4-BE49-F238E27FC236}">
                <a16:creationId xmlns:a16="http://schemas.microsoft.com/office/drawing/2014/main" id="{D2DE5A1A-5D6B-415A-8901-54C023A57DE7}"/>
              </a:ext>
            </a:extLst>
          </p:cNvPr>
          <p:cNvSpPr>
            <a:spLocks noGrp="1"/>
          </p:cNvSpPr>
          <p:nvPr>
            <p:ph type="pic" sz="quarter" idx="20" hasCustomPrompt="1"/>
          </p:nvPr>
        </p:nvSpPr>
        <p:spPr>
          <a:xfrm>
            <a:off x="4781322" y="3437242"/>
            <a:ext cx="2228884" cy="1882308"/>
          </a:xfrm>
          <a:prstGeom prst="rect">
            <a:avLst/>
          </a:prstGeom>
        </p:spPr>
        <p:txBody>
          <a:bodyPr anchor="ctr"/>
          <a:lstStyle>
            <a:lvl1pPr marL="0" indent="0" algn="ctr">
              <a:buNone/>
              <a:defRPr sz="1600" i="1"/>
            </a:lvl1pPr>
          </a:lstStyle>
          <a:p>
            <a:r>
              <a:rPr lang="en-US"/>
              <a:t>Click on icon to insert a picture</a:t>
            </a:r>
          </a:p>
        </p:txBody>
      </p:sp>
      <p:sp>
        <p:nvSpPr>
          <p:cNvPr id="17" name="Title 1">
            <a:extLst>
              <a:ext uri="{FF2B5EF4-FFF2-40B4-BE49-F238E27FC236}">
                <a16:creationId xmlns:a16="http://schemas.microsoft.com/office/drawing/2014/main" id="{AF749333-4CA8-4AFD-AC0C-57D827600937}"/>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3" name="TextBox 12">
            <a:extLst>
              <a:ext uri="{FF2B5EF4-FFF2-40B4-BE49-F238E27FC236}">
                <a16:creationId xmlns:a16="http://schemas.microsoft.com/office/drawing/2014/main" id="{D83C1240-2F36-49C3-99CB-6808806540B3}"/>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8" name="TextBox 17">
            <a:extLst>
              <a:ext uri="{FF2B5EF4-FFF2-40B4-BE49-F238E27FC236}">
                <a16:creationId xmlns:a16="http://schemas.microsoft.com/office/drawing/2014/main" id="{D6D0124E-A0D7-4D9C-9CBF-3B139F563D7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12264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I">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193889"/>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541888" y="5018046"/>
            <a:ext cx="5052307" cy="724829"/>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Info under the photo goes here and can be a few lines long.</a:t>
            </a:r>
            <a:endParaRPr lang="en-US"/>
          </a:p>
        </p:txBody>
      </p:sp>
      <p:sp>
        <p:nvSpPr>
          <p:cNvPr id="12" name="Picture Placeholder 8">
            <a:extLst>
              <a:ext uri="{FF2B5EF4-FFF2-40B4-BE49-F238E27FC236}">
                <a16:creationId xmlns:a16="http://schemas.microsoft.com/office/drawing/2014/main" id="{A85A96A2-A18E-41A5-B780-53BC9DAB85F8}"/>
              </a:ext>
            </a:extLst>
          </p:cNvPr>
          <p:cNvSpPr>
            <a:spLocks noGrp="1"/>
          </p:cNvSpPr>
          <p:nvPr>
            <p:ph type="pic" sz="quarter" idx="10" hasCustomPrompt="1"/>
          </p:nvPr>
        </p:nvSpPr>
        <p:spPr>
          <a:xfrm>
            <a:off x="612450" y="2021456"/>
            <a:ext cx="5347264" cy="2907384"/>
          </a:xfrm>
          <a:prstGeom prst="rect">
            <a:avLst/>
          </a:prstGeom>
        </p:spPr>
        <p:txBody>
          <a:bodyPr anchor="ctr"/>
          <a:lstStyle>
            <a:lvl1pPr marL="0" indent="0" algn="ctr">
              <a:buNone/>
              <a:defRPr sz="1600" i="1"/>
            </a:lvl1pPr>
          </a:lstStyle>
          <a:p>
            <a:r>
              <a:rPr lang="en-US"/>
              <a:t>Click on icon to insert a picture</a:t>
            </a:r>
          </a:p>
        </p:txBody>
      </p:sp>
      <p:sp>
        <p:nvSpPr>
          <p:cNvPr id="18" name="Text Placeholder 8">
            <a:extLst>
              <a:ext uri="{FF2B5EF4-FFF2-40B4-BE49-F238E27FC236}">
                <a16:creationId xmlns:a16="http://schemas.microsoft.com/office/drawing/2014/main" id="{A4138597-0448-4A2D-9FEF-94AEA7F5F4C2}"/>
              </a:ext>
            </a:extLst>
          </p:cNvPr>
          <p:cNvSpPr>
            <a:spLocks noGrp="1"/>
          </p:cNvSpPr>
          <p:nvPr>
            <p:ph type="body" sz="quarter" idx="23" hasCustomPrompt="1"/>
          </p:nvPr>
        </p:nvSpPr>
        <p:spPr>
          <a:xfrm>
            <a:off x="8863977" y="930771"/>
            <a:ext cx="1384468" cy="1221413"/>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19" name="Picture Placeholder 8">
            <a:extLst>
              <a:ext uri="{FF2B5EF4-FFF2-40B4-BE49-F238E27FC236}">
                <a16:creationId xmlns:a16="http://schemas.microsoft.com/office/drawing/2014/main" id="{A9802027-9FF6-47C6-BA4B-C9CE58D030FB}"/>
              </a:ext>
            </a:extLst>
          </p:cNvPr>
          <p:cNvSpPr>
            <a:spLocks noGrp="1"/>
          </p:cNvSpPr>
          <p:nvPr>
            <p:ph type="pic" sz="quarter" idx="24" hasCustomPrompt="1"/>
          </p:nvPr>
        </p:nvSpPr>
        <p:spPr>
          <a:xfrm>
            <a:off x="6170342" y="3813717"/>
            <a:ext cx="5415776" cy="2697616"/>
          </a:xfrm>
          <a:prstGeom prst="rect">
            <a:avLst/>
          </a:prstGeom>
        </p:spPr>
        <p:txBody>
          <a:bodyPr anchor="ctr"/>
          <a:lstStyle>
            <a:lvl1pPr marL="0" indent="0" algn="ctr">
              <a:buNone/>
              <a:defRPr sz="1600" i="1"/>
            </a:lvl1pPr>
          </a:lstStyle>
          <a:p>
            <a:r>
              <a:rPr lang="en-US"/>
              <a:t>Click on icon to insert a picture</a:t>
            </a:r>
          </a:p>
        </p:txBody>
      </p:sp>
      <p:sp>
        <p:nvSpPr>
          <p:cNvPr id="9" name="Picture Placeholder 8">
            <a:extLst>
              <a:ext uri="{FF2B5EF4-FFF2-40B4-BE49-F238E27FC236}">
                <a16:creationId xmlns:a16="http://schemas.microsoft.com/office/drawing/2014/main" id="{5A64D2AA-3269-4045-A48A-99F369B46104}"/>
              </a:ext>
            </a:extLst>
          </p:cNvPr>
          <p:cNvSpPr>
            <a:spLocks noGrp="1"/>
          </p:cNvSpPr>
          <p:nvPr>
            <p:ph type="pic" sz="quarter" idx="25" hasCustomPrompt="1"/>
          </p:nvPr>
        </p:nvSpPr>
        <p:spPr>
          <a:xfrm>
            <a:off x="6170341" y="646063"/>
            <a:ext cx="2594518" cy="2965238"/>
          </a:xfrm>
          <a:prstGeom prst="rect">
            <a:avLst/>
          </a:prstGeom>
        </p:spPr>
        <p:txBody>
          <a:bodyPr anchor="ctr"/>
          <a:lstStyle>
            <a:lvl1pPr marL="0" indent="0" algn="ctr">
              <a:buNone/>
              <a:defRPr sz="1600" i="1"/>
            </a:lvl1pPr>
          </a:lstStyle>
          <a:p>
            <a:r>
              <a:rPr lang="en-US"/>
              <a:t>Click on icon to insert a picture</a:t>
            </a:r>
          </a:p>
        </p:txBody>
      </p:sp>
      <p:sp>
        <p:nvSpPr>
          <p:cNvPr id="10" name="Text Placeholder 8">
            <a:extLst>
              <a:ext uri="{FF2B5EF4-FFF2-40B4-BE49-F238E27FC236}">
                <a16:creationId xmlns:a16="http://schemas.microsoft.com/office/drawing/2014/main" id="{E5E24850-61E0-4009-89C0-C5CB40E842A9}"/>
              </a:ext>
            </a:extLst>
          </p:cNvPr>
          <p:cNvSpPr>
            <a:spLocks noGrp="1"/>
          </p:cNvSpPr>
          <p:nvPr>
            <p:ph type="body" sz="quarter" idx="26" hasCustomPrompt="1"/>
          </p:nvPr>
        </p:nvSpPr>
        <p:spPr>
          <a:xfrm>
            <a:off x="8863977" y="2710189"/>
            <a:ext cx="2610631" cy="901112"/>
          </a:xfrm>
          <a:prstGeom prst="rect">
            <a:avLst/>
          </a:prstGeom>
        </p:spPr>
        <p:txBody>
          <a:bodyPr anchor="b"/>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Another detailed note  can go here</a:t>
            </a:r>
            <a:endParaRPr lang="en-US"/>
          </a:p>
        </p:txBody>
      </p:sp>
      <p:sp>
        <p:nvSpPr>
          <p:cNvPr id="11" name="TextBox 10">
            <a:extLst>
              <a:ext uri="{FF2B5EF4-FFF2-40B4-BE49-F238E27FC236}">
                <a16:creationId xmlns:a16="http://schemas.microsoft.com/office/drawing/2014/main" id="{ED131997-7990-4F46-AAA5-D29ADAEF1CA0}"/>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3" name="TextBox 12">
            <a:extLst>
              <a:ext uri="{FF2B5EF4-FFF2-40B4-BE49-F238E27FC236}">
                <a16:creationId xmlns:a16="http://schemas.microsoft.com/office/drawing/2014/main" id="{0EB24236-8141-4704-B6DC-37EEE300A072}"/>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8057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J">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260" y="1342718"/>
            <a:ext cx="4109494" cy="3853749"/>
          </a:xfrm>
          <a:prstGeom prst="rect">
            <a:avLst/>
          </a:prstGeom>
        </p:spPr>
        <p:txBody>
          <a:bodyPr>
            <a:noAutofit/>
          </a:bodyPr>
          <a:lstStyle>
            <a:lvl1pPr algn="l">
              <a:lnSpc>
                <a:spcPts val="5000"/>
              </a:lnSpc>
              <a:defRPr sz="4000" i="0" spc="50" baseline="0">
                <a:latin typeface="Segoe UI Light" panose="020B0502040204020203" pitchFamily="34" charset="0"/>
                <a:cs typeface="Segoe UI Light" panose="020B0502040204020203" pitchFamily="34" charset="0"/>
              </a:defRPr>
            </a:lvl1pPr>
          </a:lstStyle>
          <a:p>
            <a:r>
              <a:rPr lang="en-US"/>
              <a:t>We’ve been part of the same family for many years; imagine the things we can do together.</a:t>
            </a:r>
          </a:p>
        </p:txBody>
      </p:sp>
      <p:sp>
        <p:nvSpPr>
          <p:cNvPr id="9" name="Picture Placeholder 8">
            <a:extLst>
              <a:ext uri="{FF2B5EF4-FFF2-40B4-BE49-F238E27FC236}">
                <a16:creationId xmlns:a16="http://schemas.microsoft.com/office/drawing/2014/main" id="{169476C5-A2B7-4887-A94F-2A70046B11DE}"/>
              </a:ext>
            </a:extLst>
          </p:cNvPr>
          <p:cNvSpPr>
            <a:spLocks noGrp="1"/>
          </p:cNvSpPr>
          <p:nvPr>
            <p:ph type="pic" sz="quarter" idx="10" hasCustomPrompt="1"/>
          </p:nvPr>
        </p:nvSpPr>
        <p:spPr>
          <a:xfrm>
            <a:off x="4795024" y="-4"/>
            <a:ext cx="7396975" cy="6858003"/>
          </a:xfrm>
          <a:prstGeom prst="rect">
            <a:avLst/>
          </a:prstGeom>
        </p:spPr>
        <p:txBody>
          <a:bodyPr anchor="ctr"/>
          <a:lstStyle>
            <a:lvl1pPr marL="0" indent="0" algn="ctr">
              <a:buNone/>
              <a:defRPr sz="1600" i="1"/>
            </a:lvl1pPr>
          </a:lstStyle>
          <a:p>
            <a:r>
              <a:rPr lang="en-US"/>
              <a:t>Click on icon to insert a picture</a:t>
            </a:r>
          </a:p>
        </p:txBody>
      </p:sp>
      <p:sp>
        <p:nvSpPr>
          <p:cNvPr id="6" name="TextBox 5">
            <a:extLst>
              <a:ext uri="{FF2B5EF4-FFF2-40B4-BE49-F238E27FC236}">
                <a16:creationId xmlns:a16="http://schemas.microsoft.com/office/drawing/2014/main" id="{A8F35543-3BDA-4DF2-B2A9-AD4F81483854}"/>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D16CB4C7-A607-4F46-8813-9F7BB5A14087}"/>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67900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K">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09B3DDA-2FAB-450C-A066-B7A6CAC7C8D2}"/>
              </a:ext>
            </a:extLst>
          </p:cNvPr>
          <p:cNvSpPr/>
          <p:nvPr userDrawn="1"/>
        </p:nvSpPr>
        <p:spPr>
          <a:xfrm>
            <a:off x="8251487" y="0"/>
            <a:ext cx="3940513"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a:ln>
            <a:noFill/>
          </a:ln>
        </p:spPr>
        <p:txBody>
          <a:bodyPr wrap="square" lIns="0" tIns="0" rIns="0" bIns="0" rtlCol="0">
            <a:noAutofit/>
          </a:bodyPr>
          <a:lstStyle/>
          <a:p>
            <a:endParaRP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606750" y="509428"/>
            <a:ext cx="7339079" cy="3234862"/>
          </a:xfrm>
          <a:prstGeom prst="rect">
            <a:avLst/>
          </a:prstGeom>
        </p:spPr>
        <p:txBody>
          <a:bodyPr anchor="ctr"/>
          <a:lstStyle>
            <a:lvl1pPr marL="0" indent="0" algn="ctr">
              <a:buNone/>
              <a:defRPr sz="1600" i="1"/>
            </a:lvl1pPr>
          </a:lstStyle>
          <a:p>
            <a:r>
              <a:rPr lang="en-US"/>
              <a:t>Click on icon to insert a picture</a:t>
            </a:r>
          </a:p>
        </p:txBody>
      </p:sp>
      <p:sp>
        <p:nvSpPr>
          <p:cNvPr id="8" name="Picture Placeholder 8">
            <a:extLst>
              <a:ext uri="{FF2B5EF4-FFF2-40B4-BE49-F238E27FC236}">
                <a16:creationId xmlns:a16="http://schemas.microsoft.com/office/drawing/2014/main" id="{7FD66F33-020A-4E79-BAAB-539999BC1BF1}"/>
              </a:ext>
            </a:extLst>
          </p:cNvPr>
          <p:cNvSpPr>
            <a:spLocks noGrp="1"/>
          </p:cNvSpPr>
          <p:nvPr>
            <p:ph type="pic" sz="quarter" idx="17" hasCustomPrompt="1"/>
          </p:nvPr>
        </p:nvSpPr>
        <p:spPr>
          <a:xfrm>
            <a:off x="606750" y="3954312"/>
            <a:ext cx="4048093" cy="1984033"/>
          </a:xfrm>
          <a:prstGeom prst="rect">
            <a:avLst/>
          </a:prstGeom>
        </p:spPr>
        <p:txBody>
          <a:bodyPr anchor="ctr"/>
          <a:lstStyle>
            <a:lvl1pPr marL="0" indent="0" algn="ctr">
              <a:buNone/>
              <a:defRPr sz="1600" i="1"/>
            </a:lvl1pPr>
          </a:lstStyle>
          <a:p>
            <a:r>
              <a:rPr lang="en-US"/>
              <a:t>Click to insert a picture</a:t>
            </a:r>
          </a:p>
        </p:txBody>
      </p:sp>
      <p:sp>
        <p:nvSpPr>
          <p:cNvPr id="19" name="Picture Placeholder 8">
            <a:extLst>
              <a:ext uri="{FF2B5EF4-FFF2-40B4-BE49-F238E27FC236}">
                <a16:creationId xmlns:a16="http://schemas.microsoft.com/office/drawing/2014/main" id="{CDEDF9FC-B185-4D1C-A830-9E5C770951DE}"/>
              </a:ext>
            </a:extLst>
          </p:cNvPr>
          <p:cNvSpPr>
            <a:spLocks noGrp="1"/>
          </p:cNvSpPr>
          <p:nvPr>
            <p:ph type="pic" sz="quarter" idx="18" hasCustomPrompt="1"/>
          </p:nvPr>
        </p:nvSpPr>
        <p:spPr>
          <a:xfrm>
            <a:off x="4856021" y="3954312"/>
            <a:ext cx="3089807" cy="1984033"/>
          </a:xfrm>
          <a:prstGeom prst="rect">
            <a:avLst/>
          </a:prstGeom>
        </p:spPr>
        <p:txBody>
          <a:bodyPr anchor="ctr"/>
          <a:lstStyle>
            <a:lvl1pPr marL="0" indent="0" algn="ctr">
              <a:buNone/>
              <a:defRPr sz="1600" i="1"/>
            </a:lvl1pPr>
          </a:lstStyle>
          <a:p>
            <a:r>
              <a:rPr lang="en-US"/>
              <a:t>Click to insert a picture</a:t>
            </a:r>
          </a:p>
        </p:txBody>
      </p:sp>
      <p:sp>
        <p:nvSpPr>
          <p:cNvPr id="14" name="Title 1">
            <a:extLst>
              <a:ext uri="{FF2B5EF4-FFF2-40B4-BE49-F238E27FC236}">
                <a16:creationId xmlns:a16="http://schemas.microsoft.com/office/drawing/2014/main" id="{6B6581C2-52E2-438A-B935-023F64367E2E}"/>
              </a:ext>
            </a:extLst>
          </p:cNvPr>
          <p:cNvSpPr>
            <a:spLocks noGrp="1"/>
          </p:cNvSpPr>
          <p:nvPr>
            <p:ph type="title" hasCustomPrompt="1"/>
          </p:nvPr>
        </p:nvSpPr>
        <p:spPr>
          <a:xfrm>
            <a:off x="8545771" y="901665"/>
            <a:ext cx="3074635" cy="1116706"/>
          </a:xfrm>
          <a:prstGeom prst="rect">
            <a:avLst/>
          </a:prstGeom>
        </p:spPr>
        <p:txBody>
          <a:bodyPr>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Rendering</a:t>
            </a:r>
            <a:br>
              <a:rPr lang="en-US"/>
            </a:br>
            <a:r>
              <a:rPr lang="en-US"/>
              <a:t>Title Here</a:t>
            </a:r>
          </a:p>
        </p:txBody>
      </p:sp>
      <p:sp>
        <p:nvSpPr>
          <p:cNvPr id="15" name="Content Placeholder 2">
            <a:extLst>
              <a:ext uri="{FF2B5EF4-FFF2-40B4-BE49-F238E27FC236}">
                <a16:creationId xmlns:a16="http://schemas.microsoft.com/office/drawing/2014/main" id="{B270E21F-D956-4CB8-9859-7133405DCBAB}"/>
              </a:ext>
            </a:extLst>
          </p:cNvPr>
          <p:cNvSpPr>
            <a:spLocks noGrp="1"/>
          </p:cNvSpPr>
          <p:nvPr>
            <p:ph idx="1" hasCustomPrompt="1"/>
          </p:nvPr>
        </p:nvSpPr>
        <p:spPr>
          <a:xfrm>
            <a:off x="8764542" y="2342171"/>
            <a:ext cx="2855864" cy="3832166"/>
          </a:xfrm>
          <a:prstGeom prst="rect">
            <a:avLst/>
          </a:prstGeom>
        </p:spPr>
        <p:txBody>
          <a:bodyPr/>
          <a:lstStyle>
            <a:lvl1pPr marL="342900" indent="-342900" algn="l">
              <a:lnSpc>
                <a:spcPts val="3000"/>
              </a:lnSpc>
              <a:buFont typeface="Arial" panose="020B0604020202020204" pitchFamily="34" charset="0"/>
              <a:buChar char="•"/>
              <a:defRPr lang="en-US" sz="2200" smtClean="0">
                <a:effectLst/>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rerehentur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arum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apeliquate</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rerupta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vid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Experferum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pelis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doluptur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aut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in non senet</a:t>
            </a:r>
            <a:endParaRPr lang="en-US"/>
          </a:p>
        </p:txBody>
      </p:sp>
      <p:sp>
        <p:nvSpPr>
          <p:cNvPr id="10" name="TextBox 9">
            <a:extLst>
              <a:ext uri="{FF2B5EF4-FFF2-40B4-BE49-F238E27FC236}">
                <a16:creationId xmlns:a16="http://schemas.microsoft.com/office/drawing/2014/main" id="{91DACAD9-EDFF-4BC1-984B-904288347B08}"/>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1" name="TextBox 10">
            <a:extLst>
              <a:ext uri="{FF2B5EF4-FFF2-40B4-BE49-F238E27FC236}">
                <a16:creationId xmlns:a16="http://schemas.microsoft.com/office/drawing/2014/main" id="{F35B88FB-FC5D-40B8-ABB9-A332811D1E6A}"/>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9081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L">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7003228" y="0"/>
            <a:ext cx="5188773" cy="6857999"/>
          </a:xfrm>
          <a:prstGeom prst="rect">
            <a:avLst/>
          </a:prstGeom>
        </p:spPr>
        <p:txBody>
          <a:bodyPr anchor="ctr"/>
          <a:lstStyle>
            <a:lvl1pPr marL="0" indent="0" algn="ctr">
              <a:buNone/>
              <a:defRPr sz="1600" i="1"/>
            </a:lvl1pPr>
          </a:lstStyle>
          <a:p>
            <a:r>
              <a:rPr lang="en-US"/>
              <a:t>Click on icon to insert a picture</a:t>
            </a:r>
          </a:p>
        </p:txBody>
      </p:sp>
      <p:sp>
        <p:nvSpPr>
          <p:cNvPr id="11" name="Title 1">
            <a:extLst>
              <a:ext uri="{FF2B5EF4-FFF2-40B4-BE49-F238E27FC236}">
                <a16:creationId xmlns:a16="http://schemas.microsoft.com/office/drawing/2014/main" id="{4C3F2688-9404-4247-927C-A9A790B9C326}"/>
              </a:ext>
            </a:extLst>
          </p:cNvPr>
          <p:cNvSpPr>
            <a:spLocks noGrp="1"/>
          </p:cNvSpPr>
          <p:nvPr>
            <p:ph type="title" hasCustomPrompt="1"/>
          </p:nvPr>
        </p:nvSpPr>
        <p:spPr>
          <a:xfrm>
            <a:off x="612449" y="570756"/>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3" name="Text Placeholder 8">
            <a:extLst>
              <a:ext uri="{FF2B5EF4-FFF2-40B4-BE49-F238E27FC236}">
                <a16:creationId xmlns:a16="http://schemas.microsoft.com/office/drawing/2014/main" id="{B4C596BC-AEF9-4596-AA24-F14EE5FDEAB7}"/>
              </a:ext>
            </a:extLst>
          </p:cNvPr>
          <p:cNvSpPr>
            <a:spLocks noGrp="1"/>
          </p:cNvSpPr>
          <p:nvPr>
            <p:ph type="body" sz="quarter" idx="22" hasCustomPrompt="1"/>
          </p:nvPr>
        </p:nvSpPr>
        <p:spPr>
          <a:xfrm>
            <a:off x="907406" y="2037340"/>
            <a:ext cx="287928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5" name="Text Placeholder 8">
            <a:extLst>
              <a:ext uri="{FF2B5EF4-FFF2-40B4-BE49-F238E27FC236}">
                <a16:creationId xmlns:a16="http://schemas.microsoft.com/office/drawing/2014/main" id="{2EE2A8D7-4D6D-4D3B-AFF1-066FFD489082}"/>
              </a:ext>
            </a:extLst>
          </p:cNvPr>
          <p:cNvSpPr>
            <a:spLocks noGrp="1"/>
          </p:cNvSpPr>
          <p:nvPr>
            <p:ph type="body" sz="quarter" idx="23" hasCustomPrompt="1"/>
          </p:nvPr>
        </p:nvSpPr>
        <p:spPr>
          <a:xfrm>
            <a:off x="3890769" y="2037340"/>
            <a:ext cx="287928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0" name="TextBox 9">
            <a:extLst>
              <a:ext uri="{FF2B5EF4-FFF2-40B4-BE49-F238E27FC236}">
                <a16:creationId xmlns:a16="http://schemas.microsoft.com/office/drawing/2014/main" id="{521B83A4-E561-4D28-BDA0-5C009E2DA43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2" name="TextBox 11">
            <a:extLst>
              <a:ext uri="{FF2B5EF4-FFF2-40B4-BE49-F238E27FC236}">
                <a16:creationId xmlns:a16="http://schemas.microsoft.com/office/drawing/2014/main" id="{AECB802D-9F61-4D64-B719-4476FE1CE8E8}"/>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040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B">
    <p:spTree>
      <p:nvGrpSpPr>
        <p:cNvPr id="1" name=""/>
        <p:cNvGrpSpPr/>
        <p:nvPr/>
      </p:nvGrpSpPr>
      <p:grpSpPr>
        <a:xfrm>
          <a:off x="0" y="0"/>
          <a:ext cx="0" cy="0"/>
          <a:chOff x="0" y="0"/>
          <a:chExt cx="0" cy="0"/>
        </a:xfrm>
      </p:grpSpPr>
      <p:sp>
        <p:nvSpPr>
          <p:cNvPr id="13" name="Picture Placeholder 31">
            <a:extLst>
              <a:ext uri="{FF2B5EF4-FFF2-40B4-BE49-F238E27FC236}">
                <a16:creationId xmlns:a16="http://schemas.microsoft.com/office/drawing/2014/main" id="{FD105AD6-AD17-4A2B-8C60-4B5DA1E46F5E}"/>
              </a:ext>
            </a:extLst>
          </p:cNvPr>
          <p:cNvSpPr>
            <a:spLocks noGrp="1"/>
          </p:cNvSpPr>
          <p:nvPr>
            <p:ph type="pic" sz="quarter" idx="13" hasCustomPrompt="1"/>
          </p:nvPr>
        </p:nvSpPr>
        <p:spPr>
          <a:xfrm>
            <a:off x="3165231" y="948152"/>
            <a:ext cx="8425473" cy="4292064"/>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0" name="Picture Placeholder 14">
            <a:extLst>
              <a:ext uri="{FF2B5EF4-FFF2-40B4-BE49-F238E27FC236}">
                <a16:creationId xmlns:a16="http://schemas.microsoft.com/office/drawing/2014/main" id="{C1D35FB6-9593-4004-A33E-782DE0A4370B}"/>
              </a:ext>
            </a:extLst>
          </p:cNvPr>
          <p:cNvSpPr>
            <a:spLocks noGrp="1"/>
          </p:cNvSpPr>
          <p:nvPr>
            <p:ph type="pic" sz="quarter" idx="16" hasCustomPrompt="1"/>
          </p:nvPr>
        </p:nvSpPr>
        <p:spPr>
          <a:xfrm>
            <a:off x="3165230" y="5674654"/>
            <a:ext cx="2297723"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11" name="Picture Placeholder 14">
            <a:extLst>
              <a:ext uri="{FF2B5EF4-FFF2-40B4-BE49-F238E27FC236}">
                <a16:creationId xmlns:a16="http://schemas.microsoft.com/office/drawing/2014/main" id="{53F63A87-55EC-4A35-977D-88B7B48EC3A7}"/>
              </a:ext>
            </a:extLst>
          </p:cNvPr>
          <p:cNvSpPr>
            <a:spLocks noGrp="1"/>
          </p:cNvSpPr>
          <p:nvPr>
            <p:ph type="pic" sz="quarter" idx="17" hasCustomPrompt="1"/>
          </p:nvPr>
        </p:nvSpPr>
        <p:spPr>
          <a:xfrm>
            <a:off x="9292981" y="5674654"/>
            <a:ext cx="2297723"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Dealer Logo</a:t>
            </a:r>
          </a:p>
        </p:txBody>
      </p:sp>
      <p:sp>
        <p:nvSpPr>
          <p:cNvPr id="16" name="Picture Placeholder 14">
            <a:extLst>
              <a:ext uri="{FF2B5EF4-FFF2-40B4-BE49-F238E27FC236}">
                <a16:creationId xmlns:a16="http://schemas.microsoft.com/office/drawing/2014/main" id="{D8192C9F-0863-44CA-BB38-7DF7578AC44F}"/>
              </a:ext>
            </a:extLst>
          </p:cNvPr>
          <p:cNvSpPr>
            <a:spLocks noGrp="1"/>
          </p:cNvSpPr>
          <p:nvPr>
            <p:ph type="pic" sz="quarter" idx="18" hasCustomPrompt="1"/>
          </p:nvPr>
        </p:nvSpPr>
        <p:spPr>
          <a:xfrm>
            <a:off x="6135327" y="5674654"/>
            <a:ext cx="2485281"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Other Company Logo</a:t>
            </a:r>
          </a:p>
        </p:txBody>
      </p:sp>
      <p:sp>
        <p:nvSpPr>
          <p:cNvPr id="18" name="Text Placeholder 4">
            <a:extLst>
              <a:ext uri="{FF2B5EF4-FFF2-40B4-BE49-F238E27FC236}">
                <a16:creationId xmlns:a16="http://schemas.microsoft.com/office/drawing/2014/main" id="{9A7429DB-EE1E-4AEB-9F8F-95144A929172}"/>
              </a:ext>
            </a:extLst>
          </p:cNvPr>
          <p:cNvSpPr>
            <a:spLocks noGrp="1"/>
          </p:cNvSpPr>
          <p:nvPr>
            <p:ph type="body" sz="quarter" idx="11" hasCustomPrompt="1"/>
          </p:nvPr>
        </p:nvSpPr>
        <p:spPr>
          <a:xfrm>
            <a:off x="620995" y="1233224"/>
            <a:ext cx="4205821" cy="2731477"/>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This Text here is Placeholder </a:t>
            </a:r>
            <a:br>
              <a:rPr lang="en-US"/>
            </a:br>
            <a:r>
              <a:rPr lang="en-US"/>
              <a:t>for the Title</a:t>
            </a:r>
          </a:p>
        </p:txBody>
      </p:sp>
      <p:sp>
        <p:nvSpPr>
          <p:cNvPr id="9" name="Content Placeholder 2">
            <a:extLst>
              <a:ext uri="{FF2B5EF4-FFF2-40B4-BE49-F238E27FC236}">
                <a16:creationId xmlns:a16="http://schemas.microsoft.com/office/drawing/2014/main" id="{48D4D8B1-C13E-4D71-9AB4-CF9156264383}"/>
              </a:ext>
            </a:extLst>
          </p:cNvPr>
          <p:cNvSpPr>
            <a:spLocks noGrp="1"/>
          </p:cNvSpPr>
          <p:nvPr>
            <p:ph idx="15" hasCustomPrompt="1"/>
          </p:nvPr>
        </p:nvSpPr>
        <p:spPr>
          <a:xfrm>
            <a:off x="620996"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186555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hotos">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09B3DDA-2FAB-450C-A066-B7A6CAC7C8D2}"/>
              </a:ext>
            </a:extLst>
          </p:cNvPr>
          <p:cNvSpPr/>
          <p:nvPr userDrawn="1"/>
        </p:nvSpPr>
        <p:spPr>
          <a:xfrm>
            <a:off x="0" y="688063"/>
            <a:ext cx="12192000" cy="3413157"/>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a:ln>
            <a:noFill/>
          </a:ln>
        </p:spPr>
        <p:txBody>
          <a:bodyPr wrap="square" lIns="0" tIns="0" rIns="0" bIns="0" rtlCol="0">
            <a:noAutofit/>
          </a:bodyPr>
          <a:lstStyle/>
          <a:p>
            <a:endParaRP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3294448"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15" name="Text Placeholder 8">
            <a:extLst>
              <a:ext uri="{FF2B5EF4-FFF2-40B4-BE49-F238E27FC236}">
                <a16:creationId xmlns:a16="http://schemas.microsoft.com/office/drawing/2014/main" id="{79DBAF57-C6F6-40D8-A20C-E4EFABAEA8DC}"/>
              </a:ext>
            </a:extLst>
          </p:cNvPr>
          <p:cNvSpPr>
            <a:spLocks noGrp="1"/>
          </p:cNvSpPr>
          <p:nvPr>
            <p:ph type="body" sz="quarter" idx="23" hasCustomPrompt="1"/>
          </p:nvPr>
        </p:nvSpPr>
        <p:spPr>
          <a:xfrm>
            <a:off x="3203546"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29" name="Title 1">
            <a:extLst>
              <a:ext uri="{FF2B5EF4-FFF2-40B4-BE49-F238E27FC236}">
                <a16:creationId xmlns:a16="http://schemas.microsoft.com/office/drawing/2014/main" id="{B4723970-CB34-4B09-8CFB-8648883316DB}"/>
              </a:ext>
            </a:extLst>
          </p:cNvPr>
          <p:cNvSpPr>
            <a:spLocks noGrp="1"/>
          </p:cNvSpPr>
          <p:nvPr>
            <p:ph type="title" hasCustomPrompt="1"/>
          </p:nvPr>
        </p:nvSpPr>
        <p:spPr>
          <a:xfrm>
            <a:off x="528319" y="1000723"/>
            <a:ext cx="2521315" cy="2925817"/>
          </a:xfrm>
          <a:prstGeom prst="rect">
            <a:avLst/>
          </a:prstGeom>
        </p:spPr>
        <p:txBody>
          <a:bodyPr anchor="t">
            <a:noAutofit/>
          </a:bodyPr>
          <a:lstStyle>
            <a:lvl1pPr algn="l">
              <a:lnSpc>
                <a:spcPts val="3600"/>
              </a:lnSpc>
              <a:defRPr sz="3400" i="0" spc="50" baseline="0">
                <a:latin typeface="Segoe UI Light" panose="020B0502040204020203" pitchFamily="34" charset="0"/>
                <a:cs typeface="Segoe UI Light" panose="020B0502040204020203" pitchFamily="34" charset="0"/>
              </a:defRPr>
            </a:lvl1pPr>
          </a:lstStyle>
          <a:p>
            <a:r>
              <a:rPr lang="en-US"/>
              <a:t>We believe </a:t>
            </a:r>
            <a:br>
              <a:rPr lang="en-US"/>
            </a:br>
            <a:r>
              <a:rPr lang="en-US"/>
              <a:t>in solving problems with people, not just for them.</a:t>
            </a:r>
          </a:p>
        </p:txBody>
      </p:sp>
      <p:sp>
        <p:nvSpPr>
          <p:cNvPr id="30" name="Picture Placeholder 8">
            <a:extLst>
              <a:ext uri="{FF2B5EF4-FFF2-40B4-BE49-F238E27FC236}">
                <a16:creationId xmlns:a16="http://schemas.microsoft.com/office/drawing/2014/main" id="{348788E6-9958-413D-9513-513882DA54DA}"/>
              </a:ext>
            </a:extLst>
          </p:cNvPr>
          <p:cNvSpPr>
            <a:spLocks noGrp="1"/>
          </p:cNvSpPr>
          <p:nvPr>
            <p:ph type="pic" sz="quarter" idx="24" hasCustomPrompt="1"/>
          </p:nvPr>
        </p:nvSpPr>
        <p:spPr>
          <a:xfrm>
            <a:off x="5019504"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1" name="Text Placeholder 8">
            <a:extLst>
              <a:ext uri="{FF2B5EF4-FFF2-40B4-BE49-F238E27FC236}">
                <a16:creationId xmlns:a16="http://schemas.microsoft.com/office/drawing/2014/main" id="{AB34ECA3-9551-4CA5-9EEB-66CA3B81D33A}"/>
              </a:ext>
            </a:extLst>
          </p:cNvPr>
          <p:cNvSpPr>
            <a:spLocks noGrp="1"/>
          </p:cNvSpPr>
          <p:nvPr>
            <p:ph type="body" sz="quarter" idx="25" hasCustomPrompt="1"/>
          </p:nvPr>
        </p:nvSpPr>
        <p:spPr>
          <a:xfrm>
            <a:off x="4928602"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2" name="Picture Placeholder 8">
            <a:extLst>
              <a:ext uri="{FF2B5EF4-FFF2-40B4-BE49-F238E27FC236}">
                <a16:creationId xmlns:a16="http://schemas.microsoft.com/office/drawing/2014/main" id="{3039731D-1DBD-4E75-82DB-134541B3DAC2}"/>
              </a:ext>
            </a:extLst>
          </p:cNvPr>
          <p:cNvSpPr>
            <a:spLocks noGrp="1"/>
          </p:cNvSpPr>
          <p:nvPr>
            <p:ph type="pic" sz="quarter" idx="26" hasCustomPrompt="1"/>
          </p:nvPr>
        </p:nvSpPr>
        <p:spPr>
          <a:xfrm>
            <a:off x="6744560"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3" name="Text Placeholder 8">
            <a:extLst>
              <a:ext uri="{FF2B5EF4-FFF2-40B4-BE49-F238E27FC236}">
                <a16:creationId xmlns:a16="http://schemas.microsoft.com/office/drawing/2014/main" id="{51E9A250-D1D2-4EAB-8921-763E11AD3020}"/>
              </a:ext>
            </a:extLst>
          </p:cNvPr>
          <p:cNvSpPr>
            <a:spLocks noGrp="1"/>
          </p:cNvSpPr>
          <p:nvPr>
            <p:ph type="body" sz="quarter" idx="27" hasCustomPrompt="1"/>
          </p:nvPr>
        </p:nvSpPr>
        <p:spPr>
          <a:xfrm>
            <a:off x="6653658"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4" name="Picture Placeholder 8">
            <a:extLst>
              <a:ext uri="{FF2B5EF4-FFF2-40B4-BE49-F238E27FC236}">
                <a16:creationId xmlns:a16="http://schemas.microsoft.com/office/drawing/2014/main" id="{A51896D0-ECAB-4B98-8A49-AE93C2822E6D}"/>
              </a:ext>
            </a:extLst>
          </p:cNvPr>
          <p:cNvSpPr>
            <a:spLocks noGrp="1"/>
          </p:cNvSpPr>
          <p:nvPr>
            <p:ph type="pic" sz="quarter" idx="28" hasCustomPrompt="1"/>
          </p:nvPr>
        </p:nvSpPr>
        <p:spPr>
          <a:xfrm>
            <a:off x="8469616" y="1000724"/>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5" name="Text Placeholder 8">
            <a:extLst>
              <a:ext uri="{FF2B5EF4-FFF2-40B4-BE49-F238E27FC236}">
                <a16:creationId xmlns:a16="http://schemas.microsoft.com/office/drawing/2014/main" id="{B7E3DF7F-E36A-4BB4-861E-F215C8613AB0}"/>
              </a:ext>
            </a:extLst>
          </p:cNvPr>
          <p:cNvSpPr>
            <a:spLocks noGrp="1"/>
          </p:cNvSpPr>
          <p:nvPr>
            <p:ph type="body" sz="quarter" idx="29" hasCustomPrompt="1"/>
          </p:nvPr>
        </p:nvSpPr>
        <p:spPr>
          <a:xfrm>
            <a:off x="8378714" y="2523782"/>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6" name="Picture Placeholder 8">
            <a:extLst>
              <a:ext uri="{FF2B5EF4-FFF2-40B4-BE49-F238E27FC236}">
                <a16:creationId xmlns:a16="http://schemas.microsoft.com/office/drawing/2014/main" id="{1A7BEE40-93B8-48B7-83F0-CE311F969A7E}"/>
              </a:ext>
            </a:extLst>
          </p:cNvPr>
          <p:cNvSpPr>
            <a:spLocks noGrp="1"/>
          </p:cNvSpPr>
          <p:nvPr>
            <p:ph type="pic" sz="quarter" idx="30" hasCustomPrompt="1"/>
          </p:nvPr>
        </p:nvSpPr>
        <p:spPr>
          <a:xfrm>
            <a:off x="10194672" y="1000724"/>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7" name="Text Placeholder 8">
            <a:extLst>
              <a:ext uri="{FF2B5EF4-FFF2-40B4-BE49-F238E27FC236}">
                <a16:creationId xmlns:a16="http://schemas.microsoft.com/office/drawing/2014/main" id="{27D57D6C-7628-44E9-9619-DB62E10BB1D4}"/>
              </a:ext>
            </a:extLst>
          </p:cNvPr>
          <p:cNvSpPr>
            <a:spLocks noGrp="1"/>
          </p:cNvSpPr>
          <p:nvPr>
            <p:ph type="body" sz="quarter" idx="31" hasCustomPrompt="1"/>
          </p:nvPr>
        </p:nvSpPr>
        <p:spPr>
          <a:xfrm>
            <a:off x="10103770" y="2523782"/>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8" name="Picture Placeholder 8">
            <a:extLst>
              <a:ext uri="{FF2B5EF4-FFF2-40B4-BE49-F238E27FC236}">
                <a16:creationId xmlns:a16="http://schemas.microsoft.com/office/drawing/2014/main" id="{DBDEA65F-0F36-4011-86AA-79EC9D7B66A4}"/>
              </a:ext>
            </a:extLst>
          </p:cNvPr>
          <p:cNvSpPr>
            <a:spLocks noGrp="1"/>
          </p:cNvSpPr>
          <p:nvPr>
            <p:ph type="pic" sz="quarter" idx="32" hasCustomPrompt="1"/>
          </p:nvPr>
        </p:nvSpPr>
        <p:spPr>
          <a:xfrm>
            <a:off x="3294448"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39" name="Text Placeholder 8">
            <a:extLst>
              <a:ext uri="{FF2B5EF4-FFF2-40B4-BE49-F238E27FC236}">
                <a16:creationId xmlns:a16="http://schemas.microsoft.com/office/drawing/2014/main" id="{D61D2763-B178-4105-8480-D88527A448AD}"/>
              </a:ext>
            </a:extLst>
          </p:cNvPr>
          <p:cNvSpPr>
            <a:spLocks noGrp="1"/>
          </p:cNvSpPr>
          <p:nvPr>
            <p:ph type="body" sz="quarter" idx="33" hasCustomPrompt="1"/>
          </p:nvPr>
        </p:nvSpPr>
        <p:spPr>
          <a:xfrm>
            <a:off x="3203546" y="4957188"/>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0" name="Picture Placeholder 8">
            <a:extLst>
              <a:ext uri="{FF2B5EF4-FFF2-40B4-BE49-F238E27FC236}">
                <a16:creationId xmlns:a16="http://schemas.microsoft.com/office/drawing/2014/main" id="{0F3CE3D0-4861-4D94-AFA8-30D18E83CE12}"/>
              </a:ext>
            </a:extLst>
          </p:cNvPr>
          <p:cNvSpPr>
            <a:spLocks noGrp="1"/>
          </p:cNvSpPr>
          <p:nvPr>
            <p:ph type="pic" sz="quarter" idx="34" hasCustomPrompt="1"/>
          </p:nvPr>
        </p:nvSpPr>
        <p:spPr>
          <a:xfrm>
            <a:off x="5019504"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1" name="Text Placeholder 8">
            <a:extLst>
              <a:ext uri="{FF2B5EF4-FFF2-40B4-BE49-F238E27FC236}">
                <a16:creationId xmlns:a16="http://schemas.microsoft.com/office/drawing/2014/main" id="{AF860EAA-F9DD-4655-B229-9C042B33AC32}"/>
              </a:ext>
            </a:extLst>
          </p:cNvPr>
          <p:cNvSpPr>
            <a:spLocks noGrp="1"/>
          </p:cNvSpPr>
          <p:nvPr>
            <p:ph type="body" sz="quarter" idx="35" hasCustomPrompt="1"/>
          </p:nvPr>
        </p:nvSpPr>
        <p:spPr>
          <a:xfrm>
            <a:off x="4928602" y="4962320"/>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2" name="Picture Placeholder 8">
            <a:extLst>
              <a:ext uri="{FF2B5EF4-FFF2-40B4-BE49-F238E27FC236}">
                <a16:creationId xmlns:a16="http://schemas.microsoft.com/office/drawing/2014/main" id="{96CAF68D-3DF1-4151-8F2E-FFFCB827A906}"/>
              </a:ext>
            </a:extLst>
          </p:cNvPr>
          <p:cNvSpPr>
            <a:spLocks noGrp="1"/>
          </p:cNvSpPr>
          <p:nvPr>
            <p:ph type="pic" sz="quarter" idx="36" hasCustomPrompt="1"/>
          </p:nvPr>
        </p:nvSpPr>
        <p:spPr>
          <a:xfrm>
            <a:off x="6744560"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3" name="Text Placeholder 8">
            <a:extLst>
              <a:ext uri="{FF2B5EF4-FFF2-40B4-BE49-F238E27FC236}">
                <a16:creationId xmlns:a16="http://schemas.microsoft.com/office/drawing/2014/main" id="{B6F53942-F825-4961-94FA-092FF027074A}"/>
              </a:ext>
            </a:extLst>
          </p:cNvPr>
          <p:cNvSpPr>
            <a:spLocks noGrp="1"/>
          </p:cNvSpPr>
          <p:nvPr>
            <p:ph type="body" sz="quarter" idx="37" hasCustomPrompt="1"/>
          </p:nvPr>
        </p:nvSpPr>
        <p:spPr>
          <a:xfrm>
            <a:off x="6653658" y="4962320"/>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4" name="Picture Placeholder 8">
            <a:extLst>
              <a:ext uri="{FF2B5EF4-FFF2-40B4-BE49-F238E27FC236}">
                <a16:creationId xmlns:a16="http://schemas.microsoft.com/office/drawing/2014/main" id="{EB9ED3C3-00F7-4AE7-86FC-D6E0F47E5E0B}"/>
              </a:ext>
            </a:extLst>
          </p:cNvPr>
          <p:cNvSpPr>
            <a:spLocks noGrp="1"/>
          </p:cNvSpPr>
          <p:nvPr>
            <p:ph type="pic" sz="quarter" idx="38" hasCustomPrompt="1"/>
          </p:nvPr>
        </p:nvSpPr>
        <p:spPr>
          <a:xfrm>
            <a:off x="8469616" y="3439263"/>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5" name="Text Placeholder 8">
            <a:extLst>
              <a:ext uri="{FF2B5EF4-FFF2-40B4-BE49-F238E27FC236}">
                <a16:creationId xmlns:a16="http://schemas.microsoft.com/office/drawing/2014/main" id="{C1755E6F-586D-4AAD-B256-598B8DD0CDDC}"/>
              </a:ext>
            </a:extLst>
          </p:cNvPr>
          <p:cNvSpPr>
            <a:spLocks noGrp="1"/>
          </p:cNvSpPr>
          <p:nvPr>
            <p:ph type="body" sz="quarter" idx="39" hasCustomPrompt="1"/>
          </p:nvPr>
        </p:nvSpPr>
        <p:spPr>
          <a:xfrm>
            <a:off x="8378714" y="4957189"/>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6" name="Picture Placeholder 8">
            <a:extLst>
              <a:ext uri="{FF2B5EF4-FFF2-40B4-BE49-F238E27FC236}">
                <a16:creationId xmlns:a16="http://schemas.microsoft.com/office/drawing/2014/main" id="{58BBBC46-29B6-4836-9E8C-24BEE2CA044C}"/>
              </a:ext>
            </a:extLst>
          </p:cNvPr>
          <p:cNvSpPr>
            <a:spLocks noGrp="1"/>
          </p:cNvSpPr>
          <p:nvPr>
            <p:ph type="pic" sz="quarter" idx="40" hasCustomPrompt="1"/>
          </p:nvPr>
        </p:nvSpPr>
        <p:spPr>
          <a:xfrm>
            <a:off x="10194672" y="3439263"/>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7" name="Text Placeholder 8">
            <a:extLst>
              <a:ext uri="{FF2B5EF4-FFF2-40B4-BE49-F238E27FC236}">
                <a16:creationId xmlns:a16="http://schemas.microsoft.com/office/drawing/2014/main" id="{B082F4DF-D0B7-4DC0-83F9-CC4144FED98D}"/>
              </a:ext>
            </a:extLst>
          </p:cNvPr>
          <p:cNvSpPr>
            <a:spLocks noGrp="1"/>
          </p:cNvSpPr>
          <p:nvPr>
            <p:ph type="body" sz="quarter" idx="41" hasCustomPrompt="1"/>
          </p:nvPr>
        </p:nvSpPr>
        <p:spPr>
          <a:xfrm>
            <a:off x="10103770" y="4957189"/>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28" name="TextBox 27">
            <a:extLst>
              <a:ext uri="{FF2B5EF4-FFF2-40B4-BE49-F238E27FC236}">
                <a16:creationId xmlns:a16="http://schemas.microsoft.com/office/drawing/2014/main" id="{C52DE533-6EEC-4C2C-B9BA-B8815CF50CBE}"/>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48" name="TextBox 47">
            <a:extLst>
              <a:ext uri="{FF2B5EF4-FFF2-40B4-BE49-F238E27FC236}">
                <a16:creationId xmlns:a16="http://schemas.microsoft.com/office/drawing/2014/main" id="{3E6FC7C5-8C70-45C6-985A-596CE28D3315}"/>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8718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rkplace Tren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10832877-5754-4914-8E99-1C7E1308A624}"/>
              </a:ext>
            </a:extLst>
          </p:cNvPr>
          <p:cNvSpPr/>
          <p:nvPr userDrawn="1"/>
        </p:nvSpPr>
        <p:spPr>
          <a:xfrm>
            <a:off x="1" y="0"/>
            <a:ext cx="12191999"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4"/>
          </a:solidFill>
          <a:ln>
            <a:noFill/>
          </a:ln>
        </p:spPr>
        <p:txBody>
          <a:bodyPr wrap="square" lIns="0" tIns="0" rIns="0" bIns="0" rtlCol="0">
            <a:noAutofit/>
          </a:bodyPr>
          <a:lstStyle/>
          <a:p>
            <a:endParaRPr/>
          </a:p>
        </p:txBody>
      </p:sp>
      <p:sp>
        <p:nvSpPr>
          <p:cNvPr id="22" name="Text Placeholder 4">
            <a:extLst>
              <a:ext uri="{FF2B5EF4-FFF2-40B4-BE49-F238E27FC236}">
                <a16:creationId xmlns:a16="http://schemas.microsoft.com/office/drawing/2014/main" id="{57F5F559-3ABD-4D3E-BBF0-4B2C02634C6E}"/>
              </a:ext>
            </a:extLst>
          </p:cNvPr>
          <p:cNvSpPr>
            <a:spLocks noGrp="1"/>
          </p:cNvSpPr>
          <p:nvPr>
            <p:ph type="body" sz="quarter" idx="11" hasCustomPrompt="1"/>
          </p:nvPr>
        </p:nvSpPr>
        <p:spPr>
          <a:xfrm>
            <a:off x="8232364" y="1380567"/>
            <a:ext cx="3355497" cy="2108945"/>
          </a:xfrm>
          <a:prstGeom prst="rect">
            <a:avLst/>
          </a:prstGeom>
        </p:spPr>
        <p:txBody>
          <a:bodyPr/>
          <a:lstStyle>
            <a:lvl1pPr marL="0" indent="0" algn="l">
              <a:lnSpc>
                <a:spcPts val="5400"/>
              </a:lnSpc>
              <a:buNone/>
              <a:defRPr sz="5000" b="0">
                <a:latin typeface="+mj-lt"/>
                <a:cs typeface="Segoe UI" panose="020B0502040204020203" pitchFamily="34" charset="0"/>
              </a:defRPr>
            </a:lvl1pPr>
          </a:lstStyle>
          <a:p>
            <a:pPr lvl="0"/>
            <a:r>
              <a:rPr lang="en-US"/>
              <a:t>47% of </a:t>
            </a:r>
            <a:br>
              <a:rPr lang="en-US"/>
            </a:br>
            <a:r>
              <a:rPr lang="en-US"/>
              <a:t>statistics are impactful</a:t>
            </a:r>
          </a:p>
        </p:txBody>
      </p:sp>
      <p:sp>
        <p:nvSpPr>
          <p:cNvPr id="10" name="Picture Placeholder 8">
            <a:extLst>
              <a:ext uri="{FF2B5EF4-FFF2-40B4-BE49-F238E27FC236}">
                <a16:creationId xmlns:a16="http://schemas.microsoft.com/office/drawing/2014/main" id="{E0330FDF-B416-4B3A-9298-D8970B909093}"/>
              </a:ext>
            </a:extLst>
          </p:cNvPr>
          <p:cNvSpPr>
            <a:spLocks noGrp="1"/>
          </p:cNvSpPr>
          <p:nvPr>
            <p:ph type="pic" sz="quarter" idx="10" hasCustomPrompt="1"/>
          </p:nvPr>
        </p:nvSpPr>
        <p:spPr>
          <a:xfrm>
            <a:off x="324198" y="323850"/>
            <a:ext cx="7606144" cy="5610022"/>
          </a:xfrm>
          <a:prstGeom prst="rect">
            <a:avLst/>
          </a:prstGeom>
        </p:spPr>
        <p:txBody>
          <a:bodyPr anchor="ctr"/>
          <a:lstStyle>
            <a:lvl1pPr marL="0" indent="0" algn="ctr">
              <a:buNone/>
              <a:defRPr sz="1600" i="1"/>
            </a:lvl1pPr>
          </a:lstStyle>
          <a:p>
            <a:r>
              <a:rPr lang="en-US"/>
              <a:t>Click on icon to insert a picture</a:t>
            </a:r>
          </a:p>
        </p:txBody>
      </p:sp>
      <p:sp>
        <p:nvSpPr>
          <p:cNvPr id="4" name="Rectangle 3">
            <a:extLst>
              <a:ext uri="{FF2B5EF4-FFF2-40B4-BE49-F238E27FC236}">
                <a16:creationId xmlns:a16="http://schemas.microsoft.com/office/drawing/2014/main" id="{0A3BCAF5-1935-421B-8906-101BED3619DB}"/>
              </a:ext>
            </a:extLst>
          </p:cNvPr>
          <p:cNvSpPr/>
          <p:nvPr userDrawn="1"/>
        </p:nvSpPr>
        <p:spPr>
          <a:xfrm>
            <a:off x="8836427" y="580251"/>
            <a:ext cx="3506583" cy="3288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10BD4E6-93D4-449D-AF76-92CE95427953}"/>
              </a:ext>
            </a:extLst>
          </p:cNvPr>
          <p:cNvSpPr>
            <a:spLocks noGrp="1"/>
          </p:cNvSpPr>
          <p:nvPr>
            <p:ph idx="17" hasCustomPrompt="1"/>
          </p:nvPr>
        </p:nvSpPr>
        <p:spPr>
          <a:xfrm>
            <a:off x="8920676" y="569960"/>
            <a:ext cx="2667186" cy="368015"/>
          </a:xfrm>
          <a:prstGeom prst="rect">
            <a:avLst/>
          </a:prstGeom>
        </p:spPr>
        <p:txBody>
          <a:bodyPr/>
          <a:lstStyle>
            <a:lvl1pPr marL="0" marR="0" indent="0" algn="l" defTabSz="914400" rtl="0" eaLnBrk="1" fontAlgn="auto" latinLnBrk="0" hangingPunct="1">
              <a:lnSpc>
                <a:spcPct val="165000"/>
              </a:lnSpc>
              <a:spcBef>
                <a:spcPts val="1000"/>
              </a:spcBef>
              <a:spcAft>
                <a:spcPts val="0"/>
              </a:spcAft>
              <a:buClrTx/>
              <a:buSzTx/>
              <a:buFont typeface="Arial" panose="020B0604020202020204" pitchFamily="34" charset="0"/>
              <a:buNone/>
              <a:tabLst/>
              <a:defRPr sz="900" b="0" spc="20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WORKPLACE TREND</a:t>
            </a:r>
          </a:p>
          <a:p>
            <a:pPr lvl="0"/>
            <a:endParaRPr lang="en-US"/>
          </a:p>
          <a:p>
            <a:pPr lvl="0"/>
            <a:endParaRPr lang="en-US"/>
          </a:p>
          <a:p>
            <a:pPr lvl="0"/>
            <a:endParaRPr lang="en-US"/>
          </a:p>
        </p:txBody>
      </p:sp>
      <p:sp>
        <p:nvSpPr>
          <p:cNvPr id="19" name="Text Placeholder 8">
            <a:extLst>
              <a:ext uri="{FF2B5EF4-FFF2-40B4-BE49-F238E27FC236}">
                <a16:creationId xmlns:a16="http://schemas.microsoft.com/office/drawing/2014/main" id="{3ACE6369-8214-47B1-8AB4-9AFB842775E7}"/>
              </a:ext>
            </a:extLst>
          </p:cNvPr>
          <p:cNvSpPr>
            <a:spLocks noGrp="1"/>
          </p:cNvSpPr>
          <p:nvPr>
            <p:ph type="body" sz="quarter" idx="22" hasCustomPrompt="1"/>
          </p:nvPr>
        </p:nvSpPr>
        <p:spPr>
          <a:xfrm>
            <a:off x="8836427" y="3758288"/>
            <a:ext cx="2751434" cy="2416049"/>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end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epud</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ame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5" name="TextBox 14">
            <a:extLst>
              <a:ext uri="{FF2B5EF4-FFF2-40B4-BE49-F238E27FC236}">
                <a16:creationId xmlns:a16="http://schemas.microsoft.com/office/drawing/2014/main" id="{6AAE79CF-5403-4503-A946-318FC63F1DD6}"/>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6" name="TextBox 15">
            <a:extLst>
              <a:ext uri="{FF2B5EF4-FFF2-40B4-BE49-F238E27FC236}">
                <a16:creationId xmlns:a16="http://schemas.microsoft.com/office/drawing/2014/main" id="{85B053B7-FF02-40F0-8FC9-342DAD4EE21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9938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A">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28C9B48-2D6C-4C03-8B97-77C6F4887547}"/>
              </a:ext>
            </a:extLst>
          </p:cNvPr>
          <p:cNvSpPr>
            <a:spLocks noGrp="1"/>
          </p:cNvSpPr>
          <p:nvPr>
            <p:ph type="pic" sz="quarter" idx="17" hasCustomPrompt="1"/>
          </p:nvPr>
        </p:nvSpPr>
        <p:spPr>
          <a:xfrm>
            <a:off x="7418226" y="381000"/>
            <a:ext cx="4773774" cy="3648075"/>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CBD0242E-E2E4-4557-B22E-BA7BB35B8929}"/>
              </a:ext>
            </a:extLst>
          </p:cNvPr>
          <p:cNvSpPr>
            <a:spLocks noGrp="1"/>
          </p:cNvSpPr>
          <p:nvPr>
            <p:ph type="pic" sz="quarter" idx="18" hasCustomPrompt="1"/>
          </p:nvPr>
        </p:nvSpPr>
        <p:spPr>
          <a:xfrm>
            <a:off x="3486150" y="919986"/>
            <a:ext cx="3771590" cy="2509014"/>
          </a:xfrm>
          <a:prstGeom prst="rect">
            <a:avLst/>
          </a:prstGeom>
        </p:spPr>
        <p:txBody>
          <a:bodyPr anchor="ctr"/>
          <a:lstStyle>
            <a:lvl1pPr marL="0" indent="0" algn="ctr">
              <a:buNone/>
              <a:defRPr sz="1600" i="1"/>
            </a:lvl1pPr>
          </a:lstStyle>
          <a:p>
            <a:r>
              <a:rPr lang="en-US"/>
              <a:t>Click on icon to insert a picture</a:t>
            </a:r>
          </a:p>
        </p:txBody>
      </p:sp>
      <p:sp>
        <p:nvSpPr>
          <p:cNvPr id="11" name="Picture Placeholder 8">
            <a:extLst>
              <a:ext uri="{FF2B5EF4-FFF2-40B4-BE49-F238E27FC236}">
                <a16:creationId xmlns:a16="http://schemas.microsoft.com/office/drawing/2014/main" id="{13ECC727-AF12-48E2-964E-A2B1F2AA7048}"/>
              </a:ext>
            </a:extLst>
          </p:cNvPr>
          <p:cNvSpPr>
            <a:spLocks noGrp="1"/>
          </p:cNvSpPr>
          <p:nvPr>
            <p:ph type="pic" sz="quarter" idx="19" hasCustomPrompt="1"/>
          </p:nvPr>
        </p:nvSpPr>
        <p:spPr>
          <a:xfrm>
            <a:off x="7418227" y="4189562"/>
            <a:ext cx="3002124" cy="1973113"/>
          </a:xfrm>
          <a:prstGeom prst="rect">
            <a:avLst/>
          </a:prstGeom>
        </p:spPr>
        <p:txBody>
          <a:bodyPr anchor="ctr"/>
          <a:lstStyle>
            <a:lvl1pPr marL="0" indent="0" algn="ctr">
              <a:buNone/>
              <a:defRPr sz="1600" i="1"/>
            </a:lvl1pPr>
          </a:lstStyle>
          <a:p>
            <a:r>
              <a:rPr lang="en-US"/>
              <a:t>Click on icon to insert a picture</a:t>
            </a:r>
          </a:p>
        </p:txBody>
      </p:sp>
      <p:sp>
        <p:nvSpPr>
          <p:cNvPr id="12" name="Picture Placeholder 8">
            <a:extLst>
              <a:ext uri="{FF2B5EF4-FFF2-40B4-BE49-F238E27FC236}">
                <a16:creationId xmlns:a16="http://schemas.microsoft.com/office/drawing/2014/main" id="{293E2531-8AA0-4CE6-9DBB-143185D2A154}"/>
              </a:ext>
            </a:extLst>
          </p:cNvPr>
          <p:cNvSpPr>
            <a:spLocks noGrp="1"/>
          </p:cNvSpPr>
          <p:nvPr>
            <p:ph type="pic" sz="quarter" idx="20" hasCustomPrompt="1"/>
          </p:nvPr>
        </p:nvSpPr>
        <p:spPr>
          <a:xfrm>
            <a:off x="1555985" y="1784891"/>
            <a:ext cx="1769679" cy="1644109"/>
          </a:xfrm>
          <a:prstGeom prst="rect">
            <a:avLst/>
          </a:prstGeom>
        </p:spPr>
        <p:txBody>
          <a:bodyPr anchor="ctr"/>
          <a:lstStyle>
            <a:lvl1pPr marL="0" indent="0" algn="ctr">
              <a:buNone/>
              <a:defRPr sz="1600" i="1"/>
            </a:lvl1pPr>
          </a:lstStyle>
          <a:p>
            <a:r>
              <a:rPr lang="en-US"/>
              <a:t>Click on icon to insert a picture</a:t>
            </a:r>
          </a:p>
        </p:txBody>
      </p:sp>
      <p:sp>
        <p:nvSpPr>
          <p:cNvPr id="24" name="Picture Placeholder 8">
            <a:extLst>
              <a:ext uri="{FF2B5EF4-FFF2-40B4-BE49-F238E27FC236}">
                <a16:creationId xmlns:a16="http://schemas.microsoft.com/office/drawing/2014/main" id="{49466958-B7FC-4580-83DE-05FE904EC44B}"/>
              </a:ext>
            </a:extLst>
          </p:cNvPr>
          <p:cNvSpPr>
            <a:spLocks noGrp="1"/>
          </p:cNvSpPr>
          <p:nvPr>
            <p:ph type="pic" sz="quarter" idx="21" hasCustomPrompt="1"/>
          </p:nvPr>
        </p:nvSpPr>
        <p:spPr>
          <a:xfrm>
            <a:off x="5222264" y="3589485"/>
            <a:ext cx="2035475" cy="2895398"/>
          </a:xfrm>
          <a:prstGeom prst="rect">
            <a:avLst/>
          </a:prstGeom>
        </p:spPr>
        <p:txBody>
          <a:bodyPr anchor="ctr"/>
          <a:lstStyle>
            <a:lvl1pPr marL="0" indent="0" algn="ctr">
              <a:buNone/>
              <a:defRPr sz="1600" i="1"/>
            </a:lvl1pPr>
          </a:lstStyle>
          <a:p>
            <a:r>
              <a:rPr lang="en-US"/>
              <a:t>Click on icon to insert a picture</a:t>
            </a:r>
          </a:p>
        </p:txBody>
      </p:sp>
      <p:sp>
        <p:nvSpPr>
          <p:cNvPr id="25" name="Picture Placeholder 8">
            <a:extLst>
              <a:ext uri="{FF2B5EF4-FFF2-40B4-BE49-F238E27FC236}">
                <a16:creationId xmlns:a16="http://schemas.microsoft.com/office/drawing/2014/main" id="{D5D2E38C-35B4-4950-A245-F1173765BBF2}"/>
              </a:ext>
            </a:extLst>
          </p:cNvPr>
          <p:cNvSpPr>
            <a:spLocks noGrp="1"/>
          </p:cNvSpPr>
          <p:nvPr>
            <p:ph type="pic" sz="quarter" idx="22" hasCustomPrompt="1"/>
          </p:nvPr>
        </p:nvSpPr>
        <p:spPr>
          <a:xfrm>
            <a:off x="609600" y="3589486"/>
            <a:ext cx="4452179" cy="1958698"/>
          </a:xfrm>
          <a:prstGeom prst="rect">
            <a:avLst/>
          </a:prstGeom>
        </p:spPr>
        <p:txBody>
          <a:bodyPr anchor="ctr"/>
          <a:lstStyle>
            <a:lvl1pPr marL="0" indent="0" algn="ctr">
              <a:buNone/>
              <a:defRPr sz="1600" i="1"/>
            </a:lvl1pPr>
          </a:lstStyle>
          <a:p>
            <a:r>
              <a:rPr lang="en-US"/>
              <a:t>Click on icon to insert a picture</a:t>
            </a:r>
          </a:p>
        </p:txBody>
      </p:sp>
      <p:sp>
        <p:nvSpPr>
          <p:cNvPr id="15" name="Title 1">
            <a:extLst>
              <a:ext uri="{FF2B5EF4-FFF2-40B4-BE49-F238E27FC236}">
                <a16:creationId xmlns:a16="http://schemas.microsoft.com/office/drawing/2014/main" id="{F3ABDB0B-118E-45E4-9238-54CAF69D8908}"/>
              </a:ext>
            </a:extLst>
          </p:cNvPr>
          <p:cNvSpPr>
            <a:spLocks noGrp="1"/>
          </p:cNvSpPr>
          <p:nvPr>
            <p:ph type="title" hasCustomPrompt="1"/>
          </p:nvPr>
        </p:nvSpPr>
        <p:spPr>
          <a:xfrm>
            <a:off x="612449" y="587719"/>
            <a:ext cx="2713215" cy="1243405"/>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Collage</a:t>
            </a:r>
            <a:br>
              <a:rPr lang="en-US"/>
            </a:br>
            <a:r>
              <a:rPr lang="en-US"/>
              <a:t>Title Here</a:t>
            </a:r>
          </a:p>
        </p:txBody>
      </p:sp>
      <p:sp>
        <p:nvSpPr>
          <p:cNvPr id="16" name="TextBox 15">
            <a:extLst>
              <a:ext uri="{FF2B5EF4-FFF2-40B4-BE49-F238E27FC236}">
                <a16:creationId xmlns:a16="http://schemas.microsoft.com/office/drawing/2014/main" id="{A51CA954-417B-4733-936E-CE2E9EB8A2C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7" name="TextBox 16">
            <a:extLst>
              <a:ext uri="{FF2B5EF4-FFF2-40B4-BE49-F238E27FC236}">
                <a16:creationId xmlns:a16="http://schemas.microsoft.com/office/drawing/2014/main" id="{30DA878C-19F7-46E4-97F5-EAA5AD8FDB2A}"/>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94021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lage B">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28C9B48-2D6C-4C03-8B97-77C6F4887547}"/>
              </a:ext>
            </a:extLst>
          </p:cNvPr>
          <p:cNvSpPr>
            <a:spLocks noGrp="1"/>
          </p:cNvSpPr>
          <p:nvPr>
            <p:ph type="pic" sz="quarter" idx="17" hasCustomPrompt="1"/>
          </p:nvPr>
        </p:nvSpPr>
        <p:spPr>
          <a:xfrm>
            <a:off x="7922786" y="1234440"/>
            <a:ext cx="3672077" cy="2794635"/>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CBD0242E-E2E4-4557-B22E-BA7BB35B8929}"/>
              </a:ext>
            </a:extLst>
          </p:cNvPr>
          <p:cNvSpPr>
            <a:spLocks noGrp="1"/>
          </p:cNvSpPr>
          <p:nvPr>
            <p:ph type="pic" sz="quarter" idx="18" hasCustomPrompt="1"/>
          </p:nvPr>
        </p:nvSpPr>
        <p:spPr>
          <a:xfrm>
            <a:off x="3486150" y="381000"/>
            <a:ext cx="2728527" cy="2401716"/>
          </a:xfrm>
          <a:prstGeom prst="rect">
            <a:avLst/>
          </a:prstGeom>
        </p:spPr>
        <p:txBody>
          <a:bodyPr anchor="ctr"/>
          <a:lstStyle>
            <a:lvl1pPr marL="0" indent="0" algn="ctr">
              <a:buNone/>
              <a:defRPr sz="1600" i="1"/>
            </a:lvl1pPr>
          </a:lstStyle>
          <a:p>
            <a:r>
              <a:rPr lang="en-US"/>
              <a:t>Click on icon to insert a picture</a:t>
            </a:r>
          </a:p>
        </p:txBody>
      </p:sp>
      <p:sp>
        <p:nvSpPr>
          <p:cNvPr id="11" name="Picture Placeholder 8">
            <a:extLst>
              <a:ext uri="{FF2B5EF4-FFF2-40B4-BE49-F238E27FC236}">
                <a16:creationId xmlns:a16="http://schemas.microsoft.com/office/drawing/2014/main" id="{13ECC727-AF12-48E2-964E-A2B1F2AA7048}"/>
              </a:ext>
            </a:extLst>
          </p:cNvPr>
          <p:cNvSpPr>
            <a:spLocks noGrp="1"/>
          </p:cNvSpPr>
          <p:nvPr>
            <p:ph type="pic" sz="quarter" idx="19" hasCustomPrompt="1"/>
          </p:nvPr>
        </p:nvSpPr>
        <p:spPr>
          <a:xfrm>
            <a:off x="7922786" y="4189560"/>
            <a:ext cx="2383441" cy="2262514"/>
          </a:xfrm>
          <a:prstGeom prst="rect">
            <a:avLst/>
          </a:prstGeom>
        </p:spPr>
        <p:txBody>
          <a:bodyPr anchor="ctr"/>
          <a:lstStyle>
            <a:lvl1pPr marL="0" indent="0" algn="ctr">
              <a:buNone/>
              <a:defRPr sz="1600" i="1"/>
            </a:lvl1pPr>
          </a:lstStyle>
          <a:p>
            <a:r>
              <a:rPr lang="en-US"/>
              <a:t>Click on icon to insert a picture</a:t>
            </a:r>
          </a:p>
        </p:txBody>
      </p:sp>
      <p:sp>
        <p:nvSpPr>
          <p:cNvPr id="12" name="Picture Placeholder 8">
            <a:extLst>
              <a:ext uri="{FF2B5EF4-FFF2-40B4-BE49-F238E27FC236}">
                <a16:creationId xmlns:a16="http://schemas.microsoft.com/office/drawing/2014/main" id="{293E2531-8AA0-4CE6-9DBB-143185D2A154}"/>
              </a:ext>
            </a:extLst>
          </p:cNvPr>
          <p:cNvSpPr>
            <a:spLocks noGrp="1"/>
          </p:cNvSpPr>
          <p:nvPr>
            <p:ph type="pic" sz="quarter" idx="20" hasCustomPrompt="1"/>
          </p:nvPr>
        </p:nvSpPr>
        <p:spPr>
          <a:xfrm>
            <a:off x="597137" y="1813755"/>
            <a:ext cx="2728528" cy="1975201"/>
          </a:xfrm>
          <a:prstGeom prst="rect">
            <a:avLst/>
          </a:prstGeom>
        </p:spPr>
        <p:txBody>
          <a:bodyPr anchor="ctr"/>
          <a:lstStyle>
            <a:lvl1pPr marL="0" indent="0" algn="ctr">
              <a:buNone/>
              <a:defRPr sz="1600" i="1"/>
            </a:lvl1pPr>
          </a:lstStyle>
          <a:p>
            <a:r>
              <a:rPr lang="en-US"/>
              <a:t>Click on icon to insert a picture</a:t>
            </a:r>
          </a:p>
        </p:txBody>
      </p:sp>
      <p:sp>
        <p:nvSpPr>
          <p:cNvPr id="24" name="Picture Placeholder 8">
            <a:extLst>
              <a:ext uri="{FF2B5EF4-FFF2-40B4-BE49-F238E27FC236}">
                <a16:creationId xmlns:a16="http://schemas.microsoft.com/office/drawing/2014/main" id="{49466958-B7FC-4580-83DE-05FE904EC44B}"/>
              </a:ext>
            </a:extLst>
          </p:cNvPr>
          <p:cNvSpPr>
            <a:spLocks noGrp="1"/>
          </p:cNvSpPr>
          <p:nvPr>
            <p:ph type="pic" sz="quarter" idx="21" hasCustomPrompt="1"/>
          </p:nvPr>
        </p:nvSpPr>
        <p:spPr>
          <a:xfrm>
            <a:off x="3486150" y="2943200"/>
            <a:ext cx="4264728" cy="2534653"/>
          </a:xfrm>
          <a:prstGeom prst="rect">
            <a:avLst/>
          </a:prstGeom>
        </p:spPr>
        <p:txBody>
          <a:bodyPr anchor="ctr"/>
          <a:lstStyle>
            <a:lvl1pPr marL="0" indent="0" algn="ctr">
              <a:buNone/>
              <a:defRPr sz="1600" i="1"/>
            </a:lvl1pPr>
          </a:lstStyle>
          <a:p>
            <a:r>
              <a:rPr lang="en-US"/>
              <a:t>Click on icon to insert a picture</a:t>
            </a:r>
          </a:p>
        </p:txBody>
      </p:sp>
      <p:sp>
        <p:nvSpPr>
          <p:cNvPr id="25" name="Picture Placeholder 8">
            <a:extLst>
              <a:ext uri="{FF2B5EF4-FFF2-40B4-BE49-F238E27FC236}">
                <a16:creationId xmlns:a16="http://schemas.microsoft.com/office/drawing/2014/main" id="{D5D2E38C-35B4-4950-A245-F1173765BBF2}"/>
              </a:ext>
            </a:extLst>
          </p:cNvPr>
          <p:cNvSpPr>
            <a:spLocks noGrp="1"/>
          </p:cNvSpPr>
          <p:nvPr>
            <p:ph type="pic" sz="quarter" idx="22" hasCustomPrompt="1"/>
          </p:nvPr>
        </p:nvSpPr>
        <p:spPr>
          <a:xfrm>
            <a:off x="1377020" y="3955579"/>
            <a:ext cx="1948644" cy="1975201"/>
          </a:xfrm>
          <a:prstGeom prst="rect">
            <a:avLst/>
          </a:prstGeom>
        </p:spPr>
        <p:txBody>
          <a:bodyPr anchor="ctr"/>
          <a:lstStyle>
            <a:lvl1pPr marL="0" indent="0" algn="ctr">
              <a:buNone/>
              <a:defRPr sz="1600" i="1"/>
            </a:lvl1pPr>
          </a:lstStyle>
          <a:p>
            <a:r>
              <a:rPr lang="en-US"/>
              <a:t>Click on icon to insert a picture</a:t>
            </a:r>
          </a:p>
        </p:txBody>
      </p:sp>
      <p:sp>
        <p:nvSpPr>
          <p:cNvPr id="14" name="Picture Placeholder 8">
            <a:extLst>
              <a:ext uri="{FF2B5EF4-FFF2-40B4-BE49-F238E27FC236}">
                <a16:creationId xmlns:a16="http://schemas.microsoft.com/office/drawing/2014/main" id="{7C3A7B33-EAAD-41EF-A884-0A1F22B11521}"/>
              </a:ext>
            </a:extLst>
          </p:cNvPr>
          <p:cNvSpPr>
            <a:spLocks noGrp="1"/>
          </p:cNvSpPr>
          <p:nvPr>
            <p:ph type="pic" sz="quarter" idx="23" hasCustomPrompt="1"/>
          </p:nvPr>
        </p:nvSpPr>
        <p:spPr>
          <a:xfrm>
            <a:off x="6375163" y="1234440"/>
            <a:ext cx="1375715" cy="1548277"/>
          </a:xfrm>
          <a:prstGeom prst="rect">
            <a:avLst/>
          </a:prstGeom>
        </p:spPr>
        <p:txBody>
          <a:bodyPr anchor="ctr"/>
          <a:lstStyle>
            <a:lvl1pPr marL="0" indent="0" algn="ctr">
              <a:buNone/>
              <a:defRPr sz="1600" i="1"/>
            </a:lvl1pPr>
          </a:lstStyle>
          <a:p>
            <a:r>
              <a:rPr lang="en-US"/>
              <a:t>Click on icon to insert a picture</a:t>
            </a:r>
          </a:p>
        </p:txBody>
      </p:sp>
      <p:sp>
        <p:nvSpPr>
          <p:cNvPr id="19" name="Title 1">
            <a:extLst>
              <a:ext uri="{FF2B5EF4-FFF2-40B4-BE49-F238E27FC236}">
                <a16:creationId xmlns:a16="http://schemas.microsoft.com/office/drawing/2014/main" id="{9D0C845F-342D-44F7-BB1A-FB05DE7544F9}"/>
              </a:ext>
            </a:extLst>
          </p:cNvPr>
          <p:cNvSpPr>
            <a:spLocks noGrp="1"/>
          </p:cNvSpPr>
          <p:nvPr>
            <p:ph type="title" hasCustomPrompt="1"/>
          </p:nvPr>
        </p:nvSpPr>
        <p:spPr>
          <a:xfrm>
            <a:off x="612449" y="588571"/>
            <a:ext cx="2713215" cy="1243405"/>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Collage</a:t>
            </a:r>
            <a:br>
              <a:rPr lang="en-US"/>
            </a:br>
            <a:r>
              <a:rPr lang="en-US"/>
              <a:t>Title Here</a:t>
            </a:r>
          </a:p>
        </p:txBody>
      </p:sp>
      <p:sp>
        <p:nvSpPr>
          <p:cNvPr id="13" name="TextBox 12">
            <a:extLst>
              <a:ext uri="{FF2B5EF4-FFF2-40B4-BE49-F238E27FC236}">
                <a16:creationId xmlns:a16="http://schemas.microsoft.com/office/drawing/2014/main" id="{E48F417E-9343-48A4-87F7-735AFB92927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6" name="TextBox 15">
            <a:extLst>
              <a:ext uri="{FF2B5EF4-FFF2-40B4-BE49-F238E27FC236}">
                <a16:creationId xmlns:a16="http://schemas.microsoft.com/office/drawing/2014/main" id="{2A416EE0-E7BE-4107-972E-811B3777097D}"/>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91417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A">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0" y="688490"/>
            <a:ext cx="12192000" cy="5206702"/>
          </a:xfrm>
          <a:prstGeom prst="rect">
            <a:avLst/>
          </a:prstGeom>
        </p:spPr>
        <p:txBody>
          <a:bodyPr anchor="ctr"/>
          <a:lstStyle>
            <a:lvl1pPr marL="0" indent="0" algn="ctr">
              <a:buNone/>
              <a:defRPr sz="1600" i="1"/>
            </a:lvl1pPr>
          </a:lstStyle>
          <a:p>
            <a:r>
              <a:rPr lang="en-US"/>
              <a:t>Click on icon to insert a picture</a:t>
            </a:r>
          </a:p>
        </p:txBody>
      </p:sp>
      <p:sp>
        <p:nvSpPr>
          <p:cNvPr id="5" name="TextBox 4">
            <a:extLst>
              <a:ext uri="{FF2B5EF4-FFF2-40B4-BE49-F238E27FC236}">
                <a16:creationId xmlns:a16="http://schemas.microsoft.com/office/drawing/2014/main" id="{7D383D09-F800-4483-9E56-49413200C67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6" name="TextBox 5">
            <a:extLst>
              <a:ext uri="{FF2B5EF4-FFF2-40B4-BE49-F238E27FC236}">
                <a16:creationId xmlns:a16="http://schemas.microsoft.com/office/drawing/2014/main" id="{F02DB094-DE52-4F4F-AF6B-60B344F6A69C}"/>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48786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Image B">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0" y="0"/>
            <a:ext cx="12192000" cy="6858000"/>
          </a:xfrm>
          <a:prstGeom prst="rect">
            <a:avLst/>
          </a:prstGeom>
        </p:spPr>
        <p:txBody>
          <a:bodyPr anchor="ctr"/>
          <a:lstStyle>
            <a:lvl1pPr marL="0" indent="0" algn="ctr">
              <a:buNone/>
              <a:defRPr sz="1600" i="1"/>
            </a:lvl1pPr>
          </a:lstStyle>
          <a:p>
            <a:r>
              <a:rPr lang="en-US"/>
              <a:t>Click on icon to insert a picture</a:t>
            </a:r>
          </a:p>
        </p:txBody>
      </p:sp>
      <p:sp>
        <p:nvSpPr>
          <p:cNvPr id="8" name="TextBox 7">
            <a:extLst>
              <a:ext uri="{FF2B5EF4-FFF2-40B4-BE49-F238E27FC236}">
                <a16:creationId xmlns:a16="http://schemas.microsoft.com/office/drawing/2014/main" id="{4A6E3E50-AABC-4C2E-9040-00DB5FA0A16C}"/>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9" name="TextBox 8">
            <a:extLst>
              <a:ext uri="{FF2B5EF4-FFF2-40B4-BE49-F238E27FC236}">
                <a16:creationId xmlns:a16="http://schemas.microsoft.com/office/drawing/2014/main" id="{901EC6FA-2DE9-4799-A231-51717A454B79}"/>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85122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sp>
        <p:nvSpPr>
          <p:cNvPr id="17" name="Picture Placeholder 31">
            <a:extLst>
              <a:ext uri="{FF2B5EF4-FFF2-40B4-BE49-F238E27FC236}">
                <a16:creationId xmlns:a16="http://schemas.microsoft.com/office/drawing/2014/main" id="{F4A44A1F-3D01-4B53-AD7E-A69797DAFBA3}"/>
              </a:ext>
            </a:extLst>
          </p:cNvPr>
          <p:cNvSpPr>
            <a:spLocks noGrp="1"/>
          </p:cNvSpPr>
          <p:nvPr>
            <p:ph type="pic" sz="quarter" idx="13" hasCustomPrompt="1"/>
          </p:nvPr>
        </p:nvSpPr>
        <p:spPr>
          <a:xfrm>
            <a:off x="4086248" y="948151"/>
            <a:ext cx="7504455" cy="4491357"/>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8" name="Text Placeholder 4">
            <a:extLst>
              <a:ext uri="{FF2B5EF4-FFF2-40B4-BE49-F238E27FC236}">
                <a16:creationId xmlns:a16="http://schemas.microsoft.com/office/drawing/2014/main" id="{36916C7E-6530-4987-9201-ABBB5E90BA1E}"/>
              </a:ext>
            </a:extLst>
          </p:cNvPr>
          <p:cNvSpPr>
            <a:spLocks noGrp="1"/>
          </p:cNvSpPr>
          <p:nvPr>
            <p:ph type="body" sz="quarter" idx="11" hasCustomPrompt="1"/>
          </p:nvPr>
        </p:nvSpPr>
        <p:spPr>
          <a:xfrm>
            <a:off x="620995" y="1841770"/>
            <a:ext cx="3263181" cy="964276"/>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Thank You</a:t>
            </a:r>
          </a:p>
        </p:txBody>
      </p:sp>
      <p:sp>
        <p:nvSpPr>
          <p:cNvPr id="20" name="Picture Placeholder 14">
            <a:extLst>
              <a:ext uri="{FF2B5EF4-FFF2-40B4-BE49-F238E27FC236}">
                <a16:creationId xmlns:a16="http://schemas.microsoft.com/office/drawing/2014/main" id="{5F5AEE60-657B-487E-8FD5-B228634E482E}"/>
              </a:ext>
            </a:extLst>
          </p:cNvPr>
          <p:cNvSpPr>
            <a:spLocks noGrp="1"/>
          </p:cNvSpPr>
          <p:nvPr>
            <p:ph type="pic" sz="quarter" idx="16" hasCustomPrompt="1"/>
          </p:nvPr>
        </p:nvSpPr>
        <p:spPr>
          <a:xfrm flipH="1">
            <a:off x="4086248" y="5665236"/>
            <a:ext cx="1995054"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22" name="Picture Placeholder 14">
            <a:extLst>
              <a:ext uri="{FF2B5EF4-FFF2-40B4-BE49-F238E27FC236}">
                <a16:creationId xmlns:a16="http://schemas.microsoft.com/office/drawing/2014/main" id="{64D9709B-C683-43A1-AC96-9D86663F353E}"/>
              </a:ext>
            </a:extLst>
          </p:cNvPr>
          <p:cNvSpPr>
            <a:spLocks noGrp="1"/>
          </p:cNvSpPr>
          <p:nvPr>
            <p:ph type="pic" sz="quarter" idx="18" hasCustomPrompt="1"/>
          </p:nvPr>
        </p:nvSpPr>
        <p:spPr>
          <a:xfrm flipH="1">
            <a:off x="6601697" y="5665236"/>
            <a:ext cx="2485281"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Other Company Logo</a:t>
            </a:r>
          </a:p>
        </p:txBody>
      </p:sp>
      <p:sp>
        <p:nvSpPr>
          <p:cNvPr id="23" name="Picture Placeholder 14">
            <a:extLst>
              <a:ext uri="{FF2B5EF4-FFF2-40B4-BE49-F238E27FC236}">
                <a16:creationId xmlns:a16="http://schemas.microsoft.com/office/drawing/2014/main" id="{3C32C867-0ED6-4BE1-A860-E1573F4C141C}"/>
              </a:ext>
            </a:extLst>
          </p:cNvPr>
          <p:cNvSpPr>
            <a:spLocks noGrp="1"/>
          </p:cNvSpPr>
          <p:nvPr>
            <p:ph type="pic" sz="quarter" idx="19" hasCustomPrompt="1"/>
          </p:nvPr>
        </p:nvSpPr>
        <p:spPr>
          <a:xfrm flipH="1">
            <a:off x="9607374" y="5665236"/>
            <a:ext cx="1995054"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10" name="Text Placeholder 8">
            <a:extLst>
              <a:ext uri="{FF2B5EF4-FFF2-40B4-BE49-F238E27FC236}">
                <a16:creationId xmlns:a16="http://schemas.microsoft.com/office/drawing/2014/main" id="{959495C9-464A-44EF-9884-AF59FC79411F}"/>
              </a:ext>
            </a:extLst>
          </p:cNvPr>
          <p:cNvSpPr>
            <a:spLocks noGrp="1"/>
          </p:cNvSpPr>
          <p:nvPr>
            <p:ph type="body" sz="quarter" idx="22" hasCustomPrompt="1"/>
          </p:nvPr>
        </p:nvSpPr>
        <p:spPr>
          <a:xfrm>
            <a:off x="1206963" y="3031774"/>
            <a:ext cx="2677214" cy="2407734"/>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endParaRPr lang="en-US"/>
          </a:p>
        </p:txBody>
      </p:sp>
    </p:spTree>
    <p:extLst>
      <p:ext uri="{BB962C8B-B14F-4D97-AF65-F5344CB8AC3E}">
        <p14:creationId xmlns:p14="http://schemas.microsoft.com/office/powerpoint/2010/main" val="1697374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8" name="object 3"/>
          <p:cNvSpPr/>
          <p:nvPr userDrawn="1"/>
        </p:nvSpPr>
        <p:spPr>
          <a:xfrm>
            <a:off x="0" y="0"/>
            <a:ext cx="12192000"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1"/>
          </a:solidFill>
        </p:spPr>
        <p:txBody>
          <a:bodyPr wrap="square" lIns="0" tIns="0" rIns="0" bIns="0" rtlCol="0">
            <a:noAutofit/>
          </a:bodyPr>
          <a:lstStyle/>
          <a:p>
            <a:endParaRPr/>
          </a:p>
        </p:txBody>
      </p:sp>
      <p:sp>
        <p:nvSpPr>
          <p:cNvPr id="5" name="Text Placeholder 4">
            <a:extLst>
              <a:ext uri="{FF2B5EF4-FFF2-40B4-BE49-F238E27FC236}">
                <a16:creationId xmlns:a16="http://schemas.microsoft.com/office/drawing/2014/main" id="{0E8B54E3-F4FE-4713-A993-49B1C61DC051}"/>
              </a:ext>
            </a:extLst>
          </p:cNvPr>
          <p:cNvSpPr>
            <a:spLocks noGrp="1"/>
          </p:cNvSpPr>
          <p:nvPr>
            <p:ph type="body" sz="quarter" idx="12" hasCustomPrompt="1"/>
          </p:nvPr>
        </p:nvSpPr>
        <p:spPr>
          <a:xfrm>
            <a:off x="620996" y="2011743"/>
            <a:ext cx="3028292" cy="964276"/>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Thank You</a:t>
            </a:r>
          </a:p>
        </p:txBody>
      </p:sp>
      <p:sp>
        <p:nvSpPr>
          <p:cNvPr id="7" name="Text Placeholder 8">
            <a:extLst>
              <a:ext uri="{FF2B5EF4-FFF2-40B4-BE49-F238E27FC236}">
                <a16:creationId xmlns:a16="http://schemas.microsoft.com/office/drawing/2014/main" id="{AC8A7D8D-1E7D-41DC-9567-1191C422F48B}"/>
              </a:ext>
            </a:extLst>
          </p:cNvPr>
          <p:cNvSpPr>
            <a:spLocks noGrp="1"/>
          </p:cNvSpPr>
          <p:nvPr>
            <p:ph type="body" sz="quarter" idx="22" hasCustomPrompt="1"/>
          </p:nvPr>
        </p:nvSpPr>
        <p:spPr>
          <a:xfrm>
            <a:off x="1206962" y="3031774"/>
            <a:ext cx="4167926" cy="2276206"/>
          </a:xfrm>
          <a:prstGeom prst="rect">
            <a:avLst/>
          </a:prstGeom>
        </p:spPr>
        <p:txBody>
          <a:bodyPr/>
          <a:lstStyle>
            <a:lvl1pPr marL="0" indent="0">
              <a:lnSpc>
                <a:spcPts val="3000"/>
              </a:lnSpc>
              <a:buNone/>
              <a:defRPr lang="en-US" sz="2200" smtClean="0">
                <a:effectLst/>
              </a:defRPr>
            </a:lvl1pPr>
          </a:lstStyle>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 Goes Here</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555 555 5555</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lastnamef@allsteeloffice.com</a:t>
            </a:r>
          </a:p>
        </p:txBody>
      </p:sp>
      <p:sp>
        <p:nvSpPr>
          <p:cNvPr id="9" name="Text Placeholder 29">
            <a:extLst>
              <a:ext uri="{FF2B5EF4-FFF2-40B4-BE49-F238E27FC236}">
                <a16:creationId xmlns:a16="http://schemas.microsoft.com/office/drawing/2014/main" id="{36295AF3-D65F-4E7B-9C49-710664D872FB}"/>
              </a:ext>
            </a:extLst>
          </p:cNvPr>
          <p:cNvSpPr>
            <a:spLocks noGrp="1"/>
          </p:cNvSpPr>
          <p:nvPr>
            <p:ph type="body" sz="quarter" idx="23" hasCustomPrompt="1"/>
          </p:nvPr>
        </p:nvSpPr>
        <p:spPr>
          <a:xfrm>
            <a:off x="1206962" y="5708334"/>
            <a:ext cx="4167926" cy="374656"/>
          </a:xfrm>
          <a:prstGeom prst="rect">
            <a:avLst/>
          </a:prstGeom>
        </p:spPr>
        <p:txBody>
          <a:bodyPr/>
          <a:lstStyle>
            <a:lvl1pPr marL="0" indent="0" algn="l">
              <a:lnSpc>
                <a:spcPts val="1600"/>
              </a:lnSpc>
              <a:buNone/>
              <a:defRPr sz="1400" spc="300" baseline="0">
                <a:solidFill>
                  <a:schemeClr val="tx1"/>
                </a:solidFill>
                <a:latin typeface="Segoe UI Light" panose="020B0502040204020203" pitchFamily="34" charset="0"/>
                <a:cs typeface="Segoe UI Light" panose="020B0502040204020203" pitchFamily="34" charset="0"/>
              </a:defRPr>
            </a:lvl1pPr>
          </a:lstStyle>
          <a:p>
            <a:pPr lvl="0"/>
            <a:r>
              <a:rPr lang="en-US"/>
              <a:t>PIN   INSTA   LINK   TW   YT   FB</a:t>
            </a:r>
          </a:p>
        </p:txBody>
      </p:sp>
    </p:spTree>
    <p:extLst>
      <p:ext uri="{BB962C8B-B14F-4D97-AF65-F5344CB8AC3E}">
        <p14:creationId xmlns:p14="http://schemas.microsoft.com/office/powerpoint/2010/main" val="4057807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604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Not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E4949-7716-4866-9F21-92AE7DC0BE8B}"/>
              </a:ext>
            </a:extLst>
          </p:cNvPr>
          <p:cNvSpPr/>
          <p:nvPr userDrawn="1"/>
        </p:nvSpPr>
        <p:spPr>
          <a:xfrm rot="5400000">
            <a:off x="5823406" y="-5824994"/>
            <a:ext cx="542012" cy="12192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FE02AF53-C5A9-4898-A7CC-42E5E10C5E85}"/>
              </a:ext>
            </a:extLst>
          </p:cNvPr>
          <p:cNvSpPr txBox="1">
            <a:spLocks/>
          </p:cNvSpPr>
          <p:nvPr userDrawn="1"/>
        </p:nvSpPr>
        <p:spPr>
          <a:xfrm>
            <a:off x="2667000" y="124021"/>
            <a:ext cx="6858003" cy="35470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800" kern="1200" baseline="0" dirty="0">
                <a:solidFill>
                  <a:schemeClr val="tx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spc="300"/>
              <a:t>2020 BRAND TEMPLATE NOTES</a:t>
            </a:r>
          </a:p>
        </p:txBody>
      </p:sp>
    </p:spTree>
    <p:extLst>
      <p:ext uri="{BB962C8B-B14F-4D97-AF65-F5344CB8AC3E}">
        <p14:creationId xmlns:p14="http://schemas.microsoft.com/office/powerpoint/2010/main" val="16729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C">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21128C74-1133-4CA4-BDBD-02F490FD68FA}"/>
              </a:ext>
            </a:extLst>
          </p:cNvPr>
          <p:cNvSpPr/>
          <p:nvPr userDrawn="1"/>
        </p:nvSpPr>
        <p:spPr>
          <a:xfrm>
            <a:off x="2942704" y="948153"/>
            <a:ext cx="9249295" cy="494507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p:spPr>
        <p:txBody>
          <a:bodyPr wrap="square" lIns="0" tIns="0" rIns="0" bIns="0" rtlCol="0">
            <a:noAutofit/>
          </a:bodyPr>
          <a:lstStyle/>
          <a:p>
            <a:endParaRPr/>
          </a:p>
        </p:txBody>
      </p:sp>
      <p:sp>
        <p:nvSpPr>
          <p:cNvPr id="28" name="Text Placeholder 27"/>
          <p:cNvSpPr>
            <a:spLocks noGrp="1"/>
          </p:cNvSpPr>
          <p:nvPr>
            <p:ph type="body" sz="quarter" idx="10" hasCustomPrompt="1"/>
          </p:nvPr>
        </p:nvSpPr>
        <p:spPr>
          <a:xfrm>
            <a:off x="1344204" y="1832900"/>
            <a:ext cx="8508380" cy="2154835"/>
          </a:xfrm>
          <a:prstGeom prst="rect">
            <a:avLst/>
          </a:prstGeom>
        </p:spPr>
        <p:txBody>
          <a:bodyPr/>
          <a:lstStyle>
            <a:lvl1pPr marL="0" indent="0" algn="l">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for the </a:t>
            </a:r>
            <a:br>
              <a:rPr lang="en-US"/>
            </a:br>
            <a:r>
              <a:rPr lang="en-US"/>
              <a:t>Presentation Title</a:t>
            </a:r>
          </a:p>
        </p:txBody>
      </p:sp>
      <p:sp>
        <p:nvSpPr>
          <p:cNvPr id="4" name="Content Placeholder 2">
            <a:extLst>
              <a:ext uri="{FF2B5EF4-FFF2-40B4-BE49-F238E27FC236}">
                <a16:creationId xmlns:a16="http://schemas.microsoft.com/office/drawing/2014/main" id="{39408CBA-89E1-4B6F-8C24-5DB4EAD7748C}"/>
              </a:ext>
            </a:extLst>
          </p:cNvPr>
          <p:cNvSpPr>
            <a:spLocks noGrp="1"/>
          </p:cNvSpPr>
          <p:nvPr>
            <p:ph idx="15" hasCustomPrompt="1"/>
          </p:nvPr>
        </p:nvSpPr>
        <p:spPr>
          <a:xfrm>
            <a:off x="1344204"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3212715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1B04-D1F5-491A-8CF5-29F7F707B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1695C-4A1B-4466-B4C2-217CA3DF3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E9A22-50D5-4225-BD4A-00614F79C2FF}"/>
              </a:ext>
            </a:extLst>
          </p:cNvPr>
          <p:cNvSpPr>
            <a:spLocks noGrp="1"/>
          </p:cNvSpPr>
          <p:nvPr>
            <p:ph type="dt" sz="half" idx="10"/>
          </p:nvPr>
        </p:nvSpPr>
        <p:spPr/>
        <p:txBody>
          <a:bodyPr/>
          <a:lstStyle/>
          <a:p>
            <a:fld id="{33CCB83C-77A2-41E0-9556-53EA9EF30E39}" type="datetimeFigureOut">
              <a:rPr lang="en-US" smtClean="0"/>
              <a:t>11/17/2021</a:t>
            </a:fld>
            <a:endParaRPr lang="en-US"/>
          </a:p>
        </p:txBody>
      </p:sp>
      <p:sp>
        <p:nvSpPr>
          <p:cNvPr id="5" name="Footer Placeholder 4">
            <a:extLst>
              <a:ext uri="{FF2B5EF4-FFF2-40B4-BE49-F238E27FC236}">
                <a16:creationId xmlns:a16="http://schemas.microsoft.com/office/drawing/2014/main" id="{98B0E520-3C09-47AE-AF6C-6C8BE1B6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CD8E4-DE9C-4B23-8F18-4FC0F3B98B7D}"/>
              </a:ext>
            </a:extLst>
          </p:cNvPr>
          <p:cNvSpPr>
            <a:spLocks noGrp="1"/>
          </p:cNvSpPr>
          <p:nvPr>
            <p:ph type="sldNum" sz="quarter" idx="12"/>
          </p:nvPr>
        </p:nvSpPr>
        <p:spPr/>
        <p:txBody>
          <a:bodyPr/>
          <a:lstStyle/>
          <a:p>
            <a:fld id="{4BC38FF5-B0D5-4142-853D-BE68BE8AB6D8}" type="slidenum">
              <a:rPr lang="en-US" smtClean="0"/>
              <a:t>‹#›</a:t>
            </a:fld>
            <a:endParaRPr lang="en-US"/>
          </a:p>
        </p:txBody>
      </p:sp>
    </p:spTree>
    <p:extLst>
      <p:ext uri="{BB962C8B-B14F-4D97-AF65-F5344CB8AC3E}">
        <p14:creationId xmlns:p14="http://schemas.microsoft.com/office/powerpoint/2010/main" val="212043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 Quo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8E001-2507-4C60-AD3B-4100ED5B3A93}"/>
              </a:ext>
            </a:extLst>
          </p:cNvPr>
          <p:cNvSpPr/>
          <p:nvPr userDrawn="1"/>
        </p:nvSpPr>
        <p:spPr>
          <a:xfrm>
            <a:off x="-1" y="695003"/>
            <a:ext cx="12191999" cy="5467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p:cNvSpPr>
            <a:spLocks noGrp="1"/>
          </p:cNvSpPr>
          <p:nvPr>
            <p:ph type="body" sz="quarter" idx="10" hasCustomPrompt="1"/>
          </p:nvPr>
        </p:nvSpPr>
        <p:spPr>
          <a:xfrm>
            <a:off x="1329334" y="1826113"/>
            <a:ext cx="9533331" cy="1719619"/>
          </a:xfrm>
          <a:prstGeom prst="rect">
            <a:avLst/>
          </a:prstGeom>
        </p:spPr>
        <p:txBody>
          <a:bodyPr/>
          <a:lstStyle>
            <a:lvl1pPr marL="0" indent="0" algn="ctr">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for Inspirational Statement or Quote.”</a:t>
            </a:r>
          </a:p>
        </p:txBody>
      </p:sp>
      <p:sp>
        <p:nvSpPr>
          <p:cNvPr id="30" name="Text Placeholder 29"/>
          <p:cNvSpPr>
            <a:spLocks noGrp="1"/>
          </p:cNvSpPr>
          <p:nvPr>
            <p:ph type="body" sz="quarter" idx="11" hasCustomPrompt="1"/>
          </p:nvPr>
        </p:nvSpPr>
        <p:spPr>
          <a:xfrm>
            <a:off x="4213695" y="4469845"/>
            <a:ext cx="3764607" cy="374656"/>
          </a:xfrm>
          <a:prstGeom prst="rect">
            <a:avLst/>
          </a:prstGeom>
        </p:spPr>
        <p:txBody>
          <a:bodyPr/>
          <a:lstStyle>
            <a:lvl1pPr marL="0" indent="0" algn="ctr">
              <a:lnSpc>
                <a:spcPts val="1600"/>
              </a:lnSpc>
              <a:buNone/>
              <a:defRPr sz="1400" spc="300" baseline="0">
                <a:solidFill>
                  <a:schemeClr val="tx1"/>
                </a:solidFill>
                <a:latin typeface="Segoe UI Light" panose="020B0502040204020203" pitchFamily="34" charset="0"/>
                <a:cs typeface="Segoe UI Light" panose="020B0502040204020203" pitchFamily="34" charset="0"/>
              </a:defRPr>
            </a:lvl1pPr>
          </a:lstStyle>
          <a:p>
            <a:pPr lvl="0"/>
            <a:r>
              <a:rPr lang="en-US"/>
              <a:t>QUOTER’S NAME HERE</a:t>
            </a:r>
          </a:p>
        </p:txBody>
      </p:sp>
    </p:spTree>
    <p:extLst>
      <p:ext uri="{BB962C8B-B14F-4D97-AF65-F5344CB8AC3E}">
        <p14:creationId xmlns:p14="http://schemas.microsoft.com/office/powerpoint/2010/main" val="223937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E7C7D38-4F7E-42C6-A733-BF30D938B78C}"/>
              </a:ext>
            </a:extLst>
          </p:cNvPr>
          <p:cNvSpPr>
            <a:spLocks noGrp="1"/>
          </p:cNvSpPr>
          <p:nvPr>
            <p:ph type="pic" sz="quarter" idx="21" hasCustomPrompt="1"/>
          </p:nvPr>
        </p:nvSpPr>
        <p:spPr>
          <a:xfrm>
            <a:off x="2080009" y="695003"/>
            <a:ext cx="10111991" cy="5467991"/>
          </a:xfrm>
          <a:prstGeom prst="rect">
            <a:avLst/>
          </a:prstGeom>
        </p:spPr>
        <p:txBody>
          <a:bodyPr anchor="ctr"/>
          <a:lstStyle>
            <a:lvl1pPr marL="0" indent="0" algn="ctr">
              <a:buNone/>
              <a:defRPr sz="1600" i="1"/>
            </a:lvl1pPr>
          </a:lstStyle>
          <a:p>
            <a:r>
              <a:rPr lang="en-US"/>
              <a:t>Click on icon to insert a picture</a:t>
            </a:r>
          </a:p>
        </p:txBody>
      </p:sp>
      <p:sp>
        <p:nvSpPr>
          <p:cNvPr id="34" name="Title 1">
            <a:extLst>
              <a:ext uri="{FF2B5EF4-FFF2-40B4-BE49-F238E27FC236}">
                <a16:creationId xmlns:a16="http://schemas.microsoft.com/office/drawing/2014/main" id="{4320FB2E-945E-4EA6-9F43-558401E0F15D}"/>
              </a:ext>
            </a:extLst>
          </p:cNvPr>
          <p:cNvSpPr>
            <a:spLocks noGrp="1"/>
          </p:cNvSpPr>
          <p:nvPr>
            <p:ph type="title" hasCustomPrompt="1"/>
          </p:nvPr>
        </p:nvSpPr>
        <p:spPr>
          <a:xfrm>
            <a:off x="609601" y="844749"/>
            <a:ext cx="7587824" cy="671340"/>
          </a:xfrm>
          <a:prstGeom prst="rect">
            <a:avLst/>
          </a:prstGeom>
        </p:spPr>
        <p:txBody>
          <a:bodyPr>
            <a:noAutofit/>
          </a:bodyPr>
          <a:lstStyle>
            <a:lvl1pPr algn="l">
              <a:defRPr sz="3600" spc="50" baseline="0">
                <a:latin typeface="Segoe UI Light" panose="020B0502040204020203" pitchFamily="34" charset="0"/>
                <a:cs typeface="Segoe UI Light" panose="020B0502040204020203" pitchFamily="34" charset="0"/>
              </a:defRPr>
            </a:lvl1pPr>
          </a:lstStyle>
          <a:p>
            <a:r>
              <a:rPr lang="en-US"/>
              <a:t>Agenda</a:t>
            </a:r>
          </a:p>
        </p:txBody>
      </p:sp>
      <p:sp>
        <p:nvSpPr>
          <p:cNvPr id="39" name="Content Placeholder 2">
            <a:extLst>
              <a:ext uri="{FF2B5EF4-FFF2-40B4-BE49-F238E27FC236}">
                <a16:creationId xmlns:a16="http://schemas.microsoft.com/office/drawing/2014/main" id="{45E4E48C-617F-4D68-BF5E-73DA0FDAD24A}"/>
              </a:ext>
            </a:extLst>
          </p:cNvPr>
          <p:cNvSpPr>
            <a:spLocks noGrp="1"/>
          </p:cNvSpPr>
          <p:nvPr>
            <p:ph idx="12" hasCustomPrompt="1"/>
          </p:nvPr>
        </p:nvSpPr>
        <p:spPr>
          <a:xfrm>
            <a:off x="996817" y="1655100"/>
            <a:ext cx="57253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01</a:t>
            </a:r>
          </a:p>
          <a:p>
            <a:pPr lvl="0"/>
            <a:r>
              <a:rPr lang="en-US"/>
              <a:t>02</a:t>
            </a:r>
          </a:p>
          <a:p>
            <a:pPr lvl="0"/>
            <a:r>
              <a:rPr lang="en-US"/>
              <a:t>03</a:t>
            </a:r>
          </a:p>
          <a:p>
            <a:pPr lvl="0"/>
            <a:r>
              <a:rPr lang="en-US"/>
              <a:t>04</a:t>
            </a:r>
          </a:p>
          <a:p>
            <a:pPr lvl="0"/>
            <a:endParaRPr lang="en-US"/>
          </a:p>
        </p:txBody>
      </p:sp>
      <p:sp>
        <p:nvSpPr>
          <p:cNvPr id="41" name="Content Placeholder 2">
            <a:extLst>
              <a:ext uri="{FF2B5EF4-FFF2-40B4-BE49-F238E27FC236}">
                <a16:creationId xmlns:a16="http://schemas.microsoft.com/office/drawing/2014/main" id="{B08F58FB-F852-4300-BE6C-1D05BFE0DF5B}"/>
              </a:ext>
            </a:extLst>
          </p:cNvPr>
          <p:cNvSpPr>
            <a:spLocks noGrp="1"/>
          </p:cNvSpPr>
          <p:nvPr>
            <p:ph idx="14" hasCustomPrompt="1"/>
          </p:nvPr>
        </p:nvSpPr>
        <p:spPr>
          <a:xfrm>
            <a:off x="1579401" y="1655102"/>
            <a:ext cx="2672103"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Your Solution</a:t>
            </a:r>
          </a:p>
          <a:p>
            <a:pPr lvl="0"/>
            <a:r>
              <a:rPr lang="en-US"/>
              <a:t>Wellness &amp; Ergonomics</a:t>
            </a:r>
          </a:p>
          <a:p>
            <a:pPr lvl="0"/>
            <a:r>
              <a:rPr lang="en-US"/>
              <a:t>Trends &amp; Insights</a:t>
            </a:r>
          </a:p>
          <a:p>
            <a:pPr lvl="0"/>
            <a:r>
              <a:rPr lang="en-US"/>
              <a:t>Value Added Services</a:t>
            </a:r>
          </a:p>
        </p:txBody>
      </p:sp>
      <p:sp>
        <p:nvSpPr>
          <p:cNvPr id="11" name="Content Placeholder 2">
            <a:extLst>
              <a:ext uri="{FF2B5EF4-FFF2-40B4-BE49-F238E27FC236}">
                <a16:creationId xmlns:a16="http://schemas.microsoft.com/office/drawing/2014/main" id="{989AD2FE-C1C6-48E9-A59F-159D2C374427}"/>
              </a:ext>
            </a:extLst>
          </p:cNvPr>
          <p:cNvSpPr>
            <a:spLocks noGrp="1"/>
          </p:cNvSpPr>
          <p:nvPr>
            <p:ph idx="22" hasCustomPrompt="1"/>
          </p:nvPr>
        </p:nvSpPr>
        <p:spPr>
          <a:xfrm>
            <a:off x="4261552" y="1655100"/>
            <a:ext cx="57253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05</a:t>
            </a:r>
          </a:p>
          <a:p>
            <a:pPr lvl="0"/>
            <a:r>
              <a:rPr lang="en-US"/>
              <a:t>06</a:t>
            </a:r>
          </a:p>
          <a:p>
            <a:pPr lvl="0"/>
            <a:endParaRPr lang="en-US"/>
          </a:p>
          <a:p>
            <a:pPr lvl="0"/>
            <a:endParaRPr lang="en-US"/>
          </a:p>
        </p:txBody>
      </p:sp>
      <p:sp>
        <p:nvSpPr>
          <p:cNvPr id="12" name="Content Placeholder 2">
            <a:extLst>
              <a:ext uri="{FF2B5EF4-FFF2-40B4-BE49-F238E27FC236}">
                <a16:creationId xmlns:a16="http://schemas.microsoft.com/office/drawing/2014/main" id="{D2538FFA-C03B-434B-8C98-279721E44869}"/>
              </a:ext>
            </a:extLst>
          </p:cNvPr>
          <p:cNvSpPr>
            <a:spLocks noGrp="1"/>
          </p:cNvSpPr>
          <p:nvPr>
            <p:ph idx="23" hasCustomPrompt="1"/>
          </p:nvPr>
        </p:nvSpPr>
        <p:spPr>
          <a:xfrm>
            <a:off x="4834088" y="1655102"/>
            <a:ext cx="289414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Thought-Starters</a:t>
            </a:r>
          </a:p>
          <a:p>
            <a:pPr lvl="0"/>
            <a:r>
              <a:rPr lang="en-US"/>
              <a:t>Why Allsteel</a:t>
            </a:r>
          </a:p>
        </p:txBody>
      </p:sp>
    </p:spTree>
    <p:extLst>
      <p:ext uri="{BB962C8B-B14F-4D97-AF65-F5344CB8AC3E}">
        <p14:creationId xmlns:p14="http://schemas.microsoft.com/office/powerpoint/2010/main" val="3725413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E7C7D38-4F7E-42C6-A733-BF30D938B78C}"/>
              </a:ext>
            </a:extLst>
          </p:cNvPr>
          <p:cNvSpPr>
            <a:spLocks noGrp="1"/>
          </p:cNvSpPr>
          <p:nvPr>
            <p:ph type="pic" sz="quarter" idx="21" hasCustomPrompt="1"/>
          </p:nvPr>
        </p:nvSpPr>
        <p:spPr>
          <a:xfrm>
            <a:off x="1" y="0"/>
            <a:ext cx="5728879" cy="6857999"/>
          </a:xfrm>
          <a:prstGeom prst="rect">
            <a:avLst/>
          </a:prstGeom>
        </p:spPr>
        <p:txBody>
          <a:bodyPr anchor="ctr"/>
          <a:lstStyle>
            <a:lvl1pPr marL="0" indent="0" algn="ctr">
              <a:buNone/>
              <a:defRPr sz="1600" i="1"/>
            </a:lvl1pPr>
          </a:lstStyle>
          <a:p>
            <a:r>
              <a:rPr lang="en-US"/>
              <a:t>Click on icon to insert a picture</a:t>
            </a:r>
          </a:p>
        </p:txBody>
      </p:sp>
      <p:sp>
        <p:nvSpPr>
          <p:cNvPr id="34" name="Title 1">
            <a:extLst>
              <a:ext uri="{FF2B5EF4-FFF2-40B4-BE49-F238E27FC236}">
                <a16:creationId xmlns:a16="http://schemas.microsoft.com/office/drawing/2014/main" id="{4320FB2E-945E-4EA6-9F43-558401E0F15D}"/>
              </a:ext>
            </a:extLst>
          </p:cNvPr>
          <p:cNvSpPr>
            <a:spLocks noGrp="1"/>
          </p:cNvSpPr>
          <p:nvPr>
            <p:ph type="title" hasCustomPrompt="1"/>
          </p:nvPr>
        </p:nvSpPr>
        <p:spPr>
          <a:xfrm>
            <a:off x="6095999" y="844749"/>
            <a:ext cx="5479701" cy="671340"/>
          </a:xfrm>
          <a:prstGeom prst="rect">
            <a:avLst/>
          </a:prstGeom>
        </p:spPr>
        <p:txBody>
          <a:bodyPr>
            <a:noAutofit/>
          </a:bodyPr>
          <a:lstStyle>
            <a:lvl1pPr algn="l">
              <a:defRPr sz="3600" spc="50" baseline="0">
                <a:latin typeface="Segoe UI Light" panose="020B0502040204020203" pitchFamily="34" charset="0"/>
                <a:cs typeface="Segoe UI Light" panose="020B0502040204020203" pitchFamily="34" charset="0"/>
              </a:defRPr>
            </a:lvl1pPr>
          </a:lstStyle>
          <a:p>
            <a:r>
              <a:rPr lang="en-US"/>
              <a:t>Agenda</a:t>
            </a:r>
          </a:p>
        </p:txBody>
      </p:sp>
      <p:sp>
        <p:nvSpPr>
          <p:cNvPr id="39" name="Content Placeholder 2">
            <a:extLst>
              <a:ext uri="{FF2B5EF4-FFF2-40B4-BE49-F238E27FC236}">
                <a16:creationId xmlns:a16="http://schemas.microsoft.com/office/drawing/2014/main" id="{45E4E48C-617F-4D68-BF5E-73DA0FDAD24A}"/>
              </a:ext>
            </a:extLst>
          </p:cNvPr>
          <p:cNvSpPr>
            <a:spLocks noGrp="1"/>
          </p:cNvSpPr>
          <p:nvPr>
            <p:ph idx="12" hasCustomPrompt="1"/>
          </p:nvPr>
        </p:nvSpPr>
        <p:spPr>
          <a:xfrm>
            <a:off x="6633942" y="1785728"/>
            <a:ext cx="701355" cy="3982023"/>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4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01</a:t>
            </a:r>
          </a:p>
          <a:p>
            <a:pPr lvl="0"/>
            <a:r>
              <a:rPr lang="en-US"/>
              <a:t>02</a:t>
            </a:r>
          </a:p>
          <a:p>
            <a:pPr lvl="0"/>
            <a:r>
              <a:rPr lang="en-US"/>
              <a:t>03</a:t>
            </a:r>
          </a:p>
          <a:p>
            <a:pPr lvl="0"/>
            <a:r>
              <a:rPr lang="en-US"/>
              <a:t>04</a:t>
            </a:r>
          </a:p>
          <a:p>
            <a:pPr lvl="0"/>
            <a:r>
              <a:rPr lang="en-US"/>
              <a:t>05</a:t>
            </a:r>
          </a:p>
          <a:p>
            <a:pPr lvl="0"/>
            <a:r>
              <a:rPr lang="en-US"/>
              <a:t>06</a:t>
            </a:r>
          </a:p>
          <a:p>
            <a:pPr lvl="0"/>
            <a:r>
              <a:rPr lang="en-US"/>
              <a:t>07</a:t>
            </a:r>
          </a:p>
        </p:txBody>
      </p:sp>
      <p:sp>
        <p:nvSpPr>
          <p:cNvPr id="41" name="Content Placeholder 2">
            <a:extLst>
              <a:ext uri="{FF2B5EF4-FFF2-40B4-BE49-F238E27FC236}">
                <a16:creationId xmlns:a16="http://schemas.microsoft.com/office/drawing/2014/main" id="{B08F58FB-F852-4300-BE6C-1D05BFE0DF5B}"/>
              </a:ext>
            </a:extLst>
          </p:cNvPr>
          <p:cNvSpPr>
            <a:spLocks noGrp="1"/>
          </p:cNvSpPr>
          <p:nvPr>
            <p:ph idx="14" hasCustomPrompt="1"/>
          </p:nvPr>
        </p:nvSpPr>
        <p:spPr>
          <a:xfrm>
            <a:off x="7335297" y="1785730"/>
            <a:ext cx="4240403" cy="3982023"/>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4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Your Solution</a:t>
            </a:r>
          </a:p>
          <a:p>
            <a:pPr lvl="0"/>
            <a:r>
              <a:rPr lang="en-US"/>
              <a:t>Wellness &amp; Ergonomics</a:t>
            </a:r>
          </a:p>
          <a:p>
            <a:pPr lvl="0"/>
            <a:r>
              <a:rPr lang="en-US"/>
              <a:t>Trends &amp; Insights</a:t>
            </a:r>
          </a:p>
          <a:p>
            <a:pPr lvl="0"/>
            <a:r>
              <a:rPr lang="en-US"/>
              <a:t>Value Added Services</a:t>
            </a:r>
          </a:p>
          <a:p>
            <a:pPr lvl="0"/>
            <a:r>
              <a:rPr lang="en-US"/>
              <a:t>Why Allsteel</a:t>
            </a:r>
          </a:p>
          <a:p>
            <a:pPr lvl="0"/>
            <a:r>
              <a:rPr lang="en-US"/>
              <a:t>Thought Starters </a:t>
            </a:r>
          </a:p>
          <a:p>
            <a:pPr lvl="0"/>
            <a:r>
              <a:rPr lang="en-US"/>
              <a:t>Thank You</a:t>
            </a:r>
          </a:p>
        </p:txBody>
      </p:sp>
    </p:spTree>
    <p:extLst>
      <p:ext uri="{BB962C8B-B14F-4D97-AF65-F5344CB8AC3E}">
        <p14:creationId xmlns:p14="http://schemas.microsoft.com/office/powerpoint/2010/main" val="3480169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21128C74-1133-4CA4-BDBD-02F490FD68FA}"/>
              </a:ext>
            </a:extLst>
          </p:cNvPr>
          <p:cNvSpPr/>
          <p:nvPr userDrawn="1"/>
        </p:nvSpPr>
        <p:spPr>
          <a:xfrm>
            <a:off x="0" y="0"/>
            <a:ext cx="12192000"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1"/>
          </a:solidFill>
        </p:spPr>
        <p:txBody>
          <a:bodyPr wrap="square" lIns="0" tIns="0" rIns="0" bIns="0" rtlCol="0">
            <a:noAutofit/>
          </a:bodyPr>
          <a:lstStyle/>
          <a:p>
            <a:endParaRPr/>
          </a:p>
        </p:txBody>
      </p:sp>
      <p:sp>
        <p:nvSpPr>
          <p:cNvPr id="28" name="Text Placeholder 27"/>
          <p:cNvSpPr>
            <a:spLocks noGrp="1"/>
          </p:cNvSpPr>
          <p:nvPr>
            <p:ph type="body" sz="quarter" idx="10" hasCustomPrompt="1"/>
          </p:nvPr>
        </p:nvSpPr>
        <p:spPr>
          <a:xfrm>
            <a:off x="1841810" y="1832900"/>
            <a:ext cx="8508380" cy="2400199"/>
          </a:xfrm>
          <a:prstGeom prst="rect">
            <a:avLst/>
          </a:prstGeom>
        </p:spPr>
        <p:txBody>
          <a:bodyPr/>
          <a:lstStyle>
            <a:lvl1pPr marL="0" indent="0" algn="ctr">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Text for </a:t>
            </a:r>
            <a:br>
              <a:rPr lang="en-US"/>
            </a:br>
            <a:r>
              <a:rPr lang="en-US"/>
              <a:t>the Section Title</a:t>
            </a:r>
          </a:p>
        </p:txBody>
      </p:sp>
    </p:spTree>
    <p:extLst>
      <p:ext uri="{BB962C8B-B14F-4D97-AF65-F5344CB8AC3E}">
        <p14:creationId xmlns:p14="http://schemas.microsoft.com/office/powerpoint/2010/main" val="1326438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9117540" cy="3541022"/>
          </a:xfrm>
          <a:prstGeom prst="rect">
            <a:avLst/>
          </a:prstGeom>
        </p:spPr>
        <p:txBody>
          <a:bodyPr/>
          <a:lstStyle>
            <a:lvl1pPr marL="342900" indent="-342900">
              <a:lnSpc>
                <a:spcPts val="3000"/>
              </a:lnSpc>
              <a:buFont typeface="Arial" panose="020B0604020202020204" pitchFamily="34" charset="0"/>
              <a:buChar char="•"/>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p>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7" name="TextBox 6">
            <a:extLst>
              <a:ext uri="{FF2B5EF4-FFF2-40B4-BE49-F238E27FC236}">
                <a16:creationId xmlns:a16="http://schemas.microsoft.com/office/drawing/2014/main" id="{A6120A9B-069C-4178-A648-539492502FE2}"/>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8" name="TextBox 7">
            <a:extLst>
              <a:ext uri="{FF2B5EF4-FFF2-40B4-BE49-F238E27FC236}">
                <a16:creationId xmlns:a16="http://schemas.microsoft.com/office/drawing/2014/main" id="{ACE9DC19-490C-47A2-9F03-36EA81AF7149}"/>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222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B">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4267495" cy="354102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11" name="Text Placeholder 8">
            <a:extLst>
              <a:ext uri="{FF2B5EF4-FFF2-40B4-BE49-F238E27FC236}">
                <a16:creationId xmlns:a16="http://schemas.microsoft.com/office/drawing/2014/main" id="{6B3EA42D-AC4C-42D4-B28F-C540829A0808}"/>
              </a:ext>
            </a:extLst>
          </p:cNvPr>
          <p:cNvSpPr>
            <a:spLocks noGrp="1"/>
          </p:cNvSpPr>
          <p:nvPr>
            <p:ph type="body" sz="quarter" idx="23" hasCustomPrompt="1"/>
          </p:nvPr>
        </p:nvSpPr>
        <p:spPr>
          <a:xfrm>
            <a:off x="5578386" y="2112646"/>
            <a:ext cx="4267495" cy="354102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7" name="TextBox 6">
            <a:extLst>
              <a:ext uri="{FF2B5EF4-FFF2-40B4-BE49-F238E27FC236}">
                <a16:creationId xmlns:a16="http://schemas.microsoft.com/office/drawing/2014/main" id="{DF1177A4-A67F-4CF4-B4AD-EA261B8EBF4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8" name="TextBox 7">
            <a:extLst>
              <a:ext uri="{FF2B5EF4-FFF2-40B4-BE49-F238E27FC236}">
                <a16:creationId xmlns:a16="http://schemas.microsoft.com/office/drawing/2014/main" id="{693812A0-46F2-4ADF-9022-190CC09D991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1081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59685"/>
            <a:ext cx="10515600" cy="1325563"/>
          </a:xfrm>
          <a:prstGeom prst="rect">
            <a:avLst/>
          </a:prstGeom>
        </p:spPr>
        <p:txBody>
          <a:bodyPr vert="horz" lIns="91440" tIns="45720" rIns="91440" bIns="45720" rtlCol="0" anchor="ctr">
            <a:normAutofit/>
          </a:bodyPr>
          <a:lstStyle/>
          <a:p>
            <a:r>
              <a:rPr lang="en-US"/>
              <a:t>2020 Brand Template</a:t>
            </a:r>
          </a:p>
        </p:txBody>
      </p:sp>
    </p:spTree>
    <p:extLst>
      <p:ext uri="{BB962C8B-B14F-4D97-AF65-F5344CB8AC3E}">
        <p14:creationId xmlns:p14="http://schemas.microsoft.com/office/powerpoint/2010/main" val="4114588714"/>
      </p:ext>
    </p:extLst>
  </p:cSld>
  <p:clrMap bg1="lt1" tx1="dk1" bg2="lt2" tx2="dk2" accent1="accent1" accent2="accent2" accent3="accent3" accent4="accent4" accent5="accent5" accent6="accent6" hlink="hlink" folHlink="folHlink"/>
  <p:sldLayoutIdLst>
    <p:sldLayoutId id="2147483730" r:id="rId1"/>
    <p:sldLayoutId id="2147483752" r:id="rId2"/>
    <p:sldLayoutId id="2147483788" r:id="rId3"/>
    <p:sldLayoutId id="2147483753" r:id="rId4"/>
    <p:sldLayoutId id="2147483746" r:id="rId5"/>
    <p:sldLayoutId id="2147483781" r:id="rId6"/>
    <p:sldLayoutId id="2147483755" r:id="rId7"/>
    <p:sldLayoutId id="2147483787" r:id="rId8"/>
    <p:sldLayoutId id="2147483784" r:id="rId9"/>
    <p:sldLayoutId id="2147483783" r:id="rId10"/>
    <p:sldLayoutId id="2147483786" r:id="rId11"/>
    <p:sldLayoutId id="2147483757" r:id="rId12"/>
    <p:sldLayoutId id="2147483758" r:id="rId13"/>
    <p:sldLayoutId id="2147483780" r:id="rId14"/>
    <p:sldLayoutId id="2147483782" r:id="rId15"/>
    <p:sldLayoutId id="2147483785" r:id="rId16"/>
    <p:sldLayoutId id="2147483720" r:id="rId17"/>
    <p:sldLayoutId id="2147483762" r:id="rId18"/>
    <p:sldLayoutId id="2147483767" r:id="rId19"/>
    <p:sldLayoutId id="2147483764" r:id="rId20"/>
    <p:sldLayoutId id="2147483751" r:id="rId21"/>
    <p:sldLayoutId id="2147483771" r:id="rId22"/>
    <p:sldLayoutId id="2147483772" r:id="rId23"/>
    <p:sldLayoutId id="2147483773" r:id="rId24"/>
    <p:sldLayoutId id="2147483774" r:id="rId25"/>
    <p:sldLayoutId id="2147483777" r:id="rId26"/>
    <p:sldLayoutId id="2147483778" r:id="rId27"/>
    <p:sldLayoutId id="2147483740" r:id="rId28"/>
    <p:sldLayoutId id="2147483779" r:id="rId29"/>
    <p:sldLayoutId id="2147483793" r:id="rId30"/>
  </p:sldLayoutIdLst>
  <p:txStyles>
    <p:title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parrottb@allsteeloffice.com" TargetMode="External"/><Relationship Id="rId2" Type="http://schemas.openxmlformats.org/officeDocument/2006/relationships/hyperlink" Target="mailto:sullivanc@allsteeloffice.com"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chart" Target="../charts/chart1.xml"/><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EFC2B-5489-4A80-9926-43D4A27815EA}"/>
              </a:ext>
            </a:extLst>
          </p:cNvPr>
          <p:cNvSpPr>
            <a:spLocks noGrp="1"/>
          </p:cNvSpPr>
          <p:nvPr>
            <p:ph type="body" sz="quarter" idx="10"/>
          </p:nvPr>
        </p:nvSpPr>
        <p:spPr>
          <a:xfrm>
            <a:off x="1829715" y="2522329"/>
            <a:ext cx="8508380" cy="912485"/>
          </a:xfrm>
        </p:spPr>
        <p:txBody>
          <a:bodyPr lIns="91440" tIns="45720" rIns="91440" bIns="45720" anchor="t"/>
          <a:lstStyle/>
          <a:p>
            <a:r>
              <a:rPr lang="en-US">
                <a:latin typeface="Segoe UI Light"/>
                <a:cs typeface="Segoe UI Light"/>
              </a:rPr>
              <a:t>Sales &amp; Dealer Training</a:t>
            </a:r>
            <a:endParaRPr lang="en-US"/>
          </a:p>
        </p:txBody>
      </p:sp>
      <p:sp>
        <p:nvSpPr>
          <p:cNvPr id="8" name="TextBox 7">
            <a:extLst>
              <a:ext uri="{FF2B5EF4-FFF2-40B4-BE49-F238E27FC236}">
                <a16:creationId xmlns:a16="http://schemas.microsoft.com/office/drawing/2014/main" id="{81D42DB9-415E-4AF2-9F17-C244C357841F}"/>
              </a:ext>
            </a:extLst>
          </p:cNvPr>
          <p:cNvSpPr txBox="1"/>
          <p:nvPr/>
        </p:nvSpPr>
        <p:spPr>
          <a:xfrm>
            <a:off x="4495203" y="3425228"/>
            <a:ext cx="3195092" cy="400110"/>
          </a:xfrm>
          <a:prstGeom prst="rect">
            <a:avLst/>
          </a:prstGeom>
          <a:noFill/>
        </p:spPr>
        <p:txBody>
          <a:bodyPr wrap="square" lIns="91440" tIns="45720" rIns="91440" bIns="45720" rtlCol="0" anchor="t">
            <a:spAutoFit/>
          </a:bodyPr>
          <a:lstStyle/>
          <a:p>
            <a:pPr algn="ctr"/>
            <a:r>
              <a:rPr lang="en-US" sz="2000" b="1">
                <a:latin typeface="Segoe UI Semibold"/>
                <a:cs typeface="Segoe UI Semibold"/>
              </a:rPr>
              <a:t>INTERNAL USE ONLY</a:t>
            </a:r>
          </a:p>
        </p:txBody>
      </p:sp>
    </p:spTree>
    <p:extLst>
      <p:ext uri="{BB962C8B-B14F-4D97-AF65-F5344CB8AC3E}">
        <p14:creationId xmlns:p14="http://schemas.microsoft.com/office/powerpoint/2010/main" val="195712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Launch Timing</a:t>
            </a:r>
          </a:p>
        </p:txBody>
      </p:sp>
      <p:sp>
        <p:nvSpPr>
          <p:cNvPr id="13" name="TextBox 12">
            <a:extLst>
              <a:ext uri="{FF2B5EF4-FFF2-40B4-BE49-F238E27FC236}">
                <a16:creationId xmlns:a16="http://schemas.microsoft.com/office/drawing/2014/main" id="{F2F9BDF3-A53B-44EA-B4B1-075121F52434}"/>
              </a:ext>
            </a:extLst>
          </p:cNvPr>
          <p:cNvSpPr txBox="1"/>
          <p:nvPr/>
        </p:nvSpPr>
        <p:spPr>
          <a:xfrm>
            <a:off x="611332" y="1918855"/>
            <a:ext cx="947343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Light"/>
              </a:rPr>
              <a:t>OPEN FOR ORDERS                     		                              November 2021</a:t>
            </a:r>
          </a:p>
          <a:p>
            <a:endParaRPr lang="en-US">
              <a:cs typeface="Segoe UI Light"/>
            </a:endParaRPr>
          </a:p>
          <a:p>
            <a:r>
              <a:rPr lang="en-US">
                <a:cs typeface="Segoe UI Light"/>
              </a:rPr>
              <a:t>Press Release &amp; Media Announcement  		                October 2021</a:t>
            </a:r>
          </a:p>
          <a:p>
            <a:r>
              <a:rPr lang="en-US">
                <a:cs typeface="Segoe UI Light"/>
              </a:rPr>
              <a:t>Allsteel Sales Team Training Call			                February 2021</a:t>
            </a:r>
          </a:p>
          <a:p>
            <a:r>
              <a:rPr lang="en-US">
                <a:cs typeface="Segoe UI Light"/>
              </a:rPr>
              <a:t>AO &amp; Brand Connect Website Live        	                               June 2021 </a:t>
            </a:r>
          </a:p>
          <a:p>
            <a:r>
              <a:rPr lang="en-US">
                <a:cs typeface="Segoe UI Light"/>
              </a:rPr>
              <a:t>Showroom Integration                                                                      Q4 2021/Q1 2022 </a:t>
            </a:r>
          </a:p>
          <a:p>
            <a:r>
              <a:rPr lang="en-US">
                <a:cs typeface="Segoe UI Light"/>
              </a:rPr>
              <a:t>Price List &amp; Spec Guide (Online)      		                               June 2021</a:t>
            </a:r>
          </a:p>
          <a:p>
            <a:r>
              <a:rPr lang="en-US">
                <a:cs typeface="Segoe UI Light"/>
              </a:rPr>
              <a:t>20/20 &amp; Symbols Publication     			                June 2021</a:t>
            </a:r>
          </a:p>
          <a:p>
            <a:r>
              <a:rPr lang="en-US">
                <a:cs typeface="Segoe UI Light"/>
              </a:rPr>
              <a:t>CET                                            		                               June 2021</a:t>
            </a:r>
          </a:p>
        </p:txBody>
      </p:sp>
      <p:sp>
        <p:nvSpPr>
          <p:cNvPr id="7" name="TextBox 6">
            <a:extLst>
              <a:ext uri="{FF2B5EF4-FFF2-40B4-BE49-F238E27FC236}">
                <a16:creationId xmlns:a16="http://schemas.microsoft.com/office/drawing/2014/main" id="{2D56B5A7-0B92-413B-ABE6-0BCB80E65BFB}"/>
              </a:ext>
            </a:extLst>
          </p:cNvPr>
          <p:cNvSpPr txBox="1"/>
          <p:nvPr/>
        </p:nvSpPr>
        <p:spPr>
          <a:xfrm>
            <a:off x="611331" y="4621798"/>
            <a:ext cx="9473436" cy="1287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cs typeface="Segoe UI Light"/>
              </a:rPr>
              <a:t>Questions?</a:t>
            </a:r>
            <a:endParaRPr lang="en-US"/>
          </a:p>
          <a:p>
            <a:pPr>
              <a:lnSpc>
                <a:spcPct val="150000"/>
              </a:lnSpc>
            </a:pPr>
            <a:r>
              <a:rPr lang="en-US">
                <a:cs typeface="Segoe UI Light"/>
              </a:rPr>
              <a:t>Product related, Caitlin Sullivan: </a:t>
            </a:r>
            <a:r>
              <a:rPr lang="en-US">
                <a:solidFill>
                  <a:srgbClr val="0070C0"/>
                </a:solidFill>
                <a:cs typeface="Segoe UI Light"/>
                <a:hlinkClick r:id="rId2">
                  <a:extLst>
                    <a:ext uri="{A12FA001-AC4F-418D-AE19-62706E023703}">
                      <ahyp:hlinkClr xmlns:ahyp="http://schemas.microsoft.com/office/drawing/2018/hyperlinkcolor" val="tx"/>
                    </a:ext>
                  </a:extLst>
                </a:hlinkClick>
              </a:rPr>
              <a:t>sullivanc@allsteeloffice.com</a:t>
            </a:r>
            <a:endParaRPr lang="en-US">
              <a:solidFill>
                <a:srgbClr val="0070C0"/>
              </a:solidFill>
              <a:cs typeface="Segoe UI Light"/>
            </a:endParaRPr>
          </a:p>
          <a:p>
            <a:pPr>
              <a:lnSpc>
                <a:spcPct val="150000"/>
              </a:lnSpc>
            </a:pPr>
            <a:r>
              <a:rPr lang="en-US">
                <a:cs typeface="Segoe UI Light"/>
              </a:rPr>
              <a:t>Marketing Related, Brian Parrott: </a:t>
            </a:r>
            <a:r>
              <a:rPr lang="en-US">
                <a:solidFill>
                  <a:srgbClr val="0070C0"/>
                </a:solidFill>
                <a:cs typeface="Segoe UI Light"/>
                <a:hlinkClick r:id="rId3">
                  <a:extLst>
                    <a:ext uri="{A12FA001-AC4F-418D-AE19-62706E023703}">
                      <ahyp:hlinkClr xmlns:ahyp="http://schemas.microsoft.com/office/drawing/2018/hyperlinkcolor" val="tx"/>
                    </a:ext>
                  </a:extLst>
                </a:hlinkClick>
              </a:rPr>
              <a:t>parrottb@allsteeloffice.com</a:t>
            </a:r>
            <a:endParaRPr lang="en-US">
              <a:solidFill>
                <a:srgbClr val="0070C0"/>
              </a:solidFill>
              <a:cs typeface="Segoe UI Light"/>
            </a:endParaRPr>
          </a:p>
        </p:txBody>
      </p:sp>
      <p:sp>
        <p:nvSpPr>
          <p:cNvPr id="9" name="Rectangle 8">
            <a:extLst>
              <a:ext uri="{FF2B5EF4-FFF2-40B4-BE49-F238E27FC236}">
                <a16:creationId xmlns:a16="http://schemas.microsoft.com/office/drawing/2014/main" id="{869C1DE8-3E62-4CE6-8C79-87799D510417}"/>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83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864597"/>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How to Order</a:t>
            </a:r>
          </a:p>
        </p:txBody>
      </p:sp>
      <p:sp>
        <p:nvSpPr>
          <p:cNvPr id="13" name="TextBox 12">
            <a:extLst>
              <a:ext uri="{FF2B5EF4-FFF2-40B4-BE49-F238E27FC236}">
                <a16:creationId xmlns:a16="http://schemas.microsoft.com/office/drawing/2014/main" id="{F2F9BDF3-A53B-44EA-B4B1-075121F52434}"/>
              </a:ext>
            </a:extLst>
          </p:cNvPr>
          <p:cNvSpPr txBox="1"/>
          <p:nvPr/>
        </p:nvSpPr>
        <p:spPr>
          <a:xfrm>
            <a:off x="611332" y="1602334"/>
            <a:ext cx="9473436" cy="4611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cs typeface="Segoe UI Light"/>
              </a:rPr>
              <a:t>First Order Entry: </a:t>
            </a:r>
            <a:r>
              <a:rPr lang="en-US">
                <a:cs typeface="Segoe UI Light"/>
              </a:rPr>
              <a:t>November 2021</a:t>
            </a:r>
            <a:endParaRPr lang="en-US"/>
          </a:p>
          <a:p>
            <a:pPr>
              <a:lnSpc>
                <a:spcPct val="150000"/>
              </a:lnSpc>
            </a:pPr>
            <a:r>
              <a:rPr lang="en-US" b="1">
                <a:cs typeface="Segoe UI Light"/>
              </a:rPr>
              <a:t>Lead Time:</a:t>
            </a:r>
            <a:r>
              <a:rPr lang="en-US">
                <a:cs typeface="Segoe UI Light"/>
              </a:rPr>
              <a:t> Variable due to the seating foam situation; goal is 6 weeks once things stabilize  </a:t>
            </a:r>
          </a:p>
          <a:p>
            <a:pPr>
              <a:lnSpc>
                <a:spcPct val="150000"/>
              </a:lnSpc>
            </a:pPr>
            <a:r>
              <a:rPr lang="en-US" b="1">
                <a:cs typeface="Segoe UI Light"/>
              </a:rPr>
              <a:t>Pricing:</a:t>
            </a:r>
          </a:p>
          <a:p>
            <a:pPr marL="742950" lvl="1" indent="-285750">
              <a:lnSpc>
                <a:spcPct val="150000"/>
              </a:lnSpc>
              <a:buFont typeface="Arial"/>
              <a:buChar char="•"/>
            </a:pPr>
            <a:r>
              <a:rPr lang="en-US">
                <a:cs typeface="Segoe UI Light"/>
              </a:rPr>
              <a:t>Standard Terms                                     55% off</a:t>
            </a:r>
          </a:p>
          <a:p>
            <a:pPr marL="742950" lvl="1" indent="-285750">
              <a:lnSpc>
                <a:spcPct val="150000"/>
              </a:lnSpc>
              <a:buFont typeface="Arial"/>
              <a:buChar char="•"/>
            </a:pPr>
            <a:r>
              <a:rPr lang="en-US">
                <a:cs typeface="Segoe UI Light"/>
              </a:rPr>
              <a:t>Showroom Discount                              75% off</a:t>
            </a:r>
          </a:p>
          <a:p>
            <a:pPr marL="742950" lvl="1" indent="-285750">
              <a:lnSpc>
                <a:spcPct val="150000"/>
              </a:lnSpc>
              <a:buFont typeface="Arial"/>
              <a:buChar char="•"/>
            </a:pPr>
            <a:r>
              <a:rPr lang="en-US">
                <a:cs typeface="Segoe UI Light"/>
              </a:rPr>
              <a:t>Everyday Advantage                              N/A</a:t>
            </a:r>
          </a:p>
          <a:p>
            <a:pPr>
              <a:lnSpc>
                <a:spcPct val="150000"/>
              </a:lnSpc>
            </a:pPr>
            <a:endParaRPr lang="en-US">
              <a:cs typeface="Segoe UI Light"/>
            </a:endParaRPr>
          </a:p>
          <a:p>
            <a:pPr>
              <a:lnSpc>
                <a:spcPct val="150000"/>
              </a:lnSpc>
            </a:pPr>
            <a:r>
              <a:rPr lang="en-US">
                <a:cs typeface="Segoe UI Light"/>
              </a:rPr>
              <a:t>Eligible for Edge points and counts toward standard sales incentive programs</a:t>
            </a:r>
          </a:p>
          <a:p>
            <a:pPr>
              <a:lnSpc>
                <a:spcPct val="150000"/>
              </a:lnSpc>
            </a:pPr>
            <a:r>
              <a:rPr lang="en-US">
                <a:cs typeface="Segoe UI Light"/>
              </a:rPr>
              <a:t>BIFMA Certified </a:t>
            </a:r>
          </a:p>
          <a:p>
            <a:pPr>
              <a:lnSpc>
                <a:spcPct val="150000"/>
              </a:lnSpc>
            </a:pPr>
            <a:r>
              <a:rPr lang="en-US">
                <a:cs typeface="Segoe UI Light"/>
              </a:rPr>
              <a:t>Indoor Advantage™ Gold and Level 2</a:t>
            </a:r>
          </a:p>
          <a:p>
            <a:pPr>
              <a:lnSpc>
                <a:spcPct val="150000"/>
              </a:lnSpc>
            </a:pPr>
            <a:r>
              <a:rPr lang="en-US">
                <a:cs typeface="Segoe UI Light"/>
              </a:rPr>
              <a:t>GSA in progress </a:t>
            </a:r>
          </a:p>
        </p:txBody>
      </p:sp>
      <p:sp>
        <p:nvSpPr>
          <p:cNvPr id="8" name="Rectangle 7">
            <a:extLst>
              <a:ext uri="{FF2B5EF4-FFF2-40B4-BE49-F238E27FC236}">
                <a16:creationId xmlns:a16="http://schemas.microsoft.com/office/drawing/2014/main" id="{DC1313FF-D576-4C8A-AB54-449FF62E2B3C}"/>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83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3" name="Text Placeholder 2">
            <a:extLst>
              <a:ext uri="{FF2B5EF4-FFF2-40B4-BE49-F238E27FC236}">
                <a16:creationId xmlns:a16="http://schemas.microsoft.com/office/drawing/2014/main" id="{5009EC24-284F-4C6B-B13F-391D5790411E}"/>
              </a:ext>
            </a:extLst>
          </p:cNvPr>
          <p:cNvSpPr txBox="1">
            <a:spLocks/>
          </p:cNvSpPr>
          <p:nvPr/>
        </p:nvSpPr>
        <p:spPr>
          <a:xfrm>
            <a:off x="612449" y="1945095"/>
            <a:ext cx="10967102" cy="1625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the Jetty:Mod collection?</a:t>
            </a:r>
          </a:p>
          <a:p>
            <a:pPr marL="0" indent="0">
              <a:lnSpc>
                <a:spcPct val="100000"/>
              </a:lnSpc>
              <a:buFont typeface="Arial" panose="020B0604020202020204" pitchFamily="34" charset="0"/>
              <a:buNone/>
            </a:pPr>
            <a:r>
              <a:rPr lang="en-US" sz="1800"/>
              <a:t>A: Jetty:Mod is a modular sofa collection that includes cushions, arms, tables, legs, connectors, screens, and accessories and provides solutions for specific activity modes, including work and lounge. Legs and arms can be changed or added over time to create new looks and configurations. Components can be integrated to support the specific work being accomplished.</a:t>
            </a:r>
          </a:p>
          <a:p>
            <a:pPr marL="0" indent="0">
              <a:lnSpc>
                <a:spcPct val="100000"/>
              </a:lnSpc>
              <a:buFont typeface="Arial" panose="020B0604020202020204" pitchFamily="34" charset="0"/>
              <a:buNone/>
            </a:pPr>
            <a:endParaRPr lang="en-US" sz="1800"/>
          </a:p>
        </p:txBody>
      </p:sp>
      <p:sp>
        <p:nvSpPr>
          <p:cNvPr id="4" name="Text Placeholder 2">
            <a:extLst>
              <a:ext uri="{FF2B5EF4-FFF2-40B4-BE49-F238E27FC236}">
                <a16:creationId xmlns:a16="http://schemas.microsoft.com/office/drawing/2014/main" id="{BDDFA9FD-420D-43BB-853D-332438EE2E5A}"/>
              </a:ext>
            </a:extLst>
          </p:cNvPr>
          <p:cNvSpPr txBox="1">
            <a:spLocks/>
          </p:cNvSpPr>
          <p:nvPr/>
        </p:nvSpPr>
        <p:spPr>
          <a:xfrm>
            <a:off x="612449" y="3645628"/>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Where will this collection be used within the workspace?</a:t>
            </a:r>
          </a:p>
          <a:p>
            <a:pPr marL="0" indent="0">
              <a:lnSpc>
                <a:spcPct val="100000"/>
              </a:lnSpc>
              <a:buFont typeface="Arial" panose="020B0604020202020204" pitchFamily="34" charset="0"/>
              <a:buNone/>
            </a:pPr>
            <a:r>
              <a:rPr lang="en-US" sz="1800"/>
              <a:t>A: Jetty:Mod can create a variety of applications across the floorplan, including private offices, collaboration hubs, banquettes, booths, and individual workspaces.</a:t>
            </a:r>
          </a:p>
        </p:txBody>
      </p:sp>
      <p:sp>
        <p:nvSpPr>
          <p:cNvPr id="10" name="Text Placeholder 2">
            <a:extLst>
              <a:ext uri="{FF2B5EF4-FFF2-40B4-BE49-F238E27FC236}">
                <a16:creationId xmlns:a16="http://schemas.microsoft.com/office/drawing/2014/main" id="{62E27182-716C-4897-8D0C-5DC13E1F009C}"/>
              </a:ext>
            </a:extLst>
          </p:cNvPr>
          <p:cNvSpPr txBox="1">
            <a:spLocks/>
          </p:cNvSpPr>
          <p:nvPr/>
        </p:nvSpPr>
        <p:spPr>
          <a:xfrm>
            <a:off x="612449" y="4800247"/>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the planning footprint for Jetty:Mod? </a:t>
            </a:r>
          </a:p>
          <a:p>
            <a:pPr marL="0" indent="0">
              <a:lnSpc>
                <a:spcPct val="100000"/>
              </a:lnSpc>
              <a:buFont typeface="Arial" panose="020B0604020202020204" pitchFamily="34" charset="0"/>
              <a:buNone/>
            </a:pPr>
            <a:r>
              <a:rPr lang="en-US" sz="1800"/>
              <a:t>A: Jetty:Mod utilizes height and depth combinations to support appropriate postures for various work needs. For the work version, the footprint is built on a 24</a:t>
            </a:r>
            <a:r>
              <a:rPr lang="en-US" sz="1800">
                <a:latin typeface="Calibri" panose="020F0502020204030204" pitchFamily="34" charset="0"/>
                <a:cs typeface="Calibri" panose="020F0502020204030204" pitchFamily="34" charset="0"/>
              </a:rPr>
              <a:t>" </a:t>
            </a:r>
            <a:r>
              <a:rPr lang="en-US" sz="1800">
                <a:cs typeface="Calibri" panose="020F0502020204030204" pitchFamily="34" charset="0"/>
              </a:rPr>
              <a:t>p</a:t>
            </a:r>
            <a:r>
              <a:rPr lang="en-US" sz="1800"/>
              <a:t>er seat dimension that supports a posture to get work done. The lounge version has a footprint of 30</a:t>
            </a:r>
            <a:r>
              <a:rPr lang="en-US" sz="1800">
                <a:latin typeface="Calibri" panose="020F0502020204030204" pitchFamily="34" charset="0"/>
                <a:cs typeface="Calibri" panose="020F0502020204030204" pitchFamily="34" charset="0"/>
              </a:rPr>
              <a:t>"</a:t>
            </a:r>
            <a:r>
              <a:rPr lang="en-US" sz="1800"/>
              <a:t> per seat that supports a posture for relaxing and lounging. </a:t>
            </a:r>
          </a:p>
        </p:txBody>
      </p:sp>
      <p:sp>
        <p:nvSpPr>
          <p:cNvPr id="9" name="Rectangle 8">
            <a:extLst>
              <a:ext uri="{FF2B5EF4-FFF2-40B4-BE49-F238E27FC236}">
                <a16:creationId xmlns:a16="http://schemas.microsoft.com/office/drawing/2014/main" id="{F69AB0A2-FB14-40CC-9A57-9800A9E5D5D6}"/>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9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7" name="Text Placeholder 2">
            <a:extLst>
              <a:ext uri="{FF2B5EF4-FFF2-40B4-BE49-F238E27FC236}">
                <a16:creationId xmlns:a16="http://schemas.microsoft.com/office/drawing/2014/main" id="{9ED9E0A6-B9E1-465D-9909-CCF2432620E7}"/>
              </a:ext>
            </a:extLst>
          </p:cNvPr>
          <p:cNvSpPr txBox="1">
            <a:spLocks/>
          </p:cNvSpPr>
          <p:nvPr/>
        </p:nvSpPr>
        <p:spPr>
          <a:xfrm>
            <a:off x="612449" y="1945094"/>
            <a:ext cx="10967102" cy="1020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are the available upholsteries? </a:t>
            </a:r>
          </a:p>
          <a:p>
            <a:pPr marL="0" indent="0">
              <a:lnSpc>
                <a:spcPct val="100000"/>
              </a:lnSpc>
              <a:buFont typeface="Arial" panose="020B0604020202020204" pitchFamily="34" charset="0"/>
              <a:buNone/>
            </a:pPr>
            <a:r>
              <a:rPr lang="en-US" sz="1800"/>
              <a:t>A: Available fabrics can be found in the Jetty:Mod section of the Seating, Social Collaborative &amp; Tables Price &amp; Specification Guide available online.</a:t>
            </a:r>
          </a:p>
        </p:txBody>
      </p:sp>
      <p:sp>
        <p:nvSpPr>
          <p:cNvPr id="9" name="Text Placeholder 2">
            <a:extLst>
              <a:ext uri="{FF2B5EF4-FFF2-40B4-BE49-F238E27FC236}">
                <a16:creationId xmlns:a16="http://schemas.microsoft.com/office/drawing/2014/main" id="{B4916A17-F906-42B3-9FA8-BA3260DF073A}"/>
              </a:ext>
            </a:extLst>
          </p:cNvPr>
          <p:cNvSpPr txBox="1">
            <a:spLocks/>
          </p:cNvSpPr>
          <p:nvPr/>
        </p:nvSpPr>
        <p:spPr>
          <a:xfrm>
            <a:off x="612449" y="3111839"/>
            <a:ext cx="10967102" cy="102007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Are dual upholsteries an option?</a:t>
            </a:r>
          </a:p>
          <a:p>
            <a:pPr marL="0" indent="0">
              <a:lnSpc>
                <a:spcPct val="100000"/>
              </a:lnSpc>
              <a:buFont typeface="Arial" panose="020B0604020202020204" pitchFamily="34" charset="0"/>
              <a:buNone/>
            </a:pPr>
            <a:r>
              <a:rPr lang="en-US" sz="1800"/>
              <a:t>A: Yes. Dual upholsteries can be specified on seat and back, corner, half backs, and serpentine pieces. See the Jetty:Mod section of the Seating, Social Collaborative &amp; Tables Price &amp; Specification Guide available online.</a:t>
            </a:r>
          </a:p>
        </p:txBody>
      </p:sp>
      <p:sp>
        <p:nvSpPr>
          <p:cNvPr id="13" name="Text Placeholder 2">
            <a:extLst>
              <a:ext uri="{FF2B5EF4-FFF2-40B4-BE49-F238E27FC236}">
                <a16:creationId xmlns:a16="http://schemas.microsoft.com/office/drawing/2014/main" id="{023B1AEA-F798-4631-8233-BB690D2B6296}"/>
              </a:ext>
            </a:extLst>
          </p:cNvPr>
          <p:cNvSpPr txBox="1">
            <a:spLocks/>
          </p:cNvSpPr>
          <p:nvPr/>
        </p:nvSpPr>
        <p:spPr>
          <a:xfrm>
            <a:off x="612449" y="4210343"/>
            <a:ext cx="10967102" cy="102007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Are COMs an option on upholstered pieces?</a:t>
            </a:r>
          </a:p>
          <a:p>
            <a:pPr marL="0" indent="0">
              <a:lnSpc>
                <a:spcPct val="100000"/>
              </a:lnSpc>
              <a:buFont typeface="Arial" panose="020B0604020202020204" pitchFamily="34" charset="0"/>
              <a:buNone/>
            </a:pPr>
            <a:r>
              <a:rPr lang="en-US" sz="1800"/>
              <a:t>A: COMs are avaiallbe at launch.</a:t>
            </a:r>
          </a:p>
        </p:txBody>
      </p:sp>
      <p:sp>
        <p:nvSpPr>
          <p:cNvPr id="15" name="Text Placeholder 2">
            <a:extLst>
              <a:ext uri="{FF2B5EF4-FFF2-40B4-BE49-F238E27FC236}">
                <a16:creationId xmlns:a16="http://schemas.microsoft.com/office/drawing/2014/main" id="{DF5F27C1-85B9-4C46-BF69-7DF47BA05264}"/>
              </a:ext>
            </a:extLst>
          </p:cNvPr>
          <p:cNvSpPr txBox="1">
            <a:spLocks/>
          </p:cNvSpPr>
          <p:nvPr/>
        </p:nvSpPr>
        <p:spPr>
          <a:xfrm>
            <a:off x="612449" y="5076833"/>
            <a:ext cx="10967102" cy="102007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laminates can be specified on tables?</a:t>
            </a:r>
          </a:p>
          <a:p>
            <a:pPr marL="0" indent="0">
              <a:lnSpc>
                <a:spcPct val="100000"/>
              </a:lnSpc>
              <a:buFont typeface="Arial" panose="020B0604020202020204" pitchFamily="34" charset="0"/>
              <a:buNone/>
            </a:pPr>
            <a:r>
              <a:rPr lang="en-US" sz="1800"/>
              <a:t>A: Available laminates can be found in the Jetty:Mod section of the Seating, Social Collaborative &amp; Tables Price &amp; Specification Guide available online.</a:t>
            </a:r>
          </a:p>
        </p:txBody>
      </p:sp>
      <p:sp>
        <p:nvSpPr>
          <p:cNvPr id="11" name="Rectangle 10">
            <a:extLst>
              <a:ext uri="{FF2B5EF4-FFF2-40B4-BE49-F238E27FC236}">
                <a16:creationId xmlns:a16="http://schemas.microsoft.com/office/drawing/2014/main" id="{EB3376F3-4DD5-4427-BF41-A8BCDCD2BF58}"/>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7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3" name="Text Placeholder 2">
            <a:extLst>
              <a:ext uri="{FF2B5EF4-FFF2-40B4-BE49-F238E27FC236}">
                <a16:creationId xmlns:a16="http://schemas.microsoft.com/office/drawing/2014/main" id="{EADCD18E-FEDE-4D86-B927-384EC88524C4}"/>
              </a:ext>
            </a:extLst>
          </p:cNvPr>
          <p:cNvSpPr txBox="1">
            <a:spLocks/>
          </p:cNvSpPr>
          <p:nvPr/>
        </p:nvSpPr>
        <p:spPr>
          <a:xfrm>
            <a:off x="612449" y="1945096"/>
            <a:ext cx="10967102" cy="124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paint colors can be specified on the legs and connectors?</a:t>
            </a:r>
          </a:p>
          <a:p>
            <a:pPr marL="0" indent="0">
              <a:lnSpc>
                <a:spcPct val="100000"/>
              </a:lnSpc>
              <a:buFont typeface="Arial" panose="020B0604020202020204" pitchFamily="34" charset="0"/>
              <a:buNone/>
            </a:pPr>
            <a:r>
              <a:rPr lang="en-US" sz="1800"/>
              <a:t>A: Connectors are automatically painted Black. Legs are available in Textured Salt, Textured Titanium, and Solar Black. </a:t>
            </a:r>
          </a:p>
        </p:txBody>
      </p:sp>
      <p:sp>
        <p:nvSpPr>
          <p:cNvPr id="8" name="Text Placeholder 2">
            <a:extLst>
              <a:ext uri="{FF2B5EF4-FFF2-40B4-BE49-F238E27FC236}">
                <a16:creationId xmlns:a16="http://schemas.microsoft.com/office/drawing/2014/main" id="{0B85362B-0CB8-46D9-9284-B8276454F836}"/>
              </a:ext>
            </a:extLst>
          </p:cNvPr>
          <p:cNvSpPr txBox="1">
            <a:spLocks/>
          </p:cNvSpPr>
          <p:nvPr/>
        </p:nvSpPr>
        <p:spPr>
          <a:xfrm>
            <a:off x="612449" y="3060853"/>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electrical is being used for Jetty:Mod? </a:t>
            </a:r>
          </a:p>
          <a:p>
            <a:pPr marL="0" indent="0">
              <a:lnSpc>
                <a:spcPct val="100000"/>
              </a:lnSpc>
              <a:buFont typeface="Arial" panose="020B0604020202020204" pitchFamily="34" charset="0"/>
              <a:buNone/>
            </a:pPr>
            <a:r>
              <a:rPr lang="en-US" sz="1800"/>
              <a:t>A: With Jetty:Mod, we are introducing a new electrical product called Triplex. It includes jumper and infeed kits that are undermounted to the upholstered and table pieces. Miki units are then plugged into the Triplex units to provide electrical wherever needed. More information on electrical can be found in the Jetty:Mod section of the Seating, Social Collaborative &amp; Tables Price &amp; Specification Guide available online.</a:t>
            </a:r>
          </a:p>
        </p:txBody>
      </p:sp>
      <p:sp>
        <p:nvSpPr>
          <p:cNvPr id="9" name="Rectangle 8">
            <a:extLst>
              <a:ext uri="{FF2B5EF4-FFF2-40B4-BE49-F238E27FC236}">
                <a16:creationId xmlns:a16="http://schemas.microsoft.com/office/drawing/2014/main" id="{76E633FA-9160-437C-8C54-4B94781A20A2}"/>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8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9" name="Text Placeholder 2">
            <a:extLst>
              <a:ext uri="{FF2B5EF4-FFF2-40B4-BE49-F238E27FC236}">
                <a16:creationId xmlns:a16="http://schemas.microsoft.com/office/drawing/2014/main" id="{F7F925A6-5565-4074-A03E-60C6D4455DC5}"/>
              </a:ext>
            </a:extLst>
          </p:cNvPr>
          <p:cNvSpPr txBox="1">
            <a:spLocks/>
          </p:cNvSpPr>
          <p:nvPr/>
        </p:nvSpPr>
        <p:spPr>
          <a:xfrm>
            <a:off x="612449" y="1943521"/>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the weight rating for Jetty:Mod?</a:t>
            </a:r>
          </a:p>
          <a:p>
            <a:pPr marL="0" indent="0">
              <a:lnSpc>
                <a:spcPct val="100000"/>
              </a:lnSpc>
              <a:buFont typeface="Arial" panose="020B0604020202020204" pitchFamily="34" charset="0"/>
              <a:buNone/>
            </a:pPr>
            <a:r>
              <a:rPr lang="en-US" sz="1800"/>
              <a:t>A: The weight rating for all social collaborative products offered by Allsteel is 300 pounds per seat.</a:t>
            </a:r>
          </a:p>
        </p:txBody>
      </p:sp>
      <p:sp>
        <p:nvSpPr>
          <p:cNvPr id="11" name="Text Placeholder 2">
            <a:extLst>
              <a:ext uri="{FF2B5EF4-FFF2-40B4-BE49-F238E27FC236}">
                <a16:creationId xmlns:a16="http://schemas.microsoft.com/office/drawing/2014/main" id="{F25B6116-5E04-4C26-B880-CE43385A6691}"/>
              </a:ext>
            </a:extLst>
          </p:cNvPr>
          <p:cNvSpPr txBox="1">
            <a:spLocks/>
          </p:cNvSpPr>
          <p:nvPr/>
        </p:nvSpPr>
        <p:spPr>
          <a:xfrm>
            <a:off x="612449" y="2832414"/>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Where can the screens can be used?</a:t>
            </a:r>
          </a:p>
          <a:p>
            <a:pPr marL="0" indent="0">
              <a:lnSpc>
                <a:spcPct val="100000"/>
              </a:lnSpc>
              <a:buFont typeface="Arial" panose="020B0604020202020204" pitchFamily="34" charset="0"/>
              <a:buNone/>
            </a:pPr>
            <a:r>
              <a:rPr lang="en-US" sz="1800"/>
              <a:t>A: Screens can be used on the back and sides of seating units that have a seat and back. Screens can also be used on the back of connecting tables, but not on the sides.</a:t>
            </a:r>
          </a:p>
        </p:txBody>
      </p:sp>
      <p:sp>
        <p:nvSpPr>
          <p:cNvPr id="8" name="Rectangle 7">
            <a:extLst>
              <a:ext uri="{FF2B5EF4-FFF2-40B4-BE49-F238E27FC236}">
                <a16:creationId xmlns:a16="http://schemas.microsoft.com/office/drawing/2014/main" id="{1C481CD7-D1DF-4BD0-AE34-332B644D976A}"/>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5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AA190D-F847-4F7F-997F-8FC58D41993D}"/>
              </a:ext>
            </a:extLst>
          </p:cNvPr>
          <p:cNvPicPr>
            <a:picLocks noChangeAspect="1"/>
          </p:cNvPicPr>
          <p:nvPr/>
        </p:nvPicPr>
        <p:blipFill>
          <a:blip r:embed="rId3"/>
          <a:stretch>
            <a:fillRect/>
          </a:stretch>
        </p:blipFill>
        <p:spPr>
          <a:xfrm>
            <a:off x="-14010" y="82062"/>
            <a:ext cx="12220020" cy="6775938"/>
          </a:xfrm>
          <a:prstGeom prst="rect">
            <a:avLst/>
          </a:prstGeom>
        </p:spPr>
      </p:pic>
      <p:sp>
        <p:nvSpPr>
          <p:cNvPr id="5" name="Rectangle 4">
            <a:extLst>
              <a:ext uri="{FF2B5EF4-FFF2-40B4-BE49-F238E27FC236}">
                <a16:creationId xmlns:a16="http://schemas.microsoft.com/office/drawing/2014/main" id="{7B938705-9F5B-4E56-B57B-D24F130CF64F}"/>
              </a:ext>
            </a:extLst>
          </p:cNvPr>
          <p:cNvSpPr/>
          <p:nvPr/>
        </p:nvSpPr>
        <p:spPr>
          <a:xfrm>
            <a:off x="211015" y="175846"/>
            <a:ext cx="2086708" cy="468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30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DFB8E35C-26B7-4A20-AC6B-0DC83B9CA0D1}"/>
              </a:ext>
            </a:extLst>
          </p:cNvPr>
          <p:cNvSpPr txBox="1">
            <a:spLocks/>
          </p:cNvSpPr>
          <p:nvPr/>
        </p:nvSpPr>
        <p:spPr>
          <a:xfrm>
            <a:off x="736401" y="12328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Planning Dimensions</a:t>
            </a:r>
          </a:p>
        </p:txBody>
      </p:sp>
      <p:sp>
        <p:nvSpPr>
          <p:cNvPr id="6" name="TextBox 5">
            <a:extLst>
              <a:ext uri="{FF2B5EF4-FFF2-40B4-BE49-F238E27FC236}">
                <a16:creationId xmlns:a16="http://schemas.microsoft.com/office/drawing/2014/main" id="{EDD7E198-BCB7-4BFE-A8F0-12EA01420D36}"/>
              </a:ext>
            </a:extLst>
          </p:cNvPr>
          <p:cNvSpPr txBox="1"/>
          <p:nvPr/>
        </p:nvSpPr>
        <p:spPr>
          <a:xfrm>
            <a:off x="927108" y="2542276"/>
            <a:ext cx="2364493" cy="461665"/>
          </a:xfrm>
          <a:prstGeom prst="rect">
            <a:avLst/>
          </a:prstGeom>
          <a:noFill/>
        </p:spPr>
        <p:txBody>
          <a:bodyPr wrap="none" rtlCol="0">
            <a:spAutoFit/>
          </a:bodyPr>
          <a:lstStyle/>
          <a:p>
            <a:r>
              <a:rPr lang="en-US" sz="2400" b="1">
                <a:latin typeface="Segoe UI Semibold" panose="020B0702040204020203" pitchFamily="34" charset="0"/>
                <a:cs typeface="Segoe UI Semibold" panose="020B0702040204020203" pitchFamily="34" charset="0"/>
              </a:rPr>
              <a:t>Lounge Posture</a:t>
            </a:r>
          </a:p>
        </p:txBody>
      </p:sp>
      <p:sp>
        <p:nvSpPr>
          <p:cNvPr id="16" name="TextBox 15">
            <a:extLst>
              <a:ext uri="{FF2B5EF4-FFF2-40B4-BE49-F238E27FC236}">
                <a16:creationId xmlns:a16="http://schemas.microsoft.com/office/drawing/2014/main" id="{88FA0E3C-5D72-4124-B209-CD07EDB1864A}"/>
              </a:ext>
            </a:extLst>
          </p:cNvPr>
          <p:cNvSpPr txBox="1"/>
          <p:nvPr/>
        </p:nvSpPr>
        <p:spPr>
          <a:xfrm>
            <a:off x="1194827" y="3026289"/>
            <a:ext cx="3614154"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t>Overall Height: 28 3/8</a:t>
            </a:r>
            <a:r>
              <a:rPr lang="en-US" sz="1600" dirty="0">
                <a:latin typeface="Calibri" panose="020F0502020204030204" pitchFamily="34" charset="0"/>
                <a:cs typeface="Calibri" panose="020F0502020204030204" pitchFamily="34" charset="0"/>
              </a:rPr>
              <a:t>"</a:t>
            </a:r>
            <a:r>
              <a:rPr lang="en-US" sz="1600" dirty="0"/>
              <a:t> </a:t>
            </a:r>
          </a:p>
          <a:p>
            <a:pPr marL="285750" indent="-285750">
              <a:buFont typeface="Arial" panose="020B0604020202020204" pitchFamily="34" charset="0"/>
              <a:buChar char="•"/>
            </a:pPr>
            <a:r>
              <a:rPr lang="en-US" sz="1600" dirty="0"/>
              <a:t>Overall Width: 30</a:t>
            </a:r>
            <a:r>
              <a:rPr lang="en-US" sz="1600" dirty="0">
                <a:latin typeface="Calibri" panose="020F0502020204030204" pitchFamily="34" charset="0"/>
                <a:cs typeface="Calibri" panose="020F0502020204030204" pitchFamily="34" charset="0"/>
              </a:rPr>
              <a:t>"</a:t>
            </a:r>
            <a:endParaRPr lang="en-US" sz="1600" dirty="0"/>
          </a:p>
          <a:p>
            <a:pPr marL="285750" indent="-285750">
              <a:buFont typeface="Arial" panose="020B0604020202020204" pitchFamily="34" charset="0"/>
              <a:buChar char="•"/>
            </a:pPr>
            <a:r>
              <a:rPr lang="en-US" sz="1600" dirty="0"/>
              <a:t>Overall Depth: 30</a:t>
            </a:r>
            <a:r>
              <a:rPr lang="en-US" sz="1600" dirty="0">
                <a:latin typeface="Calibri" panose="020F0502020204030204" pitchFamily="34" charset="0"/>
                <a:cs typeface="Calibri" panose="020F0502020204030204" pitchFamily="34" charset="0"/>
              </a:rPr>
              <a:t>"</a:t>
            </a:r>
            <a:endParaRPr lang="en-US" sz="1600" dirty="0"/>
          </a:p>
          <a:p>
            <a:pPr marL="285750" indent="-285750">
              <a:buFont typeface="Arial" panose="020B0604020202020204" pitchFamily="34" charset="0"/>
              <a:buChar char="•"/>
            </a:pPr>
            <a:r>
              <a:rPr lang="en-US" sz="1600" dirty="0"/>
              <a:t>Seat Height: 18</a:t>
            </a:r>
            <a:r>
              <a:rPr lang="en-US" sz="1600" dirty="0">
                <a:latin typeface="Calibri"/>
                <a:cs typeface="Calibri"/>
              </a:rPr>
              <a:t>"</a:t>
            </a:r>
            <a:endParaRPr lang="en-US" sz="1600" dirty="0"/>
          </a:p>
          <a:p>
            <a:pPr marL="285750" indent="-285750">
              <a:buFont typeface="Arial" panose="020B0604020202020204" pitchFamily="34" charset="0"/>
              <a:buChar char="•"/>
            </a:pPr>
            <a:r>
              <a:rPr lang="en-US" sz="1600" dirty="0"/>
              <a:t>Seat Depth: 21 1/2</a:t>
            </a:r>
            <a:r>
              <a:rPr lang="en-US" sz="1600" dirty="0">
                <a:latin typeface="Calibri"/>
                <a:cs typeface="Calibri"/>
              </a:rPr>
              <a:t>"</a:t>
            </a:r>
          </a:p>
        </p:txBody>
      </p:sp>
      <p:pic>
        <p:nvPicPr>
          <p:cNvPr id="11" name="Picture 10" descr="A picture containing furniture, seat, chair&#10;&#10;Description automatically generated">
            <a:extLst>
              <a:ext uri="{FF2B5EF4-FFF2-40B4-BE49-F238E27FC236}">
                <a16:creationId xmlns:a16="http://schemas.microsoft.com/office/drawing/2014/main" id="{03F969FF-1BE4-4D34-BDF6-9F9B3FB56A8D}"/>
              </a:ext>
            </a:extLst>
          </p:cNvPr>
          <p:cNvPicPr>
            <a:picLocks noChangeAspect="1"/>
          </p:cNvPicPr>
          <p:nvPr/>
        </p:nvPicPr>
        <p:blipFill rotWithShape="1">
          <a:blip r:embed="rId2">
            <a:extLst>
              <a:ext uri="{28A0092B-C50C-407E-A947-70E740481C1C}">
                <a14:useLocalDpi xmlns:a14="http://schemas.microsoft.com/office/drawing/2010/main" val="0"/>
              </a:ext>
            </a:extLst>
          </a:blip>
          <a:srcRect l="13354" t="9861" r="6511" b="11903"/>
          <a:stretch/>
        </p:blipFill>
        <p:spPr>
          <a:xfrm>
            <a:off x="6096000" y="1827957"/>
            <a:ext cx="4671197" cy="3420404"/>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Tree>
    <p:extLst>
      <p:ext uri="{BB962C8B-B14F-4D97-AF65-F5344CB8AC3E}">
        <p14:creationId xmlns:p14="http://schemas.microsoft.com/office/powerpoint/2010/main" val="166699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7E198-BCB7-4BFE-A8F0-12EA01420D36}"/>
              </a:ext>
            </a:extLst>
          </p:cNvPr>
          <p:cNvSpPr txBox="1"/>
          <p:nvPr/>
        </p:nvSpPr>
        <p:spPr>
          <a:xfrm>
            <a:off x="927108" y="2542276"/>
            <a:ext cx="2154692" cy="461665"/>
          </a:xfrm>
          <a:prstGeom prst="rect">
            <a:avLst/>
          </a:prstGeom>
          <a:noFill/>
        </p:spPr>
        <p:txBody>
          <a:bodyPr wrap="none" rtlCol="0">
            <a:spAutoFit/>
          </a:bodyPr>
          <a:lstStyle/>
          <a:p>
            <a:r>
              <a:rPr lang="en-US" sz="2400" b="1">
                <a:latin typeface="Segoe UI Semibold" panose="020B0702040204020203" pitchFamily="34" charset="0"/>
                <a:cs typeface="Segoe UI Semibold" panose="020B0702040204020203" pitchFamily="34" charset="0"/>
              </a:rPr>
              <a:t>Work Posture </a:t>
            </a:r>
          </a:p>
        </p:txBody>
      </p:sp>
      <p:sp>
        <p:nvSpPr>
          <p:cNvPr id="16" name="TextBox 15">
            <a:extLst>
              <a:ext uri="{FF2B5EF4-FFF2-40B4-BE49-F238E27FC236}">
                <a16:creationId xmlns:a16="http://schemas.microsoft.com/office/drawing/2014/main" id="{88FA0E3C-5D72-4124-B209-CD07EDB1864A}"/>
              </a:ext>
            </a:extLst>
          </p:cNvPr>
          <p:cNvSpPr txBox="1"/>
          <p:nvPr/>
        </p:nvSpPr>
        <p:spPr>
          <a:xfrm>
            <a:off x="1194827" y="3026289"/>
            <a:ext cx="3614154"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t>Overall Height: 29 7/8</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t>Overall Width: 24</a:t>
            </a:r>
            <a:r>
              <a:rPr lang="en-US" sz="1600" dirty="0">
                <a:latin typeface="Calibri" panose="020F0502020204030204" pitchFamily="34" charset="0"/>
                <a:cs typeface="Calibri" panose="020F0502020204030204" pitchFamily="34" charset="0"/>
              </a:rPr>
              <a:t>"</a:t>
            </a:r>
            <a:endParaRPr lang="en-US" sz="1600" dirty="0"/>
          </a:p>
          <a:p>
            <a:pPr marL="285750" indent="-285750">
              <a:buFont typeface="Arial" panose="020B0604020202020204" pitchFamily="34" charset="0"/>
              <a:buChar char="•"/>
            </a:pPr>
            <a:r>
              <a:rPr lang="en-US" sz="1600" dirty="0"/>
              <a:t>Overall Depth: 24</a:t>
            </a:r>
            <a:r>
              <a:rPr lang="en-US" sz="1600" dirty="0">
                <a:latin typeface="Calibri" panose="020F0502020204030204" pitchFamily="34" charset="0"/>
                <a:cs typeface="Calibri" panose="020F0502020204030204" pitchFamily="34" charset="0"/>
              </a:rPr>
              <a:t>"</a:t>
            </a:r>
            <a:endParaRPr lang="en-US" sz="1600" dirty="0"/>
          </a:p>
          <a:p>
            <a:pPr marL="285750" indent="-285750">
              <a:buFont typeface="Arial" panose="020B0604020202020204" pitchFamily="34" charset="0"/>
              <a:buChar char="•"/>
            </a:pPr>
            <a:r>
              <a:rPr lang="en-US" sz="1600" dirty="0"/>
              <a:t>Seat Height: 19</a:t>
            </a:r>
            <a:r>
              <a:rPr lang="en-US" sz="1600" dirty="0">
                <a:latin typeface="Segoe UI Light"/>
                <a:cs typeface="Segoe UI Light"/>
              </a:rPr>
              <a:t> 1/2</a:t>
            </a:r>
            <a:r>
              <a:rPr lang="en-US" sz="1600" dirty="0">
                <a:latin typeface="Calibri"/>
                <a:cs typeface="Calibri"/>
              </a:rPr>
              <a:t>"</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t>Seat Depth: 17 1/2</a:t>
            </a:r>
            <a:r>
              <a:rPr lang="en-US" sz="1600" dirty="0">
                <a:latin typeface="Calibri"/>
                <a:cs typeface="Calibri"/>
              </a:rPr>
              <a:t>"</a:t>
            </a:r>
          </a:p>
        </p:txBody>
      </p:sp>
      <p:pic>
        <p:nvPicPr>
          <p:cNvPr id="9" name="Picture 8" descr="A picture containing furniture, seat, chair&#10;&#10;Description automatically generated">
            <a:extLst>
              <a:ext uri="{FF2B5EF4-FFF2-40B4-BE49-F238E27FC236}">
                <a16:creationId xmlns:a16="http://schemas.microsoft.com/office/drawing/2014/main" id="{EF3357A1-07CE-4CCA-9FD2-517BAC4FE950}"/>
              </a:ext>
            </a:extLst>
          </p:cNvPr>
          <p:cNvPicPr>
            <a:picLocks noChangeAspect="1"/>
          </p:cNvPicPr>
          <p:nvPr/>
        </p:nvPicPr>
        <p:blipFill rotWithShape="1">
          <a:blip r:embed="rId2">
            <a:extLst>
              <a:ext uri="{28A0092B-C50C-407E-A947-70E740481C1C}">
                <a14:useLocalDpi xmlns:a14="http://schemas.microsoft.com/office/drawing/2010/main" val="0"/>
              </a:ext>
            </a:extLst>
          </a:blip>
          <a:srcRect t="8619" b="10100"/>
          <a:stretch/>
        </p:blipFill>
        <p:spPr>
          <a:xfrm>
            <a:off x="5371901" y="1745872"/>
            <a:ext cx="5880100" cy="3584577"/>
          </a:xfrm>
          <a:prstGeom prst="rect">
            <a:avLst/>
          </a:prstGeom>
        </p:spPr>
      </p:pic>
      <p:sp>
        <p:nvSpPr>
          <p:cNvPr id="10" name="Rectangle 9">
            <a:extLst>
              <a:ext uri="{FF2B5EF4-FFF2-40B4-BE49-F238E27FC236}">
                <a16:creationId xmlns:a16="http://schemas.microsoft.com/office/drawing/2014/main" id="{5ADA2240-E7AD-4D2F-9661-F3B266A5AE39}"/>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3428C8-C1BB-4D2E-ACB1-D110ED5DBED7}"/>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3" name="Title 12">
            <a:extLst>
              <a:ext uri="{FF2B5EF4-FFF2-40B4-BE49-F238E27FC236}">
                <a16:creationId xmlns:a16="http://schemas.microsoft.com/office/drawing/2014/main" id="{B81D5AC7-2077-4ED8-A020-85282E9F6CFA}"/>
              </a:ext>
            </a:extLst>
          </p:cNvPr>
          <p:cNvSpPr txBox="1">
            <a:spLocks/>
          </p:cNvSpPr>
          <p:nvPr/>
        </p:nvSpPr>
        <p:spPr>
          <a:xfrm>
            <a:off x="736401" y="12328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Planning Dimensions</a:t>
            </a:r>
          </a:p>
        </p:txBody>
      </p:sp>
    </p:spTree>
    <p:extLst>
      <p:ext uri="{BB962C8B-B14F-4D97-AF65-F5344CB8AC3E}">
        <p14:creationId xmlns:p14="http://schemas.microsoft.com/office/powerpoint/2010/main" val="348018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4" name="TextBox 13">
            <a:extLst>
              <a:ext uri="{FF2B5EF4-FFF2-40B4-BE49-F238E27FC236}">
                <a16:creationId xmlns:a16="http://schemas.microsoft.com/office/drawing/2014/main" id="{BE4EF0E2-872E-46C4-81E7-035BE9DD4BF9}"/>
              </a:ext>
            </a:extLst>
          </p:cNvPr>
          <p:cNvSpPr txBox="1"/>
          <p:nvPr/>
        </p:nvSpPr>
        <p:spPr>
          <a:xfrm>
            <a:off x="615939" y="1887815"/>
            <a:ext cx="2071401" cy="338554"/>
          </a:xfrm>
          <a:prstGeom prst="rect">
            <a:avLst/>
          </a:prstGeom>
          <a:noFill/>
        </p:spPr>
        <p:txBody>
          <a:bodyPr wrap="none" rtlCol="0">
            <a:spAutoFit/>
          </a:bodyPr>
          <a:lstStyle/>
          <a:p>
            <a:r>
              <a:rPr lang="en-US" sz="1600" b="1"/>
              <a:t>Lounge Seats &amp; Backs</a:t>
            </a:r>
          </a:p>
        </p:txBody>
      </p:sp>
      <p:sp>
        <p:nvSpPr>
          <p:cNvPr id="26" name="TextBox 25">
            <a:extLst>
              <a:ext uri="{FF2B5EF4-FFF2-40B4-BE49-F238E27FC236}">
                <a16:creationId xmlns:a16="http://schemas.microsoft.com/office/drawing/2014/main" id="{376C07CA-3505-4DDC-A7BB-4A3674007477}"/>
              </a:ext>
            </a:extLst>
          </p:cNvPr>
          <p:cNvSpPr txBox="1"/>
          <p:nvPr/>
        </p:nvSpPr>
        <p:spPr>
          <a:xfrm>
            <a:off x="790702" y="3179486"/>
            <a:ext cx="1378904" cy="646331"/>
          </a:xfrm>
          <a:prstGeom prst="rect">
            <a:avLst/>
          </a:prstGeom>
          <a:noFill/>
        </p:spPr>
        <p:txBody>
          <a:bodyPr wrap="none" lIns="91440" tIns="45720" rIns="91440" bIns="45720" rtlCol="0" anchor="t">
            <a:spAutoFit/>
          </a:bodyPr>
          <a:lstStyle/>
          <a:p>
            <a:pPr algn="ctr"/>
            <a:r>
              <a:rPr lang="en-US" sz="1200" b="1"/>
              <a:t>Single Seat &amp; Back</a:t>
            </a:r>
          </a:p>
          <a:p>
            <a:pPr algn="ctr"/>
            <a:r>
              <a:rPr lang="en-US" sz="1200"/>
              <a:t>BPLSS - $1,533</a:t>
            </a:r>
            <a:endParaRPr lang="en-US" sz="1200">
              <a:cs typeface="Segoe UI Light"/>
            </a:endParaRPr>
          </a:p>
          <a:p>
            <a:pPr algn="ctr"/>
            <a:r>
              <a:rPr lang="en-US" sz="1200"/>
              <a:t>BPLSM - $1,642</a:t>
            </a:r>
            <a:endParaRPr lang="en-US" sz="1200">
              <a:cs typeface="Segoe UI Light"/>
            </a:endParaRPr>
          </a:p>
        </p:txBody>
      </p:sp>
      <p:sp>
        <p:nvSpPr>
          <p:cNvPr id="28" name="TextBox 27">
            <a:extLst>
              <a:ext uri="{FF2B5EF4-FFF2-40B4-BE49-F238E27FC236}">
                <a16:creationId xmlns:a16="http://schemas.microsoft.com/office/drawing/2014/main" id="{B298D65C-3FCE-453E-99E1-B7CFAB72D2D8}"/>
              </a:ext>
            </a:extLst>
          </p:cNvPr>
          <p:cNvSpPr txBox="1"/>
          <p:nvPr/>
        </p:nvSpPr>
        <p:spPr>
          <a:xfrm>
            <a:off x="612449" y="4096740"/>
            <a:ext cx="631904" cy="338554"/>
          </a:xfrm>
          <a:prstGeom prst="rect">
            <a:avLst/>
          </a:prstGeom>
          <a:noFill/>
        </p:spPr>
        <p:txBody>
          <a:bodyPr wrap="none" rtlCol="0">
            <a:spAutoFit/>
          </a:bodyPr>
          <a:lstStyle/>
          <a:p>
            <a:r>
              <a:rPr lang="en-US" sz="1600" b="1"/>
              <a:t>Arms</a:t>
            </a:r>
          </a:p>
        </p:txBody>
      </p:sp>
      <p:sp>
        <p:nvSpPr>
          <p:cNvPr id="36" name="TextBox 35">
            <a:extLst>
              <a:ext uri="{FF2B5EF4-FFF2-40B4-BE49-F238E27FC236}">
                <a16:creationId xmlns:a16="http://schemas.microsoft.com/office/drawing/2014/main" id="{5BAC036A-8EBC-4BDB-AB62-28EF778C8998}"/>
              </a:ext>
            </a:extLst>
          </p:cNvPr>
          <p:cNvSpPr txBox="1"/>
          <p:nvPr/>
        </p:nvSpPr>
        <p:spPr>
          <a:xfrm>
            <a:off x="3287316" y="4096739"/>
            <a:ext cx="1167307" cy="338554"/>
          </a:xfrm>
          <a:prstGeom prst="rect">
            <a:avLst/>
          </a:prstGeom>
          <a:noFill/>
        </p:spPr>
        <p:txBody>
          <a:bodyPr wrap="none" rtlCol="0">
            <a:spAutoFit/>
          </a:bodyPr>
          <a:lstStyle/>
          <a:p>
            <a:r>
              <a:rPr lang="en-US" sz="1600" b="1"/>
              <a:t>Accessories</a:t>
            </a:r>
          </a:p>
        </p:txBody>
      </p:sp>
      <p:sp>
        <p:nvSpPr>
          <p:cNvPr id="40" name="TextBox 39">
            <a:extLst>
              <a:ext uri="{FF2B5EF4-FFF2-40B4-BE49-F238E27FC236}">
                <a16:creationId xmlns:a16="http://schemas.microsoft.com/office/drawing/2014/main" id="{ED210639-904C-4BE4-80BB-9F1F6F48690F}"/>
              </a:ext>
            </a:extLst>
          </p:cNvPr>
          <p:cNvSpPr txBox="1"/>
          <p:nvPr/>
        </p:nvSpPr>
        <p:spPr>
          <a:xfrm>
            <a:off x="2136423" y="3179486"/>
            <a:ext cx="1209498" cy="646331"/>
          </a:xfrm>
          <a:prstGeom prst="rect">
            <a:avLst/>
          </a:prstGeom>
          <a:noFill/>
        </p:spPr>
        <p:txBody>
          <a:bodyPr wrap="none" lIns="91440" tIns="45720" rIns="91440" bIns="45720" rtlCol="0" anchor="t">
            <a:spAutoFit/>
          </a:bodyPr>
          <a:lstStyle/>
          <a:p>
            <a:pPr algn="ctr"/>
            <a:r>
              <a:rPr lang="en-US" sz="1200" b="1"/>
              <a:t>Corner</a:t>
            </a:r>
          </a:p>
          <a:p>
            <a:pPr algn="ctr"/>
            <a:r>
              <a:rPr lang="en-US" sz="1200"/>
              <a:t>BPLCS - $1,861</a:t>
            </a:r>
            <a:endParaRPr lang="en-US" sz="1200">
              <a:cs typeface="Segoe UI Light"/>
            </a:endParaRPr>
          </a:p>
          <a:p>
            <a:pPr algn="ctr"/>
            <a:r>
              <a:rPr lang="en-US" sz="1200"/>
              <a:t>BPLCM - $2,080</a:t>
            </a:r>
            <a:endParaRPr lang="en-US" sz="1200">
              <a:cs typeface="Segoe UI Light"/>
            </a:endParaRPr>
          </a:p>
        </p:txBody>
      </p:sp>
      <p:sp>
        <p:nvSpPr>
          <p:cNvPr id="42" name="TextBox 41">
            <a:extLst>
              <a:ext uri="{FF2B5EF4-FFF2-40B4-BE49-F238E27FC236}">
                <a16:creationId xmlns:a16="http://schemas.microsoft.com/office/drawing/2014/main" id="{2DB3FEF9-E283-40CB-8A4F-8D789053700A}"/>
              </a:ext>
            </a:extLst>
          </p:cNvPr>
          <p:cNvSpPr txBox="1"/>
          <p:nvPr/>
        </p:nvSpPr>
        <p:spPr>
          <a:xfrm>
            <a:off x="3429001" y="3175551"/>
            <a:ext cx="1080810" cy="461665"/>
          </a:xfrm>
          <a:prstGeom prst="rect">
            <a:avLst/>
          </a:prstGeom>
          <a:noFill/>
        </p:spPr>
        <p:txBody>
          <a:bodyPr wrap="none" lIns="91440" tIns="45720" rIns="91440" bIns="45720" rtlCol="0" anchor="t">
            <a:spAutoFit/>
          </a:bodyPr>
          <a:lstStyle/>
          <a:p>
            <a:pPr algn="ctr"/>
            <a:r>
              <a:rPr lang="en-US" sz="1200" b="1"/>
              <a:t>Ottoman</a:t>
            </a:r>
          </a:p>
          <a:p>
            <a:pPr algn="ctr"/>
            <a:r>
              <a:rPr lang="en-US" sz="1200"/>
              <a:t>BPLO - $1,204</a:t>
            </a:r>
            <a:endParaRPr lang="en-US" sz="1200">
              <a:cs typeface="Segoe UI Light"/>
            </a:endParaRPr>
          </a:p>
        </p:txBody>
      </p:sp>
      <p:sp>
        <p:nvSpPr>
          <p:cNvPr id="44" name="TextBox 43">
            <a:extLst>
              <a:ext uri="{FF2B5EF4-FFF2-40B4-BE49-F238E27FC236}">
                <a16:creationId xmlns:a16="http://schemas.microsoft.com/office/drawing/2014/main" id="{FC2ABAA6-C07A-495B-BC11-5DD0B6329453}"/>
              </a:ext>
            </a:extLst>
          </p:cNvPr>
          <p:cNvSpPr txBox="1"/>
          <p:nvPr/>
        </p:nvSpPr>
        <p:spPr>
          <a:xfrm>
            <a:off x="4778079" y="3185528"/>
            <a:ext cx="1228366" cy="646331"/>
          </a:xfrm>
          <a:prstGeom prst="rect">
            <a:avLst/>
          </a:prstGeom>
          <a:noFill/>
        </p:spPr>
        <p:txBody>
          <a:bodyPr wrap="square" lIns="91440" tIns="45720" rIns="91440" bIns="45720" rtlCol="0" anchor="t">
            <a:spAutoFit/>
          </a:bodyPr>
          <a:lstStyle/>
          <a:p>
            <a:pPr algn="ctr"/>
            <a:r>
              <a:rPr lang="en-US" sz="1200" b="1"/>
              <a:t>Right Half Back</a:t>
            </a:r>
          </a:p>
          <a:p>
            <a:pPr algn="ctr"/>
            <a:r>
              <a:rPr lang="en-US" sz="1200"/>
              <a:t>BPLRS - $1,971</a:t>
            </a:r>
            <a:endParaRPr lang="en-US" sz="1200">
              <a:cs typeface="Segoe UI Light"/>
            </a:endParaRPr>
          </a:p>
          <a:p>
            <a:pPr algn="ctr"/>
            <a:r>
              <a:rPr lang="en-US" sz="1200"/>
              <a:t>BPLRM - $2,107</a:t>
            </a:r>
            <a:endParaRPr lang="en-US" sz="1200">
              <a:cs typeface="Segoe UI Light"/>
            </a:endParaRPr>
          </a:p>
        </p:txBody>
      </p:sp>
      <p:sp>
        <p:nvSpPr>
          <p:cNvPr id="46" name="TextBox 45">
            <a:extLst>
              <a:ext uri="{FF2B5EF4-FFF2-40B4-BE49-F238E27FC236}">
                <a16:creationId xmlns:a16="http://schemas.microsoft.com/office/drawing/2014/main" id="{77E48C53-6F9E-48BC-A867-C33869558007}"/>
              </a:ext>
            </a:extLst>
          </p:cNvPr>
          <p:cNvSpPr txBox="1"/>
          <p:nvPr/>
        </p:nvSpPr>
        <p:spPr>
          <a:xfrm>
            <a:off x="6227806" y="3175551"/>
            <a:ext cx="1193670" cy="646331"/>
          </a:xfrm>
          <a:prstGeom prst="rect">
            <a:avLst/>
          </a:prstGeom>
          <a:noFill/>
        </p:spPr>
        <p:txBody>
          <a:bodyPr wrap="square" lIns="91440" tIns="45720" rIns="91440" bIns="45720" rtlCol="0" anchor="t">
            <a:spAutoFit/>
          </a:bodyPr>
          <a:lstStyle/>
          <a:p>
            <a:pPr algn="ctr"/>
            <a:r>
              <a:rPr lang="en-US" sz="1200" b="1"/>
              <a:t>Left Half Back </a:t>
            </a:r>
          </a:p>
          <a:p>
            <a:pPr algn="ctr"/>
            <a:r>
              <a:rPr lang="en-US" sz="1200"/>
              <a:t>BPLLS - $1,971</a:t>
            </a:r>
            <a:endParaRPr lang="en-US" sz="1200">
              <a:cs typeface="Segoe UI Light"/>
            </a:endParaRPr>
          </a:p>
          <a:p>
            <a:pPr algn="ctr"/>
            <a:r>
              <a:rPr lang="en-US" sz="1200"/>
              <a:t>BPLLM - $2,107</a:t>
            </a:r>
            <a:endParaRPr lang="en-US" sz="1200">
              <a:cs typeface="Segoe UI Light"/>
            </a:endParaRPr>
          </a:p>
        </p:txBody>
      </p:sp>
      <p:sp>
        <p:nvSpPr>
          <p:cNvPr id="48" name="TextBox 47">
            <a:extLst>
              <a:ext uri="{FF2B5EF4-FFF2-40B4-BE49-F238E27FC236}">
                <a16:creationId xmlns:a16="http://schemas.microsoft.com/office/drawing/2014/main" id="{836E4ACE-D938-4DC0-8EAC-9A6509CE4E6F}"/>
              </a:ext>
            </a:extLst>
          </p:cNvPr>
          <p:cNvSpPr txBox="1"/>
          <p:nvPr/>
        </p:nvSpPr>
        <p:spPr>
          <a:xfrm>
            <a:off x="7474939" y="3175551"/>
            <a:ext cx="1301198" cy="830997"/>
          </a:xfrm>
          <a:prstGeom prst="rect">
            <a:avLst/>
          </a:prstGeom>
          <a:noFill/>
        </p:spPr>
        <p:txBody>
          <a:bodyPr wrap="square" lIns="91440" tIns="45720" rIns="91440" bIns="45720" rtlCol="0" anchor="t">
            <a:spAutoFit/>
          </a:bodyPr>
          <a:lstStyle/>
          <a:p>
            <a:pPr algn="ctr"/>
            <a:r>
              <a:rPr lang="en-US" sz="1200" b="1"/>
              <a:t>Serpentine </a:t>
            </a:r>
          </a:p>
          <a:p>
            <a:pPr algn="ctr"/>
            <a:r>
              <a:rPr lang="en-US" sz="1200" b="1"/>
              <a:t>Wide at Back</a:t>
            </a:r>
          </a:p>
          <a:p>
            <a:pPr algn="ctr"/>
            <a:r>
              <a:rPr lang="en-US" sz="1200"/>
              <a:t>BPLSWS - $1,752</a:t>
            </a:r>
            <a:endParaRPr lang="en-US" sz="1200">
              <a:cs typeface="Segoe UI Light"/>
            </a:endParaRPr>
          </a:p>
          <a:p>
            <a:pPr algn="ctr"/>
            <a:r>
              <a:rPr lang="en-US" sz="1200"/>
              <a:t>BPLSWM - $1,888</a:t>
            </a:r>
            <a:endParaRPr lang="en-US" sz="1200">
              <a:cs typeface="Segoe UI Light"/>
            </a:endParaRPr>
          </a:p>
        </p:txBody>
      </p:sp>
      <p:sp>
        <p:nvSpPr>
          <p:cNvPr id="50" name="TextBox 49">
            <a:extLst>
              <a:ext uri="{FF2B5EF4-FFF2-40B4-BE49-F238E27FC236}">
                <a16:creationId xmlns:a16="http://schemas.microsoft.com/office/drawing/2014/main" id="{89D52A06-5814-432E-B80C-25158AC92414}"/>
              </a:ext>
            </a:extLst>
          </p:cNvPr>
          <p:cNvSpPr txBox="1"/>
          <p:nvPr/>
        </p:nvSpPr>
        <p:spPr>
          <a:xfrm>
            <a:off x="8693119" y="3175551"/>
            <a:ext cx="1479830" cy="830997"/>
          </a:xfrm>
          <a:prstGeom prst="rect">
            <a:avLst/>
          </a:prstGeom>
          <a:noFill/>
        </p:spPr>
        <p:txBody>
          <a:bodyPr wrap="square" lIns="91440" tIns="45720" rIns="91440" bIns="45720" rtlCol="0" anchor="t">
            <a:spAutoFit/>
          </a:bodyPr>
          <a:lstStyle/>
          <a:p>
            <a:pPr algn="ctr"/>
            <a:r>
              <a:rPr lang="en-US" sz="1200" b="1"/>
              <a:t>Serpentine </a:t>
            </a:r>
          </a:p>
          <a:p>
            <a:pPr algn="ctr"/>
            <a:r>
              <a:rPr lang="en-US" sz="1200" b="1"/>
              <a:t>Narrow at Back</a:t>
            </a:r>
          </a:p>
          <a:p>
            <a:pPr algn="ctr"/>
            <a:r>
              <a:rPr lang="en-US" sz="1200"/>
              <a:t>BPLSNS - $1,752</a:t>
            </a:r>
            <a:endParaRPr lang="en-US" sz="1200">
              <a:cs typeface="Segoe UI Light"/>
            </a:endParaRPr>
          </a:p>
          <a:p>
            <a:pPr algn="ctr"/>
            <a:r>
              <a:rPr lang="en-US" sz="1200"/>
              <a:t>BPLSNM - $1,888</a:t>
            </a:r>
            <a:endParaRPr lang="en-US" sz="1200">
              <a:cs typeface="Segoe UI Light"/>
            </a:endParaRPr>
          </a:p>
        </p:txBody>
      </p:sp>
      <p:sp>
        <p:nvSpPr>
          <p:cNvPr id="52" name="TextBox 51">
            <a:extLst>
              <a:ext uri="{FF2B5EF4-FFF2-40B4-BE49-F238E27FC236}">
                <a16:creationId xmlns:a16="http://schemas.microsoft.com/office/drawing/2014/main" id="{2BC5E23F-554D-448A-95E6-9A2C485285E3}"/>
              </a:ext>
            </a:extLst>
          </p:cNvPr>
          <p:cNvSpPr txBox="1"/>
          <p:nvPr/>
        </p:nvSpPr>
        <p:spPr>
          <a:xfrm>
            <a:off x="10060404" y="3185528"/>
            <a:ext cx="1555492" cy="646331"/>
          </a:xfrm>
          <a:prstGeom prst="rect">
            <a:avLst/>
          </a:prstGeom>
          <a:noFill/>
        </p:spPr>
        <p:txBody>
          <a:bodyPr wrap="square" lIns="91440" tIns="45720" rIns="91440" bIns="45720" rtlCol="0" anchor="t">
            <a:spAutoFit/>
          </a:bodyPr>
          <a:lstStyle/>
          <a:p>
            <a:pPr algn="ctr"/>
            <a:r>
              <a:rPr lang="en-US" sz="1200" b="1"/>
              <a:t>Serpentine </a:t>
            </a:r>
          </a:p>
          <a:p>
            <a:pPr algn="ctr"/>
            <a:r>
              <a:rPr lang="en-US" sz="1200" b="1"/>
              <a:t>Ottoman</a:t>
            </a:r>
          </a:p>
          <a:p>
            <a:pPr algn="ctr"/>
            <a:r>
              <a:rPr lang="en-US" sz="1200"/>
              <a:t>BPLO - $1,368</a:t>
            </a:r>
            <a:endParaRPr lang="en-US" sz="1200">
              <a:cs typeface="Segoe UI Light"/>
            </a:endParaRPr>
          </a:p>
        </p:txBody>
      </p:sp>
      <p:sp>
        <p:nvSpPr>
          <p:cNvPr id="54" name="TextBox 53">
            <a:extLst>
              <a:ext uri="{FF2B5EF4-FFF2-40B4-BE49-F238E27FC236}">
                <a16:creationId xmlns:a16="http://schemas.microsoft.com/office/drawing/2014/main" id="{4E45D71D-230B-4DCA-961C-269C84389DE9}"/>
              </a:ext>
            </a:extLst>
          </p:cNvPr>
          <p:cNvSpPr txBox="1"/>
          <p:nvPr/>
        </p:nvSpPr>
        <p:spPr>
          <a:xfrm>
            <a:off x="3472847" y="5361273"/>
            <a:ext cx="963725" cy="461665"/>
          </a:xfrm>
          <a:prstGeom prst="rect">
            <a:avLst/>
          </a:prstGeom>
          <a:noFill/>
        </p:spPr>
        <p:txBody>
          <a:bodyPr wrap="none" lIns="91440" tIns="45720" rIns="91440" bIns="45720" rtlCol="0" anchor="t">
            <a:spAutoFit/>
          </a:bodyPr>
          <a:lstStyle/>
          <a:p>
            <a:pPr algn="ctr"/>
            <a:r>
              <a:rPr lang="en-US" sz="1200" b="1"/>
              <a:t>Bolster Arm</a:t>
            </a:r>
          </a:p>
          <a:p>
            <a:pPr algn="ctr"/>
            <a:r>
              <a:rPr lang="en-US" sz="1200"/>
              <a:t>BPLB - $602</a:t>
            </a:r>
            <a:endParaRPr lang="en-US" sz="1200">
              <a:cs typeface="Segoe UI Light"/>
            </a:endParaRPr>
          </a:p>
        </p:txBody>
      </p:sp>
      <p:sp>
        <p:nvSpPr>
          <p:cNvPr id="56" name="TextBox 55">
            <a:extLst>
              <a:ext uri="{FF2B5EF4-FFF2-40B4-BE49-F238E27FC236}">
                <a16:creationId xmlns:a16="http://schemas.microsoft.com/office/drawing/2014/main" id="{70D5CF40-9DA2-4F6B-86A3-9A503504ED01}"/>
              </a:ext>
            </a:extLst>
          </p:cNvPr>
          <p:cNvSpPr txBox="1"/>
          <p:nvPr/>
        </p:nvSpPr>
        <p:spPr>
          <a:xfrm>
            <a:off x="760537" y="5361273"/>
            <a:ext cx="1030923" cy="646331"/>
          </a:xfrm>
          <a:prstGeom prst="rect">
            <a:avLst/>
          </a:prstGeom>
          <a:noFill/>
        </p:spPr>
        <p:txBody>
          <a:bodyPr wrap="none" lIns="91440" tIns="45720" rIns="91440" bIns="45720" rtlCol="0" anchor="t">
            <a:spAutoFit/>
          </a:bodyPr>
          <a:lstStyle/>
          <a:p>
            <a:pPr algn="ctr"/>
            <a:r>
              <a:rPr lang="en-US" sz="1200" b="1"/>
              <a:t>Tailored Arm</a:t>
            </a:r>
          </a:p>
          <a:p>
            <a:pPr algn="ctr"/>
            <a:r>
              <a:rPr lang="en-US" sz="1200"/>
              <a:t>BPLTL - $657</a:t>
            </a:r>
            <a:endParaRPr lang="en-US" sz="1200">
              <a:cs typeface="Segoe UI Light"/>
            </a:endParaRPr>
          </a:p>
          <a:p>
            <a:pPr algn="ctr"/>
            <a:r>
              <a:rPr lang="en-US" sz="1200"/>
              <a:t>BPLTR - $657</a:t>
            </a:r>
            <a:endParaRPr lang="en-US" sz="1200">
              <a:cs typeface="Segoe UI Light"/>
            </a:endParaRPr>
          </a:p>
        </p:txBody>
      </p:sp>
      <p:sp>
        <p:nvSpPr>
          <p:cNvPr id="58" name="TextBox 57">
            <a:extLst>
              <a:ext uri="{FF2B5EF4-FFF2-40B4-BE49-F238E27FC236}">
                <a16:creationId xmlns:a16="http://schemas.microsoft.com/office/drawing/2014/main" id="{C84A18AE-5795-40B4-A268-CD32DB42FCBD}"/>
              </a:ext>
            </a:extLst>
          </p:cNvPr>
          <p:cNvSpPr txBox="1"/>
          <p:nvPr/>
        </p:nvSpPr>
        <p:spPr>
          <a:xfrm>
            <a:off x="1919950" y="5361273"/>
            <a:ext cx="1047083" cy="646331"/>
          </a:xfrm>
          <a:prstGeom prst="rect">
            <a:avLst/>
          </a:prstGeom>
          <a:noFill/>
        </p:spPr>
        <p:txBody>
          <a:bodyPr wrap="none" lIns="91440" tIns="45720" rIns="91440" bIns="45720" rtlCol="0" anchor="t">
            <a:spAutoFit/>
          </a:bodyPr>
          <a:lstStyle/>
          <a:p>
            <a:pPr algn="ctr"/>
            <a:r>
              <a:rPr lang="en-US" sz="1200" b="1"/>
              <a:t>Box Arm</a:t>
            </a:r>
          </a:p>
          <a:p>
            <a:pPr algn="ctr"/>
            <a:r>
              <a:rPr lang="en-US" sz="1200"/>
              <a:t>BPLBL - $766</a:t>
            </a:r>
            <a:endParaRPr lang="en-US" sz="1200">
              <a:cs typeface="Segoe UI Light"/>
            </a:endParaRPr>
          </a:p>
          <a:p>
            <a:pPr algn="ctr"/>
            <a:r>
              <a:rPr lang="en-US" sz="1200"/>
              <a:t>BPLBR - $766</a:t>
            </a:r>
            <a:endParaRPr lang="en-US" sz="1200">
              <a:cs typeface="Segoe UI Light"/>
            </a:endParaRPr>
          </a:p>
        </p:txBody>
      </p:sp>
      <p:sp>
        <p:nvSpPr>
          <p:cNvPr id="60" name="TextBox 59">
            <a:extLst>
              <a:ext uri="{FF2B5EF4-FFF2-40B4-BE49-F238E27FC236}">
                <a16:creationId xmlns:a16="http://schemas.microsoft.com/office/drawing/2014/main" id="{809EF4F6-CBCB-4099-8187-BD281DB7A790}"/>
              </a:ext>
            </a:extLst>
          </p:cNvPr>
          <p:cNvSpPr txBox="1"/>
          <p:nvPr/>
        </p:nvSpPr>
        <p:spPr>
          <a:xfrm>
            <a:off x="4628103" y="5358657"/>
            <a:ext cx="1052404" cy="461665"/>
          </a:xfrm>
          <a:prstGeom prst="rect">
            <a:avLst/>
          </a:prstGeom>
          <a:noFill/>
        </p:spPr>
        <p:txBody>
          <a:bodyPr wrap="none" lIns="91440" tIns="45720" rIns="91440" bIns="45720" rtlCol="0" anchor="t">
            <a:spAutoFit/>
          </a:bodyPr>
          <a:lstStyle/>
          <a:p>
            <a:pPr algn="ctr"/>
            <a:r>
              <a:rPr lang="en-US" sz="1200" b="1"/>
              <a:t>Calf Rest</a:t>
            </a:r>
          </a:p>
          <a:p>
            <a:pPr algn="ctr"/>
            <a:r>
              <a:rPr lang="en-US" sz="1200"/>
              <a:t>BPLCR - $876</a:t>
            </a:r>
            <a:endParaRPr lang="en-US" sz="1200">
              <a:cs typeface="Segoe UI Light"/>
            </a:endParaRPr>
          </a:p>
        </p:txBody>
      </p:sp>
      <p:sp>
        <p:nvSpPr>
          <p:cNvPr id="64" name="TextBox 63">
            <a:extLst>
              <a:ext uri="{FF2B5EF4-FFF2-40B4-BE49-F238E27FC236}">
                <a16:creationId xmlns:a16="http://schemas.microsoft.com/office/drawing/2014/main" id="{99E1C09F-A9AE-4F9C-965D-0B04F0FE4E7F}"/>
              </a:ext>
            </a:extLst>
          </p:cNvPr>
          <p:cNvSpPr txBox="1"/>
          <p:nvPr/>
        </p:nvSpPr>
        <p:spPr>
          <a:xfrm>
            <a:off x="5756425" y="5358657"/>
            <a:ext cx="1374222" cy="461665"/>
          </a:xfrm>
          <a:prstGeom prst="rect">
            <a:avLst/>
          </a:prstGeom>
          <a:noFill/>
        </p:spPr>
        <p:txBody>
          <a:bodyPr wrap="none" lIns="91440" tIns="45720" rIns="91440" bIns="45720" rtlCol="0" anchor="t">
            <a:spAutoFit/>
          </a:bodyPr>
          <a:lstStyle/>
          <a:p>
            <a:pPr algn="ctr"/>
            <a:r>
              <a:rPr lang="en-US" sz="1200" b="1"/>
              <a:t>30</a:t>
            </a:r>
            <a:r>
              <a:rPr lang="en-US" sz="1200" b="1">
                <a:latin typeface="Calibri" panose="020F0502020204030204" pitchFamily="34" charset="0"/>
                <a:cs typeface="Calibri" panose="020F0502020204030204" pitchFamily="34" charset="0"/>
              </a:rPr>
              <a:t>" </a:t>
            </a:r>
            <a:r>
              <a:rPr lang="en-US" sz="1200" b="1"/>
              <a:t>Privacy Screen</a:t>
            </a:r>
          </a:p>
          <a:p>
            <a:pPr algn="ctr"/>
            <a:r>
              <a:rPr lang="en-US" sz="1200"/>
              <a:t>BPBSCR30 - $958</a:t>
            </a:r>
            <a:endParaRPr lang="en-US" sz="1200">
              <a:cs typeface="Segoe UI Light"/>
            </a:endParaRPr>
          </a:p>
        </p:txBody>
      </p:sp>
      <p:sp>
        <p:nvSpPr>
          <p:cNvPr id="72" name="TextBox 71">
            <a:extLst>
              <a:ext uri="{FF2B5EF4-FFF2-40B4-BE49-F238E27FC236}">
                <a16:creationId xmlns:a16="http://schemas.microsoft.com/office/drawing/2014/main" id="{9AD04EB6-1F6B-4B2C-9B43-198FCDF2DD94}"/>
              </a:ext>
            </a:extLst>
          </p:cNvPr>
          <p:cNvSpPr txBox="1"/>
          <p:nvPr/>
        </p:nvSpPr>
        <p:spPr>
          <a:xfrm>
            <a:off x="8793789" y="4098406"/>
            <a:ext cx="1752724" cy="338554"/>
          </a:xfrm>
          <a:prstGeom prst="rect">
            <a:avLst/>
          </a:prstGeom>
          <a:noFill/>
        </p:spPr>
        <p:txBody>
          <a:bodyPr wrap="none" rtlCol="0">
            <a:spAutoFit/>
          </a:bodyPr>
          <a:lstStyle/>
          <a:p>
            <a:r>
              <a:rPr lang="en-US" sz="1600" b="1"/>
              <a:t>Legs &amp; Connectors</a:t>
            </a:r>
          </a:p>
        </p:txBody>
      </p:sp>
      <p:sp>
        <p:nvSpPr>
          <p:cNvPr id="74" name="Title 12">
            <a:extLst>
              <a:ext uri="{FF2B5EF4-FFF2-40B4-BE49-F238E27FC236}">
                <a16:creationId xmlns:a16="http://schemas.microsoft.com/office/drawing/2014/main" id="{8CBA574E-B676-4CC7-9849-E4D29E4D4B49}"/>
              </a:ext>
            </a:extLst>
          </p:cNvPr>
          <p:cNvSpPr txBox="1">
            <a:spLocks/>
          </p:cNvSpPr>
          <p:nvPr/>
        </p:nvSpPr>
        <p:spPr>
          <a:xfrm>
            <a:off x="612449" y="934935"/>
            <a:ext cx="7977818"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Statement of Line &amp; List Price</a:t>
            </a:r>
            <a:endParaRPr lang="en-US" sz="4400"/>
          </a:p>
        </p:txBody>
      </p:sp>
      <p:pic>
        <p:nvPicPr>
          <p:cNvPr id="3" name="Picture 2">
            <a:extLst>
              <a:ext uri="{FF2B5EF4-FFF2-40B4-BE49-F238E27FC236}">
                <a16:creationId xmlns:a16="http://schemas.microsoft.com/office/drawing/2014/main" id="{D48ED05D-B63B-4E9E-89AB-C42700504574}"/>
              </a:ext>
            </a:extLst>
          </p:cNvPr>
          <p:cNvPicPr>
            <a:picLocks noChangeAspect="1"/>
          </p:cNvPicPr>
          <p:nvPr/>
        </p:nvPicPr>
        <p:blipFill>
          <a:blip r:embed="rId2"/>
          <a:stretch>
            <a:fillRect/>
          </a:stretch>
        </p:blipFill>
        <p:spPr>
          <a:xfrm>
            <a:off x="1072707" y="2443253"/>
            <a:ext cx="797204" cy="664337"/>
          </a:xfrm>
          <a:prstGeom prst="rect">
            <a:avLst/>
          </a:prstGeom>
        </p:spPr>
      </p:pic>
      <p:pic>
        <p:nvPicPr>
          <p:cNvPr id="7" name="Picture 6">
            <a:extLst>
              <a:ext uri="{FF2B5EF4-FFF2-40B4-BE49-F238E27FC236}">
                <a16:creationId xmlns:a16="http://schemas.microsoft.com/office/drawing/2014/main" id="{C5F6CAFD-3846-4C49-BB9D-605E17D938CC}"/>
              </a:ext>
            </a:extLst>
          </p:cNvPr>
          <p:cNvPicPr>
            <a:picLocks noChangeAspect="1"/>
          </p:cNvPicPr>
          <p:nvPr/>
        </p:nvPicPr>
        <p:blipFill>
          <a:blip r:embed="rId3"/>
          <a:stretch>
            <a:fillRect/>
          </a:stretch>
        </p:blipFill>
        <p:spPr>
          <a:xfrm>
            <a:off x="2321654" y="2444984"/>
            <a:ext cx="869851" cy="664337"/>
          </a:xfrm>
          <a:prstGeom prst="rect">
            <a:avLst/>
          </a:prstGeom>
        </p:spPr>
      </p:pic>
      <p:pic>
        <p:nvPicPr>
          <p:cNvPr id="11" name="Picture 10">
            <a:extLst>
              <a:ext uri="{FF2B5EF4-FFF2-40B4-BE49-F238E27FC236}">
                <a16:creationId xmlns:a16="http://schemas.microsoft.com/office/drawing/2014/main" id="{AF15430C-C2BB-472A-9F2B-BA855549C079}"/>
              </a:ext>
            </a:extLst>
          </p:cNvPr>
          <p:cNvPicPr>
            <a:picLocks noChangeAspect="1"/>
          </p:cNvPicPr>
          <p:nvPr/>
        </p:nvPicPr>
        <p:blipFill>
          <a:blip r:embed="rId4"/>
          <a:stretch>
            <a:fillRect/>
          </a:stretch>
        </p:blipFill>
        <p:spPr>
          <a:xfrm>
            <a:off x="3565291" y="2691501"/>
            <a:ext cx="864531" cy="417695"/>
          </a:xfrm>
          <a:prstGeom prst="rect">
            <a:avLst/>
          </a:prstGeom>
        </p:spPr>
      </p:pic>
      <p:pic>
        <p:nvPicPr>
          <p:cNvPr id="15" name="Picture 14">
            <a:extLst>
              <a:ext uri="{FF2B5EF4-FFF2-40B4-BE49-F238E27FC236}">
                <a16:creationId xmlns:a16="http://schemas.microsoft.com/office/drawing/2014/main" id="{F7217509-6551-4240-82B5-9AB698D9CFC3}"/>
              </a:ext>
            </a:extLst>
          </p:cNvPr>
          <p:cNvPicPr>
            <a:picLocks noChangeAspect="1"/>
          </p:cNvPicPr>
          <p:nvPr/>
        </p:nvPicPr>
        <p:blipFill>
          <a:blip r:embed="rId5"/>
          <a:stretch>
            <a:fillRect/>
          </a:stretch>
        </p:blipFill>
        <p:spPr>
          <a:xfrm>
            <a:off x="6367124" y="2490936"/>
            <a:ext cx="938534" cy="624254"/>
          </a:xfrm>
          <a:prstGeom prst="rect">
            <a:avLst/>
          </a:prstGeom>
        </p:spPr>
      </p:pic>
      <p:pic>
        <p:nvPicPr>
          <p:cNvPr id="19" name="Picture 18">
            <a:extLst>
              <a:ext uri="{FF2B5EF4-FFF2-40B4-BE49-F238E27FC236}">
                <a16:creationId xmlns:a16="http://schemas.microsoft.com/office/drawing/2014/main" id="{F22EC276-BE25-4725-838A-9C0B59AD0807}"/>
              </a:ext>
            </a:extLst>
          </p:cNvPr>
          <p:cNvPicPr>
            <a:picLocks noChangeAspect="1"/>
          </p:cNvPicPr>
          <p:nvPr/>
        </p:nvPicPr>
        <p:blipFill>
          <a:blip r:embed="rId6"/>
          <a:stretch>
            <a:fillRect/>
          </a:stretch>
        </p:blipFill>
        <p:spPr>
          <a:xfrm>
            <a:off x="4871662" y="2449202"/>
            <a:ext cx="1071563" cy="676275"/>
          </a:xfrm>
          <a:prstGeom prst="rect">
            <a:avLst/>
          </a:prstGeom>
        </p:spPr>
      </p:pic>
      <p:pic>
        <p:nvPicPr>
          <p:cNvPr id="23" name="Picture 22">
            <a:extLst>
              <a:ext uri="{FF2B5EF4-FFF2-40B4-BE49-F238E27FC236}">
                <a16:creationId xmlns:a16="http://schemas.microsoft.com/office/drawing/2014/main" id="{631BFEFF-C40F-47AB-8C67-ECFE011D74BA}"/>
              </a:ext>
            </a:extLst>
          </p:cNvPr>
          <p:cNvPicPr>
            <a:picLocks noChangeAspect="1"/>
          </p:cNvPicPr>
          <p:nvPr/>
        </p:nvPicPr>
        <p:blipFill>
          <a:blip r:embed="rId7"/>
          <a:stretch>
            <a:fillRect/>
          </a:stretch>
        </p:blipFill>
        <p:spPr>
          <a:xfrm>
            <a:off x="7720416" y="2462712"/>
            <a:ext cx="869851" cy="669492"/>
          </a:xfrm>
          <a:prstGeom prst="rect">
            <a:avLst/>
          </a:prstGeom>
        </p:spPr>
      </p:pic>
      <p:pic>
        <p:nvPicPr>
          <p:cNvPr id="27" name="Picture 26">
            <a:extLst>
              <a:ext uri="{FF2B5EF4-FFF2-40B4-BE49-F238E27FC236}">
                <a16:creationId xmlns:a16="http://schemas.microsoft.com/office/drawing/2014/main" id="{ED5A3B7F-3521-422A-A213-C6941D550624}"/>
              </a:ext>
            </a:extLst>
          </p:cNvPr>
          <p:cNvPicPr>
            <a:picLocks noChangeAspect="1"/>
          </p:cNvPicPr>
          <p:nvPr/>
        </p:nvPicPr>
        <p:blipFill>
          <a:blip r:embed="rId8"/>
          <a:stretch>
            <a:fillRect/>
          </a:stretch>
        </p:blipFill>
        <p:spPr>
          <a:xfrm>
            <a:off x="9025870" y="2436115"/>
            <a:ext cx="862647" cy="664337"/>
          </a:xfrm>
          <a:prstGeom prst="rect">
            <a:avLst/>
          </a:prstGeom>
        </p:spPr>
      </p:pic>
      <p:pic>
        <p:nvPicPr>
          <p:cNvPr id="31" name="Picture 30">
            <a:extLst>
              <a:ext uri="{FF2B5EF4-FFF2-40B4-BE49-F238E27FC236}">
                <a16:creationId xmlns:a16="http://schemas.microsoft.com/office/drawing/2014/main" id="{3E46DDD7-F4D8-4D65-B246-08EB6FAB0D9A}"/>
              </a:ext>
            </a:extLst>
          </p:cNvPr>
          <p:cNvPicPr>
            <a:picLocks noChangeAspect="1"/>
          </p:cNvPicPr>
          <p:nvPr/>
        </p:nvPicPr>
        <p:blipFill>
          <a:blip r:embed="rId9"/>
          <a:stretch>
            <a:fillRect/>
          </a:stretch>
        </p:blipFill>
        <p:spPr>
          <a:xfrm>
            <a:off x="10319587" y="2616794"/>
            <a:ext cx="1000787" cy="474950"/>
          </a:xfrm>
          <a:prstGeom prst="rect">
            <a:avLst/>
          </a:prstGeom>
        </p:spPr>
      </p:pic>
      <p:pic>
        <p:nvPicPr>
          <p:cNvPr id="35" name="Picture 34">
            <a:extLst>
              <a:ext uri="{FF2B5EF4-FFF2-40B4-BE49-F238E27FC236}">
                <a16:creationId xmlns:a16="http://schemas.microsoft.com/office/drawing/2014/main" id="{E50EBD53-4B05-4D8A-AF15-84D1035C0388}"/>
              </a:ext>
            </a:extLst>
          </p:cNvPr>
          <p:cNvPicPr>
            <a:picLocks noChangeAspect="1"/>
          </p:cNvPicPr>
          <p:nvPr/>
        </p:nvPicPr>
        <p:blipFill>
          <a:blip r:embed="rId10"/>
          <a:stretch>
            <a:fillRect/>
          </a:stretch>
        </p:blipFill>
        <p:spPr>
          <a:xfrm>
            <a:off x="874310" y="4628808"/>
            <a:ext cx="745268" cy="673356"/>
          </a:xfrm>
          <a:prstGeom prst="rect">
            <a:avLst/>
          </a:prstGeom>
        </p:spPr>
      </p:pic>
      <p:pic>
        <p:nvPicPr>
          <p:cNvPr id="39" name="Picture 38">
            <a:extLst>
              <a:ext uri="{FF2B5EF4-FFF2-40B4-BE49-F238E27FC236}">
                <a16:creationId xmlns:a16="http://schemas.microsoft.com/office/drawing/2014/main" id="{0E802483-002D-4B11-996B-19CA0F556B20}"/>
              </a:ext>
            </a:extLst>
          </p:cNvPr>
          <p:cNvPicPr>
            <a:picLocks noChangeAspect="1"/>
          </p:cNvPicPr>
          <p:nvPr/>
        </p:nvPicPr>
        <p:blipFill>
          <a:blip r:embed="rId11"/>
          <a:stretch>
            <a:fillRect/>
          </a:stretch>
        </p:blipFill>
        <p:spPr>
          <a:xfrm>
            <a:off x="2059937" y="4620559"/>
            <a:ext cx="745268" cy="679894"/>
          </a:xfrm>
          <a:prstGeom prst="rect">
            <a:avLst/>
          </a:prstGeom>
        </p:spPr>
      </p:pic>
      <p:pic>
        <p:nvPicPr>
          <p:cNvPr id="43" name="Picture 42">
            <a:extLst>
              <a:ext uri="{FF2B5EF4-FFF2-40B4-BE49-F238E27FC236}">
                <a16:creationId xmlns:a16="http://schemas.microsoft.com/office/drawing/2014/main" id="{A6D5C459-CB8A-44BE-968F-559DA0D7319E}"/>
              </a:ext>
            </a:extLst>
          </p:cNvPr>
          <p:cNvPicPr>
            <a:picLocks noChangeAspect="1"/>
          </p:cNvPicPr>
          <p:nvPr/>
        </p:nvPicPr>
        <p:blipFill>
          <a:blip r:embed="rId12"/>
          <a:stretch>
            <a:fillRect/>
          </a:stretch>
        </p:blipFill>
        <p:spPr>
          <a:xfrm>
            <a:off x="4805724" y="4769064"/>
            <a:ext cx="660580" cy="533100"/>
          </a:xfrm>
          <a:prstGeom prst="rect">
            <a:avLst/>
          </a:prstGeom>
        </p:spPr>
      </p:pic>
      <p:pic>
        <p:nvPicPr>
          <p:cNvPr id="47" name="Picture 46">
            <a:extLst>
              <a:ext uri="{FF2B5EF4-FFF2-40B4-BE49-F238E27FC236}">
                <a16:creationId xmlns:a16="http://schemas.microsoft.com/office/drawing/2014/main" id="{E954FB51-53F9-45CC-BE30-901ACA65DF3F}"/>
              </a:ext>
            </a:extLst>
          </p:cNvPr>
          <p:cNvPicPr>
            <a:picLocks noChangeAspect="1"/>
          </p:cNvPicPr>
          <p:nvPr/>
        </p:nvPicPr>
        <p:blipFill>
          <a:blip r:embed="rId13"/>
          <a:stretch>
            <a:fillRect/>
          </a:stretch>
        </p:blipFill>
        <p:spPr>
          <a:xfrm>
            <a:off x="3599483" y="4700719"/>
            <a:ext cx="745268" cy="593172"/>
          </a:xfrm>
          <a:prstGeom prst="rect">
            <a:avLst/>
          </a:prstGeom>
        </p:spPr>
      </p:pic>
      <p:pic>
        <p:nvPicPr>
          <p:cNvPr id="51" name="Picture 50">
            <a:extLst>
              <a:ext uri="{FF2B5EF4-FFF2-40B4-BE49-F238E27FC236}">
                <a16:creationId xmlns:a16="http://schemas.microsoft.com/office/drawing/2014/main" id="{5FF04A0E-A0E8-4434-9CBB-70671F6FABEB}"/>
              </a:ext>
            </a:extLst>
          </p:cNvPr>
          <p:cNvPicPr>
            <a:picLocks noChangeAspect="1"/>
          </p:cNvPicPr>
          <p:nvPr/>
        </p:nvPicPr>
        <p:blipFill>
          <a:blip r:embed="rId14"/>
          <a:stretch>
            <a:fillRect/>
          </a:stretch>
        </p:blipFill>
        <p:spPr>
          <a:xfrm>
            <a:off x="6247186" y="4542122"/>
            <a:ext cx="423821" cy="751319"/>
          </a:xfrm>
          <a:prstGeom prst="rect">
            <a:avLst/>
          </a:prstGeom>
        </p:spPr>
      </p:pic>
      <p:pic>
        <p:nvPicPr>
          <p:cNvPr id="55" name="Picture 54">
            <a:extLst>
              <a:ext uri="{FF2B5EF4-FFF2-40B4-BE49-F238E27FC236}">
                <a16:creationId xmlns:a16="http://schemas.microsoft.com/office/drawing/2014/main" id="{D2502E67-7A75-4B13-91DB-5C627BF4B9DC}"/>
              </a:ext>
            </a:extLst>
          </p:cNvPr>
          <p:cNvPicPr>
            <a:picLocks noChangeAspect="1"/>
          </p:cNvPicPr>
          <p:nvPr/>
        </p:nvPicPr>
        <p:blipFill>
          <a:blip r:embed="rId15"/>
          <a:stretch>
            <a:fillRect/>
          </a:stretch>
        </p:blipFill>
        <p:spPr>
          <a:xfrm>
            <a:off x="7359873" y="4547142"/>
            <a:ext cx="552428" cy="753311"/>
          </a:xfrm>
          <a:prstGeom prst="rect">
            <a:avLst/>
          </a:prstGeom>
        </p:spPr>
      </p:pic>
      <p:sp>
        <p:nvSpPr>
          <p:cNvPr id="67" name="TextBox 66">
            <a:extLst>
              <a:ext uri="{FF2B5EF4-FFF2-40B4-BE49-F238E27FC236}">
                <a16:creationId xmlns:a16="http://schemas.microsoft.com/office/drawing/2014/main" id="{6EF2404D-E6AD-46E7-B3CE-181FE9428686}"/>
              </a:ext>
            </a:extLst>
          </p:cNvPr>
          <p:cNvSpPr txBox="1"/>
          <p:nvPr/>
        </p:nvSpPr>
        <p:spPr>
          <a:xfrm>
            <a:off x="6992667" y="5358656"/>
            <a:ext cx="1398140" cy="461665"/>
          </a:xfrm>
          <a:prstGeom prst="rect">
            <a:avLst/>
          </a:prstGeom>
          <a:noFill/>
        </p:spPr>
        <p:txBody>
          <a:bodyPr wrap="none" lIns="91440" tIns="45720" rIns="91440" bIns="45720" rtlCol="0" anchor="t">
            <a:spAutoFit/>
          </a:bodyPr>
          <a:lstStyle/>
          <a:p>
            <a:pPr algn="ctr"/>
            <a:r>
              <a:rPr lang="en-US" sz="1200" b="1"/>
              <a:t>45</a:t>
            </a:r>
            <a:r>
              <a:rPr lang="en-US" sz="1200" b="1">
                <a:latin typeface="Calibri" panose="020F0502020204030204" pitchFamily="34" charset="0"/>
                <a:cs typeface="Calibri" panose="020F0502020204030204" pitchFamily="34" charset="0"/>
              </a:rPr>
              <a:t>" </a:t>
            </a:r>
            <a:r>
              <a:rPr lang="en-US" sz="1200" b="1"/>
              <a:t>Privacy Screen</a:t>
            </a:r>
          </a:p>
          <a:p>
            <a:pPr algn="ctr"/>
            <a:r>
              <a:rPr lang="en-US" sz="1200"/>
              <a:t>BPBSCR45 - $1,067</a:t>
            </a:r>
            <a:endParaRPr lang="en-US" sz="1200">
              <a:cs typeface="Segoe UI Light"/>
            </a:endParaRPr>
          </a:p>
        </p:txBody>
      </p:sp>
      <p:pic>
        <p:nvPicPr>
          <p:cNvPr id="59" name="Picture 58">
            <a:extLst>
              <a:ext uri="{FF2B5EF4-FFF2-40B4-BE49-F238E27FC236}">
                <a16:creationId xmlns:a16="http://schemas.microsoft.com/office/drawing/2014/main" id="{D527428B-F22C-4B45-8310-13794F5EDF3F}"/>
              </a:ext>
            </a:extLst>
          </p:cNvPr>
          <p:cNvPicPr>
            <a:picLocks noChangeAspect="1"/>
          </p:cNvPicPr>
          <p:nvPr/>
        </p:nvPicPr>
        <p:blipFill>
          <a:blip r:embed="rId16"/>
          <a:stretch>
            <a:fillRect/>
          </a:stretch>
        </p:blipFill>
        <p:spPr>
          <a:xfrm>
            <a:off x="8845022" y="4727143"/>
            <a:ext cx="676674" cy="356527"/>
          </a:xfrm>
          <a:prstGeom prst="rect">
            <a:avLst/>
          </a:prstGeom>
        </p:spPr>
      </p:pic>
      <p:pic>
        <p:nvPicPr>
          <p:cNvPr id="63" name="Picture 62">
            <a:extLst>
              <a:ext uri="{FF2B5EF4-FFF2-40B4-BE49-F238E27FC236}">
                <a16:creationId xmlns:a16="http://schemas.microsoft.com/office/drawing/2014/main" id="{B38DAD01-7058-4396-B1E8-97254DE22F0B}"/>
              </a:ext>
            </a:extLst>
          </p:cNvPr>
          <p:cNvPicPr>
            <a:picLocks noChangeAspect="1"/>
          </p:cNvPicPr>
          <p:nvPr/>
        </p:nvPicPr>
        <p:blipFill>
          <a:blip r:embed="rId17"/>
          <a:stretch>
            <a:fillRect/>
          </a:stretch>
        </p:blipFill>
        <p:spPr>
          <a:xfrm>
            <a:off x="9537776" y="4650703"/>
            <a:ext cx="368643" cy="534156"/>
          </a:xfrm>
          <a:prstGeom prst="rect">
            <a:avLst/>
          </a:prstGeom>
        </p:spPr>
      </p:pic>
      <p:pic>
        <p:nvPicPr>
          <p:cNvPr id="69" name="Picture 68">
            <a:extLst>
              <a:ext uri="{FF2B5EF4-FFF2-40B4-BE49-F238E27FC236}">
                <a16:creationId xmlns:a16="http://schemas.microsoft.com/office/drawing/2014/main" id="{A99906A0-184F-46A5-9F32-7709D0978D32}"/>
              </a:ext>
            </a:extLst>
          </p:cNvPr>
          <p:cNvPicPr>
            <a:picLocks noChangeAspect="1"/>
          </p:cNvPicPr>
          <p:nvPr/>
        </p:nvPicPr>
        <p:blipFill>
          <a:blip r:embed="rId18"/>
          <a:stretch>
            <a:fillRect/>
          </a:stretch>
        </p:blipFill>
        <p:spPr>
          <a:xfrm>
            <a:off x="10041534" y="4598574"/>
            <a:ext cx="425609" cy="638414"/>
          </a:xfrm>
          <a:prstGeom prst="rect">
            <a:avLst/>
          </a:prstGeom>
        </p:spPr>
      </p:pic>
      <p:pic>
        <p:nvPicPr>
          <p:cNvPr id="73" name="Picture 72">
            <a:extLst>
              <a:ext uri="{FF2B5EF4-FFF2-40B4-BE49-F238E27FC236}">
                <a16:creationId xmlns:a16="http://schemas.microsoft.com/office/drawing/2014/main" id="{12B6DB0D-63DB-4302-BCA6-E1BC34566CA9}"/>
              </a:ext>
            </a:extLst>
          </p:cNvPr>
          <p:cNvPicPr>
            <a:picLocks noChangeAspect="1"/>
          </p:cNvPicPr>
          <p:nvPr/>
        </p:nvPicPr>
        <p:blipFill>
          <a:blip r:embed="rId19"/>
          <a:stretch>
            <a:fillRect/>
          </a:stretch>
        </p:blipFill>
        <p:spPr>
          <a:xfrm>
            <a:off x="10571123" y="4703652"/>
            <a:ext cx="425609" cy="438705"/>
          </a:xfrm>
          <a:prstGeom prst="rect">
            <a:avLst/>
          </a:prstGeom>
        </p:spPr>
      </p:pic>
      <p:sp>
        <p:nvSpPr>
          <p:cNvPr id="75" name="TextBox 74">
            <a:extLst>
              <a:ext uri="{FF2B5EF4-FFF2-40B4-BE49-F238E27FC236}">
                <a16:creationId xmlns:a16="http://schemas.microsoft.com/office/drawing/2014/main" id="{F68497D6-24E9-41C1-80B1-B5D1C48A28B7}"/>
              </a:ext>
            </a:extLst>
          </p:cNvPr>
          <p:cNvSpPr txBox="1"/>
          <p:nvPr/>
        </p:nvSpPr>
        <p:spPr>
          <a:xfrm>
            <a:off x="8817728" y="5364300"/>
            <a:ext cx="2586441" cy="461665"/>
          </a:xfrm>
          <a:prstGeom prst="rect">
            <a:avLst/>
          </a:prstGeom>
          <a:noFill/>
        </p:spPr>
        <p:txBody>
          <a:bodyPr wrap="square" rtlCol="0">
            <a:spAutoFit/>
          </a:bodyPr>
          <a:lstStyle/>
          <a:p>
            <a:r>
              <a:rPr lang="en-US" sz="1200"/>
              <a:t>See the Price &amp; Specification Guide for pricing and more details. </a:t>
            </a:r>
          </a:p>
        </p:txBody>
      </p:sp>
      <p:sp>
        <p:nvSpPr>
          <p:cNvPr id="8" name="Rectangle 7">
            <a:extLst>
              <a:ext uri="{FF2B5EF4-FFF2-40B4-BE49-F238E27FC236}">
                <a16:creationId xmlns:a16="http://schemas.microsoft.com/office/drawing/2014/main" id="{A5F2BB76-871E-44B9-8EA0-F62562AF89D0}"/>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86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4" name="TextBox 13">
            <a:extLst>
              <a:ext uri="{FF2B5EF4-FFF2-40B4-BE49-F238E27FC236}">
                <a16:creationId xmlns:a16="http://schemas.microsoft.com/office/drawing/2014/main" id="{BE4EF0E2-872E-46C4-81E7-035BE9DD4BF9}"/>
              </a:ext>
            </a:extLst>
          </p:cNvPr>
          <p:cNvSpPr txBox="1"/>
          <p:nvPr/>
        </p:nvSpPr>
        <p:spPr>
          <a:xfrm>
            <a:off x="615939" y="1887815"/>
            <a:ext cx="1871603" cy="338554"/>
          </a:xfrm>
          <a:prstGeom prst="rect">
            <a:avLst/>
          </a:prstGeom>
          <a:noFill/>
        </p:spPr>
        <p:txBody>
          <a:bodyPr wrap="none" rtlCol="0">
            <a:spAutoFit/>
          </a:bodyPr>
          <a:lstStyle/>
          <a:p>
            <a:r>
              <a:rPr lang="en-US" sz="1600" b="1"/>
              <a:t>Work Seats &amp; Backs</a:t>
            </a:r>
          </a:p>
        </p:txBody>
      </p:sp>
      <p:sp>
        <p:nvSpPr>
          <p:cNvPr id="26" name="TextBox 25">
            <a:extLst>
              <a:ext uri="{FF2B5EF4-FFF2-40B4-BE49-F238E27FC236}">
                <a16:creationId xmlns:a16="http://schemas.microsoft.com/office/drawing/2014/main" id="{376C07CA-3505-4DDC-A7BB-4A3674007477}"/>
              </a:ext>
            </a:extLst>
          </p:cNvPr>
          <p:cNvSpPr txBox="1"/>
          <p:nvPr/>
        </p:nvSpPr>
        <p:spPr>
          <a:xfrm>
            <a:off x="790703" y="3179486"/>
            <a:ext cx="1378904" cy="646331"/>
          </a:xfrm>
          <a:prstGeom prst="rect">
            <a:avLst/>
          </a:prstGeom>
          <a:noFill/>
        </p:spPr>
        <p:txBody>
          <a:bodyPr wrap="none" lIns="91440" tIns="45720" rIns="91440" bIns="45720" rtlCol="0" anchor="t">
            <a:spAutoFit/>
          </a:bodyPr>
          <a:lstStyle/>
          <a:p>
            <a:pPr algn="ctr"/>
            <a:r>
              <a:rPr lang="en-US" sz="1200" b="1"/>
              <a:t>Single Seat &amp; Back</a:t>
            </a:r>
          </a:p>
          <a:p>
            <a:pPr algn="ctr"/>
            <a:r>
              <a:rPr lang="en-US" sz="1200"/>
              <a:t>BPWSS - $1,368</a:t>
            </a:r>
            <a:endParaRPr lang="en-US" sz="1200">
              <a:cs typeface="Segoe UI Light"/>
            </a:endParaRPr>
          </a:p>
          <a:p>
            <a:pPr algn="ctr"/>
            <a:r>
              <a:rPr lang="en-US" sz="1200"/>
              <a:t>BPWSM - $1,478</a:t>
            </a:r>
            <a:endParaRPr lang="en-US" sz="1200">
              <a:cs typeface="Segoe UI Light"/>
            </a:endParaRPr>
          </a:p>
        </p:txBody>
      </p:sp>
      <p:sp>
        <p:nvSpPr>
          <p:cNvPr id="28" name="TextBox 27">
            <a:extLst>
              <a:ext uri="{FF2B5EF4-FFF2-40B4-BE49-F238E27FC236}">
                <a16:creationId xmlns:a16="http://schemas.microsoft.com/office/drawing/2014/main" id="{B298D65C-3FCE-453E-99E1-B7CFAB72D2D8}"/>
              </a:ext>
            </a:extLst>
          </p:cNvPr>
          <p:cNvSpPr txBox="1"/>
          <p:nvPr/>
        </p:nvSpPr>
        <p:spPr>
          <a:xfrm>
            <a:off x="612449" y="4096740"/>
            <a:ext cx="631904" cy="338554"/>
          </a:xfrm>
          <a:prstGeom prst="rect">
            <a:avLst/>
          </a:prstGeom>
          <a:noFill/>
        </p:spPr>
        <p:txBody>
          <a:bodyPr wrap="none" rtlCol="0">
            <a:spAutoFit/>
          </a:bodyPr>
          <a:lstStyle/>
          <a:p>
            <a:r>
              <a:rPr lang="en-US" sz="1600" b="1"/>
              <a:t>Arms</a:t>
            </a:r>
          </a:p>
        </p:txBody>
      </p:sp>
      <p:sp>
        <p:nvSpPr>
          <p:cNvPr id="36" name="TextBox 35">
            <a:extLst>
              <a:ext uri="{FF2B5EF4-FFF2-40B4-BE49-F238E27FC236}">
                <a16:creationId xmlns:a16="http://schemas.microsoft.com/office/drawing/2014/main" id="{5BAC036A-8EBC-4BDB-AB62-28EF778C8998}"/>
              </a:ext>
            </a:extLst>
          </p:cNvPr>
          <p:cNvSpPr txBox="1"/>
          <p:nvPr/>
        </p:nvSpPr>
        <p:spPr>
          <a:xfrm>
            <a:off x="3287316" y="4096739"/>
            <a:ext cx="1167307" cy="338554"/>
          </a:xfrm>
          <a:prstGeom prst="rect">
            <a:avLst/>
          </a:prstGeom>
          <a:noFill/>
        </p:spPr>
        <p:txBody>
          <a:bodyPr wrap="none" rtlCol="0">
            <a:spAutoFit/>
          </a:bodyPr>
          <a:lstStyle/>
          <a:p>
            <a:r>
              <a:rPr lang="en-US" sz="1600" b="1"/>
              <a:t>Accessories</a:t>
            </a:r>
          </a:p>
        </p:txBody>
      </p:sp>
      <p:sp>
        <p:nvSpPr>
          <p:cNvPr id="40" name="TextBox 39">
            <a:extLst>
              <a:ext uri="{FF2B5EF4-FFF2-40B4-BE49-F238E27FC236}">
                <a16:creationId xmlns:a16="http://schemas.microsoft.com/office/drawing/2014/main" id="{ED210639-904C-4BE4-80BB-9F1F6F48690F}"/>
              </a:ext>
            </a:extLst>
          </p:cNvPr>
          <p:cNvSpPr txBox="1"/>
          <p:nvPr/>
        </p:nvSpPr>
        <p:spPr>
          <a:xfrm>
            <a:off x="2121644" y="3179486"/>
            <a:ext cx="1239057" cy="646331"/>
          </a:xfrm>
          <a:prstGeom prst="rect">
            <a:avLst/>
          </a:prstGeom>
          <a:noFill/>
        </p:spPr>
        <p:txBody>
          <a:bodyPr wrap="none" lIns="91440" tIns="45720" rIns="91440" bIns="45720" rtlCol="0" anchor="t">
            <a:spAutoFit/>
          </a:bodyPr>
          <a:lstStyle/>
          <a:p>
            <a:pPr algn="ctr"/>
            <a:r>
              <a:rPr lang="en-US" sz="1200" b="1"/>
              <a:t>Corner</a:t>
            </a:r>
          </a:p>
          <a:p>
            <a:pPr algn="ctr"/>
            <a:r>
              <a:rPr lang="en-US" sz="1200"/>
              <a:t>BPWCS - $1,752</a:t>
            </a:r>
            <a:endParaRPr lang="en-US" sz="1200">
              <a:cs typeface="Segoe UI Light"/>
            </a:endParaRPr>
          </a:p>
          <a:p>
            <a:pPr algn="ctr"/>
            <a:r>
              <a:rPr lang="en-US" sz="1200"/>
              <a:t>BPWCM - $1,971</a:t>
            </a:r>
            <a:endParaRPr lang="en-US" sz="1200">
              <a:cs typeface="Segoe UI Light"/>
            </a:endParaRPr>
          </a:p>
        </p:txBody>
      </p:sp>
      <p:sp>
        <p:nvSpPr>
          <p:cNvPr id="42" name="TextBox 41">
            <a:extLst>
              <a:ext uri="{FF2B5EF4-FFF2-40B4-BE49-F238E27FC236}">
                <a16:creationId xmlns:a16="http://schemas.microsoft.com/office/drawing/2014/main" id="{2DB3FEF9-E283-40CB-8A4F-8D789053700A}"/>
              </a:ext>
            </a:extLst>
          </p:cNvPr>
          <p:cNvSpPr txBox="1"/>
          <p:nvPr/>
        </p:nvSpPr>
        <p:spPr>
          <a:xfrm>
            <a:off x="3404401" y="3175551"/>
            <a:ext cx="1157305" cy="461665"/>
          </a:xfrm>
          <a:prstGeom prst="rect">
            <a:avLst/>
          </a:prstGeom>
          <a:noFill/>
        </p:spPr>
        <p:txBody>
          <a:bodyPr wrap="none" lIns="91440" tIns="45720" rIns="91440" bIns="45720" rtlCol="0" anchor="t">
            <a:spAutoFit/>
          </a:bodyPr>
          <a:lstStyle/>
          <a:p>
            <a:pPr algn="ctr"/>
            <a:r>
              <a:rPr lang="en-US" sz="1200" b="1"/>
              <a:t>Ottoman</a:t>
            </a:r>
          </a:p>
          <a:p>
            <a:pPr algn="ctr"/>
            <a:r>
              <a:rPr lang="en-US" sz="1200"/>
              <a:t>BPWO - $1,095</a:t>
            </a:r>
            <a:endParaRPr lang="en-US" sz="1200">
              <a:cs typeface="Segoe UI Light"/>
            </a:endParaRPr>
          </a:p>
        </p:txBody>
      </p:sp>
      <p:sp>
        <p:nvSpPr>
          <p:cNvPr id="44" name="TextBox 43">
            <a:extLst>
              <a:ext uri="{FF2B5EF4-FFF2-40B4-BE49-F238E27FC236}">
                <a16:creationId xmlns:a16="http://schemas.microsoft.com/office/drawing/2014/main" id="{FC2ABAA6-C07A-495B-BC11-5DD0B6329453}"/>
              </a:ext>
            </a:extLst>
          </p:cNvPr>
          <p:cNvSpPr txBox="1"/>
          <p:nvPr/>
        </p:nvSpPr>
        <p:spPr>
          <a:xfrm>
            <a:off x="4780003" y="3185528"/>
            <a:ext cx="1245469" cy="646331"/>
          </a:xfrm>
          <a:prstGeom prst="rect">
            <a:avLst/>
          </a:prstGeom>
          <a:noFill/>
        </p:spPr>
        <p:txBody>
          <a:bodyPr wrap="square" lIns="91440" tIns="45720" rIns="91440" bIns="45720" rtlCol="0" anchor="t">
            <a:spAutoFit/>
          </a:bodyPr>
          <a:lstStyle/>
          <a:p>
            <a:pPr algn="ctr"/>
            <a:r>
              <a:rPr lang="en-US" sz="1200" b="1"/>
              <a:t>Right Half Back</a:t>
            </a:r>
          </a:p>
          <a:p>
            <a:pPr algn="ctr"/>
            <a:r>
              <a:rPr lang="en-US" sz="1200"/>
              <a:t>BPWRS - $1,752</a:t>
            </a:r>
            <a:endParaRPr lang="en-US" sz="1200">
              <a:cs typeface="Segoe UI Light"/>
            </a:endParaRPr>
          </a:p>
          <a:p>
            <a:pPr algn="ctr"/>
            <a:r>
              <a:rPr lang="en-US" sz="1200"/>
              <a:t>BPWRM - $1,888</a:t>
            </a:r>
            <a:endParaRPr lang="en-US" sz="1200">
              <a:cs typeface="Segoe UI Light"/>
            </a:endParaRPr>
          </a:p>
        </p:txBody>
      </p:sp>
      <p:sp>
        <p:nvSpPr>
          <p:cNvPr id="46" name="TextBox 45">
            <a:extLst>
              <a:ext uri="{FF2B5EF4-FFF2-40B4-BE49-F238E27FC236}">
                <a16:creationId xmlns:a16="http://schemas.microsoft.com/office/drawing/2014/main" id="{77E48C53-6F9E-48BC-A867-C33869558007}"/>
              </a:ext>
            </a:extLst>
          </p:cNvPr>
          <p:cNvSpPr txBox="1"/>
          <p:nvPr/>
        </p:nvSpPr>
        <p:spPr>
          <a:xfrm>
            <a:off x="6180911" y="3175551"/>
            <a:ext cx="1309975" cy="646331"/>
          </a:xfrm>
          <a:prstGeom prst="rect">
            <a:avLst/>
          </a:prstGeom>
          <a:noFill/>
        </p:spPr>
        <p:txBody>
          <a:bodyPr wrap="square" lIns="91440" tIns="45720" rIns="91440" bIns="45720" rtlCol="0" anchor="t">
            <a:spAutoFit/>
          </a:bodyPr>
          <a:lstStyle/>
          <a:p>
            <a:pPr algn="ctr"/>
            <a:r>
              <a:rPr lang="en-US" sz="1200" b="1"/>
              <a:t>Left Half Back </a:t>
            </a:r>
          </a:p>
          <a:p>
            <a:pPr algn="ctr"/>
            <a:r>
              <a:rPr lang="en-US" sz="1200"/>
              <a:t>BPWLS - $1,752</a:t>
            </a:r>
            <a:endParaRPr lang="en-US" sz="1200">
              <a:cs typeface="Segoe UI Light"/>
            </a:endParaRPr>
          </a:p>
          <a:p>
            <a:pPr algn="ctr"/>
            <a:r>
              <a:rPr lang="en-US" sz="1200"/>
              <a:t>BPWLM - $1,888</a:t>
            </a:r>
            <a:endParaRPr lang="en-US" sz="1200">
              <a:cs typeface="Segoe UI Light"/>
            </a:endParaRPr>
          </a:p>
        </p:txBody>
      </p:sp>
      <p:sp>
        <p:nvSpPr>
          <p:cNvPr id="48" name="TextBox 47">
            <a:extLst>
              <a:ext uri="{FF2B5EF4-FFF2-40B4-BE49-F238E27FC236}">
                <a16:creationId xmlns:a16="http://schemas.microsoft.com/office/drawing/2014/main" id="{836E4ACE-D938-4DC0-8EAC-9A6509CE4E6F}"/>
              </a:ext>
            </a:extLst>
          </p:cNvPr>
          <p:cNvSpPr txBox="1"/>
          <p:nvPr/>
        </p:nvSpPr>
        <p:spPr>
          <a:xfrm>
            <a:off x="7435916" y="3175551"/>
            <a:ext cx="1381955" cy="830997"/>
          </a:xfrm>
          <a:prstGeom prst="rect">
            <a:avLst/>
          </a:prstGeom>
          <a:noFill/>
        </p:spPr>
        <p:txBody>
          <a:bodyPr wrap="square" lIns="91440" tIns="45720" rIns="91440" bIns="45720" rtlCol="0" anchor="t">
            <a:spAutoFit/>
          </a:bodyPr>
          <a:lstStyle/>
          <a:p>
            <a:pPr algn="ctr"/>
            <a:r>
              <a:rPr lang="en-US" sz="1200" b="1"/>
              <a:t>Serpentine </a:t>
            </a:r>
          </a:p>
          <a:p>
            <a:pPr algn="ctr"/>
            <a:r>
              <a:rPr lang="en-US" sz="1200" b="1"/>
              <a:t>Wide at Back</a:t>
            </a:r>
          </a:p>
          <a:p>
            <a:pPr algn="ctr"/>
            <a:r>
              <a:rPr lang="en-US" sz="1200"/>
              <a:t>BPWSWS - $1,587</a:t>
            </a:r>
            <a:endParaRPr lang="en-US" sz="1200">
              <a:cs typeface="Segoe UI Light"/>
            </a:endParaRPr>
          </a:p>
          <a:p>
            <a:pPr algn="ctr"/>
            <a:r>
              <a:rPr lang="en-US" sz="1200"/>
              <a:t>BPWSWM - $1,724</a:t>
            </a:r>
            <a:endParaRPr lang="en-US" sz="1200">
              <a:cs typeface="Segoe UI Light"/>
            </a:endParaRPr>
          </a:p>
        </p:txBody>
      </p:sp>
      <p:sp>
        <p:nvSpPr>
          <p:cNvPr id="50" name="TextBox 49">
            <a:extLst>
              <a:ext uri="{FF2B5EF4-FFF2-40B4-BE49-F238E27FC236}">
                <a16:creationId xmlns:a16="http://schemas.microsoft.com/office/drawing/2014/main" id="{89D52A06-5814-432E-B80C-25158AC92414}"/>
              </a:ext>
            </a:extLst>
          </p:cNvPr>
          <p:cNvSpPr txBox="1"/>
          <p:nvPr/>
        </p:nvSpPr>
        <p:spPr>
          <a:xfrm>
            <a:off x="8679471" y="3175551"/>
            <a:ext cx="1479830" cy="830997"/>
          </a:xfrm>
          <a:prstGeom prst="rect">
            <a:avLst/>
          </a:prstGeom>
          <a:noFill/>
        </p:spPr>
        <p:txBody>
          <a:bodyPr wrap="square" lIns="91440" tIns="45720" rIns="91440" bIns="45720" rtlCol="0" anchor="t">
            <a:spAutoFit/>
          </a:bodyPr>
          <a:lstStyle/>
          <a:p>
            <a:pPr algn="ctr"/>
            <a:r>
              <a:rPr lang="en-US" sz="1200" b="1"/>
              <a:t>Serpentine </a:t>
            </a:r>
          </a:p>
          <a:p>
            <a:pPr algn="ctr"/>
            <a:r>
              <a:rPr lang="en-US" sz="1200" b="1"/>
              <a:t>Narrow at Back</a:t>
            </a:r>
          </a:p>
          <a:p>
            <a:pPr algn="ctr"/>
            <a:r>
              <a:rPr lang="en-US" sz="1200"/>
              <a:t>BPWSNS - $1,587</a:t>
            </a:r>
            <a:endParaRPr lang="en-US" sz="1200">
              <a:cs typeface="Segoe UI Light"/>
            </a:endParaRPr>
          </a:p>
          <a:p>
            <a:pPr algn="ctr"/>
            <a:r>
              <a:rPr lang="en-US" sz="1200"/>
              <a:t>BPWSNM - $1,724</a:t>
            </a:r>
            <a:endParaRPr lang="en-US" sz="1200">
              <a:cs typeface="Segoe UI Light"/>
            </a:endParaRPr>
          </a:p>
        </p:txBody>
      </p:sp>
      <p:sp>
        <p:nvSpPr>
          <p:cNvPr id="52" name="TextBox 51">
            <a:extLst>
              <a:ext uri="{FF2B5EF4-FFF2-40B4-BE49-F238E27FC236}">
                <a16:creationId xmlns:a16="http://schemas.microsoft.com/office/drawing/2014/main" id="{2BC5E23F-554D-448A-95E6-9A2C485285E3}"/>
              </a:ext>
            </a:extLst>
          </p:cNvPr>
          <p:cNvSpPr txBox="1"/>
          <p:nvPr/>
        </p:nvSpPr>
        <p:spPr>
          <a:xfrm>
            <a:off x="10060404" y="3185528"/>
            <a:ext cx="1555492" cy="646331"/>
          </a:xfrm>
          <a:prstGeom prst="rect">
            <a:avLst/>
          </a:prstGeom>
          <a:noFill/>
        </p:spPr>
        <p:txBody>
          <a:bodyPr wrap="square" lIns="91440" tIns="45720" rIns="91440" bIns="45720" rtlCol="0" anchor="t">
            <a:spAutoFit/>
          </a:bodyPr>
          <a:lstStyle/>
          <a:p>
            <a:pPr algn="ctr"/>
            <a:r>
              <a:rPr lang="en-US" sz="1200" b="1"/>
              <a:t>Serpentine </a:t>
            </a:r>
          </a:p>
          <a:p>
            <a:pPr algn="ctr"/>
            <a:r>
              <a:rPr lang="en-US" sz="1200" b="1"/>
              <a:t>Ottoman</a:t>
            </a:r>
          </a:p>
          <a:p>
            <a:pPr algn="ctr"/>
            <a:r>
              <a:rPr lang="en-US" sz="1200"/>
              <a:t>BPWO - $1,204</a:t>
            </a:r>
            <a:endParaRPr lang="en-US" sz="1200">
              <a:cs typeface="Segoe UI Light"/>
            </a:endParaRPr>
          </a:p>
        </p:txBody>
      </p:sp>
      <p:sp>
        <p:nvSpPr>
          <p:cNvPr id="54" name="TextBox 53">
            <a:extLst>
              <a:ext uri="{FF2B5EF4-FFF2-40B4-BE49-F238E27FC236}">
                <a16:creationId xmlns:a16="http://schemas.microsoft.com/office/drawing/2014/main" id="{4E45D71D-230B-4DCA-961C-269C84389DE9}"/>
              </a:ext>
            </a:extLst>
          </p:cNvPr>
          <p:cNvSpPr txBox="1"/>
          <p:nvPr/>
        </p:nvSpPr>
        <p:spPr>
          <a:xfrm>
            <a:off x="3477112" y="5361273"/>
            <a:ext cx="1037080" cy="461665"/>
          </a:xfrm>
          <a:prstGeom prst="rect">
            <a:avLst/>
          </a:prstGeom>
          <a:noFill/>
        </p:spPr>
        <p:txBody>
          <a:bodyPr wrap="none" lIns="91440" tIns="45720" rIns="91440" bIns="45720" rtlCol="0" anchor="t">
            <a:spAutoFit/>
          </a:bodyPr>
          <a:lstStyle/>
          <a:p>
            <a:pPr algn="ctr"/>
            <a:r>
              <a:rPr lang="en-US" sz="1200" b="1"/>
              <a:t>Bolster Arm</a:t>
            </a:r>
          </a:p>
          <a:p>
            <a:pPr algn="ctr"/>
            <a:r>
              <a:rPr lang="en-US" sz="1200"/>
              <a:t>BPWB - $547</a:t>
            </a:r>
            <a:endParaRPr lang="en-US" sz="1200">
              <a:cs typeface="Segoe UI Light"/>
            </a:endParaRPr>
          </a:p>
        </p:txBody>
      </p:sp>
      <p:sp>
        <p:nvSpPr>
          <p:cNvPr id="56" name="TextBox 55">
            <a:extLst>
              <a:ext uri="{FF2B5EF4-FFF2-40B4-BE49-F238E27FC236}">
                <a16:creationId xmlns:a16="http://schemas.microsoft.com/office/drawing/2014/main" id="{70D5CF40-9DA2-4F6B-86A3-9A503504ED01}"/>
              </a:ext>
            </a:extLst>
          </p:cNvPr>
          <p:cNvSpPr txBox="1"/>
          <p:nvPr/>
        </p:nvSpPr>
        <p:spPr>
          <a:xfrm>
            <a:off x="715974" y="5361273"/>
            <a:ext cx="1120051" cy="646331"/>
          </a:xfrm>
          <a:prstGeom prst="rect">
            <a:avLst/>
          </a:prstGeom>
          <a:noFill/>
        </p:spPr>
        <p:txBody>
          <a:bodyPr wrap="none" lIns="91440" tIns="45720" rIns="91440" bIns="45720" rtlCol="0" anchor="t">
            <a:spAutoFit/>
          </a:bodyPr>
          <a:lstStyle/>
          <a:p>
            <a:pPr algn="ctr"/>
            <a:r>
              <a:rPr lang="en-US" sz="1200" b="1"/>
              <a:t>Tailored Arm</a:t>
            </a:r>
          </a:p>
          <a:p>
            <a:pPr algn="ctr"/>
            <a:r>
              <a:rPr lang="en-US" sz="1200"/>
              <a:t>BPWTL - $602</a:t>
            </a:r>
            <a:endParaRPr lang="en-US" sz="1200">
              <a:cs typeface="Segoe UI Light"/>
            </a:endParaRPr>
          </a:p>
          <a:p>
            <a:pPr algn="ctr"/>
            <a:r>
              <a:rPr lang="en-US" sz="1200"/>
              <a:t>BPWTR - $602</a:t>
            </a:r>
            <a:endParaRPr lang="en-US" sz="1200">
              <a:cs typeface="Segoe UI Light"/>
            </a:endParaRPr>
          </a:p>
        </p:txBody>
      </p:sp>
      <p:sp>
        <p:nvSpPr>
          <p:cNvPr id="58" name="TextBox 57">
            <a:extLst>
              <a:ext uri="{FF2B5EF4-FFF2-40B4-BE49-F238E27FC236}">
                <a16:creationId xmlns:a16="http://schemas.microsoft.com/office/drawing/2014/main" id="{C84A18AE-5795-40B4-A268-CD32DB42FCBD}"/>
              </a:ext>
            </a:extLst>
          </p:cNvPr>
          <p:cNvSpPr txBox="1"/>
          <p:nvPr/>
        </p:nvSpPr>
        <p:spPr>
          <a:xfrm>
            <a:off x="1908122" y="5361273"/>
            <a:ext cx="1070742" cy="646331"/>
          </a:xfrm>
          <a:prstGeom prst="rect">
            <a:avLst/>
          </a:prstGeom>
          <a:noFill/>
        </p:spPr>
        <p:txBody>
          <a:bodyPr wrap="none" lIns="91440" tIns="45720" rIns="91440" bIns="45720" rtlCol="0" anchor="t">
            <a:spAutoFit/>
          </a:bodyPr>
          <a:lstStyle/>
          <a:p>
            <a:pPr algn="ctr"/>
            <a:r>
              <a:rPr lang="en-US" sz="1200" b="1"/>
              <a:t>Box Arm</a:t>
            </a:r>
          </a:p>
          <a:p>
            <a:pPr algn="ctr"/>
            <a:r>
              <a:rPr lang="en-US" sz="1200"/>
              <a:t>BPWBL - $711</a:t>
            </a:r>
            <a:endParaRPr lang="en-US" sz="1200">
              <a:cs typeface="Segoe UI Light"/>
            </a:endParaRPr>
          </a:p>
          <a:p>
            <a:pPr algn="ctr"/>
            <a:r>
              <a:rPr lang="en-US" sz="1200"/>
              <a:t>BPWBR - $711</a:t>
            </a:r>
            <a:endParaRPr lang="en-US" sz="1200">
              <a:cs typeface="Segoe UI Light"/>
            </a:endParaRPr>
          </a:p>
        </p:txBody>
      </p:sp>
      <p:sp>
        <p:nvSpPr>
          <p:cNvPr id="64" name="TextBox 63">
            <a:extLst>
              <a:ext uri="{FF2B5EF4-FFF2-40B4-BE49-F238E27FC236}">
                <a16:creationId xmlns:a16="http://schemas.microsoft.com/office/drawing/2014/main" id="{99E1C09F-A9AE-4F9C-965D-0B04F0FE4E7F}"/>
              </a:ext>
            </a:extLst>
          </p:cNvPr>
          <p:cNvSpPr txBox="1"/>
          <p:nvPr/>
        </p:nvSpPr>
        <p:spPr>
          <a:xfrm>
            <a:off x="4508961" y="5358657"/>
            <a:ext cx="1375826" cy="461665"/>
          </a:xfrm>
          <a:prstGeom prst="rect">
            <a:avLst/>
          </a:prstGeom>
          <a:noFill/>
        </p:spPr>
        <p:txBody>
          <a:bodyPr wrap="none" lIns="91440" tIns="45720" rIns="91440" bIns="45720" rtlCol="0" anchor="t">
            <a:spAutoFit/>
          </a:bodyPr>
          <a:lstStyle/>
          <a:p>
            <a:pPr algn="ctr"/>
            <a:r>
              <a:rPr lang="en-US" sz="1200" b="1"/>
              <a:t>24</a:t>
            </a:r>
            <a:r>
              <a:rPr lang="en-US" sz="1200" b="1">
                <a:latin typeface="Calibri" panose="020F0502020204030204" pitchFamily="34" charset="0"/>
                <a:cs typeface="Calibri" panose="020F0502020204030204" pitchFamily="34" charset="0"/>
              </a:rPr>
              <a:t>" </a:t>
            </a:r>
            <a:r>
              <a:rPr lang="en-US" sz="1200" b="1"/>
              <a:t>Privacy Screen</a:t>
            </a:r>
          </a:p>
          <a:p>
            <a:pPr algn="ctr"/>
            <a:r>
              <a:rPr lang="en-US" sz="1200"/>
              <a:t>BPBSCR24 - $903</a:t>
            </a:r>
            <a:endParaRPr lang="en-US" sz="1200">
              <a:cs typeface="Segoe UI Light"/>
            </a:endParaRPr>
          </a:p>
        </p:txBody>
      </p:sp>
      <p:sp>
        <p:nvSpPr>
          <p:cNvPr id="72" name="TextBox 71">
            <a:extLst>
              <a:ext uri="{FF2B5EF4-FFF2-40B4-BE49-F238E27FC236}">
                <a16:creationId xmlns:a16="http://schemas.microsoft.com/office/drawing/2014/main" id="{9AD04EB6-1F6B-4B2C-9B43-198FCDF2DD94}"/>
              </a:ext>
            </a:extLst>
          </p:cNvPr>
          <p:cNvSpPr txBox="1"/>
          <p:nvPr/>
        </p:nvSpPr>
        <p:spPr>
          <a:xfrm>
            <a:off x="7572745" y="4098406"/>
            <a:ext cx="1752724" cy="338554"/>
          </a:xfrm>
          <a:prstGeom prst="rect">
            <a:avLst/>
          </a:prstGeom>
          <a:noFill/>
        </p:spPr>
        <p:txBody>
          <a:bodyPr wrap="none" rtlCol="0">
            <a:spAutoFit/>
          </a:bodyPr>
          <a:lstStyle/>
          <a:p>
            <a:r>
              <a:rPr lang="en-US" sz="1600" b="1"/>
              <a:t>Legs &amp; Connectors</a:t>
            </a:r>
          </a:p>
        </p:txBody>
      </p:sp>
      <p:sp>
        <p:nvSpPr>
          <p:cNvPr id="74" name="Title 12">
            <a:extLst>
              <a:ext uri="{FF2B5EF4-FFF2-40B4-BE49-F238E27FC236}">
                <a16:creationId xmlns:a16="http://schemas.microsoft.com/office/drawing/2014/main" id="{8CBA574E-B676-4CC7-9849-E4D29E4D4B49}"/>
              </a:ext>
            </a:extLst>
          </p:cNvPr>
          <p:cNvSpPr txBox="1">
            <a:spLocks/>
          </p:cNvSpPr>
          <p:nvPr/>
        </p:nvSpPr>
        <p:spPr>
          <a:xfrm>
            <a:off x="612448" y="934935"/>
            <a:ext cx="831318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Statement of Line &amp; List Price</a:t>
            </a:r>
            <a:endParaRPr lang="en-US" sz="4400"/>
          </a:p>
        </p:txBody>
      </p:sp>
      <p:pic>
        <p:nvPicPr>
          <p:cNvPr id="3" name="Picture 2">
            <a:extLst>
              <a:ext uri="{FF2B5EF4-FFF2-40B4-BE49-F238E27FC236}">
                <a16:creationId xmlns:a16="http://schemas.microsoft.com/office/drawing/2014/main" id="{D48ED05D-B63B-4E9E-89AB-C42700504574}"/>
              </a:ext>
            </a:extLst>
          </p:cNvPr>
          <p:cNvPicPr>
            <a:picLocks noChangeAspect="1"/>
          </p:cNvPicPr>
          <p:nvPr/>
        </p:nvPicPr>
        <p:blipFill>
          <a:blip r:embed="rId2"/>
          <a:stretch>
            <a:fillRect/>
          </a:stretch>
        </p:blipFill>
        <p:spPr>
          <a:xfrm>
            <a:off x="1072707" y="2443253"/>
            <a:ext cx="797204" cy="664337"/>
          </a:xfrm>
          <a:prstGeom prst="rect">
            <a:avLst/>
          </a:prstGeom>
        </p:spPr>
      </p:pic>
      <p:pic>
        <p:nvPicPr>
          <p:cNvPr id="7" name="Picture 6">
            <a:extLst>
              <a:ext uri="{FF2B5EF4-FFF2-40B4-BE49-F238E27FC236}">
                <a16:creationId xmlns:a16="http://schemas.microsoft.com/office/drawing/2014/main" id="{C5F6CAFD-3846-4C49-BB9D-605E17D938CC}"/>
              </a:ext>
            </a:extLst>
          </p:cNvPr>
          <p:cNvPicPr>
            <a:picLocks noChangeAspect="1"/>
          </p:cNvPicPr>
          <p:nvPr/>
        </p:nvPicPr>
        <p:blipFill>
          <a:blip r:embed="rId3"/>
          <a:stretch>
            <a:fillRect/>
          </a:stretch>
        </p:blipFill>
        <p:spPr>
          <a:xfrm>
            <a:off x="2321654" y="2444984"/>
            <a:ext cx="869851" cy="664337"/>
          </a:xfrm>
          <a:prstGeom prst="rect">
            <a:avLst/>
          </a:prstGeom>
        </p:spPr>
      </p:pic>
      <p:pic>
        <p:nvPicPr>
          <p:cNvPr id="11" name="Picture 10">
            <a:extLst>
              <a:ext uri="{FF2B5EF4-FFF2-40B4-BE49-F238E27FC236}">
                <a16:creationId xmlns:a16="http://schemas.microsoft.com/office/drawing/2014/main" id="{AF15430C-C2BB-472A-9F2B-BA855549C079}"/>
              </a:ext>
            </a:extLst>
          </p:cNvPr>
          <p:cNvPicPr>
            <a:picLocks noChangeAspect="1"/>
          </p:cNvPicPr>
          <p:nvPr/>
        </p:nvPicPr>
        <p:blipFill>
          <a:blip r:embed="rId4"/>
          <a:stretch>
            <a:fillRect/>
          </a:stretch>
        </p:blipFill>
        <p:spPr>
          <a:xfrm>
            <a:off x="3565291" y="2691501"/>
            <a:ext cx="864531" cy="417695"/>
          </a:xfrm>
          <a:prstGeom prst="rect">
            <a:avLst/>
          </a:prstGeom>
        </p:spPr>
      </p:pic>
      <p:pic>
        <p:nvPicPr>
          <p:cNvPr id="15" name="Picture 14">
            <a:extLst>
              <a:ext uri="{FF2B5EF4-FFF2-40B4-BE49-F238E27FC236}">
                <a16:creationId xmlns:a16="http://schemas.microsoft.com/office/drawing/2014/main" id="{F7217509-6551-4240-82B5-9AB698D9CFC3}"/>
              </a:ext>
            </a:extLst>
          </p:cNvPr>
          <p:cNvPicPr>
            <a:picLocks noChangeAspect="1"/>
          </p:cNvPicPr>
          <p:nvPr/>
        </p:nvPicPr>
        <p:blipFill>
          <a:blip r:embed="rId5"/>
          <a:stretch>
            <a:fillRect/>
          </a:stretch>
        </p:blipFill>
        <p:spPr>
          <a:xfrm>
            <a:off x="6367127" y="2490936"/>
            <a:ext cx="938534" cy="624254"/>
          </a:xfrm>
          <a:prstGeom prst="rect">
            <a:avLst/>
          </a:prstGeom>
        </p:spPr>
      </p:pic>
      <p:pic>
        <p:nvPicPr>
          <p:cNvPr id="19" name="Picture 18">
            <a:extLst>
              <a:ext uri="{FF2B5EF4-FFF2-40B4-BE49-F238E27FC236}">
                <a16:creationId xmlns:a16="http://schemas.microsoft.com/office/drawing/2014/main" id="{F22EC276-BE25-4725-838A-9C0B59AD0807}"/>
              </a:ext>
            </a:extLst>
          </p:cNvPr>
          <p:cNvPicPr>
            <a:picLocks noChangeAspect="1"/>
          </p:cNvPicPr>
          <p:nvPr/>
        </p:nvPicPr>
        <p:blipFill>
          <a:blip r:embed="rId6"/>
          <a:stretch>
            <a:fillRect/>
          </a:stretch>
        </p:blipFill>
        <p:spPr>
          <a:xfrm>
            <a:off x="4871663" y="2449202"/>
            <a:ext cx="1071563" cy="676275"/>
          </a:xfrm>
          <a:prstGeom prst="rect">
            <a:avLst/>
          </a:prstGeom>
        </p:spPr>
      </p:pic>
      <p:pic>
        <p:nvPicPr>
          <p:cNvPr id="23" name="Picture 22">
            <a:extLst>
              <a:ext uri="{FF2B5EF4-FFF2-40B4-BE49-F238E27FC236}">
                <a16:creationId xmlns:a16="http://schemas.microsoft.com/office/drawing/2014/main" id="{631BFEFF-C40F-47AB-8C67-ECFE011D74BA}"/>
              </a:ext>
            </a:extLst>
          </p:cNvPr>
          <p:cNvPicPr>
            <a:picLocks noChangeAspect="1"/>
          </p:cNvPicPr>
          <p:nvPr/>
        </p:nvPicPr>
        <p:blipFill>
          <a:blip r:embed="rId7"/>
          <a:stretch>
            <a:fillRect/>
          </a:stretch>
        </p:blipFill>
        <p:spPr>
          <a:xfrm>
            <a:off x="7720413" y="2462712"/>
            <a:ext cx="869851" cy="669492"/>
          </a:xfrm>
          <a:prstGeom prst="rect">
            <a:avLst/>
          </a:prstGeom>
        </p:spPr>
      </p:pic>
      <p:pic>
        <p:nvPicPr>
          <p:cNvPr id="27" name="Picture 26">
            <a:extLst>
              <a:ext uri="{FF2B5EF4-FFF2-40B4-BE49-F238E27FC236}">
                <a16:creationId xmlns:a16="http://schemas.microsoft.com/office/drawing/2014/main" id="{ED5A3B7F-3521-422A-A213-C6941D550624}"/>
              </a:ext>
            </a:extLst>
          </p:cNvPr>
          <p:cNvPicPr>
            <a:picLocks noChangeAspect="1"/>
          </p:cNvPicPr>
          <p:nvPr/>
        </p:nvPicPr>
        <p:blipFill>
          <a:blip r:embed="rId8"/>
          <a:stretch>
            <a:fillRect/>
          </a:stretch>
        </p:blipFill>
        <p:spPr>
          <a:xfrm>
            <a:off x="9025871" y="2436115"/>
            <a:ext cx="862647" cy="664337"/>
          </a:xfrm>
          <a:prstGeom prst="rect">
            <a:avLst/>
          </a:prstGeom>
        </p:spPr>
      </p:pic>
      <p:pic>
        <p:nvPicPr>
          <p:cNvPr id="31" name="Picture 30">
            <a:extLst>
              <a:ext uri="{FF2B5EF4-FFF2-40B4-BE49-F238E27FC236}">
                <a16:creationId xmlns:a16="http://schemas.microsoft.com/office/drawing/2014/main" id="{3E46DDD7-F4D8-4D65-B246-08EB6FAB0D9A}"/>
              </a:ext>
            </a:extLst>
          </p:cNvPr>
          <p:cNvPicPr>
            <a:picLocks noChangeAspect="1"/>
          </p:cNvPicPr>
          <p:nvPr/>
        </p:nvPicPr>
        <p:blipFill>
          <a:blip r:embed="rId9"/>
          <a:stretch>
            <a:fillRect/>
          </a:stretch>
        </p:blipFill>
        <p:spPr>
          <a:xfrm>
            <a:off x="10319587" y="2616794"/>
            <a:ext cx="1000787" cy="474950"/>
          </a:xfrm>
          <a:prstGeom prst="rect">
            <a:avLst/>
          </a:prstGeom>
        </p:spPr>
      </p:pic>
      <p:pic>
        <p:nvPicPr>
          <p:cNvPr id="35" name="Picture 34">
            <a:extLst>
              <a:ext uri="{FF2B5EF4-FFF2-40B4-BE49-F238E27FC236}">
                <a16:creationId xmlns:a16="http://schemas.microsoft.com/office/drawing/2014/main" id="{E50EBD53-4B05-4D8A-AF15-84D1035C0388}"/>
              </a:ext>
            </a:extLst>
          </p:cNvPr>
          <p:cNvPicPr>
            <a:picLocks noChangeAspect="1"/>
          </p:cNvPicPr>
          <p:nvPr/>
        </p:nvPicPr>
        <p:blipFill>
          <a:blip r:embed="rId10"/>
          <a:stretch>
            <a:fillRect/>
          </a:stretch>
        </p:blipFill>
        <p:spPr>
          <a:xfrm>
            <a:off x="874310" y="4628808"/>
            <a:ext cx="745268" cy="673356"/>
          </a:xfrm>
          <a:prstGeom prst="rect">
            <a:avLst/>
          </a:prstGeom>
        </p:spPr>
      </p:pic>
      <p:pic>
        <p:nvPicPr>
          <p:cNvPr id="39" name="Picture 38">
            <a:extLst>
              <a:ext uri="{FF2B5EF4-FFF2-40B4-BE49-F238E27FC236}">
                <a16:creationId xmlns:a16="http://schemas.microsoft.com/office/drawing/2014/main" id="{0E802483-002D-4B11-996B-19CA0F556B20}"/>
              </a:ext>
            </a:extLst>
          </p:cNvPr>
          <p:cNvPicPr>
            <a:picLocks noChangeAspect="1"/>
          </p:cNvPicPr>
          <p:nvPr/>
        </p:nvPicPr>
        <p:blipFill>
          <a:blip r:embed="rId11"/>
          <a:stretch>
            <a:fillRect/>
          </a:stretch>
        </p:blipFill>
        <p:spPr>
          <a:xfrm>
            <a:off x="2059937" y="4620559"/>
            <a:ext cx="745268" cy="679894"/>
          </a:xfrm>
          <a:prstGeom prst="rect">
            <a:avLst/>
          </a:prstGeom>
        </p:spPr>
      </p:pic>
      <p:pic>
        <p:nvPicPr>
          <p:cNvPr id="47" name="Picture 46">
            <a:extLst>
              <a:ext uri="{FF2B5EF4-FFF2-40B4-BE49-F238E27FC236}">
                <a16:creationId xmlns:a16="http://schemas.microsoft.com/office/drawing/2014/main" id="{E954FB51-53F9-45CC-BE30-901ACA65DF3F}"/>
              </a:ext>
            </a:extLst>
          </p:cNvPr>
          <p:cNvPicPr>
            <a:picLocks noChangeAspect="1"/>
          </p:cNvPicPr>
          <p:nvPr/>
        </p:nvPicPr>
        <p:blipFill>
          <a:blip r:embed="rId12"/>
          <a:stretch>
            <a:fillRect/>
          </a:stretch>
        </p:blipFill>
        <p:spPr>
          <a:xfrm>
            <a:off x="3599483" y="4700719"/>
            <a:ext cx="745268" cy="593172"/>
          </a:xfrm>
          <a:prstGeom prst="rect">
            <a:avLst/>
          </a:prstGeom>
        </p:spPr>
      </p:pic>
      <p:pic>
        <p:nvPicPr>
          <p:cNvPr id="51" name="Picture 50">
            <a:extLst>
              <a:ext uri="{FF2B5EF4-FFF2-40B4-BE49-F238E27FC236}">
                <a16:creationId xmlns:a16="http://schemas.microsoft.com/office/drawing/2014/main" id="{5FF04A0E-A0E8-4434-9CBB-70671F6FABEB}"/>
              </a:ext>
            </a:extLst>
          </p:cNvPr>
          <p:cNvPicPr>
            <a:picLocks noChangeAspect="1"/>
          </p:cNvPicPr>
          <p:nvPr/>
        </p:nvPicPr>
        <p:blipFill>
          <a:blip r:embed="rId13"/>
          <a:stretch>
            <a:fillRect/>
          </a:stretch>
        </p:blipFill>
        <p:spPr>
          <a:xfrm>
            <a:off x="5000523" y="4542122"/>
            <a:ext cx="423821" cy="751319"/>
          </a:xfrm>
          <a:prstGeom prst="rect">
            <a:avLst/>
          </a:prstGeom>
        </p:spPr>
      </p:pic>
      <p:pic>
        <p:nvPicPr>
          <p:cNvPr id="55" name="Picture 54">
            <a:extLst>
              <a:ext uri="{FF2B5EF4-FFF2-40B4-BE49-F238E27FC236}">
                <a16:creationId xmlns:a16="http://schemas.microsoft.com/office/drawing/2014/main" id="{D2502E67-7A75-4B13-91DB-5C627BF4B9DC}"/>
              </a:ext>
            </a:extLst>
          </p:cNvPr>
          <p:cNvPicPr>
            <a:picLocks noChangeAspect="1"/>
          </p:cNvPicPr>
          <p:nvPr/>
        </p:nvPicPr>
        <p:blipFill>
          <a:blip r:embed="rId14"/>
          <a:stretch>
            <a:fillRect/>
          </a:stretch>
        </p:blipFill>
        <p:spPr>
          <a:xfrm>
            <a:off x="6120395" y="4547142"/>
            <a:ext cx="552428" cy="753311"/>
          </a:xfrm>
          <a:prstGeom prst="rect">
            <a:avLst/>
          </a:prstGeom>
        </p:spPr>
      </p:pic>
      <p:sp>
        <p:nvSpPr>
          <p:cNvPr id="67" name="TextBox 66">
            <a:extLst>
              <a:ext uri="{FF2B5EF4-FFF2-40B4-BE49-F238E27FC236}">
                <a16:creationId xmlns:a16="http://schemas.microsoft.com/office/drawing/2014/main" id="{6EF2404D-E6AD-46E7-B3CE-181FE9428686}"/>
              </a:ext>
            </a:extLst>
          </p:cNvPr>
          <p:cNvSpPr txBox="1"/>
          <p:nvPr/>
        </p:nvSpPr>
        <p:spPr>
          <a:xfrm>
            <a:off x="5771612" y="5358656"/>
            <a:ext cx="1374222" cy="461665"/>
          </a:xfrm>
          <a:prstGeom prst="rect">
            <a:avLst/>
          </a:prstGeom>
          <a:noFill/>
        </p:spPr>
        <p:txBody>
          <a:bodyPr wrap="none" lIns="91440" tIns="45720" rIns="91440" bIns="45720" rtlCol="0" anchor="t">
            <a:spAutoFit/>
          </a:bodyPr>
          <a:lstStyle/>
          <a:p>
            <a:pPr algn="ctr"/>
            <a:r>
              <a:rPr lang="en-US" sz="1200" b="1"/>
              <a:t>36</a:t>
            </a:r>
            <a:r>
              <a:rPr lang="en-US" sz="1200" b="1">
                <a:latin typeface="Calibri" panose="020F0502020204030204" pitchFamily="34" charset="0"/>
                <a:cs typeface="Calibri" panose="020F0502020204030204" pitchFamily="34" charset="0"/>
              </a:rPr>
              <a:t>" </a:t>
            </a:r>
            <a:r>
              <a:rPr lang="en-US" sz="1200" b="1"/>
              <a:t>Privacy Screen</a:t>
            </a:r>
          </a:p>
          <a:p>
            <a:pPr algn="ctr"/>
            <a:r>
              <a:rPr lang="en-US" sz="1200"/>
              <a:t>BPBSCR36 - $1,012</a:t>
            </a:r>
            <a:endParaRPr lang="en-US" sz="1200">
              <a:cs typeface="Segoe UI Light"/>
            </a:endParaRPr>
          </a:p>
        </p:txBody>
      </p:sp>
      <p:pic>
        <p:nvPicPr>
          <p:cNvPr id="59" name="Picture 58">
            <a:extLst>
              <a:ext uri="{FF2B5EF4-FFF2-40B4-BE49-F238E27FC236}">
                <a16:creationId xmlns:a16="http://schemas.microsoft.com/office/drawing/2014/main" id="{D527428B-F22C-4B45-8310-13794F5EDF3F}"/>
              </a:ext>
            </a:extLst>
          </p:cNvPr>
          <p:cNvPicPr>
            <a:picLocks noChangeAspect="1"/>
          </p:cNvPicPr>
          <p:nvPr/>
        </p:nvPicPr>
        <p:blipFill>
          <a:blip r:embed="rId15"/>
          <a:stretch>
            <a:fillRect/>
          </a:stretch>
        </p:blipFill>
        <p:spPr>
          <a:xfrm>
            <a:off x="7623978" y="4727143"/>
            <a:ext cx="676674" cy="356527"/>
          </a:xfrm>
          <a:prstGeom prst="rect">
            <a:avLst/>
          </a:prstGeom>
        </p:spPr>
      </p:pic>
      <p:pic>
        <p:nvPicPr>
          <p:cNvPr id="63" name="Picture 62">
            <a:extLst>
              <a:ext uri="{FF2B5EF4-FFF2-40B4-BE49-F238E27FC236}">
                <a16:creationId xmlns:a16="http://schemas.microsoft.com/office/drawing/2014/main" id="{B38DAD01-7058-4396-B1E8-97254DE22F0B}"/>
              </a:ext>
            </a:extLst>
          </p:cNvPr>
          <p:cNvPicPr>
            <a:picLocks noChangeAspect="1"/>
          </p:cNvPicPr>
          <p:nvPr/>
        </p:nvPicPr>
        <p:blipFill>
          <a:blip r:embed="rId16"/>
          <a:stretch>
            <a:fillRect/>
          </a:stretch>
        </p:blipFill>
        <p:spPr>
          <a:xfrm>
            <a:off x="8316732" y="4650703"/>
            <a:ext cx="368643" cy="534156"/>
          </a:xfrm>
          <a:prstGeom prst="rect">
            <a:avLst/>
          </a:prstGeom>
        </p:spPr>
      </p:pic>
      <p:pic>
        <p:nvPicPr>
          <p:cNvPr id="69" name="Picture 68">
            <a:extLst>
              <a:ext uri="{FF2B5EF4-FFF2-40B4-BE49-F238E27FC236}">
                <a16:creationId xmlns:a16="http://schemas.microsoft.com/office/drawing/2014/main" id="{A99906A0-184F-46A5-9F32-7709D0978D32}"/>
              </a:ext>
            </a:extLst>
          </p:cNvPr>
          <p:cNvPicPr>
            <a:picLocks noChangeAspect="1"/>
          </p:cNvPicPr>
          <p:nvPr/>
        </p:nvPicPr>
        <p:blipFill>
          <a:blip r:embed="rId17"/>
          <a:stretch>
            <a:fillRect/>
          </a:stretch>
        </p:blipFill>
        <p:spPr>
          <a:xfrm>
            <a:off x="8820490" y="4598574"/>
            <a:ext cx="425609" cy="638414"/>
          </a:xfrm>
          <a:prstGeom prst="rect">
            <a:avLst/>
          </a:prstGeom>
        </p:spPr>
      </p:pic>
      <p:pic>
        <p:nvPicPr>
          <p:cNvPr id="73" name="Picture 72">
            <a:extLst>
              <a:ext uri="{FF2B5EF4-FFF2-40B4-BE49-F238E27FC236}">
                <a16:creationId xmlns:a16="http://schemas.microsoft.com/office/drawing/2014/main" id="{12B6DB0D-63DB-4302-BCA6-E1BC34566CA9}"/>
              </a:ext>
            </a:extLst>
          </p:cNvPr>
          <p:cNvPicPr>
            <a:picLocks noChangeAspect="1"/>
          </p:cNvPicPr>
          <p:nvPr/>
        </p:nvPicPr>
        <p:blipFill>
          <a:blip r:embed="rId18"/>
          <a:stretch>
            <a:fillRect/>
          </a:stretch>
        </p:blipFill>
        <p:spPr>
          <a:xfrm>
            <a:off x="9350079" y="4703652"/>
            <a:ext cx="425609" cy="438705"/>
          </a:xfrm>
          <a:prstGeom prst="rect">
            <a:avLst/>
          </a:prstGeom>
        </p:spPr>
      </p:pic>
      <p:sp>
        <p:nvSpPr>
          <p:cNvPr id="75" name="TextBox 74">
            <a:extLst>
              <a:ext uri="{FF2B5EF4-FFF2-40B4-BE49-F238E27FC236}">
                <a16:creationId xmlns:a16="http://schemas.microsoft.com/office/drawing/2014/main" id="{F68497D6-24E9-41C1-80B1-B5D1C48A28B7}"/>
              </a:ext>
            </a:extLst>
          </p:cNvPr>
          <p:cNvSpPr txBox="1"/>
          <p:nvPr/>
        </p:nvSpPr>
        <p:spPr>
          <a:xfrm>
            <a:off x="7591898" y="5364300"/>
            <a:ext cx="2516636" cy="461665"/>
          </a:xfrm>
          <a:prstGeom prst="rect">
            <a:avLst/>
          </a:prstGeom>
          <a:noFill/>
        </p:spPr>
        <p:txBody>
          <a:bodyPr wrap="square" rtlCol="0">
            <a:spAutoFit/>
          </a:bodyPr>
          <a:lstStyle/>
          <a:p>
            <a:r>
              <a:rPr lang="en-US" sz="1200"/>
              <a:t>See the Price &amp; Specification Guide for pricing and more details. </a:t>
            </a:r>
          </a:p>
        </p:txBody>
      </p:sp>
      <p:sp>
        <p:nvSpPr>
          <p:cNvPr id="43" name="Rectangle 42">
            <a:extLst>
              <a:ext uri="{FF2B5EF4-FFF2-40B4-BE49-F238E27FC236}">
                <a16:creationId xmlns:a16="http://schemas.microsoft.com/office/drawing/2014/main" id="{DDDC5196-ACF9-48FF-A585-767A3F3F2DFC}"/>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29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1" name="TextBox 10">
            <a:extLst>
              <a:ext uri="{FF2B5EF4-FFF2-40B4-BE49-F238E27FC236}">
                <a16:creationId xmlns:a16="http://schemas.microsoft.com/office/drawing/2014/main" id="{077C8BDD-6F3D-4E32-8C26-1A566F63716A}"/>
              </a:ext>
            </a:extLst>
          </p:cNvPr>
          <p:cNvSpPr txBox="1"/>
          <p:nvPr/>
        </p:nvSpPr>
        <p:spPr>
          <a:xfrm>
            <a:off x="612449" y="1665078"/>
            <a:ext cx="2809359" cy="338554"/>
          </a:xfrm>
          <a:prstGeom prst="rect">
            <a:avLst/>
          </a:prstGeom>
          <a:noFill/>
        </p:spPr>
        <p:txBody>
          <a:bodyPr wrap="none" rtlCol="0">
            <a:spAutoFit/>
          </a:bodyPr>
          <a:lstStyle/>
          <a:p>
            <a:r>
              <a:rPr lang="en-US" sz="1600" b="1"/>
              <a:t>Connecting Tables &amp; End Caps</a:t>
            </a:r>
          </a:p>
        </p:txBody>
      </p:sp>
      <p:sp>
        <p:nvSpPr>
          <p:cNvPr id="17" name="TextBox 16">
            <a:extLst>
              <a:ext uri="{FF2B5EF4-FFF2-40B4-BE49-F238E27FC236}">
                <a16:creationId xmlns:a16="http://schemas.microsoft.com/office/drawing/2014/main" id="{D476A490-2584-48BA-971C-0A997F0442CA}"/>
              </a:ext>
            </a:extLst>
          </p:cNvPr>
          <p:cNvSpPr txBox="1"/>
          <p:nvPr/>
        </p:nvSpPr>
        <p:spPr>
          <a:xfrm>
            <a:off x="457133" y="2781074"/>
            <a:ext cx="1282723" cy="600164"/>
          </a:xfrm>
          <a:prstGeom prst="rect">
            <a:avLst/>
          </a:prstGeom>
          <a:noFill/>
        </p:spPr>
        <p:txBody>
          <a:bodyPr wrap="none" lIns="91440" tIns="45720" rIns="91440" bIns="45720" rtlCol="0" anchor="t">
            <a:spAutoFit/>
          </a:bodyPr>
          <a:lstStyle/>
          <a:p>
            <a:pPr algn="ctr"/>
            <a:r>
              <a:rPr lang="en-US" sz="1100" b="1"/>
              <a:t>Lounge Connector</a:t>
            </a:r>
          </a:p>
          <a:p>
            <a:pPr algn="ctr"/>
            <a:r>
              <a:rPr lang="en-US" sz="1100" b="1"/>
              <a:t>Table 30</a:t>
            </a:r>
            <a:r>
              <a:rPr lang="en-US" sz="1100" b="1">
                <a:latin typeface="Calibri" panose="020F0502020204030204" pitchFamily="34" charset="0"/>
                <a:cs typeface="Calibri" panose="020F0502020204030204" pitchFamily="34" charset="0"/>
              </a:rPr>
              <a:t>"</a:t>
            </a:r>
            <a:r>
              <a:rPr lang="en-US" sz="1100" b="1"/>
              <a:t> x 30</a:t>
            </a:r>
            <a:r>
              <a:rPr lang="en-US" sz="1100" b="1">
                <a:latin typeface="Calibri" panose="020F0502020204030204" pitchFamily="34" charset="0"/>
                <a:cs typeface="Calibri" panose="020F0502020204030204" pitchFamily="34" charset="0"/>
              </a:rPr>
              <a:t>"</a:t>
            </a:r>
            <a:endParaRPr lang="en-US" sz="1100" b="1"/>
          </a:p>
          <a:p>
            <a:pPr algn="ctr"/>
            <a:r>
              <a:rPr lang="en-US" sz="1100"/>
              <a:t>BPCT30 - $1,040</a:t>
            </a:r>
            <a:endParaRPr lang="en-US" sz="1100">
              <a:cs typeface="Segoe UI Light"/>
            </a:endParaRPr>
          </a:p>
        </p:txBody>
      </p:sp>
      <p:sp>
        <p:nvSpPr>
          <p:cNvPr id="19" name="TextBox 18">
            <a:extLst>
              <a:ext uri="{FF2B5EF4-FFF2-40B4-BE49-F238E27FC236}">
                <a16:creationId xmlns:a16="http://schemas.microsoft.com/office/drawing/2014/main" id="{F89AE4A1-A43F-48F1-93B0-F1FFBF67A90F}"/>
              </a:ext>
            </a:extLst>
          </p:cNvPr>
          <p:cNvSpPr txBox="1"/>
          <p:nvPr/>
        </p:nvSpPr>
        <p:spPr>
          <a:xfrm>
            <a:off x="1658523" y="2781697"/>
            <a:ext cx="1562079" cy="600164"/>
          </a:xfrm>
          <a:prstGeom prst="rect">
            <a:avLst/>
          </a:prstGeom>
          <a:noFill/>
        </p:spPr>
        <p:txBody>
          <a:bodyPr wrap="square" lIns="91440" tIns="45720" rIns="91440" bIns="45720" rtlCol="0" anchor="t">
            <a:spAutoFit/>
          </a:bodyPr>
          <a:lstStyle/>
          <a:p>
            <a:pPr algn="ctr"/>
            <a:r>
              <a:rPr lang="en-US" sz="1100" b="1"/>
              <a:t>Lounge Half Connector Table 15</a:t>
            </a:r>
            <a:r>
              <a:rPr lang="en-US" sz="1100" b="1">
                <a:latin typeface="Calibri" panose="020F0502020204030204" pitchFamily="34" charset="0"/>
                <a:cs typeface="Calibri" panose="020F0502020204030204" pitchFamily="34" charset="0"/>
              </a:rPr>
              <a:t>" </a:t>
            </a:r>
            <a:r>
              <a:rPr lang="en-US" sz="1100" b="1"/>
              <a:t>x 30</a:t>
            </a:r>
            <a:r>
              <a:rPr lang="en-US" sz="1100" b="1">
                <a:latin typeface="Calibri" panose="020F0502020204030204" pitchFamily="34" charset="0"/>
                <a:cs typeface="Calibri" panose="020F0502020204030204" pitchFamily="34" charset="0"/>
              </a:rPr>
              <a:t>"</a:t>
            </a:r>
            <a:endParaRPr lang="en-US" sz="1100" b="1"/>
          </a:p>
          <a:p>
            <a:pPr algn="ctr"/>
            <a:r>
              <a:rPr lang="en-US" sz="1100"/>
              <a:t>BPCT15 - $821</a:t>
            </a:r>
            <a:endParaRPr lang="en-US" sz="1100">
              <a:cs typeface="Segoe UI Light"/>
            </a:endParaRPr>
          </a:p>
        </p:txBody>
      </p:sp>
      <p:sp>
        <p:nvSpPr>
          <p:cNvPr id="21" name="TextBox 20">
            <a:extLst>
              <a:ext uri="{FF2B5EF4-FFF2-40B4-BE49-F238E27FC236}">
                <a16:creationId xmlns:a16="http://schemas.microsoft.com/office/drawing/2014/main" id="{C1499126-0266-468C-BBEF-DDBCC20FD9EF}"/>
              </a:ext>
            </a:extLst>
          </p:cNvPr>
          <p:cNvSpPr txBox="1"/>
          <p:nvPr/>
        </p:nvSpPr>
        <p:spPr>
          <a:xfrm>
            <a:off x="8530741" y="2795977"/>
            <a:ext cx="1410964" cy="430887"/>
          </a:xfrm>
          <a:prstGeom prst="rect">
            <a:avLst/>
          </a:prstGeom>
          <a:noFill/>
        </p:spPr>
        <p:txBody>
          <a:bodyPr wrap="none" lIns="91440" tIns="45720" rIns="91440" bIns="45720" rtlCol="0" anchor="t">
            <a:spAutoFit/>
          </a:bodyPr>
          <a:lstStyle/>
          <a:p>
            <a:pPr algn="ctr"/>
            <a:r>
              <a:rPr lang="en-US" sz="1100" b="1"/>
              <a:t>Lounge End Cap 30</a:t>
            </a:r>
            <a:r>
              <a:rPr lang="en-US" sz="1100" b="1">
                <a:latin typeface="Calibri" panose="020F0502020204030204" pitchFamily="34" charset="0"/>
                <a:cs typeface="Calibri" panose="020F0502020204030204" pitchFamily="34" charset="0"/>
              </a:rPr>
              <a:t>"</a:t>
            </a:r>
            <a:endParaRPr lang="en-US" sz="1100" b="1"/>
          </a:p>
          <a:p>
            <a:pPr algn="ctr"/>
            <a:r>
              <a:rPr lang="en-US" sz="1100"/>
              <a:t>BPTE30 - $629</a:t>
            </a:r>
            <a:endParaRPr lang="en-US" sz="1100">
              <a:cs typeface="Segoe UI Light"/>
            </a:endParaRPr>
          </a:p>
        </p:txBody>
      </p:sp>
      <p:sp>
        <p:nvSpPr>
          <p:cNvPr id="23" name="TextBox 22">
            <a:extLst>
              <a:ext uri="{FF2B5EF4-FFF2-40B4-BE49-F238E27FC236}">
                <a16:creationId xmlns:a16="http://schemas.microsoft.com/office/drawing/2014/main" id="{D5142F51-0818-40D9-B16E-9EF95124B039}"/>
              </a:ext>
            </a:extLst>
          </p:cNvPr>
          <p:cNvSpPr txBox="1"/>
          <p:nvPr/>
        </p:nvSpPr>
        <p:spPr>
          <a:xfrm>
            <a:off x="11153471" y="2781390"/>
            <a:ext cx="1047082" cy="600164"/>
          </a:xfrm>
          <a:prstGeom prst="rect">
            <a:avLst/>
          </a:prstGeom>
          <a:noFill/>
        </p:spPr>
        <p:txBody>
          <a:bodyPr wrap="none" lIns="91440" tIns="45720" rIns="91440" bIns="45720" rtlCol="0" anchor="t">
            <a:spAutoFit/>
          </a:bodyPr>
          <a:lstStyle/>
          <a:p>
            <a:pPr algn="ctr"/>
            <a:r>
              <a:rPr lang="en-US" sz="1100" b="1"/>
              <a:t>Lounge</a:t>
            </a:r>
          </a:p>
          <a:p>
            <a:pPr algn="ctr"/>
            <a:r>
              <a:rPr lang="en-US" sz="1100" b="1"/>
              <a:t>Shared Table</a:t>
            </a:r>
          </a:p>
          <a:p>
            <a:pPr algn="ctr"/>
            <a:r>
              <a:rPr lang="en-US" sz="1100"/>
              <a:t>BPTS30 - $629</a:t>
            </a:r>
            <a:endParaRPr lang="en-US" sz="1100">
              <a:cs typeface="Segoe UI Light"/>
            </a:endParaRPr>
          </a:p>
        </p:txBody>
      </p:sp>
      <p:sp>
        <p:nvSpPr>
          <p:cNvPr id="27" name="TextBox 26">
            <a:extLst>
              <a:ext uri="{FF2B5EF4-FFF2-40B4-BE49-F238E27FC236}">
                <a16:creationId xmlns:a16="http://schemas.microsoft.com/office/drawing/2014/main" id="{12E83EF5-DC4C-439D-A03D-F3343BD9B6AD}"/>
              </a:ext>
            </a:extLst>
          </p:cNvPr>
          <p:cNvSpPr txBox="1"/>
          <p:nvPr/>
        </p:nvSpPr>
        <p:spPr>
          <a:xfrm>
            <a:off x="3150530" y="2781073"/>
            <a:ext cx="1415204" cy="600164"/>
          </a:xfrm>
          <a:prstGeom prst="rect">
            <a:avLst/>
          </a:prstGeom>
          <a:noFill/>
        </p:spPr>
        <p:txBody>
          <a:bodyPr wrap="square" lIns="91440" tIns="45720" rIns="91440" bIns="45720" rtlCol="0" anchor="t">
            <a:spAutoFit/>
          </a:bodyPr>
          <a:lstStyle/>
          <a:p>
            <a:pPr algn="ctr"/>
            <a:r>
              <a:rPr lang="en-US" sz="1100" b="1"/>
              <a:t>Lounge Serpentine Connector Table</a:t>
            </a:r>
          </a:p>
          <a:p>
            <a:pPr algn="ctr"/>
            <a:r>
              <a:rPr lang="en-US" sz="1100"/>
              <a:t>BPCTO30 - $1,149</a:t>
            </a:r>
            <a:endParaRPr lang="en-US" sz="1100">
              <a:cs typeface="Segoe UI Light"/>
            </a:endParaRPr>
          </a:p>
        </p:txBody>
      </p:sp>
      <p:sp>
        <p:nvSpPr>
          <p:cNvPr id="35" name="TextBox 34">
            <a:extLst>
              <a:ext uri="{FF2B5EF4-FFF2-40B4-BE49-F238E27FC236}">
                <a16:creationId xmlns:a16="http://schemas.microsoft.com/office/drawing/2014/main" id="{915B2EFD-EF43-48A8-8276-8BDC982E97CA}"/>
              </a:ext>
            </a:extLst>
          </p:cNvPr>
          <p:cNvSpPr txBox="1"/>
          <p:nvPr/>
        </p:nvSpPr>
        <p:spPr>
          <a:xfrm>
            <a:off x="6089403" y="2781074"/>
            <a:ext cx="1220860" cy="600164"/>
          </a:xfrm>
          <a:prstGeom prst="rect">
            <a:avLst/>
          </a:prstGeom>
          <a:noFill/>
        </p:spPr>
        <p:txBody>
          <a:bodyPr wrap="square" lIns="91440" tIns="45720" rIns="91440" bIns="45720" rtlCol="0" anchor="t">
            <a:spAutoFit/>
          </a:bodyPr>
          <a:lstStyle/>
          <a:p>
            <a:pPr algn="ctr"/>
            <a:r>
              <a:rPr lang="en-US" sz="1100" b="1"/>
              <a:t>Lounge Notched Table 30</a:t>
            </a:r>
            <a:r>
              <a:rPr lang="en-US" sz="1100" b="1">
                <a:latin typeface="Calibri" panose="020F0502020204030204" pitchFamily="34" charset="0"/>
                <a:cs typeface="Calibri" panose="020F0502020204030204" pitchFamily="34" charset="0"/>
              </a:rPr>
              <a:t>"</a:t>
            </a:r>
            <a:r>
              <a:rPr lang="en-US" sz="1100" b="1"/>
              <a:t> x30</a:t>
            </a:r>
            <a:r>
              <a:rPr lang="en-US" sz="1100" b="1">
                <a:latin typeface="Calibri" panose="020F0502020204030204" pitchFamily="34" charset="0"/>
                <a:cs typeface="Calibri" panose="020F0502020204030204" pitchFamily="34" charset="0"/>
              </a:rPr>
              <a:t>"</a:t>
            </a:r>
            <a:endParaRPr lang="en-US" sz="1100" b="1"/>
          </a:p>
          <a:p>
            <a:pPr algn="ctr"/>
            <a:r>
              <a:rPr lang="en-US" sz="1100"/>
              <a:t>BPNT30 - $1,095</a:t>
            </a:r>
            <a:endParaRPr lang="en-US" sz="1100">
              <a:cs typeface="Segoe UI Light"/>
            </a:endParaRPr>
          </a:p>
        </p:txBody>
      </p:sp>
      <p:sp>
        <p:nvSpPr>
          <p:cNvPr id="37" name="TextBox 36">
            <a:extLst>
              <a:ext uri="{FF2B5EF4-FFF2-40B4-BE49-F238E27FC236}">
                <a16:creationId xmlns:a16="http://schemas.microsoft.com/office/drawing/2014/main" id="{C26829E9-46D0-4D76-9F2F-1EA12DEB878A}"/>
              </a:ext>
            </a:extLst>
          </p:cNvPr>
          <p:cNvSpPr txBox="1"/>
          <p:nvPr/>
        </p:nvSpPr>
        <p:spPr>
          <a:xfrm>
            <a:off x="7399487" y="2781073"/>
            <a:ext cx="1220861" cy="769441"/>
          </a:xfrm>
          <a:prstGeom prst="rect">
            <a:avLst/>
          </a:prstGeom>
          <a:noFill/>
        </p:spPr>
        <p:txBody>
          <a:bodyPr wrap="square" lIns="91440" tIns="45720" rIns="91440" bIns="45720" rtlCol="0" anchor="t">
            <a:spAutoFit/>
          </a:bodyPr>
          <a:lstStyle/>
          <a:p>
            <a:pPr algn="ctr"/>
            <a:r>
              <a:rPr lang="en-US" sz="1100" b="1"/>
              <a:t>Lounge Half- Notched Table 15</a:t>
            </a:r>
            <a:r>
              <a:rPr lang="en-US" sz="1100" b="1">
                <a:latin typeface="Calibri" panose="020F0502020204030204" pitchFamily="34" charset="0"/>
                <a:cs typeface="Calibri" panose="020F0502020204030204" pitchFamily="34" charset="0"/>
              </a:rPr>
              <a:t>"</a:t>
            </a:r>
            <a:r>
              <a:rPr lang="en-US" sz="1100" b="1"/>
              <a:t> x 30</a:t>
            </a:r>
            <a:r>
              <a:rPr lang="en-US" sz="1100" b="1">
                <a:latin typeface="Calibri" panose="020F0502020204030204" pitchFamily="34" charset="0"/>
                <a:cs typeface="Calibri" panose="020F0502020204030204" pitchFamily="34" charset="0"/>
              </a:rPr>
              <a:t>"</a:t>
            </a:r>
            <a:endParaRPr lang="en-US" sz="1100" b="1"/>
          </a:p>
          <a:p>
            <a:pPr algn="ctr"/>
            <a:r>
              <a:rPr lang="en-US" sz="1100"/>
              <a:t>BPNT15 - $876</a:t>
            </a:r>
            <a:endParaRPr lang="en-US" sz="1100">
              <a:cs typeface="Segoe UI Light"/>
            </a:endParaRPr>
          </a:p>
        </p:txBody>
      </p:sp>
      <p:sp>
        <p:nvSpPr>
          <p:cNvPr id="41" name="TextBox 40">
            <a:extLst>
              <a:ext uri="{FF2B5EF4-FFF2-40B4-BE49-F238E27FC236}">
                <a16:creationId xmlns:a16="http://schemas.microsoft.com/office/drawing/2014/main" id="{2CB4FD48-ECD8-409F-869E-63932033C3C0}"/>
              </a:ext>
            </a:extLst>
          </p:cNvPr>
          <p:cNvSpPr txBox="1"/>
          <p:nvPr/>
        </p:nvSpPr>
        <p:spPr>
          <a:xfrm>
            <a:off x="4357546" y="2793602"/>
            <a:ext cx="1888066" cy="600164"/>
          </a:xfrm>
          <a:prstGeom prst="rect">
            <a:avLst/>
          </a:prstGeom>
          <a:noFill/>
        </p:spPr>
        <p:txBody>
          <a:bodyPr wrap="square" lIns="91440" tIns="45720" rIns="91440" bIns="45720" rtlCol="0" anchor="t">
            <a:spAutoFit/>
          </a:bodyPr>
          <a:lstStyle/>
          <a:p>
            <a:pPr algn="ctr"/>
            <a:r>
              <a:rPr lang="en-US" sz="1100" b="1"/>
              <a:t>Lounge Corner Connector</a:t>
            </a:r>
          </a:p>
          <a:p>
            <a:pPr algn="ctr"/>
            <a:r>
              <a:rPr lang="en-US" sz="1100" b="1"/>
              <a:t>Table 30</a:t>
            </a:r>
            <a:r>
              <a:rPr lang="en-US" sz="1100" b="1">
                <a:latin typeface="Calibri" panose="020F0502020204030204" pitchFamily="34" charset="0"/>
                <a:cs typeface="Calibri" panose="020F0502020204030204" pitchFamily="34" charset="0"/>
              </a:rPr>
              <a:t>"</a:t>
            </a:r>
            <a:r>
              <a:rPr lang="en-US" sz="1100" b="1"/>
              <a:t> x 30</a:t>
            </a:r>
            <a:r>
              <a:rPr lang="en-US" sz="1100" b="1">
                <a:latin typeface="Calibri" panose="020F0502020204030204" pitchFamily="34" charset="0"/>
                <a:cs typeface="Calibri" panose="020F0502020204030204" pitchFamily="34" charset="0"/>
              </a:rPr>
              <a:t>"</a:t>
            </a:r>
            <a:endParaRPr lang="en-US" sz="1100" b="1"/>
          </a:p>
          <a:p>
            <a:pPr algn="ctr"/>
            <a:r>
              <a:rPr lang="en-US" sz="1100"/>
              <a:t>BPCCT30 - $1,040</a:t>
            </a:r>
            <a:endParaRPr lang="en-US" sz="1100">
              <a:cs typeface="Segoe UI Light"/>
            </a:endParaRPr>
          </a:p>
        </p:txBody>
      </p:sp>
      <p:sp>
        <p:nvSpPr>
          <p:cNvPr id="89" name="Title 12">
            <a:extLst>
              <a:ext uri="{FF2B5EF4-FFF2-40B4-BE49-F238E27FC236}">
                <a16:creationId xmlns:a16="http://schemas.microsoft.com/office/drawing/2014/main" id="{CE81AEF2-4FE6-4FBA-A565-5B384948E3D1}"/>
              </a:ext>
            </a:extLst>
          </p:cNvPr>
          <p:cNvSpPr txBox="1">
            <a:spLocks/>
          </p:cNvSpPr>
          <p:nvPr/>
        </p:nvSpPr>
        <p:spPr>
          <a:xfrm>
            <a:off x="612449" y="934935"/>
            <a:ext cx="7918292"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Statement of Line &amp; List Price</a:t>
            </a:r>
            <a:endParaRPr lang="en-US" sz="4400"/>
          </a:p>
        </p:txBody>
      </p:sp>
      <p:pic>
        <p:nvPicPr>
          <p:cNvPr id="7" name="Picture 6">
            <a:extLst>
              <a:ext uri="{FF2B5EF4-FFF2-40B4-BE49-F238E27FC236}">
                <a16:creationId xmlns:a16="http://schemas.microsoft.com/office/drawing/2014/main" id="{E28DA014-3E87-4330-9CB7-75B48EC843FF}"/>
              </a:ext>
            </a:extLst>
          </p:cNvPr>
          <p:cNvPicPr>
            <a:picLocks noChangeAspect="1"/>
          </p:cNvPicPr>
          <p:nvPr/>
        </p:nvPicPr>
        <p:blipFill>
          <a:blip r:embed="rId2"/>
          <a:stretch>
            <a:fillRect/>
          </a:stretch>
        </p:blipFill>
        <p:spPr>
          <a:xfrm>
            <a:off x="1932550" y="2227343"/>
            <a:ext cx="997832" cy="502357"/>
          </a:xfrm>
          <a:prstGeom prst="rect">
            <a:avLst/>
          </a:prstGeom>
        </p:spPr>
      </p:pic>
      <p:pic>
        <p:nvPicPr>
          <p:cNvPr id="10" name="Picture 9">
            <a:extLst>
              <a:ext uri="{FF2B5EF4-FFF2-40B4-BE49-F238E27FC236}">
                <a16:creationId xmlns:a16="http://schemas.microsoft.com/office/drawing/2014/main" id="{F2BE99EC-B8B0-4744-A4A0-635B6EAA19C8}"/>
              </a:ext>
            </a:extLst>
          </p:cNvPr>
          <p:cNvPicPr>
            <a:picLocks noChangeAspect="1"/>
          </p:cNvPicPr>
          <p:nvPr/>
        </p:nvPicPr>
        <p:blipFill>
          <a:blip r:embed="rId3"/>
          <a:stretch>
            <a:fillRect/>
          </a:stretch>
        </p:blipFill>
        <p:spPr>
          <a:xfrm>
            <a:off x="602255" y="2192906"/>
            <a:ext cx="1006129" cy="491228"/>
          </a:xfrm>
          <a:prstGeom prst="rect">
            <a:avLst/>
          </a:prstGeom>
        </p:spPr>
      </p:pic>
      <p:pic>
        <p:nvPicPr>
          <p:cNvPr id="14" name="Picture 13">
            <a:extLst>
              <a:ext uri="{FF2B5EF4-FFF2-40B4-BE49-F238E27FC236}">
                <a16:creationId xmlns:a16="http://schemas.microsoft.com/office/drawing/2014/main" id="{98BBD9C5-A51A-4CE7-B358-A795BE741E19}"/>
              </a:ext>
            </a:extLst>
          </p:cNvPr>
          <p:cNvPicPr>
            <a:picLocks noChangeAspect="1"/>
          </p:cNvPicPr>
          <p:nvPr/>
        </p:nvPicPr>
        <p:blipFill>
          <a:blip r:embed="rId4"/>
          <a:stretch>
            <a:fillRect/>
          </a:stretch>
        </p:blipFill>
        <p:spPr>
          <a:xfrm>
            <a:off x="3349859" y="2210928"/>
            <a:ext cx="1020417" cy="507259"/>
          </a:xfrm>
          <a:prstGeom prst="rect">
            <a:avLst/>
          </a:prstGeom>
        </p:spPr>
      </p:pic>
      <p:pic>
        <p:nvPicPr>
          <p:cNvPr id="18" name="Picture 17">
            <a:extLst>
              <a:ext uri="{FF2B5EF4-FFF2-40B4-BE49-F238E27FC236}">
                <a16:creationId xmlns:a16="http://schemas.microsoft.com/office/drawing/2014/main" id="{B1DD2F8E-525D-433D-8A53-4B3051000D2E}"/>
              </a:ext>
            </a:extLst>
          </p:cNvPr>
          <p:cNvPicPr>
            <a:picLocks noChangeAspect="1"/>
          </p:cNvPicPr>
          <p:nvPr/>
        </p:nvPicPr>
        <p:blipFill>
          <a:blip r:embed="rId5"/>
          <a:stretch>
            <a:fillRect/>
          </a:stretch>
        </p:blipFill>
        <p:spPr>
          <a:xfrm>
            <a:off x="4805319" y="2311636"/>
            <a:ext cx="983050" cy="393220"/>
          </a:xfrm>
          <a:prstGeom prst="rect">
            <a:avLst/>
          </a:prstGeom>
        </p:spPr>
      </p:pic>
      <p:pic>
        <p:nvPicPr>
          <p:cNvPr id="22" name="Picture 21">
            <a:extLst>
              <a:ext uri="{FF2B5EF4-FFF2-40B4-BE49-F238E27FC236}">
                <a16:creationId xmlns:a16="http://schemas.microsoft.com/office/drawing/2014/main" id="{8119D263-28A1-4B4C-8604-D3121A7CCB54}"/>
              </a:ext>
            </a:extLst>
          </p:cNvPr>
          <p:cNvPicPr>
            <a:picLocks noChangeAspect="1"/>
          </p:cNvPicPr>
          <p:nvPr/>
        </p:nvPicPr>
        <p:blipFill>
          <a:blip r:embed="rId6"/>
          <a:stretch>
            <a:fillRect/>
          </a:stretch>
        </p:blipFill>
        <p:spPr>
          <a:xfrm>
            <a:off x="7505194" y="2206605"/>
            <a:ext cx="983051" cy="488136"/>
          </a:xfrm>
          <a:prstGeom prst="rect">
            <a:avLst/>
          </a:prstGeom>
        </p:spPr>
      </p:pic>
      <p:pic>
        <p:nvPicPr>
          <p:cNvPr id="26" name="Picture 25">
            <a:extLst>
              <a:ext uri="{FF2B5EF4-FFF2-40B4-BE49-F238E27FC236}">
                <a16:creationId xmlns:a16="http://schemas.microsoft.com/office/drawing/2014/main" id="{26E89E7C-F73C-410D-A9AB-0BC58067E06D}"/>
              </a:ext>
            </a:extLst>
          </p:cNvPr>
          <p:cNvPicPr>
            <a:picLocks noChangeAspect="1"/>
          </p:cNvPicPr>
          <p:nvPr/>
        </p:nvPicPr>
        <p:blipFill>
          <a:blip r:embed="rId7"/>
          <a:stretch>
            <a:fillRect/>
          </a:stretch>
        </p:blipFill>
        <p:spPr>
          <a:xfrm>
            <a:off x="6169696" y="2297641"/>
            <a:ext cx="1050842" cy="420336"/>
          </a:xfrm>
          <a:prstGeom prst="rect">
            <a:avLst/>
          </a:prstGeom>
        </p:spPr>
      </p:pic>
      <p:sp>
        <p:nvSpPr>
          <p:cNvPr id="72" name="TextBox 71">
            <a:extLst>
              <a:ext uri="{FF2B5EF4-FFF2-40B4-BE49-F238E27FC236}">
                <a16:creationId xmlns:a16="http://schemas.microsoft.com/office/drawing/2014/main" id="{CF24B95E-381E-4DDC-987A-6FDE5EB8EF0C}"/>
              </a:ext>
            </a:extLst>
          </p:cNvPr>
          <p:cNvSpPr txBox="1"/>
          <p:nvPr/>
        </p:nvSpPr>
        <p:spPr>
          <a:xfrm>
            <a:off x="9848030" y="2784501"/>
            <a:ext cx="1410964" cy="430887"/>
          </a:xfrm>
          <a:prstGeom prst="rect">
            <a:avLst/>
          </a:prstGeom>
          <a:noFill/>
        </p:spPr>
        <p:txBody>
          <a:bodyPr wrap="none" lIns="91440" tIns="45720" rIns="91440" bIns="45720" rtlCol="0" anchor="t">
            <a:spAutoFit/>
          </a:bodyPr>
          <a:lstStyle/>
          <a:p>
            <a:pPr algn="ctr"/>
            <a:r>
              <a:rPr lang="en-US" sz="1100" b="1"/>
              <a:t>Lounge End Cap 60</a:t>
            </a:r>
            <a:r>
              <a:rPr lang="en-US" sz="1100" b="1">
                <a:latin typeface="Calibri" panose="020F0502020204030204" pitchFamily="34" charset="0"/>
                <a:cs typeface="Calibri" panose="020F0502020204030204" pitchFamily="34" charset="0"/>
              </a:rPr>
              <a:t>"</a:t>
            </a:r>
            <a:endParaRPr lang="en-US" sz="1100" b="1"/>
          </a:p>
          <a:p>
            <a:pPr algn="ctr"/>
            <a:r>
              <a:rPr lang="en-US" sz="1100"/>
              <a:t>BPTE30 - $739</a:t>
            </a:r>
            <a:endParaRPr lang="en-US" sz="1100">
              <a:cs typeface="Segoe UI Light"/>
            </a:endParaRPr>
          </a:p>
        </p:txBody>
      </p:sp>
      <p:sp>
        <p:nvSpPr>
          <p:cNvPr id="74" name="TextBox 73">
            <a:extLst>
              <a:ext uri="{FF2B5EF4-FFF2-40B4-BE49-F238E27FC236}">
                <a16:creationId xmlns:a16="http://schemas.microsoft.com/office/drawing/2014/main" id="{D3C7C973-02D8-47DE-B6AB-BC20E51C37CC}"/>
              </a:ext>
            </a:extLst>
          </p:cNvPr>
          <p:cNvSpPr txBox="1"/>
          <p:nvPr/>
        </p:nvSpPr>
        <p:spPr>
          <a:xfrm>
            <a:off x="521252" y="4111334"/>
            <a:ext cx="1154483" cy="600164"/>
          </a:xfrm>
          <a:prstGeom prst="rect">
            <a:avLst/>
          </a:prstGeom>
          <a:noFill/>
        </p:spPr>
        <p:txBody>
          <a:bodyPr wrap="none" lIns="91440" tIns="45720" rIns="91440" bIns="45720" rtlCol="0" anchor="t">
            <a:spAutoFit/>
          </a:bodyPr>
          <a:lstStyle/>
          <a:p>
            <a:pPr algn="ctr"/>
            <a:r>
              <a:rPr lang="en-US" sz="1100" b="1"/>
              <a:t>Work Connector</a:t>
            </a:r>
          </a:p>
          <a:p>
            <a:pPr algn="ctr"/>
            <a:r>
              <a:rPr lang="en-US" sz="1100" b="1"/>
              <a:t>Table 24</a:t>
            </a:r>
            <a:r>
              <a:rPr lang="en-US" sz="1100" b="1">
                <a:latin typeface="Calibri" panose="020F0502020204030204" pitchFamily="34" charset="0"/>
                <a:cs typeface="Calibri" panose="020F0502020204030204" pitchFamily="34" charset="0"/>
              </a:rPr>
              <a:t>"</a:t>
            </a:r>
            <a:r>
              <a:rPr lang="en-US" sz="1100" b="1"/>
              <a:t> x 24</a:t>
            </a:r>
            <a:r>
              <a:rPr lang="en-US" sz="1100" b="1">
                <a:latin typeface="Calibri" panose="020F0502020204030204" pitchFamily="34" charset="0"/>
                <a:cs typeface="Calibri" panose="020F0502020204030204" pitchFamily="34" charset="0"/>
              </a:rPr>
              <a:t>"</a:t>
            </a:r>
            <a:endParaRPr lang="en-US" sz="1100" b="1"/>
          </a:p>
          <a:p>
            <a:pPr algn="ctr"/>
            <a:r>
              <a:rPr lang="en-US" sz="1100"/>
              <a:t>BPCT24 - $930</a:t>
            </a:r>
            <a:endParaRPr lang="en-US" sz="1100">
              <a:cs typeface="Segoe UI Light"/>
            </a:endParaRPr>
          </a:p>
        </p:txBody>
      </p:sp>
      <p:sp>
        <p:nvSpPr>
          <p:cNvPr id="76" name="TextBox 75">
            <a:extLst>
              <a:ext uri="{FF2B5EF4-FFF2-40B4-BE49-F238E27FC236}">
                <a16:creationId xmlns:a16="http://schemas.microsoft.com/office/drawing/2014/main" id="{03897BBF-F66C-4850-8A4D-D39DEA7EB859}"/>
              </a:ext>
            </a:extLst>
          </p:cNvPr>
          <p:cNvSpPr txBox="1"/>
          <p:nvPr/>
        </p:nvSpPr>
        <p:spPr>
          <a:xfrm>
            <a:off x="1658523" y="4111957"/>
            <a:ext cx="1562079" cy="600164"/>
          </a:xfrm>
          <a:prstGeom prst="rect">
            <a:avLst/>
          </a:prstGeom>
          <a:noFill/>
        </p:spPr>
        <p:txBody>
          <a:bodyPr wrap="square" lIns="91440" tIns="45720" rIns="91440" bIns="45720" rtlCol="0" anchor="t">
            <a:spAutoFit/>
          </a:bodyPr>
          <a:lstStyle/>
          <a:p>
            <a:pPr algn="ctr"/>
            <a:r>
              <a:rPr lang="en-US" sz="1100" b="1"/>
              <a:t>Work Half Connector Table 12</a:t>
            </a:r>
            <a:r>
              <a:rPr lang="en-US" sz="1100" b="1">
                <a:latin typeface="Calibri" panose="020F0502020204030204" pitchFamily="34" charset="0"/>
                <a:cs typeface="Calibri" panose="020F0502020204030204" pitchFamily="34" charset="0"/>
              </a:rPr>
              <a:t>"</a:t>
            </a:r>
            <a:r>
              <a:rPr lang="en-US" sz="1100" b="1"/>
              <a:t> x 24</a:t>
            </a:r>
            <a:r>
              <a:rPr lang="en-US" sz="1100" b="1">
                <a:latin typeface="Calibri" panose="020F0502020204030204" pitchFamily="34" charset="0"/>
                <a:cs typeface="Calibri" panose="020F0502020204030204" pitchFamily="34" charset="0"/>
              </a:rPr>
              <a:t>"</a:t>
            </a:r>
            <a:endParaRPr lang="en-US" sz="1100" b="1"/>
          </a:p>
          <a:p>
            <a:pPr algn="ctr"/>
            <a:r>
              <a:rPr lang="en-US" sz="1100"/>
              <a:t>BPCT12 - $711</a:t>
            </a:r>
            <a:endParaRPr lang="en-US" sz="1100">
              <a:cs typeface="Segoe UI Light"/>
            </a:endParaRPr>
          </a:p>
        </p:txBody>
      </p:sp>
      <p:sp>
        <p:nvSpPr>
          <p:cNvPr id="78" name="TextBox 77">
            <a:extLst>
              <a:ext uri="{FF2B5EF4-FFF2-40B4-BE49-F238E27FC236}">
                <a16:creationId xmlns:a16="http://schemas.microsoft.com/office/drawing/2014/main" id="{85E74EFB-B983-4169-B313-6124DB64854E}"/>
              </a:ext>
            </a:extLst>
          </p:cNvPr>
          <p:cNvSpPr txBox="1"/>
          <p:nvPr/>
        </p:nvSpPr>
        <p:spPr>
          <a:xfrm>
            <a:off x="8593259" y="4126237"/>
            <a:ext cx="1285929" cy="430887"/>
          </a:xfrm>
          <a:prstGeom prst="rect">
            <a:avLst/>
          </a:prstGeom>
          <a:noFill/>
        </p:spPr>
        <p:txBody>
          <a:bodyPr wrap="none" lIns="91440" tIns="45720" rIns="91440" bIns="45720" rtlCol="0" anchor="t">
            <a:spAutoFit/>
          </a:bodyPr>
          <a:lstStyle/>
          <a:p>
            <a:pPr algn="ctr"/>
            <a:r>
              <a:rPr lang="en-US" sz="1100" b="1"/>
              <a:t>Work End Cap 24</a:t>
            </a:r>
            <a:r>
              <a:rPr lang="en-US" sz="1100" b="1">
                <a:latin typeface="Calibri" panose="020F0502020204030204" pitchFamily="34" charset="0"/>
                <a:cs typeface="Calibri" panose="020F0502020204030204" pitchFamily="34" charset="0"/>
              </a:rPr>
              <a:t>"</a:t>
            </a:r>
            <a:endParaRPr lang="en-US" sz="1100" b="1"/>
          </a:p>
          <a:p>
            <a:pPr algn="ctr"/>
            <a:r>
              <a:rPr lang="en-US" sz="1100"/>
              <a:t>BPTE24 - $574</a:t>
            </a:r>
            <a:endParaRPr lang="en-US" sz="1100">
              <a:cs typeface="Segoe UI Light"/>
            </a:endParaRPr>
          </a:p>
        </p:txBody>
      </p:sp>
      <p:sp>
        <p:nvSpPr>
          <p:cNvPr id="80" name="TextBox 79">
            <a:extLst>
              <a:ext uri="{FF2B5EF4-FFF2-40B4-BE49-F238E27FC236}">
                <a16:creationId xmlns:a16="http://schemas.microsoft.com/office/drawing/2014/main" id="{7C89CABA-0F84-4DC1-9FCE-488CDAC28449}"/>
              </a:ext>
            </a:extLst>
          </p:cNvPr>
          <p:cNvSpPr txBox="1"/>
          <p:nvPr/>
        </p:nvSpPr>
        <p:spPr>
          <a:xfrm>
            <a:off x="11151868" y="4111650"/>
            <a:ext cx="1050288" cy="600164"/>
          </a:xfrm>
          <a:prstGeom prst="rect">
            <a:avLst/>
          </a:prstGeom>
          <a:noFill/>
        </p:spPr>
        <p:txBody>
          <a:bodyPr wrap="none" lIns="91440" tIns="45720" rIns="91440" bIns="45720" rtlCol="0" anchor="t">
            <a:spAutoFit/>
          </a:bodyPr>
          <a:lstStyle/>
          <a:p>
            <a:pPr algn="ctr"/>
            <a:r>
              <a:rPr lang="en-US" sz="1100" b="1"/>
              <a:t>Work</a:t>
            </a:r>
          </a:p>
          <a:p>
            <a:pPr algn="ctr"/>
            <a:r>
              <a:rPr lang="en-US" sz="1100" b="1"/>
              <a:t>Shared Table</a:t>
            </a:r>
          </a:p>
          <a:p>
            <a:pPr algn="ctr"/>
            <a:r>
              <a:rPr lang="en-US" sz="1100"/>
              <a:t>BPTS24 - $574</a:t>
            </a:r>
            <a:endParaRPr lang="en-US" sz="1100">
              <a:cs typeface="Segoe UI Light"/>
            </a:endParaRPr>
          </a:p>
        </p:txBody>
      </p:sp>
      <p:sp>
        <p:nvSpPr>
          <p:cNvPr id="82" name="TextBox 81">
            <a:extLst>
              <a:ext uri="{FF2B5EF4-FFF2-40B4-BE49-F238E27FC236}">
                <a16:creationId xmlns:a16="http://schemas.microsoft.com/office/drawing/2014/main" id="{78D466C9-89DC-4561-BF4A-AE62280C0FC5}"/>
              </a:ext>
            </a:extLst>
          </p:cNvPr>
          <p:cNvSpPr txBox="1"/>
          <p:nvPr/>
        </p:nvSpPr>
        <p:spPr>
          <a:xfrm>
            <a:off x="3150530" y="4111333"/>
            <a:ext cx="1415204" cy="600164"/>
          </a:xfrm>
          <a:prstGeom prst="rect">
            <a:avLst/>
          </a:prstGeom>
          <a:noFill/>
        </p:spPr>
        <p:txBody>
          <a:bodyPr wrap="square" lIns="91440" tIns="45720" rIns="91440" bIns="45720" rtlCol="0" anchor="t">
            <a:spAutoFit/>
          </a:bodyPr>
          <a:lstStyle/>
          <a:p>
            <a:pPr algn="ctr"/>
            <a:r>
              <a:rPr lang="en-US" sz="1100" b="1"/>
              <a:t>Work Serpentine Connector Table</a:t>
            </a:r>
          </a:p>
          <a:p>
            <a:pPr algn="ctr"/>
            <a:r>
              <a:rPr lang="en-US" sz="1100"/>
              <a:t>BPCTO24 - $1,040</a:t>
            </a:r>
            <a:endParaRPr lang="en-US" sz="1100">
              <a:cs typeface="Segoe UI Light"/>
            </a:endParaRPr>
          </a:p>
        </p:txBody>
      </p:sp>
      <p:sp>
        <p:nvSpPr>
          <p:cNvPr id="84" name="TextBox 83">
            <a:extLst>
              <a:ext uri="{FF2B5EF4-FFF2-40B4-BE49-F238E27FC236}">
                <a16:creationId xmlns:a16="http://schemas.microsoft.com/office/drawing/2014/main" id="{3DA45725-43EC-4986-B871-7A7A2A473F2D}"/>
              </a:ext>
            </a:extLst>
          </p:cNvPr>
          <p:cNvSpPr txBox="1"/>
          <p:nvPr/>
        </p:nvSpPr>
        <p:spPr>
          <a:xfrm>
            <a:off x="6089403" y="4111334"/>
            <a:ext cx="1220860" cy="600164"/>
          </a:xfrm>
          <a:prstGeom prst="rect">
            <a:avLst/>
          </a:prstGeom>
          <a:noFill/>
        </p:spPr>
        <p:txBody>
          <a:bodyPr wrap="square" lIns="91440" tIns="45720" rIns="91440" bIns="45720" rtlCol="0" anchor="t">
            <a:spAutoFit/>
          </a:bodyPr>
          <a:lstStyle/>
          <a:p>
            <a:pPr algn="ctr"/>
            <a:r>
              <a:rPr lang="en-US" sz="1100" b="1"/>
              <a:t>Work Notched Table 24</a:t>
            </a:r>
            <a:r>
              <a:rPr lang="en-US" sz="1100" b="1">
                <a:latin typeface="Calibri" panose="020F0502020204030204" pitchFamily="34" charset="0"/>
                <a:cs typeface="Calibri" panose="020F0502020204030204" pitchFamily="34" charset="0"/>
              </a:rPr>
              <a:t>"</a:t>
            </a:r>
            <a:r>
              <a:rPr lang="en-US" sz="1100" b="1"/>
              <a:t> x 24</a:t>
            </a:r>
            <a:r>
              <a:rPr lang="en-US" sz="1100" b="1">
                <a:latin typeface="Calibri" panose="020F0502020204030204" pitchFamily="34" charset="0"/>
                <a:cs typeface="Calibri" panose="020F0502020204030204" pitchFamily="34" charset="0"/>
              </a:rPr>
              <a:t>"</a:t>
            </a:r>
            <a:endParaRPr lang="en-US" sz="1100" b="1"/>
          </a:p>
          <a:p>
            <a:pPr algn="ctr"/>
            <a:r>
              <a:rPr lang="en-US" sz="1100"/>
              <a:t>BPNT24 - $985</a:t>
            </a:r>
            <a:endParaRPr lang="en-US" sz="1100">
              <a:cs typeface="Segoe UI Light"/>
            </a:endParaRPr>
          </a:p>
        </p:txBody>
      </p:sp>
      <p:sp>
        <p:nvSpPr>
          <p:cNvPr id="86" name="TextBox 85">
            <a:extLst>
              <a:ext uri="{FF2B5EF4-FFF2-40B4-BE49-F238E27FC236}">
                <a16:creationId xmlns:a16="http://schemas.microsoft.com/office/drawing/2014/main" id="{BA7B2237-8CA1-49D5-A855-93DB6F6DE1B3}"/>
              </a:ext>
            </a:extLst>
          </p:cNvPr>
          <p:cNvSpPr txBox="1"/>
          <p:nvPr/>
        </p:nvSpPr>
        <p:spPr>
          <a:xfrm>
            <a:off x="7399487" y="4111333"/>
            <a:ext cx="1220861" cy="769441"/>
          </a:xfrm>
          <a:prstGeom prst="rect">
            <a:avLst/>
          </a:prstGeom>
          <a:noFill/>
        </p:spPr>
        <p:txBody>
          <a:bodyPr wrap="square" lIns="91440" tIns="45720" rIns="91440" bIns="45720" rtlCol="0" anchor="t">
            <a:spAutoFit/>
          </a:bodyPr>
          <a:lstStyle/>
          <a:p>
            <a:pPr algn="ctr"/>
            <a:r>
              <a:rPr lang="en-US" sz="1100" b="1"/>
              <a:t>Work Half- Notched Table 12</a:t>
            </a:r>
            <a:r>
              <a:rPr lang="en-US" sz="1100" b="1">
                <a:latin typeface="Calibri" panose="020F0502020204030204" pitchFamily="34" charset="0"/>
                <a:cs typeface="Calibri" panose="020F0502020204030204" pitchFamily="34" charset="0"/>
              </a:rPr>
              <a:t>"</a:t>
            </a:r>
            <a:r>
              <a:rPr lang="en-US" sz="1100" b="1"/>
              <a:t> x 24</a:t>
            </a:r>
            <a:r>
              <a:rPr lang="en-US" sz="1100" b="1">
                <a:latin typeface="Calibri" panose="020F0502020204030204" pitchFamily="34" charset="0"/>
                <a:cs typeface="Calibri" panose="020F0502020204030204" pitchFamily="34" charset="0"/>
              </a:rPr>
              <a:t>"</a:t>
            </a:r>
            <a:endParaRPr lang="en-US" sz="1100" b="1"/>
          </a:p>
          <a:p>
            <a:pPr algn="ctr"/>
            <a:r>
              <a:rPr lang="en-US" sz="1100"/>
              <a:t>BPNT12 - $766</a:t>
            </a:r>
            <a:endParaRPr lang="en-US" sz="1100">
              <a:cs typeface="Segoe UI Light"/>
            </a:endParaRPr>
          </a:p>
        </p:txBody>
      </p:sp>
      <p:sp>
        <p:nvSpPr>
          <p:cNvPr id="88" name="TextBox 87">
            <a:extLst>
              <a:ext uri="{FF2B5EF4-FFF2-40B4-BE49-F238E27FC236}">
                <a16:creationId xmlns:a16="http://schemas.microsoft.com/office/drawing/2014/main" id="{E857DEE7-A3CB-40F2-A38E-21457D755145}"/>
              </a:ext>
            </a:extLst>
          </p:cNvPr>
          <p:cNvSpPr txBox="1"/>
          <p:nvPr/>
        </p:nvSpPr>
        <p:spPr>
          <a:xfrm>
            <a:off x="4357546" y="4123862"/>
            <a:ext cx="1888066" cy="600164"/>
          </a:xfrm>
          <a:prstGeom prst="rect">
            <a:avLst/>
          </a:prstGeom>
          <a:noFill/>
        </p:spPr>
        <p:txBody>
          <a:bodyPr wrap="square" lIns="91440" tIns="45720" rIns="91440" bIns="45720" rtlCol="0" anchor="t">
            <a:spAutoFit/>
          </a:bodyPr>
          <a:lstStyle/>
          <a:p>
            <a:pPr algn="ctr"/>
            <a:r>
              <a:rPr lang="en-US" sz="1100" b="1"/>
              <a:t>Work Corner Connector</a:t>
            </a:r>
          </a:p>
          <a:p>
            <a:pPr algn="ctr"/>
            <a:r>
              <a:rPr lang="en-US" sz="1100" b="1"/>
              <a:t>Table 24</a:t>
            </a:r>
            <a:r>
              <a:rPr lang="en-US" sz="1100" b="1">
                <a:latin typeface="Calibri" panose="020F0502020204030204" pitchFamily="34" charset="0"/>
                <a:cs typeface="Calibri" panose="020F0502020204030204" pitchFamily="34" charset="0"/>
              </a:rPr>
              <a:t>"</a:t>
            </a:r>
            <a:r>
              <a:rPr lang="en-US" sz="1100" b="1"/>
              <a:t> x 24</a:t>
            </a:r>
            <a:r>
              <a:rPr lang="en-US" sz="1100" b="1">
                <a:latin typeface="Calibri" panose="020F0502020204030204" pitchFamily="34" charset="0"/>
                <a:cs typeface="Calibri" panose="020F0502020204030204" pitchFamily="34" charset="0"/>
              </a:rPr>
              <a:t>"</a:t>
            </a:r>
            <a:endParaRPr lang="en-US" sz="1100" b="1"/>
          </a:p>
          <a:p>
            <a:pPr algn="ctr"/>
            <a:r>
              <a:rPr lang="en-US" sz="1100"/>
              <a:t>BPCCT24 - $930</a:t>
            </a:r>
            <a:endParaRPr lang="en-US" sz="1100">
              <a:cs typeface="Segoe UI Light"/>
            </a:endParaRPr>
          </a:p>
        </p:txBody>
      </p:sp>
      <p:sp>
        <p:nvSpPr>
          <p:cNvPr id="90" name="TextBox 89">
            <a:extLst>
              <a:ext uri="{FF2B5EF4-FFF2-40B4-BE49-F238E27FC236}">
                <a16:creationId xmlns:a16="http://schemas.microsoft.com/office/drawing/2014/main" id="{C5864137-B391-4002-8A6D-4C5050C292C1}"/>
              </a:ext>
            </a:extLst>
          </p:cNvPr>
          <p:cNvSpPr txBox="1"/>
          <p:nvPr/>
        </p:nvSpPr>
        <p:spPr>
          <a:xfrm>
            <a:off x="9910547" y="4114761"/>
            <a:ext cx="1285929" cy="430887"/>
          </a:xfrm>
          <a:prstGeom prst="rect">
            <a:avLst/>
          </a:prstGeom>
          <a:noFill/>
        </p:spPr>
        <p:txBody>
          <a:bodyPr wrap="none" lIns="91440" tIns="45720" rIns="91440" bIns="45720" rtlCol="0" anchor="t">
            <a:spAutoFit/>
          </a:bodyPr>
          <a:lstStyle/>
          <a:p>
            <a:pPr algn="ctr"/>
            <a:r>
              <a:rPr lang="en-US" sz="1100" b="1"/>
              <a:t>Work End Cap 48</a:t>
            </a:r>
            <a:r>
              <a:rPr lang="en-US" sz="1100" b="1">
                <a:latin typeface="Calibri" panose="020F0502020204030204" pitchFamily="34" charset="0"/>
                <a:cs typeface="Calibri" panose="020F0502020204030204" pitchFamily="34" charset="0"/>
              </a:rPr>
              <a:t>"</a:t>
            </a:r>
            <a:endParaRPr lang="en-US" sz="1100" b="1"/>
          </a:p>
          <a:p>
            <a:pPr algn="ctr"/>
            <a:r>
              <a:rPr lang="en-US" sz="1100"/>
              <a:t>BPTE48 - $684</a:t>
            </a:r>
            <a:endParaRPr lang="en-US" sz="1100">
              <a:cs typeface="Segoe UI Light"/>
            </a:endParaRPr>
          </a:p>
        </p:txBody>
      </p:sp>
      <p:pic>
        <p:nvPicPr>
          <p:cNvPr id="91" name="Picture 90">
            <a:extLst>
              <a:ext uri="{FF2B5EF4-FFF2-40B4-BE49-F238E27FC236}">
                <a16:creationId xmlns:a16="http://schemas.microsoft.com/office/drawing/2014/main" id="{25169AD8-FF6B-45DE-929A-773F11BB7EA6}"/>
              </a:ext>
            </a:extLst>
          </p:cNvPr>
          <p:cNvPicPr>
            <a:picLocks noChangeAspect="1"/>
          </p:cNvPicPr>
          <p:nvPr/>
        </p:nvPicPr>
        <p:blipFill>
          <a:blip r:embed="rId2"/>
          <a:stretch>
            <a:fillRect/>
          </a:stretch>
        </p:blipFill>
        <p:spPr>
          <a:xfrm>
            <a:off x="1949069" y="3552808"/>
            <a:ext cx="997832" cy="502357"/>
          </a:xfrm>
          <a:prstGeom prst="rect">
            <a:avLst/>
          </a:prstGeom>
        </p:spPr>
      </p:pic>
      <p:pic>
        <p:nvPicPr>
          <p:cNvPr id="92" name="Picture 91">
            <a:extLst>
              <a:ext uri="{FF2B5EF4-FFF2-40B4-BE49-F238E27FC236}">
                <a16:creationId xmlns:a16="http://schemas.microsoft.com/office/drawing/2014/main" id="{C958396F-70CB-4BD4-B5E2-A83F5A95A120}"/>
              </a:ext>
            </a:extLst>
          </p:cNvPr>
          <p:cNvPicPr>
            <a:picLocks noChangeAspect="1"/>
          </p:cNvPicPr>
          <p:nvPr/>
        </p:nvPicPr>
        <p:blipFill>
          <a:blip r:embed="rId3"/>
          <a:stretch>
            <a:fillRect/>
          </a:stretch>
        </p:blipFill>
        <p:spPr>
          <a:xfrm>
            <a:off x="618774" y="3518371"/>
            <a:ext cx="1006129" cy="491228"/>
          </a:xfrm>
          <a:prstGeom prst="rect">
            <a:avLst/>
          </a:prstGeom>
        </p:spPr>
      </p:pic>
      <p:pic>
        <p:nvPicPr>
          <p:cNvPr id="93" name="Picture 92">
            <a:extLst>
              <a:ext uri="{FF2B5EF4-FFF2-40B4-BE49-F238E27FC236}">
                <a16:creationId xmlns:a16="http://schemas.microsoft.com/office/drawing/2014/main" id="{883BE9D0-00D5-4DBB-8019-E2D7965701E5}"/>
              </a:ext>
            </a:extLst>
          </p:cNvPr>
          <p:cNvPicPr>
            <a:picLocks noChangeAspect="1"/>
          </p:cNvPicPr>
          <p:nvPr/>
        </p:nvPicPr>
        <p:blipFill>
          <a:blip r:embed="rId4"/>
          <a:stretch>
            <a:fillRect/>
          </a:stretch>
        </p:blipFill>
        <p:spPr>
          <a:xfrm>
            <a:off x="3366378" y="3536393"/>
            <a:ext cx="1020417" cy="507259"/>
          </a:xfrm>
          <a:prstGeom prst="rect">
            <a:avLst/>
          </a:prstGeom>
        </p:spPr>
      </p:pic>
      <p:pic>
        <p:nvPicPr>
          <p:cNvPr id="94" name="Picture 93">
            <a:extLst>
              <a:ext uri="{FF2B5EF4-FFF2-40B4-BE49-F238E27FC236}">
                <a16:creationId xmlns:a16="http://schemas.microsoft.com/office/drawing/2014/main" id="{09A2E169-9C05-4ED7-ADD2-E1B5F0FAFBE5}"/>
              </a:ext>
            </a:extLst>
          </p:cNvPr>
          <p:cNvPicPr>
            <a:picLocks noChangeAspect="1"/>
          </p:cNvPicPr>
          <p:nvPr/>
        </p:nvPicPr>
        <p:blipFill>
          <a:blip r:embed="rId5"/>
          <a:stretch>
            <a:fillRect/>
          </a:stretch>
        </p:blipFill>
        <p:spPr>
          <a:xfrm>
            <a:off x="4821838" y="3637101"/>
            <a:ext cx="983050" cy="393220"/>
          </a:xfrm>
          <a:prstGeom prst="rect">
            <a:avLst/>
          </a:prstGeom>
        </p:spPr>
      </p:pic>
      <p:pic>
        <p:nvPicPr>
          <p:cNvPr id="95" name="Picture 94">
            <a:extLst>
              <a:ext uri="{FF2B5EF4-FFF2-40B4-BE49-F238E27FC236}">
                <a16:creationId xmlns:a16="http://schemas.microsoft.com/office/drawing/2014/main" id="{17052699-B322-4F78-B711-5EE4ECC250E2}"/>
              </a:ext>
            </a:extLst>
          </p:cNvPr>
          <p:cNvPicPr>
            <a:picLocks noChangeAspect="1"/>
          </p:cNvPicPr>
          <p:nvPr/>
        </p:nvPicPr>
        <p:blipFill>
          <a:blip r:embed="rId6"/>
          <a:stretch>
            <a:fillRect/>
          </a:stretch>
        </p:blipFill>
        <p:spPr>
          <a:xfrm>
            <a:off x="7521713" y="3532070"/>
            <a:ext cx="983051" cy="488136"/>
          </a:xfrm>
          <a:prstGeom prst="rect">
            <a:avLst/>
          </a:prstGeom>
        </p:spPr>
      </p:pic>
      <p:pic>
        <p:nvPicPr>
          <p:cNvPr id="96" name="Picture 95">
            <a:extLst>
              <a:ext uri="{FF2B5EF4-FFF2-40B4-BE49-F238E27FC236}">
                <a16:creationId xmlns:a16="http://schemas.microsoft.com/office/drawing/2014/main" id="{F365E834-8E71-41C2-8985-F4F0851E531D}"/>
              </a:ext>
            </a:extLst>
          </p:cNvPr>
          <p:cNvPicPr>
            <a:picLocks noChangeAspect="1"/>
          </p:cNvPicPr>
          <p:nvPr/>
        </p:nvPicPr>
        <p:blipFill>
          <a:blip r:embed="rId7"/>
          <a:stretch>
            <a:fillRect/>
          </a:stretch>
        </p:blipFill>
        <p:spPr>
          <a:xfrm>
            <a:off x="6186215" y="3623106"/>
            <a:ext cx="1050842" cy="420336"/>
          </a:xfrm>
          <a:prstGeom prst="rect">
            <a:avLst/>
          </a:prstGeom>
        </p:spPr>
      </p:pic>
      <p:pic>
        <p:nvPicPr>
          <p:cNvPr id="30" name="Picture 29">
            <a:extLst>
              <a:ext uri="{FF2B5EF4-FFF2-40B4-BE49-F238E27FC236}">
                <a16:creationId xmlns:a16="http://schemas.microsoft.com/office/drawing/2014/main" id="{848CE4BA-2F1E-49C4-99D4-1355F4E7DCAD}"/>
              </a:ext>
            </a:extLst>
          </p:cNvPr>
          <p:cNvPicPr>
            <a:picLocks noChangeAspect="1"/>
          </p:cNvPicPr>
          <p:nvPr/>
        </p:nvPicPr>
        <p:blipFill>
          <a:blip r:embed="rId8"/>
          <a:stretch>
            <a:fillRect/>
          </a:stretch>
        </p:blipFill>
        <p:spPr>
          <a:xfrm>
            <a:off x="8812645" y="3494925"/>
            <a:ext cx="811277" cy="663772"/>
          </a:xfrm>
          <a:prstGeom prst="rect">
            <a:avLst/>
          </a:prstGeom>
        </p:spPr>
      </p:pic>
      <p:pic>
        <p:nvPicPr>
          <p:cNvPr id="34" name="Picture 33">
            <a:extLst>
              <a:ext uri="{FF2B5EF4-FFF2-40B4-BE49-F238E27FC236}">
                <a16:creationId xmlns:a16="http://schemas.microsoft.com/office/drawing/2014/main" id="{10008D9A-A5D3-4AA8-AB34-5AC77F29FED7}"/>
              </a:ext>
            </a:extLst>
          </p:cNvPr>
          <p:cNvPicPr>
            <a:picLocks noChangeAspect="1"/>
          </p:cNvPicPr>
          <p:nvPr/>
        </p:nvPicPr>
        <p:blipFill>
          <a:blip r:embed="rId9"/>
          <a:stretch>
            <a:fillRect/>
          </a:stretch>
        </p:blipFill>
        <p:spPr>
          <a:xfrm>
            <a:off x="8777631" y="2120879"/>
            <a:ext cx="871055" cy="655218"/>
          </a:xfrm>
          <a:prstGeom prst="rect">
            <a:avLst/>
          </a:prstGeom>
        </p:spPr>
      </p:pic>
      <p:pic>
        <p:nvPicPr>
          <p:cNvPr id="38" name="Picture 37">
            <a:extLst>
              <a:ext uri="{FF2B5EF4-FFF2-40B4-BE49-F238E27FC236}">
                <a16:creationId xmlns:a16="http://schemas.microsoft.com/office/drawing/2014/main" id="{4355F893-AB10-4546-BC12-D7DA6047844E}"/>
              </a:ext>
            </a:extLst>
          </p:cNvPr>
          <p:cNvPicPr>
            <a:picLocks noChangeAspect="1"/>
          </p:cNvPicPr>
          <p:nvPr/>
        </p:nvPicPr>
        <p:blipFill>
          <a:blip r:embed="rId10"/>
          <a:stretch>
            <a:fillRect/>
          </a:stretch>
        </p:blipFill>
        <p:spPr>
          <a:xfrm>
            <a:off x="10002394" y="3434017"/>
            <a:ext cx="1102233" cy="659936"/>
          </a:xfrm>
          <a:prstGeom prst="rect">
            <a:avLst/>
          </a:prstGeom>
        </p:spPr>
      </p:pic>
      <p:pic>
        <p:nvPicPr>
          <p:cNvPr id="42" name="Picture 41">
            <a:extLst>
              <a:ext uri="{FF2B5EF4-FFF2-40B4-BE49-F238E27FC236}">
                <a16:creationId xmlns:a16="http://schemas.microsoft.com/office/drawing/2014/main" id="{6C8EAC6F-AEB2-4BB1-868E-EE91CC127374}"/>
              </a:ext>
            </a:extLst>
          </p:cNvPr>
          <p:cNvPicPr>
            <a:picLocks noChangeAspect="1"/>
          </p:cNvPicPr>
          <p:nvPr/>
        </p:nvPicPr>
        <p:blipFill>
          <a:blip r:embed="rId11"/>
          <a:stretch>
            <a:fillRect/>
          </a:stretch>
        </p:blipFill>
        <p:spPr>
          <a:xfrm>
            <a:off x="9979137" y="2104963"/>
            <a:ext cx="1108871" cy="649394"/>
          </a:xfrm>
          <a:prstGeom prst="rect">
            <a:avLst/>
          </a:prstGeom>
        </p:spPr>
      </p:pic>
      <p:pic>
        <p:nvPicPr>
          <p:cNvPr id="46" name="Picture 45">
            <a:extLst>
              <a:ext uri="{FF2B5EF4-FFF2-40B4-BE49-F238E27FC236}">
                <a16:creationId xmlns:a16="http://schemas.microsoft.com/office/drawing/2014/main" id="{FD45B893-E5F8-4CDC-A682-4D0FE3276D96}"/>
              </a:ext>
            </a:extLst>
          </p:cNvPr>
          <p:cNvPicPr>
            <a:picLocks noChangeAspect="1"/>
          </p:cNvPicPr>
          <p:nvPr/>
        </p:nvPicPr>
        <p:blipFill>
          <a:blip r:embed="rId12"/>
          <a:stretch>
            <a:fillRect/>
          </a:stretch>
        </p:blipFill>
        <p:spPr>
          <a:xfrm>
            <a:off x="11376899" y="3518371"/>
            <a:ext cx="590156" cy="590156"/>
          </a:xfrm>
          <a:prstGeom prst="rect">
            <a:avLst/>
          </a:prstGeom>
        </p:spPr>
      </p:pic>
      <p:pic>
        <p:nvPicPr>
          <p:cNvPr id="50" name="Picture 49">
            <a:extLst>
              <a:ext uri="{FF2B5EF4-FFF2-40B4-BE49-F238E27FC236}">
                <a16:creationId xmlns:a16="http://schemas.microsoft.com/office/drawing/2014/main" id="{57B8BDC7-85CD-428E-9FE3-F15141FC0DBD}"/>
              </a:ext>
            </a:extLst>
          </p:cNvPr>
          <p:cNvPicPr>
            <a:picLocks noChangeAspect="1"/>
          </p:cNvPicPr>
          <p:nvPr/>
        </p:nvPicPr>
        <p:blipFill>
          <a:blip r:embed="rId13"/>
          <a:stretch>
            <a:fillRect/>
          </a:stretch>
        </p:blipFill>
        <p:spPr>
          <a:xfrm>
            <a:off x="11327752" y="2151563"/>
            <a:ext cx="692520" cy="601583"/>
          </a:xfrm>
          <a:prstGeom prst="rect">
            <a:avLst/>
          </a:prstGeom>
        </p:spPr>
      </p:pic>
      <p:sp>
        <p:nvSpPr>
          <p:cNvPr id="97" name="TextBox 96">
            <a:extLst>
              <a:ext uri="{FF2B5EF4-FFF2-40B4-BE49-F238E27FC236}">
                <a16:creationId xmlns:a16="http://schemas.microsoft.com/office/drawing/2014/main" id="{2BEEAB71-72F9-43C9-9A0F-3FDE754CE7EF}"/>
              </a:ext>
            </a:extLst>
          </p:cNvPr>
          <p:cNvSpPr txBox="1"/>
          <p:nvPr/>
        </p:nvSpPr>
        <p:spPr>
          <a:xfrm>
            <a:off x="612449" y="4941584"/>
            <a:ext cx="1170513" cy="338554"/>
          </a:xfrm>
          <a:prstGeom prst="rect">
            <a:avLst/>
          </a:prstGeom>
          <a:noFill/>
        </p:spPr>
        <p:txBody>
          <a:bodyPr wrap="none" rtlCol="0">
            <a:spAutoFit/>
          </a:bodyPr>
          <a:lstStyle/>
          <a:p>
            <a:r>
              <a:rPr lang="en-US" sz="1600" b="1"/>
              <a:t>Accessories</a:t>
            </a:r>
          </a:p>
        </p:txBody>
      </p:sp>
      <p:pic>
        <p:nvPicPr>
          <p:cNvPr id="54" name="Picture 53">
            <a:extLst>
              <a:ext uri="{FF2B5EF4-FFF2-40B4-BE49-F238E27FC236}">
                <a16:creationId xmlns:a16="http://schemas.microsoft.com/office/drawing/2014/main" id="{8ABAE775-A1B5-439B-8008-07D5F775DCEA}"/>
              </a:ext>
            </a:extLst>
          </p:cNvPr>
          <p:cNvPicPr>
            <a:picLocks noChangeAspect="1"/>
          </p:cNvPicPr>
          <p:nvPr/>
        </p:nvPicPr>
        <p:blipFill>
          <a:blip r:embed="rId14"/>
          <a:stretch>
            <a:fillRect/>
          </a:stretch>
        </p:blipFill>
        <p:spPr>
          <a:xfrm>
            <a:off x="966120" y="5440971"/>
            <a:ext cx="463170" cy="600164"/>
          </a:xfrm>
          <a:prstGeom prst="rect">
            <a:avLst/>
          </a:prstGeom>
        </p:spPr>
      </p:pic>
      <p:sp>
        <p:nvSpPr>
          <p:cNvPr id="56" name="Rectangle 55">
            <a:extLst>
              <a:ext uri="{FF2B5EF4-FFF2-40B4-BE49-F238E27FC236}">
                <a16:creationId xmlns:a16="http://schemas.microsoft.com/office/drawing/2014/main" id="{1E4956EA-C999-4398-BF41-D7BB97229558}"/>
              </a:ext>
            </a:extLst>
          </p:cNvPr>
          <p:cNvSpPr/>
          <p:nvPr/>
        </p:nvSpPr>
        <p:spPr>
          <a:xfrm>
            <a:off x="612449" y="6213231"/>
            <a:ext cx="3745097"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75FCC1B-CBB5-4055-ACD3-C5F36F63BA9F}"/>
              </a:ext>
            </a:extLst>
          </p:cNvPr>
          <p:cNvSpPr txBox="1"/>
          <p:nvPr/>
        </p:nvSpPr>
        <p:spPr>
          <a:xfrm>
            <a:off x="642038" y="6064581"/>
            <a:ext cx="1233031" cy="430887"/>
          </a:xfrm>
          <a:prstGeom prst="rect">
            <a:avLst/>
          </a:prstGeom>
          <a:noFill/>
        </p:spPr>
        <p:txBody>
          <a:bodyPr wrap="none" lIns="91440" tIns="45720" rIns="91440" bIns="45720" rtlCol="0" anchor="t">
            <a:spAutoFit/>
          </a:bodyPr>
          <a:lstStyle/>
          <a:p>
            <a:pPr algn="ctr"/>
            <a:r>
              <a:rPr lang="en-US" sz="1100" b="1"/>
              <a:t>Swivel Tablet Arm</a:t>
            </a:r>
          </a:p>
          <a:p>
            <a:pPr algn="ctr"/>
            <a:r>
              <a:rPr lang="en-US" sz="1100"/>
              <a:t>BPTT - $465</a:t>
            </a:r>
            <a:endParaRPr lang="en-US" sz="1100">
              <a:cs typeface="Segoe UI Light"/>
            </a:endParaRPr>
          </a:p>
        </p:txBody>
      </p:sp>
      <p:pic>
        <p:nvPicPr>
          <p:cNvPr id="99" name="Picture 98">
            <a:extLst>
              <a:ext uri="{FF2B5EF4-FFF2-40B4-BE49-F238E27FC236}">
                <a16:creationId xmlns:a16="http://schemas.microsoft.com/office/drawing/2014/main" id="{56C32D55-2507-478E-87A8-A72E5CAEA307}"/>
              </a:ext>
            </a:extLst>
          </p:cNvPr>
          <p:cNvPicPr>
            <a:picLocks noChangeAspect="1"/>
          </p:cNvPicPr>
          <p:nvPr/>
        </p:nvPicPr>
        <p:blipFill>
          <a:blip r:embed="rId15"/>
          <a:stretch>
            <a:fillRect/>
          </a:stretch>
        </p:blipFill>
        <p:spPr>
          <a:xfrm>
            <a:off x="2075882" y="5490488"/>
            <a:ext cx="1117906" cy="501130"/>
          </a:xfrm>
          <a:prstGeom prst="rect">
            <a:avLst/>
          </a:prstGeom>
        </p:spPr>
      </p:pic>
      <p:sp>
        <p:nvSpPr>
          <p:cNvPr id="100" name="TextBox 99">
            <a:extLst>
              <a:ext uri="{FF2B5EF4-FFF2-40B4-BE49-F238E27FC236}">
                <a16:creationId xmlns:a16="http://schemas.microsoft.com/office/drawing/2014/main" id="{A7C07B32-68A1-45E4-9CAE-86E293F5D33B}"/>
              </a:ext>
            </a:extLst>
          </p:cNvPr>
          <p:cNvSpPr txBox="1"/>
          <p:nvPr/>
        </p:nvSpPr>
        <p:spPr>
          <a:xfrm>
            <a:off x="1881139" y="6064580"/>
            <a:ext cx="1502335" cy="430887"/>
          </a:xfrm>
          <a:prstGeom prst="rect">
            <a:avLst/>
          </a:prstGeom>
          <a:noFill/>
        </p:spPr>
        <p:txBody>
          <a:bodyPr wrap="none" lIns="91440" tIns="45720" rIns="91440" bIns="45720" rtlCol="0" anchor="t">
            <a:spAutoFit/>
          </a:bodyPr>
          <a:lstStyle/>
          <a:p>
            <a:pPr algn="ctr"/>
            <a:r>
              <a:rPr lang="en-US" sz="1100" b="1"/>
              <a:t>Coffee Table 24</a:t>
            </a:r>
            <a:r>
              <a:rPr lang="en-US" sz="1100" b="1">
                <a:latin typeface="Calibri" panose="020F0502020204030204" pitchFamily="34" charset="0"/>
                <a:cs typeface="Calibri" panose="020F0502020204030204" pitchFamily="34" charset="0"/>
              </a:rPr>
              <a:t>" </a:t>
            </a:r>
            <a:r>
              <a:rPr lang="en-US" sz="1100" b="1"/>
              <a:t>x 45</a:t>
            </a:r>
            <a:r>
              <a:rPr lang="en-US" sz="1100" b="1">
                <a:latin typeface="Calibri" panose="020F0502020204030204" pitchFamily="34" charset="0"/>
                <a:cs typeface="Calibri" panose="020F0502020204030204" pitchFamily="34" charset="0"/>
              </a:rPr>
              <a:t>"</a:t>
            </a:r>
            <a:endParaRPr lang="en-US" sz="1100" b="1"/>
          </a:p>
          <a:p>
            <a:pPr algn="ctr"/>
            <a:r>
              <a:rPr lang="en-US" sz="1100"/>
              <a:t>BPCT2445 - $1,314</a:t>
            </a:r>
            <a:endParaRPr lang="en-US" sz="1100">
              <a:cs typeface="Segoe UI Light"/>
            </a:endParaRPr>
          </a:p>
        </p:txBody>
      </p:sp>
      <p:pic>
        <p:nvPicPr>
          <p:cNvPr id="102" name="Picture 101">
            <a:extLst>
              <a:ext uri="{FF2B5EF4-FFF2-40B4-BE49-F238E27FC236}">
                <a16:creationId xmlns:a16="http://schemas.microsoft.com/office/drawing/2014/main" id="{B17BC92D-C429-4BB9-B394-BB9EF6D18220}"/>
              </a:ext>
            </a:extLst>
          </p:cNvPr>
          <p:cNvPicPr>
            <a:picLocks noChangeAspect="1"/>
          </p:cNvPicPr>
          <p:nvPr/>
        </p:nvPicPr>
        <p:blipFill>
          <a:blip r:embed="rId16"/>
          <a:stretch>
            <a:fillRect/>
          </a:stretch>
        </p:blipFill>
        <p:spPr>
          <a:xfrm>
            <a:off x="3805402" y="5169877"/>
            <a:ext cx="197548" cy="857774"/>
          </a:xfrm>
          <a:prstGeom prst="rect">
            <a:avLst/>
          </a:prstGeom>
        </p:spPr>
      </p:pic>
      <p:sp>
        <p:nvSpPr>
          <p:cNvPr id="103" name="TextBox 102">
            <a:extLst>
              <a:ext uri="{FF2B5EF4-FFF2-40B4-BE49-F238E27FC236}">
                <a16:creationId xmlns:a16="http://schemas.microsoft.com/office/drawing/2014/main" id="{9CE10026-7648-478B-9E80-8F52735BF03C}"/>
              </a:ext>
            </a:extLst>
          </p:cNvPr>
          <p:cNvSpPr txBox="1"/>
          <p:nvPr/>
        </p:nvSpPr>
        <p:spPr>
          <a:xfrm>
            <a:off x="3429659" y="6069710"/>
            <a:ext cx="939680" cy="430887"/>
          </a:xfrm>
          <a:prstGeom prst="rect">
            <a:avLst/>
          </a:prstGeom>
          <a:noFill/>
        </p:spPr>
        <p:txBody>
          <a:bodyPr wrap="none" lIns="91440" tIns="45720" rIns="91440" bIns="45720" rtlCol="0" anchor="t">
            <a:spAutoFit/>
          </a:bodyPr>
          <a:lstStyle/>
          <a:p>
            <a:pPr algn="ctr"/>
            <a:r>
              <a:rPr lang="en-US" sz="1100" b="1"/>
              <a:t>Coat Hanger</a:t>
            </a:r>
          </a:p>
          <a:p>
            <a:pPr algn="ctr"/>
            <a:r>
              <a:rPr lang="en-US" sz="1100"/>
              <a:t>BPCH - $273</a:t>
            </a:r>
            <a:endParaRPr lang="en-US" sz="1100">
              <a:cs typeface="Segoe UI Light"/>
            </a:endParaRPr>
          </a:p>
        </p:txBody>
      </p:sp>
    </p:spTree>
    <p:extLst>
      <p:ext uri="{BB962C8B-B14F-4D97-AF65-F5344CB8AC3E}">
        <p14:creationId xmlns:p14="http://schemas.microsoft.com/office/powerpoint/2010/main" val="388755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6710362"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Internal Positioning</a:t>
            </a:r>
            <a:endParaRPr lang="en-US" sz="4400"/>
          </a:p>
        </p:txBody>
      </p:sp>
      <p:pic>
        <p:nvPicPr>
          <p:cNvPr id="1027" name="Picture 3">
            <a:extLst>
              <a:ext uri="{FF2B5EF4-FFF2-40B4-BE49-F238E27FC236}">
                <a16:creationId xmlns:a16="http://schemas.microsoft.com/office/drawing/2014/main" id="{170A9FCE-2BA0-4E1F-9B58-9867859619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 t="-1158" r="407" b="1158"/>
          <a:stretch/>
        </p:blipFill>
        <p:spPr bwMode="auto">
          <a:xfrm>
            <a:off x="1227221" y="1954580"/>
            <a:ext cx="9755910" cy="34966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a:extLst>
              <a:ext uri="{FF2B5EF4-FFF2-40B4-BE49-F238E27FC236}">
                <a16:creationId xmlns:a16="http://schemas.microsoft.com/office/drawing/2014/main" id="{53BBB944-A184-457A-8CBD-7F0F9793693E}"/>
              </a:ext>
            </a:extLst>
          </p:cNvPr>
          <p:cNvSpPr/>
          <p:nvPr/>
        </p:nvSpPr>
        <p:spPr>
          <a:xfrm>
            <a:off x="2687340" y="6260123"/>
            <a:ext cx="1573161"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2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348785"/>
            <a:ext cx="6710362"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Price Positioning</a:t>
            </a:r>
            <a:endParaRPr lang="en-US" sz="4400"/>
          </a:p>
        </p:txBody>
      </p:sp>
      <p:sp>
        <p:nvSpPr>
          <p:cNvPr id="7" name="TextBox 6">
            <a:extLst>
              <a:ext uri="{FF2B5EF4-FFF2-40B4-BE49-F238E27FC236}">
                <a16:creationId xmlns:a16="http://schemas.microsoft.com/office/drawing/2014/main" id="{3B5F62F5-FC3C-49E1-B131-225CC564644C}"/>
              </a:ext>
            </a:extLst>
          </p:cNvPr>
          <p:cNvSpPr txBox="1"/>
          <p:nvPr/>
        </p:nvSpPr>
        <p:spPr>
          <a:xfrm>
            <a:off x="612448" y="1046377"/>
            <a:ext cx="6020364" cy="338554"/>
          </a:xfrm>
          <a:prstGeom prst="rect">
            <a:avLst/>
          </a:prstGeom>
          <a:noFill/>
        </p:spPr>
        <p:txBody>
          <a:bodyPr wrap="square" rtlCol="0">
            <a:spAutoFit/>
          </a:bodyPr>
          <a:lstStyle/>
          <a:p>
            <a:r>
              <a:rPr lang="en-US" sz="1600"/>
              <a:t>Two Seat &amp; Back w/ Arms and Connecting Table in the Middle</a:t>
            </a:r>
          </a:p>
        </p:txBody>
      </p:sp>
      <p:graphicFrame>
        <p:nvGraphicFramePr>
          <p:cNvPr id="10" name="Chart 9">
            <a:extLst>
              <a:ext uri="{FF2B5EF4-FFF2-40B4-BE49-F238E27FC236}">
                <a16:creationId xmlns:a16="http://schemas.microsoft.com/office/drawing/2014/main" id="{6DE102A0-3689-4048-899A-17D500BDBF87}"/>
              </a:ext>
            </a:extLst>
          </p:cNvPr>
          <p:cNvGraphicFramePr>
            <a:graphicFrameLocks/>
          </p:cNvGraphicFramePr>
          <p:nvPr>
            <p:extLst>
              <p:ext uri="{D42A27DB-BD31-4B8C-83A1-F6EECF244321}">
                <p14:modId xmlns:p14="http://schemas.microsoft.com/office/powerpoint/2010/main" val="3258993338"/>
              </p:ext>
            </p:extLst>
          </p:nvPr>
        </p:nvGraphicFramePr>
        <p:xfrm>
          <a:off x="612448" y="1497228"/>
          <a:ext cx="11674889" cy="453522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5B25839-BB3D-4057-940E-66314C8C5A00}"/>
              </a:ext>
            </a:extLst>
          </p:cNvPr>
          <p:cNvSpPr/>
          <p:nvPr/>
        </p:nvSpPr>
        <p:spPr>
          <a:xfrm>
            <a:off x="612448" y="6213231"/>
            <a:ext cx="3725090" cy="295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westelm boardwalk">
            <a:extLst>
              <a:ext uri="{FF2B5EF4-FFF2-40B4-BE49-F238E27FC236}">
                <a16:creationId xmlns:a16="http://schemas.microsoft.com/office/drawing/2014/main" id="{05119FB7-8296-4D26-A2B1-54BBC63D6A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26" t="43761" r="3675" b="26154"/>
          <a:stretch/>
        </p:blipFill>
        <p:spPr bwMode="auto">
          <a:xfrm>
            <a:off x="1256793" y="6144748"/>
            <a:ext cx="1069406" cy="355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rper kiik">
            <a:extLst>
              <a:ext uri="{FF2B5EF4-FFF2-40B4-BE49-F238E27FC236}">
                <a16:creationId xmlns:a16="http://schemas.microsoft.com/office/drawing/2014/main" id="{3248CF03-03A6-4776-9076-BB13E1F1F7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47" b="6115"/>
          <a:stretch/>
        </p:blipFill>
        <p:spPr bwMode="auto">
          <a:xfrm>
            <a:off x="2471010" y="5997884"/>
            <a:ext cx="893513" cy="665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tylex free address">
            <a:extLst>
              <a:ext uri="{FF2B5EF4-FFF2-40B4-BE49-F238E27FC236}">
                <a16:creationId xmlns:a16="http://schemas.microsoft.com/office/drawing/2014/main" id="{895E8D6F-4889-4287-A122-04DC76F73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932" y="6032451"/>
            <a:ext cx="903396" cy="6022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13" descr="Allsteel-1834">
            <a:extLst>
              <a:ext uri="{FF2B5EF4-FFF2-40B4-BE49-F238E27FC236}">
                <a16:creationId xmlns:a16="http://schemas.microsoft.com/office/drawing/2014/main" id="{A2DBAFD8-50DD-4119-911F-FAA71E3E8687}"/>
              </a:ext>
            </a:extLst>
          </p:cNvPr>
          <p:cNvPicPr>
            <a:picLocks noGrp="1" noChangeAspect="1"/>
          </p:cNvPicPr>
          <p:nvPr isPhoto="1">
            <p:ph type="pic" sz="quarter" idx="11"/>
          </p:nvPr>
        </p:nvPicPr>
        <p:blipFill rotWithShape="1">
          <a:blip r:embed="rId7">
            <a:lum/>
            <a:extLst>
              <a:ext uri="{28A0092B-C50C-407E-A947-70E740481C1C}">
                <a14:useLocalDpi xmlns:a14="http://schemas.microsoft.com/office/drawing/2010/main" val="0"/>
              </a:ext>
            </a:extLst>
          </a:blip>
          <a:srcRect l="1063" t="17219" b="13831"/>
          <a:stretch/>
        </p:blipFill>
        <p:spPr>
          <a:xfrm>
            <a:off x="4788872" y="6002624"/>
            <a:ext cx="583149" cy="610044"/>
          </a:xfrm>
          <a:prstGeom prst="rect">
            <a:avLst/>
          </a:prstGeom>
        </p:spPr>
      </p:pic>
      <p:pic>
        <p:nvPicPr>
          <p:cNvPr id="3080" name="Picture 8" descr="Image result for coalesse sistem">
            <a:extLst>
              <a:ext uri="{FF2B5EF4-FFF2-40B4-BE49-F238E27FC236}">
                <a16:creationId xmlns:a16="http://schemas.microsoft.com/office/drawing/2014/main" id="{E6CEDFCC-0756-43C0-B6C2-3214F25136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88" t="42564" r="8533" b="12655"/>
          <a:stretch/>
        </p:blipFill>
        <p:spPr bwMode="auto">
          <a:xfrm>
            <a:off x="5553986" y="6152303"/>
            <a:ext cx="1198497" cy="39002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haworth cabana lounge">
            <a:extLst>
              <a:ext uri="{FF2B5EF4-FFF2-40B4-BE49-F238E27FC236}">
                <a16:creationId xmlns:a16="http://schemas.microsoft.com/office/drawing/2014/main" id="{7D1F2C8B-7766-474E-B161-9B7FA55446A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239" t="28406" r="7436" b="24958"/>
          <a:stretch/>
        </p:blipFill>
        <p:spPr bwMode="auto">
          <a:xfrm>
            <a:off x="6819981" y="6173488"/>
            <a:ext cx="907586" cy="4903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B40FE7B5-C70A-41AD-9723-44E21E2142B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3113"/>
          <a:stretch/>
        </p:blipFill>
        <p:spPr bwMode="auto">
          <a:xfrm>
            <a:off x="7930652" y="6032451"/>
            <a:ext cx="820778" cy="6659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tylex metrum">
            <a:extLst>
              <a:ext uri="{FF2B5EF4-FFF2-40B4-BE49-F238E27FC236}">
                <a16:creationId xmlns:a16="http://schemas.microsoft.com/office/drawing/2014/main" id="{31CCD06E-22BB-4ED5-B989-42F983FFEEC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631" t="52338" r="8974"/>
          <a:stretch/>
        </p:blipFill>
        <p:spPr bwMode="auto">
          <a:xfrm>
            <a:off x="8903667" y="6156267"/>
            <a:ext cx="1001921" cy="39112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gunlocke calm">
            <a:extLst>
              <a:ext uri="{FF2B5EF4-FFF2-40B4-BE49-F238E27FC236}">
                <a16:creationId xmlns:a16="http://schemas.microsoft.com/office/drawing/2014/main" id="{56BCF544-7586-47AC-9689-BFE1A8A99C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5779" y="5932683"/>
            <a:ext cx="993133" cy="66291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steelcase umami">
            <a:extLst>
              <a:ext uri="{FF2B5EF4-FFF2-40B4-BE49-F238E27FC236}">
                <a16:creationId xmlns:a16="http://schemas.microsoft.com/office/drawing/2014/main" id="{25385957-A83D-467A-8D68-9D6BE7160A3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90" t="21832" r="4648" b="22252"/>
          <a:stretch/>
        </p:blipFill>
        <p:spPr bwMode="auto">
          <a:xfrm>
            <a:off x="11081725" y="6046561"/>
            <a:ext cx="982472" cy="5138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1DB7FC7-BF0E-48C3-9FC0-903CE2270B24}"/>
              </a:ext>
            </a:extLst>
          </p:cNvPr>
          <p:cNvSpPr txBox="1"/>
          <p:nvPr/>
        </p:nvSpPr>
        <p:spPr>
          <a:xfrm>
            <a:off x="10560918" y="1054562"/>
            <a:ext cx="1965077" cy="338554"/>
          </a:xfrm>
          <a:prstGeom prst="rect">
            <a:avLst/>
          </a:prstGeom>
          <a:noFill/>
        </p:spPr>
        <p:txBody>
          <a:bodyPr wrap="square" rtlCol="0">
            <a:spAutoFit/>
          </a:bodyPr>
          <a:lstStyle/>
          <a:p>
            <a:r>
              <a:rPr lang="en-US" sz="1600"/>
              <a:t>55% Discount</a:t>
            </a:r>
          </a:p>
        </p:txBody>
      </p:sp>
    </p:spTree>
    <p:extLst>
      <p:ext uri="{BB962C8B-B14F-4D97-AF65-F5344CB8AC3E}">
        <p14:creationId xmlns:p14="http://schemas.microsoft.com/office/powerpoint/2010/main" val="4074524298"/>
      </p:ext>
    </p:extLst>
  </p:cSld>
  <p:clrMapOvr>
    <a:masterClrMapping/>
  </p:clrMapOvr>
</p:sld>
</file>

<file path=ppt/theme/theme1.xml><?xml version="1.0" encoding="utf-8"?>
<a:theme xmlns:a="http://schemas.openxmlformats.org/drawingml/2006/main" name="Proposal Template">
  <a:themeElements>
    <a:clrScheme name="2020 Template Colors">
      <a:dk1>
        <a:srgbClr val="000000"/>
      </a:dk1>
      <a:lt1>
        <a:srgbClr val="FFFFFF"/>
      </a:lt1>
      <a:dk2>
        <a:srgbClr val="898D8E"/>
      </a:dk2>
      <a:lt2>
        <a:srgbClr val="F6F5F4"/>
      </a:lt2>
      <a:accent1>
        <a:srgbClr val="DCD7D4"/>
      </a:accent1>
      <a:accent2>
        <a:srgbClr val="003B4A"/>
      </a:accent2>
      <a:accent3>
        <a:srgbClr val="9A552C"/>
      </a:accent3>
      <a:accent4>
        <a:srgbClr val="EDD0C7"/>
      </a:accent4>
      <a:accent5>
        <a:srgbClr val="20362C"/>
      </a:accent5>
      <a:accent6>
        <a:srgbClr val="C0CDCA"/>
      </a:accent6>
      <a:hlink>
        <a:srgbClr val="EDD0C7"/>
      </a:hlink>
      <a:folHlink>
        <a:srgbClr val="C0CDCA"/>
      </a:folHlink>
    </a:clrScheme>
    <a:fontScheme name="Allsteel Brand - 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A0F14EDA81043A5C6776EFC3974A9" ma:contentTypeVersion="14" ma:contentTypeDescription="Create a new document." ma:contentTypeScope="" ma:versionID="e6d7e8cd57d2fd4d3c2acb3a0852bb36">
  <xsd:schema xmlns:xsd="http://www.w3.org/2001/XMLSchema" xmlns:xs="http://www.w3.org/2001/XMLSchema" xmlns:p="http://schemas.microsoft.com/office/2006/metadata/properties" xmlns:ns1="http://schemas.microsoft.com/sharepoint/v3" xmlns:ns2="64e0fcec-d9e2-41f3-b986-c7d4f543418a" xmlns:ns3="a9a00d44-8b44-4082-841a-03026cc389f8" targetNamespace="http://schemas.microsoft.com/office/2006/metadata/properties" ma:root="true" ma:fieldsID="13b771fd57ab3584e449d354a9d3db77" ns1:_="" ns2:_="" ns3:_="">
    <xsd:import namespace="http://schemas.microsoft.com/sharepoint/v3"/>
    <xsd:import namespace="64e0fcec-d9e2-41f3-b986-c7d4f543418a"/>
    <xsd:import namespace="a9a00d44-8b44-4082-841a-03026cc389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e0fcec-d9e2-41f3-b986-c7d4f54341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a00d44-8b44-4082-841a-03026cc389f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4e0fcec-d9e2-41f3-b986-c7d4f543418a">
      <UserInfo>
        <DisplayName>Johnson, Jan (Allsteel)</DisplayName>
        <AccountId>478</AccountId>
        <AccountType/>
      </UserInfo>
      <UserInfo>
        <DisplayName>Crowe, Rikki (Allsteel)</DisplayName>
        <AccountId>486</AccountId>
        <AccountType/>
      </UserInfo>
      <UserInfo>
        <DisplayName>Gauss, Andrea (Allsteel)</DisplayName>
        <AccountId>49</AccountId>
        <AccountType/>
      </UserInfo>
      <UserInfo>
        <DisplayName>Gant, Lauren (HNI Corp)</DisplayName>
        <AccountId>435</AccountId>
        <AccountType/>
      </UserInfo>
      <UserInfo>
        <DisplayName>Palmer, Mary (Allsteel)</DisplayName>
        <AccountId>31</AccountId>
        <AccountType/>
      </UserInfo>
      <UserInfo>
        <DisplayName>Sullivan, Caitlin (Allsteel)</DisplayName>
        <AccountId>390</AccountId>
        <AccountType/>
      </UserInfo>
      <UserInfo>
        <DisplayName>DeDecker, Andrea (Allsteel)</DisplayName>
        <AccountId>229</AccountId>
        <AccountType/>
      </UserInfo>
      <UserInfo>
        <DisplayName>Walderbach, Leandra (Allsteel)</DisplayName>
        <AccountId>559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CCFAEF-5A13-4DFA-B6D8-2DF8EC3392C7}">
  <ds:schemaRefs>
    <ds:schemaRef ds:uri="64e0fcec-d9e2-41f3-b986-c7d4f543418a"/>
    <ds:schemaRef ds:uri="a9a00d44-8b44-4082-841a-03026cc38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C3151D-397A-4005-8656-8D3FF78E2425}">
  <ds:schemaRefs>
    <ds:schemaRef ds:uri="http://schemas.openxmlformats.org/package/2006/metadata/core-properties"/>
    <ds:schemaRef ds:uri="http://schemas.microsoft.com/office/2006/metadata/properties"/>
    <ds:schemaRef ds:uri="http://purl.org/dc/terms/"/>
    <ds:schemaRef ds:uri="http://purl.org/dc/dcmitype/"/>
    <ds:schemaRef ds:uri="a9a00d44-8b44-4082-841a-03026cc389f8"/>
    <ds:schemaRef ds:uri="http://schemas.microsoft.com/office/infopath/2007/PartnerControls"/>
    <ds:schemaRef ds:uri="64e0fcec-d9e2-41f3-b986-c7d4f543418a"/>
    <ds:schemaRef ds:uri="http://schemas.microsoft.com/office/2006/documentManagement/typ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8E97A7D3-1805-4B77-8AAE-040FC00A9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1370</Words>
  <Application>Microsoft Office PowerPoint</Application>
  <PresentationFormat>Widescreen</PresentationFormat>
  <Paragraphs>226</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Proposal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Hodapp, Kelsey (Allsteel)</dc:creator>
  <cp:lastModifiedBy>Parrott, Brian (Allsteel)</cp:lastModifiedBy>
  <cp:revision>2</cp:revision>
  <dcterms:created xsi:type="dcterms:W3CDTF">2018-04-17T16:04:55Z</dcterms:created>
  <dcterms:modified xsi:type="dcterms:W3CDTF">2021-11-17T21:48:30Z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0x010100FB1A0F14EDA81043A5C6776EFC3974A9</vt:lpwstr>
  </property>
</Properties>
</file>