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398" r:id="rId5"/>
    <p:sldId id="267" r:id="rId6"/>
    <p:sldId id="1023" r:id="rId7"/>
    <p:sldId id="1021" r:id="rId8"/>
    <p:sldId id="1018" r:id="rId9"/>
    <p:sldId id="1019" r:id="rId10"/>
    <p:sldId id="969" r:id="rId11"/>
    <p:sldId id="1020" r:id="rId12"/>
    <p:sldId id="350" r:id="rId13"/>
    <p:sldId id="1016" r:id="rId14"/>
    <p:sldId id="1033" r:id="rId15"/>
    <p:sldId id="1034" r:id="rId16"/>
    <p:sldId id="286" r:id="rId17"/>
    <p:sldId id="1014" r:id="rId18"/>
    <p:sldId id="396" r:id="rId19"/>
    <p:sldId id="395" r:id="rId20"/>
    <p:sldId id="285" r:id="rId21"/>
    <p:sldId id="966" r:id="rId22"/>
    <p:sldId id="965" r:id="rId23"/>
    <p:sldId id="1024" r:id="rId24"/>
    <p:sldId id="1025" r:id="rId25"/>
    <p:sldId id="1026" r:id="rId26"/>
    <p:sldId id="1027" r:id="rId27"/>
    <p:sldId id="1028" r:id="rId28"/>
    <p:sldId id="1030" r:id="rId29"/>
    <p:sldId id="1029" r:id="rId30"/>
    <p:sldId id="103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rott, Brian (Allsteel)" initials="PB(" lastIdx="1" clrIdx="0">
    <p:extLst>
      <p:ext uri="{19B8F6BF-5375-455C-9EA6-DF929625EA0E}">
        <p15:presenceInfo xmlns:p15="http://schemas.microsoft.com/office/powerpoint/2012/main" userId="S::ParrottB@allsteeloffice.com::f6ac8d20-14ae-4f69-8b56-f3ebcae706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04EC7-43FA-4ED0-9BAE-0B78BF759D27}" v="124" dt="2020-08-04T21:51:35.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09" autoAdjust="0"/>
  </p:normalViewPr>
  <p:slideViewPr>
    <p:cSldViewPr snapToGrid="0">
      <p:cViewPr varScale="1">
        <p:scale>
          <a:sx n="83" d="100"/>
          <a:sy n="83" d="100"/>
        </p:scale>
        <p:origin x="102"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nicorporation.sharepoint.com/sites/allsteelproduct/productmanagement/Product%20Management/Product%20Management1/Storage/Non-Metal%20Storage/1.%20Product%20Management%20Projects/+Re-Approach/Working%20Documents/Pricing%20Char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hnicorporation.sharepoint.com/sites/allsteelproduct/productmanagement/Product%20Management/Product%20Management1/Storage/Non-Metal%20Storage/1.%20Product%20Management%20Projects/+Re-Approach/Working%20Documents/Pricing%20Char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hnicorporation.sharepoint.com/sites/allsteelproduct/productmanagement/Product%20Management/Product%20Management1/Storage/Non-Metal%20Storage/1.%20Product%20Management%20Projects/+Re-Approach/Working%20Documents/Pricing%20Char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028633807964237E-2"/>
          <c:y val="2.2447543930180908E-2"/>
          <c:w val="0.94353709979229317"/>
          <c:h val="0.74045882972613997"/>
        </c:manualLayout>
      </c:layout>
      <c:lineChart>
        <c:grouping val="standard"/>
        <c:varyColors val="0"/>
        <c:ser>
          <c:idx val="0"/>
          <c:order val="0"/>
          <c:tx>
            <c:strRef>
              <c:f>Pedestal!$E$3</c:f>
              <c:strCache>
                <c:ptCount val="1"/>
                <c:pt idx="0">
                  <c:v>High Net</c:v>
                </c:pt>
              </c:strCache>
            </c:strRef>
          </c:tx>
          <c:spPr>
            <a:ln w="25400" cap="rnd">
              <a:noFill/>
              <a:round/>
            </a:ln>
            <a:effectLst/>
          </c:spPr>
          <c:marker>
            <c:symbol val="circle"/>
            <c:size val="5"/>
            <c:spPr>
              <a:solidFill>
                <a:schemeClr val="tx1"/>
              </a:solidFill>
              <a:ln w="9525">
                <a:solidFill>
                  <a:schemeClr val="tx1"/>
                </a:solidFill>
              </a:ln>
              <a:effectLst/>
            </c:spPr>
          </c:marker>
          <c:dLbls>
            <c:spPr>
              <a:solidFill>
                <a:schemeClr val="bg1">
                  <a:lumMod val="85000"/>
                </a:schemeClr>
              </a:solidFill>
              <a:ln>
                <a:solidFill>
                  <a:sysClr val="windowText" lastClr="000000"/>
                </a:solid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Segoe UI Semilight" panose="020B0402040204020203" pitchFamily="34" charset="0"/>
                    <a:ea typeface="+mn-ea"/>
                    <a:cs typeface="Segoe UI Semilight" panose="020B04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Pedestal!$B$4:$B$12</c:f>
              <c:strCache>
                <c:ptCount val="7"/>
                <c:pt idx="0">
                  <c:v>Stride
Painted Wood</c:v>
                </c:pt>
                <c:pt idx="1">
                  <c:v>Involve</c:v>
                </c:pt>
                <c:pt idx="2">
                  <c:v>Further
Storage</c:v>
                </c:pt>
                <c:pt idx="3">
                  <c:v>Approach</c:v>
                </c:pt>
                <c:pt idx="4">
                  <c:v>Essentials</c:v>
                </c:pt>
                <c:pt idx="5">
                  <c:v>Align
Metal</c:v>
                </c:pt>
                <c:pt idx="6">
                  <c:v>Radii</c:v>
                </c:pt>
              </c:strCache>
            </c:strRef>
          </c:cat>
          <c:val>
            <c:numRef>
              <c:f>Pedestal!$E$4:$E$12</c:f>
              <c:numCache>
                <c:formatCode>_("$"* #,##0_);_("$"* \(#,##0\);_("$"* "-"??_);_(@_)</c:formatCode>
                <c:ptCount val="7"/>
                <c:pt idx="0">
                  <c:v>889.6</c:v>
                </c:pt>
                <c:pt idx="1">
                  <c:v>528.96</c:v>
                </c:pt>
                <c:pt idx="2">
                  <c:v>529.19999999999993</c:v>
                </c:pt>
                <c:pt idx="3">
                  <c:v>321.12</c:v>
                </c:pt>
                <c:pt idx="4">
                  <c:v>259.2</c:v>
                </c:pt>
                <c:pt idx="5">
                  <c:v>336.28000000000003</c:v>
                </c:pt>
                <c:pt idx="6">
                  <c:v>204.4</c:v>
                </c:pt>
              </c:numCache>
            </c:numRef>
          </c:val>
          <c:smooth val="0"/>
          <c:extLst>
            <c:ext xmlns:c16="http://schemas.microsoft.com/office/drawing/2014/chart" uri="{C3380CC4-5D6E-409C-BE32-E72D297353CC}">
              <c16:uniqueId val="{00000000-8B0D-4A35-993B-CD4C2DB34086}"/>
            </c:ext>
          </c:extLst>
        </c:ser>
        <c:ser>
          <c:idx val="1"/>
          <c:order val="1"/>
          <c:tx>
            <c:strRef>
              <c:f>Pedestal!$F$3</c:f>
              <c:strCache>
                <c:ptCount val="1"/>
                <c:pt idx="0">
                  <c:v>Low Net</c:v>
                </c:pt>
              </c:strCache>
            </c:strRef>
          </c:tx>
          <c:spPr>
            <a:ln w="25400" cap="rnd">
              <a:noFill/>
              <a:round/>
            </a:ln>
            <a:effectLst/>
          </c:spPr>
          <c:marker>
            <c:symbol val="circle"/>
            <c:size val="5"/>
            <c:spPr>
              <a:solidFill>
                <a:schemeClr val="tx1"/>
              </a:solidFill>
              <a:ln w="9525">
                <a:solidFill>
                  <a:schemeClr val="tx1"/>
                </a:solidFill>
              </a:ln>
              <a:effectLst/>
            </c:spPr>
          </c:marker>
          <c:dLbls>
            <c:dLbl>
              <c:idx val="6"/>
              <c:layout>
                <c:manualLayout>
                  <c:x val="-2.8686827814037717E-2"/>
                  <c:y val="1.898327827506699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4292503709209397E-2"/>
                      <c:h val="4.4006852253412838E-2"/>
                    </c:manualLayout>
                  </c15:layout>
                </c:ext>
                <c:ext xmlns:c16="http://schemas.microsoft.com/office/drawing/2014/chart" uri="{C3380CC4-5D6E-409C-BE32-E72D297353CC}">
                  <c16:uniqueId val="{00000001-8B0D-4A35-993B-CD4C2DB34086}"/>
                </c:ext>
              </c:extLst>
            </c:dLbl>
            <c:spPr>
              <a:solidFill>
                <a:schemeClr val="bg1"/>
              </a:solidFill>
              <a:ln>
                <a:solidFill>
                  <a:sysClr val="windowText" lastClr="000000"/>
                </a:solid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Segoe UI Semilight" panose="020B0402040204020203" pitchFamily="34" charset="0"/>
                    <a:ea typeface="+mn-ea"/>
                    <a:cs typeface="Segoe UI Semilight" panose="020B04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Pedestal!$B$4:$B$12</c:f>
              <c:strCache>
                <c:ptCount val="7"/>
                <c:pt idx="0">
                  <c:v>Stride
Painted Wood</c:v>
                </c:pt>
                <c:pt idx="1">
                  <c:v>Involve</c:v>
                </c:pt>
                <c:pt idx="2">
                  <c:v>Further
Storage</c:v>
                </c:pt>
                <c:pt idx="3">
                  <c:v>Approach</c:v>
                </c:pt>
                <c:pt idx="4">
                  <c:v>Essentials</c:v>
                </c:pt>
                <c:pt idx="5">
                  <c:v>Align
Metal</c:v>
                </c:pt>
                <c:pt idx="6">
                  <c:v>Radii</c:v>
                </c:pt>
              </c:strCache>
            </c:strRef>
          </c:cat>
          <c:val>
            <c:numRef>
              <c:f>Pedestal!$F$4:$F$12</c:f>
              <c:numCache>
                <c:formatCode>_("$"* #,##0_);_("$"* \(#,##0\);_("$"* "-"??_);_(@_)</c:formatCode>
                <c:ptCount val="7"/>
                <c:pt idx="0">
                  <c:v>699.2</c:v>
                </c:pt>
                <c:pt idx="1">
                  <c:v>316.32</c:v>
                </c:pt>
                <c:pt idx="2">
                  <c:v>299.27999999999997</c:v>
                </c:pt>
                <c:pt idx="3">
                  <c:v>249.84</c:v>
                </c:pt>
                <c:pt idx="4">
                  <c:v>190.79999999999998</c:v>
                </c:pt>
                <c:pt idx="5">
                  <c:v>182.28000000000003</c:v>
                </c:pt>
                <c:pt idx="6">
                  <c:v>172.20000000000002</c:v>
                </c:pt>
              </c:numCache>
            </c:numRef>
          </c:val>
          <c:smooth val="0"/>
          <c:extLst>
            <c:ext xmlns:c16="http://schemas.microsoft.com/office/drawing/2014/chart" uri="{C3380CC4-5D6E-409C-BE32-E72D297353CC}">
              <c16:uniqueId val="{00000002-8B0D-4A35-993B-CD4C2DB34086}"/>
            </c:ext>
          </c:extLst>
        </c:ser>
        <c:dLbls>
          <c:showLegendKey val="0"/>
          <c:showVal val="0"/>
          <c:showCatName val="0"/>
          <c:showSerName val="0"/>
          <c:showPercent val="0"/>
          <c:showBubbleSize val="0"/>
        </c:dLbls>
        <c:hiLowLines>
          <c:spPr>
            <a:ln w="19050" cap="flat" cmpd="sng" algn="ctr">
              <a:solidFill>
                <a:schemeClr val="tx1">
                  <a:lumMod val="75000"/>
                  <a:lumOff val="25000"/>
                </a:schemeClr>
              </a:solidFill>
              <a:round/>
            </a:ln>
            <a:effectLst/>
          </c:spPr>
        </c:hiLowLines>
        <c:marker val="1"/>
        <c:smooth val="0"/>
        <c:axId val="691767584"/>
        <c:axId val="691770864"/>
      </c:lineChart>
      <c:catAx>
        <c:axId val="69176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Semilight" panose="020B0402040204020203" pitchFamily="34" charset="0"/>
                <a:ea typeface="+mn-ea"/>
                <a:cs typeface="Segoe UI Semilight" panose="020B0402040204020203" pitchFamily="34" charset="0"/>
              </a:defRPr>
            </a:pPr>
            <a:endParaRPr lang="en-US"/>
          </a:p>
        </c:txPr>
        <c:crossAx val="691770864"/>
        <c:crosses val="autoZero"/>
        <c:auto val="1"/>
        <c:lblAlgn val="ctr"/>
        <c:lblOffset val="100"/>
        <c:noMultiLvlLbl val="0"/>
      </c:catAx>
      <c:valAx>
        <c:axId val="69177086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Semilight" panose="020B0402040204020203" pitchFamily="34" charset="0"/>
                <a:ea typeface="+mn-ea"/>
                <a:cs typeface="Segoe UI Semilight" panose="020B0402040204020203" pitchFamily="34" charset="0"/>
              </a:defRPr>
            </a:pPr>
            <a:endParaRPr lang="en-US"/>
          </a:p>
        </c:txPr>
        <c:crossAx val="691767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Segoe UI Semilight" panose="020B0402040204020203" pitchFamily="34" charset="0"/>
          <a:cs typeface="Segoe UI Semilight" panose="020B04020402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681846223338297E-2"/>
          <c:y val="0.21493910361039223"/>
          <c:w val="0.91891596527422725"/>
          <c:h val="0.6187115061607803"/>
        </c:manualLayout>
      </c:layout>
      <c:lineChart>
        <c:grouping val="standard"/>
        <c:varyColors val="0"/>
        <c:ser>
          <c:idx val="0"/>
          <c:order val="0"/>
          <c:tx>
            <c:strRef>
              <c:f>'Typical A'!$C$3</c:f>
              <c:strCache>
                <c:ptCount val="1"/>
                <c:pt idx="0">
                  <c:v>List Price</c:v>
                </c:pt>
              </c:strCache>
            </c:strRef>
          </c:tx>
          <c:spPr>
            <a:ln w="25400" cap="rnd">
              <a:noFill/>
              <a:round/>
            </a:ln>
            <a:effectLst/>
          </c:spPr>
          <c:marker>
            <c:symbol val="circle"/>
            <c:size val="5"/>
            <c:spPr>
              <a:solidFill>
                <a:schemeClr val="accent1"/>
              </a:solidFill>
              <a:ln w="9525">
                <a:solidFill>
                  <a:schemeClr val="accent1"/>
                </a:solidFill>
              </a:ln>
              <a:effectLst/>
            </c:spPr>
          </c:marker>
          <c:dLbls>
            <c:spPr>
              <a:noFill/>
              <a:ln>
                <a:solidFill>
                  <a:schemeClr val="tx1"/>
                </a:solid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Segoe UI Semilight" panose="020B0402040204020203" pitchFamily="34" charset="0"/>
                    <a:ea typeface="+mn-ea"/>
                    <a:cs typeface="Segoe UI Semilight" panose="020B040204020402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'Typical A'!$C$4:$C$8</c:f>
              <c:numCache>
                <c:formatCode>_("$"* #,##0_);_("$"* \(#,##0\);_("$"* "-"??_);_(@_)</c:formatCode>
                <c:ptCount val="5"/>
                <c:pt idx="0">
                  <c:v>13755</c:v>
                </c:pt>
                <c:pt idx="1">
                  <c:v>10187</c:v>
                </c:pt>
                <c:pt idx="2">
                  <c:v>17108</c:v>
                </c:pt>
                <c:pt idx="3">
                  <c:v>13844</c:v>
                </c:pt>
                <c:pt idx="4">
                  <c:v>32458</c:v>
                </c:pt>
              </c:numCache>
            </c:numRef>
          </c:val>
          <c:smooth val="0"/>
          <c:extLst>
            <c:ext xmlns:c16="http://schemas.microsoft.com/office/drawing/2014/chart" uri="{C3380CC4-5D6E-409C-BE32-E72D297353CC}">
              <c16:uniqueId val="{00000000-EE11-44CA-9291-86A9B644675D}"/>
            </c:ext>
          </c:extLst>
        </c:ser>
        <c:ser>
          <c:idx val="1"/>
          <c:order val="1"/>
          <c:tx>
            <c:strRef>
              <c:f>'Typical A'!$D$3</c:f>
              <c:strCache>
                <c:ptCount val="1"/>
                <c:pt idx="0">
                  <c:v>Net Price GSA Discount</c:v>
                </c:pt>
              </c:strCache>
            </c:strRef>
          </c:tx>
          <c:spPr>
            <a:ln w="25400" cap="rnd">
              <a:noFill/>
              <a:round/>
            </a:ln>
            <a:effectLst/>
          </c:spPr>
          <c:marker>
            <c:symbol val="circle"/>
            <c:size val="5"/>
            <c:spPr>
              <a:solidFill>
                <a:schemeClr val="tx1"/>
              </a:solidFill>
              <a:ln w="9525">
                <a:solidFill>
                  <a:schemeClr val="tx1"/>
                </a:solidFill>
              </a:ln>
              <a:effectLst/>
            </c:spPr>
          </c:marker>
          <c:dLbls>
            <c:spPr>
              <a:solidFill>
                <a:schemeClr val="bg1"/>
              </a:solidFill>
              <a:ln>
                <a:solidFill>
                  <a:schemeClr val="accent6">
                    <a:lumMod val="75000"/>
                  </a:schemeClr>
                </a:solid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Segoe UI Semilight" panose="020B0402040204020203" pitchFamily="34" charset="0"/>
                    <a:ea typeface="+mn-ea"/>
                    <a:cs typeface="Segoe UI Semilight" panose="020B04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'Typical A'!$B$4:$B$8</c:f>
              <c:strCache>
                <c:ptCount val="5"/>
                <c:pt idx="0">
                  <c:v>Approach</c:v>
                </c:pt>
                <c:pt idx="1">
                  <c:v>Nat. Waveworks</c:v>
                </c:pt>
                <c:pt idx="2">
                  <c:v>SC Elective Elements</c:v>
                </c:pt>
                <c:pt idx="3">
                  <c:v>OFS Staks</c:v>
                </c:pt>
                <c:pt idx="4">
                  <c:v>HM Canvas</c:v>
                </c:pt>
              </c:strCache>
            </c:strRef>
          </c:cat>
          <c:val>
            <c:numRef>
              <c:f>'Typical A'!$D$4:$D$8</c:f>
              <c:numCache>
                <c:formatCode>_("$"* #,##0_);_("$"* \(#,##0\);_("$"* "-"??_);_(@_)</c:formatCode>
                <c:ptCount val="5"/>
                <c:pt idx="0">
                  <c:v>3576.3</c:v>
                </c:pt>
                <c:pt idx="1">
                  <c:v>3972.9300000000003</c:v>
                </c:pt>
                <c:pt idx="2">
                  <c:v>5257.2884000000004</c:v>
                </c:pt>
                <c:pt idx="3">
                  <c:v>5537.6</c:v>
                </c:pt>
                <c:pt idx="4">
                  <c:v>8179.4160000000002</c:v>
                </c:pt>
              </c:numCache>
            </c:numRef>
          </c:val>
          <c:smooth val="0"/>
          <c:extLst>
            <c:ext xmlns:c16="http://schemas.microsoft.com/office/drawing/2014/chart" uri="{C3380CC4-5D6E-409C-BE32-E72D297353CC}">
              <c16:uniqueId val="{00000001-EE11-44CA-9291-86A9B644675D}"/>
            </c:ext>
          </c:extLst>
        </c:ser>
        <c:dLbls>
          <c:dLblPos val="ctr"/>
          <c:showLegendKey val="0"/>
          <c:showVal val="1"/>
          <c:showCatName val="0"/>
          <c:showSerName val="0"/>
          <c:showPercent val="0"/>
          <c:showBubbleSize val="0"/>
        </c:dLbls>
        <c:hiLowLines>
          <c:spPr>
            <a:ln w="19050" cap="flat" cmpd="sng" algn="ctr">
              <a:solidFill>
                <a:schemeClr val="tx1">
                  <a:lumMod val="75000"/>
                  <a:lumOff val="25000"/>
                </a:schemeClr>
              </a:solidFill>
              <a:round/>
            </a:ln>
            <a:effectLst/>
          </c:spPr>
        </c:hiLowLines>
        <c:marker val="1"/>
        <c:smooth val="0"/>
        <c:axId val="691767584"/>
        <c:axId val="691770864"/>
      </c:lineChart>
      <c:catAx>
        <c:axId val="69176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Semilight" panose="020B0402040204020203" pitchFamily="34" charset="0"/>
                <a:ea typeface="+mn-ea"/>
                <a:cs typeface="Segoe UI Semilight" panose="020B0402040204020203" pitchFamily="34" charset="0"/>
              </a:defRPr>
            </a:pPr>
            <a:endParaRPr lang="en-US"/>
          </a:p>
        </c:txPr>
        <c:crossAx val="691770864"/>
        <c:crosses val="autoZero"/>
        <c:auto val="1"/>
        <c:lblAlgn val="ctr"/>
        <c:lblOffset val="100"/>
        <c:noMultiLvlLbl val="0"/>
      </c:catAx>
      <c:valAx>
        <c:axId val="691770864"/>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Semilight" panose="020B0402040204020203" pitchFamily="34" charset="0"/>
                <a:ea typeface="+mn-ea"/>
                <a:cs typeface="Segoe UI Semilight" panose="020B0402040204020203" pitchFamily="34" charset="0"/>
              </a:defRPr>
            </a:pPr>
            <a:endParaRPr lang="en-US"/>
          </a:p>
        </c:txPr>
        <c:crossAx val="691767584"/>
        <c:crosses val="autoZero"/>
        <c:crossBetween val="between"/>
      </c:valAx>
      <c:spPr>
        <a:noFill/>
        <a:ln>
          <a:noFill/>
        </a:ln>
        <a:effectLst/>
      </c:spPr>
    </c:plotArea>
    <c:legend>
      <c:legendPos val="r"/>
      <c:layout>
        <c:manualLayout>
          <c:xMode val="edge"/>
          <c:yMode val="edge"/>
          <c:x val="0.78980962685037415"/>
          <c:y val="9.1128890252289013E-3"/>
          <c:w val="0.17905871417292737"/>
          <c:h val="0.178915847807647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Segoe UI Semilight" panose="020B0402040204020203" pitchFamily="34" charset="0"/>
              <a:ea typeface="+mn-ea"/>
              <a:cs typeface="Segoe UI Semilight" panose="020B04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Segoe UI Semilight" panose="020B0402040204020203" pitchFamily="34" charset="0"/>
          <a:cs typeface="Segoe UI Semilight" panose="020B040204020402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705731901449574E-2"/>
          <c:y val="0.24551029879203187"/>
          <c:w val="0.94353709979229317"/>
          <c:h val="0.59232390594396489"/>
        </c:manualLayout>
      </c:layout>
      <c:lineChart>
        <c:grouping val="standard"/>
        <c:varyColors val="0"/>
        <c:ser>
          <c:idx val="0"/>
          <c:order val="0"/>
          <c:tx>
            <c:strRef>
              <c:f>'Typical B'!$C$3</c:f>
              <c:strCache>
                <c:ptCount val="1"/>
                <c:pt idx="0">
                  <c:v>List Price</c:v>
                </c:pt>
              </c:strCache>
            </c:strRef>
          </c:tx>
          <c:spPr>
            <a:ln w="25400" cap="rnd">
              <a:noFill/>
              <a:round/>
            </a:ln>
            <a:effectLst/>
          </c:spPr>
          <c:marker>
            <c:symbol val="circle"/>
            <c:size val="5"/>
            <c:spPr>
              <a:solidFill>
                <a:schemeClr val="accent1"/>
              </a:solidFill>
              <a:ln w="9525">
                <a:solidFill>
                  <a:schemeClr val="accent1"/>
                </a:solidFill>
              </a:ln>
              <a:effectLst/>
            </c:spPr>
          </c:marker>
          <c:dLbls>
            <c:spPr>
              <a:noFill/>
              <a:ln>
                <a:solidFill>
                  <a:schemeClr val="tx1"/>
                </a:solid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Segoe UI Semilight" panose="020B0402040204020203" pitchFamily="34" charset="0"/>
                    <a:ea typeface="+mn-ea"/>
                    <a:cs typeface="Segoe UI Semilight" panose="020B040204020402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'Typical B'!$C$4:$C$8</c:f>
              <c:numCache>
                <c:formatCode>_("$"* #,##0_);_("$"* \(#,##0\);_("$"* "-"??_);_(@_)</c:formatCode>
                <c:ptCount val="5"/>
                <c:pt idx="0">
                  <c:v>7518</c:v>
                </c:pt>
                <c:pt idx="1">
                  <c:v>14820</c:v>
                </c:pt>
                <c:pt idx="2">
                  <c:v>14324</c:v>
                </c:pt>
                <c:pt idx="3">
                  <c:v>28170</c:v>
                </c:pt>
                <c:pt idx="4">
                  <c:v>26553</c:v>
                </c:pt>
              </c:numCache>
            </c:numRef>
          </c:val>
          <c:smooth val="0"/>
          <c:extLst>
            <c:ext xmlns:c16="http://schemas.microsoft.com/office/drawing/2014/chart" uri="{C3380CC4-5D6E-409C-BE32-E72D297353CC}">
              <c16:uniqueId val="{00000000-FBC6-49BA-91B0-8F99254B955B}"/>
            </c:ext>
          </c:extLst>
        </c:ser>
        <c:ser>
          <c:idx val="1"/>
          <c:order val="1"/>
          <c:tx>
            <c:strRef>
              <c:f>'Typical B'!$D$3</c:f>
              <c:strCache>
                <c:ptCount val="1"/>
                <c:pt idx="0">
                  <c:v>Net Price GSA Discount</c:v>
                </c:pt>
              </c:strCache>
            </c:strRef>
          </c:tx>
          <c:spPr>
            <a:ln w="25400" cap="rnd">
              <a:noFill/>
              <a:round/>
            </a:ln>
            <a:effectLst/>
          </c:spPr>
          <c:marker>
            <c:symbol val="circle"/>
            <c:size val="5"/>
            <c:spPr>
              <a:solidFill>
                <a:schemeClr val="tx1"/>
              </a:solidFill>
              <a:ln w="9525">
                <a:solidFill>
                  <a:schemeClr val="tx1"/>
                </a:solidFill>
              </a:ln>
              <a:effectLst/>
            </c:spPr>
          </c:marker>
          <c:dLbls>
            <c:spPr>
              <a:solidFill>
                <a:schemeClr val="bg1"/>
              </a:solidFill>
              <a:ln>
                <a:solidFill>
                  <a:schemeClr val="accent6">
                    <a:lumMod val="75000"/>
                  </a:schemeClr>
                </a:solid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Segoe UI Semilight" panose="020B0402040204020203" pitchFamily="34" charset="0"/>
                    <a:ea typeface="+mn-ea"/>
                    <a:cs typeface="Segoe UI Semilight" panose="020B04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'Typical B'!$B$4:$B$8</c:f>
              <c:strCache>
                <c:ptCount val="5"/>
                <c:pt idx="0">
                  <c:v>Nat. Waveworks</c:v>
                </c:pt>
                <c:pt idx="1">
                  <c:v>Approach</c:v>
                </c:pt>
                <c:pt idx="2">
                  <c:v>OFS Staks</c:v>
                </c:pt>
                <c:pt idx="3">
                  <c:v>HM Canvas</c:v>
                </c:pt>
                <c:pt idx="4">
                  <c:v>SC Elective Elements</c:v>
                </c:pt>
              </c:strCache>
            </c:strRef>
          </c:cat>
          <c:val>
            <c:numRef>
              <c:f>'Typical B'!$D$4:$D$8</c:f>
              <c:numCache>
                <c:formatCode>_("$"* #,##0_);_("$"* \(#,##0\);_("$"* "-"??_);_(@_)</c:formatCode>
                <c:ptCount val="5"/>
                <c:pt idx="0">
                  <c:v>2932.02</c:v>
                </c:pt>
                <c:pt idx="1">
                  <c:v>3853.2000000000003</c:v>
                </c:pt>
                <c:pt idx="2">
                  <c:v>5729.6</c:v>
                </c:pt>
                <c:pt idx="3">
                  <c:v>7098.84</c:v>
                </c:pt>
                <c:pt idx="4">
                  <c:v>8159.7369000000008</c:v>
                </c:pt>
              </c:numCache>
            </c:numRef>
          </c:val>
          <c:smooth val="0"/>
          <c:extLst>
            <c:ext xmlns:c16="http://schemas.microsoft.com/office/drawing/2014/chart" uri="{C3380CC4-5D6E-409C-BE32-E72D297353CC}">
              <c16:uniqueId val="{00000001-FBC6-49BA-91B0-8F99254B955B}"/>
            </c:ext>
          </c:extLst>
        </c:ser>
        <c:dLbls>
          <c:dLblPos val="ctr"/>
          <c:showLegendKey val="0"/>
          <c:showVal val="1"/>
          <c:showCatName val="0"/>
          <c:showSerName val="0"/>
          <c:showPercent val="0"/>
          <c:showBubbleSize val="0"/>
        </c:dLbls>
        <c:hiLowLines>
          <c:spPr>
            <a:ln w="19050" cap="flat" cmpd="sng" algn="ctr">
              <a:solidFill>
                <a:schemeClr val="tx1">
                  <a:lumMod val="75000"/>
                  <a:lumOff val="25000"/>
                </a:schemeClr>
              </a:solidFill>
              <a:round/>
            </a:ln>
            <a:effectLst/>
          </c:spPr>
        </c:hiLowLines>
        <c:marker val="1"/>
        <c:smooth val="0"/>
        <c:axId val="691767584"/>
        <c:axId val="691770864"/>
      </c:lineChart>
      <c:catAx>
        <c:axId val="69176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Semilight" panose="020B0402040204020203" pitchFamily="34" charset="0"/>
                <a:ea typeface="+mn-ea"/>
                <a:cs typeface="Segoe UI Semilight" panose="020B0402040204020203" pitchFamily="34" charset="0"/>
              </a:defRPr>
            </a:pPr>
            <a:endParaRPr lang="en-US"/>
          </a:p>
        </c:txPr>
        <c:crossAx val="691770864"/>
        <c:crosses val="autoZero"/>
        <c:auto val="1"/>
        <c:lblAlgn val="ctr"/>
        <c:lblOffset val="100"/>
        <c:noMultiLvlLbl val="0"/>
      </c:catAx>
      <c:valAx>
        <c:axId val="691770864"/>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Semilight" panose="020B0402040204020203" pitchFamily="34" charset="0"/>
                <a:ea typeface="+mn-ea"/>
                <a:cs typeface="Segoe UI Semilight" panose="020B0402040204020203" pitchFamily="34" charset="0"/>
              </a:defRPr>
            </a:pPr>
            <a:endParaRPr lang="en-US"/>
          </a:p>
        </c:txPr>
        <c:crossAx val="691767584"/>
        <c:crosses val="autoZero"/>
        <c:crossBetween val="between"/>
      </c:valAx>
      <c:spPr>
        <a:noFill/>
        <a:ln>
          <a:noFill/>
        </a:ln>
        <a:effectLst/>
      </c:spPr>
    </c:plotArea>
    <c:legend>
      <c:legendPos val="r"/>
      <c:layout>
        <c:manualLayout>
          <c:xMode val="edge"/>
          <c:yMode val="edge"/>
          <c:x val="0.79543472710358809"/>
          <c:y val="8.7423903247820955E-2"/>
          <c:w val="0.18548599162094898"/>
          <c:h val="0.1174778777560662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Segoe UI Semilight" panose="020B0402040204020203" pitchFamily="34" charset="0"/>
              <a:ea typeface="+mn-ea"/>
              <a:cs typeface="Segoe UI Semilight" panose="020B04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Segoe UI Semilight" panose="020B0402040204020203" pitchFamily="34" charset="0"/>
          <a:cs typeface="Segoe UI Semilight" panose="020B040204020402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277443775612609E-2"/>
          <c:y val="0.11075111384120852"/>
          <c:w val="0.94353709979229317"/>
          <c:h val="0.57860129367818136"/>
        </c:manualLayout>
      </c:layout>
      <c:lineChart>
        <c:grouping val="standard"/>
        <c:varyColors val="0"/>
        <c:ser>
          <c:idx val="0"/>
          <c:order val="0"/>
          <c:tx>
            <c:strRef>
              <c:f>'Typical C'!$C$3</c:f>
              <c:strCache>
                <c:ptCount val="1"/>
                <c:pt idx="0">
                  <c:v>List Price</c:v>
                </c:pt>
              </c:strCache>
            </c:strRef>
          </c:tx>
          <c:spPr>
            <a:ln w="25400" cap="rnd">
              <a:noFill/>
              <a:round/>
            </a:ln>
            <a:effectLst/>
          </c:spPr>
          <c:marker>
            <c:symbol val="circle"/>
            <c:size val="5"/>
            <c:spPr>
              <a:solidFill>
                <a:schemeClr val="tx1"/>
              </a:solidFill>
              <a:ln w="9525">
                <a:noFill/>
              </a:ln>
              <a:effectLst/>
            </c:spPr>
          </c:marker>
          <c:dLbls>
            <c:spPr>
              <a:noFill/>
              <a:ln>
                <a:solidFill>
                  <a:schemeClr val="tx1"/>
                </a:solid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Segoe UI Semilight" panose="020B0402040204020203" pitchFamily="34" charset="0"/>
                    <a:ea typeface="+mn-ea"/>
                    <a:cs typeface="Segoe UI Semilight" panose="020B040204020402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'Typical C'!$C$4:$C$8</c:f>
              <c:numCache>
                <c:formatCode>_("$"* #,##0_);_("$"* \(#,##0\);_("$"* "-"??_);_(@_)</c:formatCode>
                <c:ptCount val="5"/>
                <c:pt idx="0">
                  <c:v>16307</c:v>
                </c:pt>
                <c:pt idx="1">
                  <c:v>11451.5</c:v>
                </c:pt>
                <c:pt idx="2">
                  <c:v>12831</c:v>
                </c:pt>
                <c:pt idx="3">
                  <c:v>30596</c:v>
                </c:pt>
                <c:pt idx="4">
                  <c:v>29410</c:v>
                </c:pt>
              </c:numCache>
            </c:numRef>
          </c:val>
          <c:smooth val="0"/>
          <c:extLst>
            <c:ext xmlns:c16="http://schemas.microsoft.com/office/drawing/2014/chart" uri="{C3380CC4-5D6E-409C-BE32-E72D297353CC}">
              <c16:uniqueId val="{00000000-3ECB-4466-968A-1E2F085AD3E7}"/>
            </c:ext>
          </c:extLst>
        </c:ser>
        <c:ser>
          <c:idx val="1"/>
          <c:order val="1"/>
          <c:tx>
            <c:strRef>
              <c:f>'Typical C'!$D$3</c:f>
              <c:strCache>
                <c:ptCount val="1"/>
                <c:pt idx="0">
                  <c:v>Net Price GSA Discount</c:v>
                </c:pt>
              </c:strCache>
            </c:strRef>
          </c:tx>
          <c:spPr>
            <a:ln w="25400" cap="rnd">
              <a:noFill/>
              <a:round/>
            </a:ln>
            <a:effectLst/>
          </c:spPr>
          <c:marker>
            <c:symbol val="circle"/>
            <c:size val="5"/>
            <c:spPr>
              <a:solidFill>
                <a:schemeClr val="tx1"/>
              </a:solidFill>
              <a:ln w="9525">
                <a:solidFill>
                  <a:schemeClr val="tx1"/>
                </a:solidFill>
              </a:ln>
              <a:effectLst/>
            </c:spPr>
          </c:marker>
          <c:dLbls>
            <c:spPr>
              <a:solidFill>
                <a:schemeClr val="bg1"/>
              </a:solidFill>
              <a:ln>
                <a:solidFill>
                  <a:schemeClr val="accent6">
                    <a:lumMod val="75000"/>
                  </a:schemeClr>
                </a:solid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Segoe UI Semilight" panose="020B0402040204020203" pitchFamily="34" charset="0"/>
                    <a:ea typeface="+mn-ea"/>
                    <a:cs typeface="Segoe UI Semilight" panose="020B0402040204020203"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'Typical C'!$B$4:$B$8</c:f>
              <c:strCache>
                <c:ptCount val="5"/>
                <c:pt idx="0">
                  <c:v>Approach</c:v>
                </c:pt>
                <c:pt idx="1">
                  <c:v>OFS Staks</c:v>
                </c:pt>
                <c:pt idx="2">
                  <c:v>Nat. Waveworks</c:v>
                </c:pt>
                <c:pt idx="3">
                  <c:v>HM Canvas</c:v>
                </c:pt>
                <c:pt idx="4">
                  <c:v>SC Elective Elements</c:v>
                </c:pt>
              </c:strCache>
            </c:strRef>
          </c:cat>
          <c:val>
            <c:numRef>
              <c:f>'Typical C'!$D$4:$D$8</c:f>
              <c:numCache>
                <c:formatCode>_("$"* #,##0_);_("$"* \(#,##0\);_("$"* "-"??_);_(@_)</c:formatCode>
                <c:ptCount val="5"/>
                <c:pt idx="0">
                  <c:v>4239.82</c:v>
                </c:pt>
                <c:pt idx="1">
                  <c:v>4580.6000000000004</c:v>
                </c:pt>
                <c:pt idx="2">
                  <c:v>5004.09</c:v>
                </c:pt>
                <c:pt idx="3">
                  <c:v>7710.192</c:v>
                </c:pt>
                <c:pt idx="4">
                  <c:v>9037.6930000000011</c:v>
                </c:pt>
              </c:numCache>
            </c:numRef>
          </c:val>
          <c:smooth val="0"/>
          <c:extLst>
            <c:ext xmlns:c16="http://schemas.microsoft.com/office/drawing/2014/chart" uri="{C3380CC4-5D6E-409C-BE32-E72D297353CC}">
              <c16:uniqueId val="{00000001-3ECB-4466-968A-1E2F085AD3E7}"/>
            </c:ext>
          </c:extLst>
        </c:ser>
        <c:dLbls>
          <c:dLblPos val="ctr"/>
          <c:showLegendKey val="0"/>
          <c:showVal val="1"/>
          <c:showCatName val="0"/>
          <c:showSerName val="0"/>
          <c:showPercent val="0"/>
          <c:showBubbleSize val="0"/>
        </c:dLbls>
        <c:hiLowLines>
          <c:spPr>
            <a:ln w="19050" cap="flat" cmpd="sng" algn="ctr">
              <a:solidFill>
                <a:schemeClr val="tx1">
                  <a:lumMod val="75000"/>
                  <a:lumOff val="25000"/>
                </a:schemeClr>
              </a:solidFill>
              <a:round/>
            </a:ln>
            <a:effectLst/>
          </c:spPr>
        </c:hiLowLines>
        <c:marker val="1"/>
        <c:smooth val="0"/>
        <c:axId val="691767584"/>
        <c:axId val="691770864"/>
      </c:lineChart>
      <c:catAx>
        <c:axId val="69176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Semilight" panose="020B0402040204020203" pitchFamily="34" charset="0"/>
                <a:ea typeface="+mn-ea"/>
                <a:cs typeface="Segoe UI Semilight" panose="020B0402040204020203" pitchFamily="34" charset="0"/>
              </a:defRPr>
            </a:pPr>
            <a:endParaRPr lang="en-US"/>
          </a:p>
        </c:txPr>
        <c:crossAx val="691770864"/>
        <c:crosses val="autoZero"/>
        <c:auto val="1"/>
        <c:lblAlgn val="ctr"/>
        <c:lblOffset val="100"/>
        <c:noMultiLvlLbl val="0"/>
      </c:catAx>
      <c:valAx>
        <c:axId val="691770864"/>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Semilight" panose="020B0402040204020203" pitchFamily="34" charset="0"/>
                <a:ea typeface="+mn-ea"/>
                <a:cs typeface="Segoe UI Semilight" panose="020B0402040204020203" pitchFamily="34" charset="0"/>
              </a:defRPr>
            </a:pPr>
            <a:endParaRPr lang="en-US"/>
          </a:p>
        </c:txPr>
        <c:crossAx val="691767584"/>
        <c:crosses val="autoZero"/>
        <c:crossBetween val="between"/>
      </c:valAx>
      <c:spPr>
        <a:noFill/>
        <a:ln>
          <a:noFill/>
        </a:ln>
        <a:effectLst/>
      </c:spPr>
    </c:plotArea>
    <c:legend>
      <c:legendPos val="r"/>
      <c:layout>
        <c:manualLayout>
          <c:xMode val="edge"/>
          <c:yMode val="edge"/>
          <c:x val="0.75658106947588877"/>
          <c:y val="2.0232809641657176E-2"/>
          <c:w val="0.19865923797375465"/>
          <c:h val="0.1192737653013395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Segoe UI Semilight" panose="020B0402040204020203" pitchFamily="34" charset="0"/>
              <a:ea typeface="+mn-ea"/>
              <a:cs typeface="Segoe UI Semilight" panose="020B04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Segoe UI Semilight" panose="020B0402040204020203" pitchFamily="34" charset="0"/>
          <a:cs typeface="Segoe UI Semilight" panose="020B04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CEB8C-B6A5-4F22-A7A1-A94F1B214C97}" type="datetimeFigureOut">
              <a:rPr lang="en-US" smtClean="0"/>
              <a:t>8/5/2020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0A5E5-C628-466F-AF05-A3C05FC7801F}" type="slidenum">
              <a:rPr lang="en-US" smtClean="0"/>
              <a:t>‹#›</a:t>
            </a:fld>
            <a:endParaRPr lang="en-US"/>
          </a:p>
        </p:txBody>
      </p:sp>
    </p:spTree>
    <p:extLst>
      <p:ext uri="{BB962C8B-B14F-4D97-AF65-F5344CB8AC3E}">
        <p14:creationId xmlns:p14="http://schemas.microsoft.com/office/powerpoint/2010/main" val="3326298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Approach has been a successful private-office solution since its introduction in 2016. With this reintroduction, on-trend products for workstations make Approach a solution that can be specified throughout the workspace. Approach is a full-facility solution offering application scalability and a diverse footprint. </a:t>
            </a:r>
          </a:p>
        </p:txBody>
      </p:sp>
      <p:sp>
        <p:nvSpPr>
          <p:cNvPr id="4" name="Slide Number Placeholder 3"/>
          <p:cNvSpPr>
            <a:spLocks noGrp="1"/>
          </p:cNvSpPr>
          <p:nvPr>
            <p:ph type="sldNum" sz="quarter" idx="10"/>
          </p:nvPr>
        </p:nvSpPr>
        <p:spPr/>
        <p:txBody>
          <a:bodyPr/>
          <a:lstStyle/>
          <a:p>
            <a:fld id="{4ECE2AD2-F253-4614-B7DE-F8A9C5971CEA}" type="slidenum">
              <a:rPr lang="en-US" smtClean="0"/>
              <a:t>2</a:t>
            </a:fld>
            <a:endParaRPr lang="en-US"/>
          </a:p>
        </p:txBody>
      </p:sp>
    </p:spTree>
    <p:extLst>
      <p:ext uri="{BB962C8B-B14F-4D97-AF65-F5344CB8AC3E}">
        <p14:creationId xmlns:p14="http://schemas.microsoft.com/office/powerpoint/2010/main" val="3544804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several competitive products within this category, and all are high-quality platforms that perform well. Note the number of competitors, however, whose products will not work in the open plan. </a:t>
            </a:r>
          </a:p>
          <a:p>
            <a:endParaRPr lang="en-US"/>
          </a:p>
        </p:txBody>
      </p:sp>
      <p:sp>
        <p:nvSpPr>
          <p:cNvPr id="4" name="Slide Number Placeholder 3"/>
          <p:cNvSpPr>
            <a:spLocks noGrp="1"/>
          </p:cNvSpPr>
          <p:nvPr>
            <p:ph type="sldNum" sz="quarter" idx="5"/>
          </p:nvPr>
        </p:nvSpPr>
        <p:spPr/>
        <p:txBody>
          <a:bodyPr/>
          <a:lstStyle/>
          <a:p>
            <a:fld id="{5E60A5E5-C628-466F-AF05-A3C05FC7801F}" type="slidenum">
              <a:rPr lang="en-US" smtClean="0"/>
              <a:t>11</a:t>
            </a:fld>
            <a:endParaRPr lang="en-US"/>
          </a:p>
        </p:txBody>
      </p:sp>
    </p:spTree>
    <p:extLst>
      <p:ext uri="{BB962C8B-B14F-4D97-AF65-F5344CB8AC3E}">
        <p14:creationId xmlns:p14="http://schemas.microsoft.com/office/powerpoint/2010/main" val="3214857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Imagery is for illustrative purposes only and is not representative of the typical being compared across multiple brands. Height-adjustable tables and seating/non-casegoods products are not included in the prices shown. </a:t>
            </a:r>
          </a:p>
        </p:txBody>
      </p:sp>
      <p:sp>
        <p:nvSpPr>
          <p:cNvPr id="4" name="Slide Number Placeholder 3"/>
          <p:cNvSpPr>
            <a:spLocks noGrp="1"/>
          </p:cNvSpPr>
          <p:nvPr>
            <p:ph type="sldNum" sz="quarter" idx="5"/>
          </p:nvPr>
        </p:nvSpPr>
        <p:spPr/>
        <p:txBody>
          <a:bodyPr/>
          <a:lstStyle/>
          <a:p>
            <a:fld id="{5E60A5E5-C628-466F-AF05-A3C05FC7801F}" type="slidenum">
              <a:rPr lang="en-US" smtClean="0"/>
              <a:t>12</a:t>
            </a:fld>
            <a:endParaRPr lang="en-US"/>
          </a:p>
        </p:txBody>
      </p:sp>
    </p:spTree>
    <p:extLst>
      <p:ext uri="{BB962C8B-B14F-4D97-AF65-F5344CB8AC3E}">
        <p14:creationId xmlns:p14="http://schemas.microsoft.com/office/powerpoint/2010/main" val="1138720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Imagery is for illustrative purposes only and is not representative of the typical being compared across multiple brands. Height-adjustable tables and seating/non-casegoods products are not included in the prices shown.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endParaRPr lang="en-US"/>
          </a:p>
        </p:txBody>
      </p:sp>
      <p:sp>
        <p:nvSpPr>
          <p:cNvPr id="4" name="Slide Number Placeholder 3"/>
          <p:cNvSpPr>
            <a:spLocks noGrp="1"/>
          </p:cNvSpPr>
          <p:nvPr>
            <p:ph type="sldNum" sz="quarter" idx="5"/>
          </p:nvPr>
        </p:nvSpPr>
        <p:spPr/>
        <p:txBody>
          <a:bodyPr/>
          <a:lstStyle/>
          <a:p>
            <a:fld id="{5E60A5E5-C628-466F-AF05-A3C05FC7801F}" type="slidenum">
              <a:rPr lang="en-US" smtClean="0"/>
              <a:t>13</a:t>
            </a:fld>
            <a:endParaRPr lang="en-US"/>
          </a:p>
        </p:txBody>
      </p:sp>
    </p:spTree>
    <p:extLst>
      <p:ext uri="{BB962C8B-B14F-4D97-AF65-F5344CB8AC3E}">
        <p14:creationId xmlns:p14="http://schemas.microsoft.com/office/powerpoint/2010/main" val="271540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Imagery is for illustrative purposes only and is not representative of the typical being compared across multiple brands. Height-adjustable tables and seating/non-casegoods products are not included in the prices shown. </a:t>
            </a:r>
          </a:p>
          <a:p>
            <a:endParaRPr lang="en-US"/>
          </a:p>
        </p:txBody>
      </p:sp>
      <p:sp>
        <p:nvSpPr>
          <p:cNvPr id="4" name="Slide Number Placeholder 3"/>
          <p:cNvSpPr>
            <a:spLocks noGrp="1"/>
          </p:cNvSpPr>
          <p:nvPr>
            <p:ph type="sldNum" sz="quarter" idx="5"/>
          </p:nvPr>
        </p:nvSpPr>
        <p:spPr/>
        <p:txBody>
          <a:bodyPr/>
          <a:lstStyle/>
          <a:p>
            <a:fld id="{5E60A5E5-C628-466F-AF05-A3C05FC7801F}" type="slidenum">
              <a:rPr lang="en-US" smtClean="0"/>
              <a:t>14</a:t>
            </a:fld>
            <a:endParaRPr lang="en-US"/>
          </a:p>
        </p:txBody>
      </p:sp>
    </p:spTree>
    <p:extLst>
      <p:ext uri="{BB962C8B-B14F-4D97-AF65-F5344CB8AC3E}">
        <p14:creationId xmlns:p14="http://schemas.microsoft.com/office/powerpoint/2010/main" val="4012204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new Approach products are open for order early August except for the wood splay legs, which are available Q4 2020. </a:t>
            </a:r>
          </a:p>
        </p:txBody>
      </p:sp>
      <p:sp>
        <p:nvSpPr>
          <p:cNvPr id="4" name="Slide Number Placeholder 3"/>
          <p:cNvSpPr>
            <a:spLocks noGrp="1"/>
          </p:cNvSpPr>
          <p:nvPr>
            <p:ph type="sldNum" sz="quarter" idx="10"/>
          </p:nvPr>
        </p:nvSpPr>
        <p:spPr/>
        <p:txBody>
          <a:bodyPr/>
          <a:lstStyle/>
          <a:p>
            <a:fld id="{57F0363E-5258-4E1F-87D9-71DDA402960D}" type="slidenum">
              <a:rPr lang="en-US" smtClean="0"/>
              <a:t>15</a:t>
            </a:fld>
            <a:endParaRPr lang="en-US"/>
          </a:p>
        </p:txBody>
      </p:sp>
    </p:spTree>
    <p:extLst>
      <p:ext uri="{BB962C8B-B14F-4D97-AF65-F5344CB8AC3E}">
        <p14:creationId xmlns:p14="http://schemas.microsoft.com/office/powerpoint/2010/main" val="339574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CE2AD2-F253-4614-B7DE-F8A9C5971CEA}" type="slidenum">
              <a:rPr lang="en-US" smtClean="0"/>
              <a:t>17</a:t>
            </a:fld>
            <a:endParaRPr lang="en-US"/>
          </a:p>
        </p:txBody>
      </p:sp>
    </p:spTree>
    <p:extLst>
      <p:ext uri="{BB962C8B-B14F-4D97-AF65-F5344CB8AC3E}">
        <p14:creationId xmlns:p14="http://schemas.microsoft.com/office/powerpoint/2010/main" val="4233806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CE2AD2-F253-4614-B7DE-F8A9C5971CEA}" type="slidenum">
              <a:rPr lang="en-US" smtClean="0"/>
              <a:t>18</a:t>
            </a:fld>
            <a:endParaRPr lang="en-US"/>
          </a:p>
        </p:txBody>
      </p:sp>
    </p:spTree>
    <p:extLst>
      <p:ext uri="{BB962C8B-B14F-4D97-AF65-F5344CB8AC3E}">
        <p14:creationId xmlns:p14="http://schemas.microsoft.com/office/powerpoint/2010/main" val="78774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CE2AD2-F253-4614-B7DE-F8A9C5971CEA}" type="slidenum">
              <a:rPr lang="en-US" smtClean="0"/>
              <a:t>19</a:t>
            </a:fld>
            <a:endParaRPr lang="en-US"/>
          </a:p>
        </p:txBody>
      </p:sp>
    </p:spTree>
    <p:extLst>
      <p:ext uri="{BB962C8B-B14F-4D97-AF65-F5344CB8AC3E}">
        <p14:creationId xmlns:p14="http://schemas.microsoft.com/office/powerpoint/2010/main" val="1061425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CE2AD2-F253-4614-B7DE-F8A9C5971CEA}" type="slidenum">
              <a:rPr lang="en-US" smtClean="0"/>
              <a:t>20</a:t>
            </a:fld>
            <a:endParaRPr lang="en-US"/>
          </a:p>
        </p:txBody>
      </p:sp>
    </p:spTree>
    <p:extLst>
      <p:ext uri="{BB962C8B-B14F-4D97-AF65-F5344CB8AC3E}">
        <p14:creationId xmlns:p14="http://schemas.microsoft.com/office/powerpoint/2010/main" val="3802502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CE2AD2-F253-4614-B7DE-F8A9C5971CEA}" type="slidenum">
              <a:rPr lang="en-US" smtClean="0"/>
              <a:t>21</a:t>
            </a:fld>
            <a:endParaRPr lang="en-US"/>
          </a:p>
        </p:txBody>
      </p:sp>
    </p:spTree>
    <p:extLst>
      <p:ext uri="{BB962C8B-B14F-4D97-AF65-F5344CB8AC3E}">
        <p14:creationId xmlns:p14="http://schemas.microsoft.com/office/powerpoint/2010/main" val="1482017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 row (left to right): credenza for integrated height-adjustable table, storage post foot, floating shelf, metal splay leg</a:t>
            </a:r>
          </a:p>
          <a:p>
            <a:r>
              <a:rPr lang="en-US"/>
              <a:t>Bottom row (left to right): side-access tower, lateral file storage, touch-latch wardrobe door, pull-out tower </a:t>
            </a:r>
          </a:p>
        </p:txBody>
      </p:sp>
      <p:sp>
        <p:nvSpPr>
          <p:cNvPr id="4" name="Slide Number Placeholder 3"/>
          <p:cNvSpPr>
            <a:spLocks noGrp="1"/>
          </p:cNvSpPr>
          <p:nvPr>
            <p:ph type="sldNum" sz="quarter" idx="10"/>
          </p:nvPr>
        </p:nvSpPr>
        <p:spPr/>
        <p:txBody>
          <a:bodyPr/>
          <a:lstStyle/>
          <a:p>
            <a:fld id="{4ECE2AD2-F253-4614-B7DE-F8A9C5971CEA}" type="slidenum">
              <a:rPr lang="en-US" smtClean="0"/>
              <a:t>3</a:t>
            </a:fld>
            <a:endParaRPr lang="en-US"/>
          </a:p>
        </p:txBody>
      </p:sp>
    </p:spTree>
    <p:extLst>
      <p:ext uri="{BB962C8B-B14F-4D97-AF65-F5344CB8AC3E}">
        <p14:creationId xmlns:p14="http://schemas.microsoft.com/office/powerpoint/2010/main" val="19624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classic storage workwall with adjoining worksurface makes the most of the compact private office. </a:t>
            </a:r>
          </a:p>
          <a:p>
            <a:endParaRPr lang="en-US"/>
          </a:p>
        </p:txBody>
      </p:sp>
      <p:sp>
        <p:nvSpPr>
          <p:cNvPr id="4" name="Slide Number Placeholder 3"/>
          <p:cNvSpPr>
            <a:spLocks noGrp="1"/>
          </p:cNvSpPr>
          <p:nvPr>
            <p:ph type="sldNum" sz="quarter" idx="5"/>
          </p:nvPr>
        </p:nvSpPr>
        <p:spPr/>
        <p:txBody>
          <a:bodyPr/>
          <a:lstStyle/>
          <a:p>
            <a:fld id="{4ECE2AD2-F253-4614-B7DE-F8A9C5971CEA}" type="slidenum">
              <a:rPr lang="en-US" smtClean="0"/>
              <a:t>22</a:t>
            </a:fld>
            <a:endParaRPr lang="en-US"/>
          </a:p>
        </p:txBody>
      </p:sp>
    </p:spTree>
    <p:extLst>
      <p:ext uri="{BB962C8B-B14F-4D97-AF65-F5344CB8AC3E}">
        <p14:creationId xmlns:p14="http://schemas.microsoft.com/office/powerpoint/2010/main" val="3381959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contemporary private office features a height-adjustable workwall and floating shelves.</a:t>
            </a:r>
          </a:p>
          <a:p>
            <a:endParaRPr lang="en-US"/>
          </a:p>
        </p:txBody>
      </p:sp>
      <p:sp>
        <p:nvSpPr>
          <p:cNvPr id="4" name="Slide Number Placeholder 3"/>
          <p:cNvSpPr>
            <a:spLocks noGrp="1"/>
          </p:cNvSpPr>
          <p:nvPr>
            <p:ph type="sldNum" sz="quarter" idx="5"/>
          </p:nvPr>
        </p:nvSpPr>
        <p:spPr/>
        <p:txBody>
          <a:bodyPr/>
          <a:lstStyle/>
          <a:p>
            <a:fld id="{4ECE2AD2-F253-4614-B7DE-F8A9C5971CEA}" type="slidenum">
              <a:rPr lang="en-US" smtClean="0"/>
              <a:t>23</a:t>
            </a:fld>
            <a:endParaRPr lang="en-US"/>
          </a:p>
        </p:txBody>
      </p:sp>
    </p:spTree>
    <p:extLst>
      <p:ext uri="{BB962C8B-B14F-4D97-AF65-F5344CB8AC3E}">
        <p14:creationId xmlns:p14="http://schemas.microsoft.com/office/powerpoint/2010/main" val="1208508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Towers and pedestals provide ample storage while defining individual workspace in a shared application. </a:t>
            </a:r>
          </a:p>
          <a:p>
            <a:endParaRPr lang="en-US"/>
          </a:p>
        </p:txBody>
      </p:sp>
      <p:sp>
        <p:nvSpPr>
          <p:cNvPr id="4" name="Slide Number Placeholder 3"/>
          <p:cNvSpPr>
            <a:spLocks noGrp="1"/>
          </p:cNvSpPr>
          <p:nvPr>
            <p:ph type="sldNum" sz="quarter" idx="5"/>
          </p:nvPr>
        </p:nvSpPr>
        <p:spPr/>
        <p:txBody>
          <a:bodyPr/>
          <a:lstStyle/>
          <a:p>
            <a:fld id="{4ECE2AD2-F253-4614-B7DE-F8A9C5971CEA}" type="slidenum">
              <a:rPr lang="en-US" smtClean="0"/>
              <a:t>24</a:t>
            </a:fld>
            <a:endParaRPr lang="en-US"/>
          </a:p>
        </p:txBody>
      </p:sp>
    </p:spTree>
    <p:extLst>
      <p:ext uri="{BB962C8B-B14F-4D97-AF65-F5344CB8AC3E}">
        <p14:creationId xmlns:p14="http://schemas.microsoft.com/office/powerpoint/2010/main" val="3770792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Sit-to-stand worksurfaces provide user adjustability while glass and screens offer protection and privacy.  </a:t>
            </a:r>
          </a:p>
          <a:p>
            <a:endParaRPr lang="en-US"/>
          </a:p>
        </p:txBody>
      </p:sp>
      <p:sp>
        <p:nvSpPr>
          <p:cNvPr id="4" name="Slide Number Placeholder 3"/>
          <p:cNvSpPr>
            <a:spLocks noGrp="1"/>
          </p:cNvSpPr>
          <p:nvPr>
            <p:ph type="sldNum" sz="quarter" idx="5"/>
          </p:nvPr>
        </p:nvSpPr>
        <p:spPr/>
        <p:txBody>
          <a:bodyPr/>
          <a:lstStyle/>
          <a:p>
            <a:fld id="{4ECE2AD2-F253-4614-B7DE-F8A9C5971CEA}" type="slidenum">
              <a:rPr lang="en-US" smtClean="0"/>
              <a:t>25</a:t>
            </a:fld>
            <a:endParaRPr lang="en-US"/>
          </a:p>
        </p:txBody>
      </p:sp>
    </p:spTree>
    <p:extLst>
      <p:ext uri="{BB962C8B-B14F-4D97-AF65-F5344CB8AC3E}">
        <p14:creationId xmlns:p14="http://schemas.microsoft.com/office/powerpoint/2010/main" val="2435136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Worksurfaces supported by splay legs layer over credenzas that feature multiple storage options. </a:t>
            </a: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4ECE2AD2-F253-4614-B7DE-F8A9C5971CEA}" type="slidenum">
              <a:rPr lang="en-US" smtClean="0"/>
              <a:t>26</a:t>
            </a:fld>
            <a:endParaRPr lang="en-US"/>
          </a:p>
        </p:txBody>
      </p:sp>
    </p:spTree>
    <p:extLst>
      <p:ext uri="{BB962C8B-B14F-4D97-AF65-F5344CB8AC3E}">
        <p14:creationId xmlns:p14="http://schemas.microsoft.com/office/powerpoint/2010/main" val="3807194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Private workstations defined by gallery panels utilize versatile pull-out towers for efficient vertical storage.  </a:t>
            </a:r>
          </a:p>
          <a:p>
            <a:endParaRPr lang="en-US"/>
          </a:p>
        </p:txBody>
      </p:sp>
      <p:sp>
        <p:nvSpPr>
          <p:cNvPr id="4" name="Slide Number Placeholder 3"/>
          <p:cNvSpPr>
            <a:spLocks noGrp="1"/>
          </p:cNvSpPr>
          <p:nvPr>
            <p:ph type="sldNum" sz="quarter" idx="5"/>
          </p:nvPr>
        </p:nvSpPr>
        <p:spPr/>
        <p:txBody>
          <a:bodyPr/>
          <a:lstStyle/>
          <a:p>
            <a:fld id="{4ECE2AD2-F253-4614-B7DE-F8A9C5971CEA}" type="slidenum">
              <a:rPr lang="en-US" smtClean="0"/>
              <a:t>27</a:t>
            </a:fld>
            <a:endParaRPr lang="en-US"/>
          </a:p>
        </p:txBody>
      </p:sp>
    </p:spTree>
    <p:extLst>
      <p:ext uri="{BB962C8B-B14F-4D97-AF65-F5344CB8AC3E}">
        <p14:creationId xmlns:p14="http://schemas.microsoft.com/office/powerpoint/2010/main" val="140608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only a small representation of the Approach products available. See the Approach price list for the full statement of line and details on storage products that can be used with Allsteel panel systems in the open plan. </a:t>
            </a:r>
          </a:p>
        </p:txBody>
      </p:sp>
      <p:sp>
        <p:nvSpPr>
          <p:cNvPr id="4" name="Slide Number Placeholder 3"/>
          <p:cNvSpPr>
            <a:spLocks noGrp="1"/>
          </p:cNvSpPr>
          <p:nvPr>
            <p:ph type="sldNum" sz="quarter" idx="10"/>
          </p:nvPr>
        </p:nvSpPr>
        <p:spPr/>
        <p:txBody>
          <a:bodyPr/>
          <a:lstStyle/>
          <a:p>
            <a:fld id="{4ECE2AD2-F253-4614-B7DE-F8A9C5971CEA}" type="slidenum">
              <a:rPr lang="en-US" smtClean="0"/>
              <a:t>4</a:t>
            </a:fld>
            <a:endParaRPr lang="en-US"/>
          </a:p>
        </p:txBody>
      </p:sp>
    </p:spTree>
    <p:extLst>
      <p:ext uri="{BB962C8B-B14F-4D97-AF65-F5344CB8AC3E}">
        <p14:creationId xmlns:p14="http://schemas.microsoft.com/office/powerpoint/2010/main" val="742869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Matching edges are available for all laminate finishes. Approach features thermally fused (low-pressure) laminate which offers the same functionality and scratch resistance as high-pressure laminate. </a:t>
            </a:r>
          </a:p>
        </p:txBody>
      </p:sp>
      <p:sp>
        <p:nvSpPr>
          <p:cNvPr id="4" name="Slide Number Placeholder 3"/>
          <p:cNvSpPr>
            <a:spLocks noGrp="1"/>
          </p:cNvSpPr>
          <p:nvPr>
            <p:ph type="sldNum" sz="quarter" idx="10"/>
          </p:nvPr>
        </p:nvSpPr>
        <p:spPr/>
        <p:txBody>
          <a:bodyPr/>
          <a:lstStyle/>
          <a:p>
            <a:fld id="{4ECE2AD2-F253-4614-B7DE-F8A9C5971CEA}" type="slidenum">
              <a:rPr lang="en-US" smtClean="0"/>
              <a:t>5</a:t>
            </a:fld>
            <a:endParaRPr lang="en-US"/>
          </a:p>
        </p:txBody>
      </p:sp>
    </p:spTree>
    <p:extLst>
      <p:ext uri="{BB962C8B-B14F-4D97-AF65-F5344CB8AC3E}">
        <p14:creationId xmlns:p14="http://schemas.microsoft.com/office/powerpoint/2010/main" val="1355468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square pull colors have expanded (adding Loft, Pyrite, and Flint) and will be available Q4 2020. New halo and beam pulls will be available early 2021. </a:t>
            </a:r>
          </a:p>
        </p:txBody>
      </p:sp>
      <p:sp>
        <p:nvSpPr>
          <p:cNvPr id="4" name="Slide Number Placeholder 3"/>
          <p:cNvSpPr>
            <a:spLocks noGrp="1"/>
          </p:cNvSpPr>
          <p:nvPr>
            <p:ph type="sldNum" sz="quarter" idx="10"/>
          </p:nvPr>
        </p:nvSpPr>
        <p:spPr/>
        <p:txBody>
          <a:bodyPr/>
          <a:lstStyle/>
          <a:p>
            <a:fld id="{4ECE2AD2-F253-4614-B7DE-F8A9C5971CEA}" type="slidenum">
              <a:rPr lang="en-US" smtClean="0"/>
              <a:t>6</a:t>
            </a:fld>
            <a:endParaRPr lang="en-US"/>
          </a:p>
        </p:txBody>
      </p:sp>
    </p:spTree>
    <p:extLst>
      <p:ext uri="{BB962C8B-B14F-4D97-AF65-F5344CB8AC3E}">
        <p14:creationId xmlns:p14="http://schemas.microsoft.com/office/powerpoint/2010/main" val="2993858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 foot provides a lighter-scale look for off-the-floor storage. </a:t>
            </a:r>
          </a:p>
        </p:txBody>
      </p:sp>
      <p:sp>
        <p:nvSpPr>
          <p:cNvPr id="4" name="Slide Number Placeholder 3"/>
          <p:cNvSpPr>
            <a:spLocks noGrp="1"/>
          </p:cNvSpPr>
          <p:nvPr>
            <p:ph type="sldNum" sz="quarter" idx="10"/>
          </p:nvPr>
        </p:nvSpPr>
        <p:spPr/>
        <p:txBody>
          <a:bodyPr/>
          <a:lstStyle/>
          <a:p>
            <a:fld id="{4ECE2AD2-F253-4614-B7DE-F8A9C5971CEA}" type="slidenum">
              <a:rPr lang="en-US" smtClean="0"/>
              <a:t>7</a:t>
            </a:fld>
            <a:endParaRPr lang="en-US"/>
          </a:p>
        </p:txBody>
      </p:sp>
    </p:spTree>
    <p:extLst>
      <p:ext uri="{BB962C8B-B14F-4D97-AF65-F5344CB8AC3E}">
        <p14:creationId xmlns:p14="http://schemas.microsoft.com/office/powerpoint/2010/main" val="863681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height adjustment within the shroud makes it easy to adjust legs to floor conditions. The glide on metal legs is meant to protect the leg and floor and is not meant for leveling the worksurface or table. </a:t>
            </a:r>
          </a:p>
          <a:p>
            <a:endParaRPr lang="en-US"/>
          </a:p>
          <a:p>
            <a:r>
              <a:rPr lang="en-US"/>
              <a:t>Splay legs can also be used to create freestanding tables that can be positioned within the workstation or in a collaborative area. </a:t>
            </a:r>
          </a:p>
        </p:txBody>
      </p:sp>
      <p:sp>
        <p:nvSpPr>
          <p:cNvPr id="4" name="Slide Number Placeholder 3"/>
          <p:cNvSpPr>
            <a:spLocks noGrp="1"/>
          </p:cNvSpPr>
          <p:nvPr>
            <p:ph type="sldNum" sz="quarter" idx="10"/>
          </p:nvPr>
        </p:nvSpPr>
        <p:spPr/>
        <p:txBody>
          <a:bodyPr/>
          <a:lstStyle/>
          <a:p>
            <a:fld id="{4ECE2AD2-F253-4614-B7DE-F8A9C5971CEA}" type="slidenum">
              <a:rPr lang="en-US" smtClean="0"/>
              <a:t>8</a:t>
            </a:fld>
            <a:endParaRPr lang="en-US"/>
          </a:p>
        </p:txBody>
      </p:sp>
    </p:spTree>
    <p:extLst>
      <p:ext uri="{BB962C8B-B14F-4D97-AF65-F5344CB8AC3E}">
        <p14:creationId xmlns:p14="http://schemas.microsoft.com/office/powerpoint/2010/main" val="326888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most compelling advantages for Approach is the ability for the customer to use the same product in the private office and open plan: </a:t>
            </a:r>
          </a:p>
          <a:p>
            <a:pPr marL="171450" indent="-171450">
              <a:buFont typeface="Arial" panose="020B0604020202020204" pitchFamily="34" charset="0"/>
              <a:buChar char="•"/>
            </a:pPr>
            <a:r>
              <a:rPr lang="en-US"/>
              <a:t>By working with one brand and utilizing one product platform, specification and ordering is easier </a:t>
            </a:r>
          </a:p>
          <a:p>
            <a:pPr marL="171450" indent="-171450">
              <a:buFont typeface="Arial" panose="020B0604020202020204" pitchFamily="34" charset="0"/>
              <a:buChar char="•"/>
            </a:pPr>
            <a:r>
              <a:rPr lang="en-US"/>
              <a:t>Long-term inventory management is simplified</a:t>
            </a:r>
          </a:p>
          <a:p>
            <a:pPr marL="171450" indent="-171450">
              <a:buFont typeface="Arial" panose="020B0604020202020204" pitchFamily="34" charset="0"/>
              <a:buChar char="•"/>
            </a:pPr>
            <a:r>
              <a:rPr lang="en-US"/>
              <a:t>The furniture aesthetic is consistent across the floorplan </a:t>
            </a:r>
          </a:p>
          <a:p>
            <a:pPr marL="0" indent="0">
              <a:buFont typeface="Arial" panose="020B0604020202020204" pitchFamily="34" charset="0"/>
              <a:buNone/>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E60A5E5-C628-466F-AF05-A3C05FC7801F}" type="slidenum">
              <a:rPr lang="en-US" smtClean="0"/>
              <a:t>9</a:t>
            </a:fld>
            <a:endParaRPr lang="en-US"/>
          </a:p>
        </p:txBody>
      </p:sp>
    </p:spTree>
    <p:extLst>
      <p:ext uri="{BB962C8B-B14F-4D97-AF65-F5344CB8AC3E}">
        <p14:creationId xmlns:p14="http://schemas.microsoft.com/office/powerpoint/2010/main" val="1160632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Imagery is for illustrative purposes only and is not representative of the pedestals being compared. This information is provided to show where Approach falls in price within the full Allsteel storage offering. </a:t>
            </a:r>
          </a:p>
        </p:txBody>
      </p:sp>
      <p:sp>
        <p:nvSpPr>
          <p:cNvPr id="4" name="Slide Number Placeholder 3"/>
          <p:cNvSpPr>
            <a:spLocks noGrp="1"/>
          </p:cNvSpPr>
          <p:nvPr>
            <p:ph type="sldNum" sz="quarter" idx="5"/>
          </p:nvPr>
        </p:nvSpPr>
        <p:spPr/>
        <p:txBody>
          <a:bodyPr/>
          <a:lstStyle/>
          <a:p>
            <a:fld id="{5E60A5E5-C628-466F-AF05-A3C05FC7801F}" type="slidenum">
              <a:rPr lang="en-US" smtClean="0"/>
              <a:t>10</a:t>
            </a:fld>
            <a:endParaRPr lang="en-US"/>
          </a:p>
        </p:txBody>
      </p:sp>
    </p:spTree>
    <p:extLst>
      <p:ext uri="{BB962C8B-B14F-4D97-AF65-F5344CB8AC3E}">
        <p14:creationId xmlns:p14="http://schemas.microsoft.com/office/powerpoint/2010/main" val="1130523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0353-DC93-4113-AF43-C0F93C4182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58BB02-D843-4D8D-95C9-B92401D4E7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D3AB94-B318-4A0D-A721-283F408497AC}"/>
              </a:ext>
            </a:extLst>
          </p:cNvPr>
          <p:cNvSpPr>
            <a:spLocks noGrp="1"/>
          </p:cNvSpPr>
          <p:nvPr>
            <p:ph type="dt" sz="half" idx="10"/>
          </p:nvPr>
        </p:nvSpPr>
        <p:spPr/>
        <p:txBody>
          <a:bodyPr/>
          <a:lstStyle/>
          <a:p>
            <a:fld id="{27C4B13D-0A09-42DC-B3EA-01A779ADA315}" type="datetimeFigureOut">
              <a:rPr lang="en-US" smtClean="0"/>
              <a:t>8/5/2020</a:t>
            </a:fld>
            <a:endParaRPr lang="en-US"/>
          </a:p>
        </p:txBody>
      </p:sp>
      <p:sp>
        <p:nvSpPr>
          <p:cNvPr id="5" name="Footer Placeholder 4">
            <a:extLst>
              <a:ext uri="{FF2B5EF4-FFF2-40B4-BE49-F238E27FC236}">
                <a16:creationId xmlns:a16="http://schemas.microsoft.com/office/drawing/2014/main" id="{CEE63C52-04D7-4D22-8F8B-D1383751B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A4A93-902F-4B79-BBE2-24A7736F0634}"/>
              </a:ext>
            </a:extLst>
          </p:cNvPr>
          <p:cNvSpPr>
            <a:spLocks noGrp="1"/>
          </p:cNvSpPr>
          <p:nvPr>
            <p:ph type="sldNum" sz="quarter" idx="12"/>
          </p:nvPr>
        </p:nvSpPr>
        <p:spPr/>
        <p:txBody>
          <a:bodyPr/>
          <a:lstStyle/>
          <a:p>
            <a:fld id="{B1B9F476-BE6F-4367-8EF6-A4E1A9C90540}" type="slidenum">
              <a:rPr lang="en-US" smtClean="0"/>
              <a:t>‹#›</a:t>
            </a:fld>
            <a:endParaRPr lang="en-US"/>
          </a:p>
        </p:txBody>
      </p:sp>
    </p:spTree>
    <p:extLst>
      <p:ext uri="{BB962C8B-B14F-4D97-AF65-F5344CB8AC3E}">
        <p14:creationId xmlns:p14="http://schemas.microsoft.com/office/powerpoint/2010/main" val="271804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0319F-CF42-467A-8905-25B38C88DE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3CF22B-8058-47D6-BD25-E9B3FB02FB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13AC71-940C-40BE-9E51-2A08574FD2BD}"/>
              </a:ext>
            </a:extLst>
          </p:cNvPr>
          <p:cNvSpPr>
            <a:spLocks noGrp="1"/>
          </p:cNvSpPr>
          <p:nvPr>
            <p:ph type="dt" sz="half" idx="10"/>
          </p:nvPr>
        </p:nvSpPr>
        <p:spPr/>
        <p:txBody>
          <a:bodyPr/>
          <a:lstStyle/>
          <a:p>
            <a:fld id="{27C4B13D-0A09-42DC-B3EA-01A779ADA315}" type="datetimeFigureOut">
              <a:rPr lang="en-US" smtClean="0"/>
              <a:t>8/5/2020</a:t>
            </a:fld>
            <a:endParaRPr lang="en-US"/>
          </a:p>
        </p:txBody>
      </p:sp>
      <p:sp>
        <p:nvSpPr>
          <p:cNvPr id="5" name="Footer Placeholder 4">
            <a:extLst>
              <a:ext uri="{FF2B5EF4-FFF2-40B4-BE49-F238E27FC236}">
                <a16:creationId xmlns:a16="http://schemas.microsoft.com/office/drawing/2014/main" id="{821913B6-7FCE-4033-8A79-64A9E711E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94A25-36FF-48F1-9A61-D517D5F36FF2}"/>
              </a:ext>
            </a:extLst>
          </p:cNvPr>
          <p:cNvSpPr>
            <a:spLocks noGrp="1"/>
          </p:cNvSpPr>
          <p:nvPr>
            <p:ph type="sldNum" sz="quarter" idx="12"/>
          </p:nvPr>
        </p:nvSpPr>
        <p:spPr/>
        <p:txBody>
          <a:bodyPr/>
          <a:lstStyle/>
          <a:p>
            <a:fld id="{B1B9F476-BE6F-4367-8EF6-A4E1A9C90540}" type="slidenum">
              <a:rPr lang="en-US" smtClean="0"/>
              <a:t>‹#›</a:t>
            </a:fld>
            <a:endParaRPr lang="en-US"/>
          </a:p>
        </p:txBody>
      </p:sp>
    </p:spTree>
    <p:extLst>
      <p:ext uri="{BB962C8B-B14F-4D97-AF65-F5344CB8AC3E}">
        <p14:creationId xmlns:p14="http://schemas.microsoft.com/office/powerpoint/2010/main" val="205912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B4E66-E9B7-4B97-8F9D-7D23B5B553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EF1E58-EFDC-4357-8DB8-82B2476DFAC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E4AF0-7E17-49A4-BFE0-0289D501ACD4}"/>
              </a:ext>
            </a:extLst>
          </p:cNvPr>
          <p:cNvSpPr>
            <a:spLocks noGrp="1"/>
          </p:cNvSpPr>
          <p:nvPr>
            <p:ph type="dt" sz="half" idx="10"/>
          </p:nvPr>
        </p:nvSpPr>
        <p:spPr/>
        <p:txBody>
          <a:bodyPr/>
          <a:lstStyle/>
          <a:p>
            <a:fld id="{27C4B13D-0A09-42DC-B3EA-01A779ADA315}" type="datetimeFigureOut">
              <a:rPr lang="en-US" smtClean="0"/>
              <a:t>8/5/2020</a:t>
            </a:fld>
            <a:endParaRPr lang="en-US"/>
          </a:p>
        </p:txBody>
      </p:sp>
      <p:sp>
        <p:nvSpPr>
          <p:cNvPr id="5" name="Footer Placeholder 4">
            <a:extLst>
              <a:ext uri="{FF2B5EF4-FFF2-40B4-BE49-F238E27FC236}">
                <a16:creationId xmlns:a16="http://schemas.microsoft.com/office/drawing/2014/main" id="{B306821D-DD8A-4DFD-9121-6E4DDCEC31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A57C3-451A-4EDA-B204-D36849B3C217}"/>
              </a:ext>
            </a:extLst>
          </p:cNvPr>
          <p:cNvSpPr>
            <a:spLocks noGrp="1"/>
          </p:cNvSpPr>
          <p:nvPr>
            <p:ph type="sldNum" sz="quarter" idx="12"/>
          </p:nvPr>
        </p:nvSpPr>
        <p:spPr/>
        <p:txBody>
          <a:bodyPr/>
          <a:lstStyle/>
          <a:p>
            <a:fld id="{B1B9F476-BE6F-4367-8EF6-A4E1A9C90540}" type="slidenum">
              <a:rPr lang="en-US" smtClean="0"/>
              <a:t>‹#›</a:t>
            </a:fld>
            <a:endParaRPr lang="en-US"/>
          </a:p>
        </p:txBody>
      </p:sp>
    </p:spTree>
    <p:extLst>
      <p:ext uri="{BB962C8B-B14F-4D97-AF65-F5344CB8AC3E}">
        <p14:creationId xmlns:p14="http://schemas.microsoft.com/office/powerpoint/2010/main" val="1998270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ransition C">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41464200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ernal Training">
    <p:spTree>
      <p:nvGrpSpPr>
        <p:cNvPr id="1" name=""/>
        <p:cNvGrpSpPr/>
        <p:nvPr/>
      </p:nvGrpSpPr>
      <p:grpSpPr>
        <a:xfrm>
          <a:off x="0" y="0"/>
          <a:ext cx="0" cy="0"/>
          <a:chOff x="0" y="0"/>
          <a:chExt cx="0" cy="0"/>
        </a:xfrm>
      </p:grpSpPr>
      <p:sp>
        <p:nvSpPr>
          <p:cNvPr id="3" name="Rectangle 2"/>
          <p:cNvSpPr/>
          <p:nvPr userDrawn="1"/>
        </p:nvSpPr>
        <p:spPr>
          <a:xfrm>
            <a:off x="0" y="0"/>
            <a:ext cx="428263"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 Placeholder 1"/>
          <p:cNvSpPr txBox="1">
            <a:spLocks/>
          </p:cNvSpPr>
          <p:nvPr userDrawn="1"/>
        </p:nvSpPr>
        <p:spPr>
          <a:xfrm rot="16200000">
            <a:off x="-3189664" y="3251647"/>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a:solidFill>
                  <a:schemeClr val="bg1"/>
                </a:solidFill>
              </a:rPr>
              <a:t>INTERNAL TRAINING</a:t>
            </a:r>
          </a:p>
        </p:txBody>
      </p:sp>
      <p:sp>
        <p:nvSpPr>
          <p:cNvPr id="5" name="Text Placeholder 2"/>
          <p:cNvSpPr>
            <a:spLocks noGrp="1"/>
          </p:cNvSpPr>
          <p:nvPr>
            <p:ph type="body" idx="11" hasCustomPrompt="1"/>
          </p:nvPr>
        </p:nvSpPr>
        <p:spPr>
          <a:xfrm>
            <a:off x="976614" y="1267079"/>
            <a:ext cx="10594329" cy="437116"/>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6" name="Title 1"/>
          <p:cNvSpPr>
            <a:spLocks noGrp="1"/>
          </p:cNvSpPr>
          <p:nvPr>
            <p:ph type="title" hasCustomPrompt="1"/>
          </p:nvPr>
        </p:nvSpPr>
        <p:spPr>
          <a:xfrm>
            <a:off x="976615" y="471378"/>
            <a:ext cx="10594328"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7" name="Text Placeholder 6"/>
          <p:cNvSpPr>
            <a:spLocks noGrp="1"/>
          </p:cNvSpPr>
          <p:nvPr>
            <p:ph type="body" sz="quarter" idx="12" hasCustomPrompt="1"/>
          </p:nvPr>
        </p:nvSpPr>
        <p:spPr>
          <a:xfrm>
            <a:off x="976614" y="1941689"/>
            <a:ext cx="10594329" cy="4235273"/>
          </a:xfrm>
        </p:spPr>
        <p:txBody>
          <a:bodyPr/>
          <a:lstStyle>
            <a:lvl1pPr>
              <a:lnSpc>
                <a:spcPct val="100000"/>
              </a:lnSpc>
              <a:defRPr/>
            </a:lvl1pPr>
            <a:lvl2pPr marL="457200" indent="0">
              <a:buNone/>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a:p>
            <a:pPr lvl="0"/>
            <a:endParaRPr lang="en-US"/>
          </a:p>
          <a:p>
            <a:pPr lvl="1"/>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Tree>
    <p:extLst>
      <p:ext uri="{BB962C8B-B14F-4D97-AF65-F5344CB8AC3E}">
        <p14:creationId xmlns:p14="http://schemas.microsoft.com/office/powerpoint/2010/main" val="332449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4F3E-5028-431F-9914-42E4D47AAC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FD170-D6E5-455B-97B8-DA31BB8FA6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215BE-DD77-4426-A8A6-F42E3A8238B4}"/>
              </a:ext>
            </a:extLst>
          </p:cNvPr>
          <p:cNvSpPr>
            <a:spLocks noGrp="1"/>
          </p:cNvSpPr>
          <p:nvPr>
            <p:ph type="dt" sz="half" idx="10"/>
          </p:nvPr>
        </p:nvSpPr>
        <p:spPr/>
        <p:txBody>
          <a:bodyPr/>
          <a:lstStyle/>
          <a:p>
            <a:fld id="{27C4B13D-0A09-42DC-B3EA-01A779ADA315}" type="datetimeFigureOut">
              <a:rPr lang="en-US" smtClean="0"/>
              <a:t>8/5/2020</a:t>
            </a:fld>
            <a:endParaRPr lang="en-US"/>
          </a:p>
        </p:txBody>
      </p:sp>
      <p:sp>
        <p:nvSpPr>
          <p:cNvPr id="5" name="Footer Placeholder 4">
            <a:extLst>
              <a:ext uri="{FF2B5EF4-FFF2-40B4-BE49-F238E27FC236}">
                <a16:creationId xmlns:a16="http://schemas.microsoft.com/office/drawing/2014/main" id="{A57028C9-3C67-4C55-8AAE-2C6091CDF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67FA2-2870-47A5-976A-2A7B9B9F1D1E}"/>
              </a:ext>
            </a:extLst>
          </p:cNvPr>
          <p:cNvSpPr>
            <a:spLocks noGrp="1"/>
          </p:cNvSpPr>
          <p:nvPr>
            <p:ph type="sldNum" sz="quarter" idx="12"/>
          </p:nvPr>
        </p:nvSpPr>
        <p:spPr/>
        <p:txBody>
          <a:bodyPr/>
          <a:lstStyle/>
          <a:p>
            <a:fld id="{B1B9F476-BE6F-4367-8EF6-A4E1A9C90540}" type="slidenum">
              <a:rPr lang="en-US" smtClean="0"/>
              <a:t>‹#›</a:t>
            </a:fld>
            <a:endParaRPr lang="en-US"/>
          </a:p>
        </p:txBody>
      </p:sp>
    </p:spTree>
    <p:extLst>
      <p:ext uri="{BB962C8B-B14F-4D97-AF65-F5344CB8AC3E}">
        <p14:creationId xmlns:p14="http://schemas.microsoft.com/office/powerpoint/2010/main" val="3443722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93F67-6366-4761-A403-F30E88477F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A783EB-C399-43EC-B53D-168AA1C65B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91C050-C133-4D66-878D-9099833728FD}"/>
              </a:ext>
            </a:extLst>
          </p:cNvPr>
          <p:cNvSpPr>
            <a:spLocks noGrp="1"/>
          </p:cNvSpPr>
          <p:nvPr>
            <p:ph type="dt" sz="half" idx="10"/>
          </p:nvPr>
        </p:nvSpPr>
        <p:spPr/>
        <p:txBody>
          <a:bodyPr/>
          <a:lstStyle/>
          <a:p>
            <a:fld id="{27C4B13D-0A09-42DC-B3EA-01A779ADA315}" type="datetimeFigureOut">
              <a:rPr lang="en-US" smtClean="0"/>
              <a:t>8/5/2020</a:t>
            </a:fld>
            <a:endParaRPr lang="en-US"/>
          </a:p>
        </p:txBody>
      </p:sp>
      <p:sp>
        <p:nvSpPr>
          <p:cNvPr id="5" name="Footer Placeholder 4">
            <a:extLst>
              <a:ext uri="{FF2B5EF4-FFF2-40B4-BE49-F238E27FC236}">
                <a16:creationId xmlns:a16="http://schemas.microsoft.com/office/drawing/2014/main" id="{15AD98E3-1A61-4FE0-88AD-13FD0D911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C64D3E-A4DF-4A39-92BC-C343E4927BBF}"/>
              </a:ext>
            </a:extLst>
          </p:cNvPr>
          <p:cNvSpPr>
            <a:spLocks noGrp="1"/>
          </p:cNvSpPr>
          <p:nvPr>
            <p:ph type="sldNum" sz="quarter" idx="12"/>
          </p:nvPr>
        </p:nvSpPr>
        <p:spPr/>
        <p:txBody>
          <a:bodyPr/>
          <a:lstStyle/>
          <a:p>
            <a:fld id="{B1B9F476-BE6F-4367-8EF6-A4E1A9C90540}" type="slidenum">
              <a:rPr lang="en-US" smtClean="0"/>
              <a:t>‹#›</a:t>
            </a:fld>
            <a:endParaRPr lang="en-US"/>
          </a:p>
        </p:txBody>
      </p:sp>
    </p:spTree>
    <p:extLst>
      <p:ext uri="{BB962C8B-B14F-4D97-AF65-F5344CB8AC3E}">
        <p14:creationId xmlns:p14="http://schemas.microsoft.com/office/powerpoint/2010/main" val="112961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64D4B-64CB-4137-A3EB-C7FC86A9E3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1CA4F8-EE26-46F8-A904-ACE4920581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8DD850-9762-4A49-AA2E-2C85E2D95C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1CF95D-D82E-4C2F-BA2A-7477A5270414}"/>
              </a:ext>
            </a:extLst>
          </p:cNvPr>
          <p:cNvSpPr>
            <a:spLocks noGrp="1"/>
          </p:cNvSpPr>
          <p:nvPr>
            <p:ph type="dt" sz="half" idx="10"/>
          </p:nvPr>
        </p:nvSpPr>
        <p:spPr/>
        <p:txBody>
          <a:bodyPr/>
          <a:lstStyle/>
          <a:p>
            <a:fld id="{27C4B13D-0A09-42DC-B3EA-01A779ADA315}" type="datetimeFigureOut">
              <a:rPr lang="en-US" smtClean="0"/>
              <a:t>8/5/2020</a:t>
            </a:fld>
            <a:endParaRPr lang="en-US"/>
          </a:p>
        </p:txBody>
      </p:sp>
      <p:sp>
        <p:nvSpPr>
          <p:cNvPr id="6" name="Footer Placeholder 5">
            <a:extLst>
              <a:ext uri="{FF2B5EF4-FFF2-40B4-BE49-F238E27FC236}">
                <a16:creationId xmlns:a16="http://schemas.microsoft.com/office/drawing/2014/main" id="{492ED3A5-2E34-4219-BAC7-B147B1826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A91FA-F260-4732-B923-7C65C38E4480}"/>
              </a:ext>
            </a:extLst>
          </p:cNvPr>
          <p:cNvSpPr>
            <a:spLocks noGrp="1"/>
          </p:cNvSpPr>
          <p:nvPr>
            <p:ph type="sldNum" sz="quarter" idx="12"/>
          </p:nvPr>
        </p:nvSpPr>
        <p:spPr/>
        <p:txBody>
          <a:bodyPr/>
          <a:lstStyle/>
          <a:p>
            <a:fld id="{B1B9F476-BE6F-4367-8EF6-A4E1A9C90540}" type="slidenum">
              <a:rPr lang="en-US" smtClean="0"/>
              <a:t>‹#›</a:t>
            </a:fld>
            <a:endParaRPr lang="en-US"/>
          </a:p>
        </p:txBody>
      </p:sp>
    </p:spTree>
    <p:extLst>
      <p:ext uri="{BB962C8B-B14F-4D97-AF65-F5344CB8AC3E}">
        <p14:creationId xmlns:p14="http://schemas.microsoft.com/office/powerpoint/2010/main" val="8900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8AC9F-C2DF-4793-8BBD-5B9FB6FE2E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EE75D2-97E3-42CE-B69F-EDE962905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A1DA0F-DC53-4312-919E-7C34D16721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F23B1E-AAB0-41F1-A34B-3630876CE2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4B432B-2692-4A28-B892-6F07D28EC8F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F7B187-945B-4251-8F56-6B2F8EBB48EE}"/>
              </a:ext>
            </a:extLst>
          </p:cNvPr>
          <p:cNvSpPr>
            <a:spLocks noGrp="1"/>
          </p:cNvSpPr>
          <p:nvPr>
            <p:ph type="dt" sz="half" idx="10"/>
          </p:nvPr>
        </p:nvSpPr>
        <p:spPr/>
        <p:txBody>
          <a:bodyPr/>
          <a:lstStyle/>
          <a:p>
            <a:fld id="{27C4B13D-0A09-42DC-B3EA-01A779ADA315}" type="datetimeFigureOut">
              <a:rPr lang="en-US" smtClean="0"/>
              <a:t>8/5/2020</a:t>
            </a:fld>
            <a:endParaRPr lang="en-US"/>
          </a:p>
        </p:txBody>
      </p:sp>
      <p:sp>
        <p:nvSpPr>
          <p:cNvPr id="8" name="Footer Placeholder 7">
            <a:extLst>
              <a:ext uri="{FF2B5EF4-FFF2-40B4-BE49-F238E27FC236}">
                <a16:creationId xmlns:a16="http://schemas.microsoft.com/office/drawing/2014/main" id="{7AF69163-408E-432A-AAC9-DEBA8A35A6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6C8332-3F52-44C4-94F0-78D6CFBE9971}"/>
              </a:ext>
            </a:extLst>
          </p:cNvPr>
          <p:cNvSpPr>
            <a:spLocks noGrp="1"/>
          </p:cNvSpPr>
          <p:nvPr>
            <p:ph type="sldNum" sz="quarter" idx="12"/>
          </p:nvPr>
        </p:nvSpPr>
        <p:spPr/>
        <p:txBody>
          <a:bodyPr/>
          <a:lstStyle/>
          <a:p>
            <a:fld id="{B1B9F476-BE6F-4367-8EF6-A4E1A9C90540}" type="slidenum">
              <a:rPr lang="en-US" smtClean="0"/>
              <a:t>‹#›</a:t>
            </a:fld>
            <a:endParaRPr lang="en-US"/>
          </a:p>
        </p:txBody>
      </p:sp>
    </p:spTree>
    <p:extLst>
      <p:ext uri="{BB962C8B-B14F-4D97-AF65-F5344CB8AC3E}">
        <p14:creationId xmlns:p14="http://schemas.microsoft.com/office/powerpoint/2010/main" val="1513167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5FDEE-0909-4B5C-B328-55C092D9FE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DC3C51-007D-4389-BDAD-D73474B24E5D}"/>
              </a:ext>
            </a:extLst>
          </p:cNvPr>
          <p:cNvSpPr>
            <a:spLocks noGrp="1"/>
          </p:cNvSpPr>
          <p:nvPr>
            <p:ph type="dt" sz="half" idx="10"/>
          </p:nvPr>
        </p:nvSpPr>
        <p:spPr/>
        <p:txBody>
          <a:bodyPr/>
          <a:lstStyle/>
          <a:p>
            <a:fld id="{27C4B13D-0A09-42DC-B3EA-01A779ADA315}" type="datetimeFigureOut">
              <a:rPr lang="en-US" smtClean="0"/>
              <a:t>8/5/2020</a:t>
            </a:fld>
            <a:endParaRPr lang="en-US"/>
          </a:p>
        </p:txBody>
      </p:sp>
      <p:sp>
        <p:nvSpPr>
          <p:cNvPr id="4" name="Footer Placeholder 3">
            <a:extLst>
              <a:ext uri="{FF2B5EF4-FFF2-40B4-BE49-F238E27FC236}">
                <a16:creationId xmlns:a16="http://schemas.microsoft.com/office/drawing/2014/main" id="{9AE9EC67-517A-4022-BF74-FFA6165A58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43F626-D30B-40CA-84EC-6F1074EED5FB}"/>
              </a:ext>
            </a:extLst>
          </p:cNvPr>
          <p:cNvSpPr>
            <a:spLocks noGrp="1"/>
          </p:cNvSpPr>
          <p:nvPr>
            <p:ph type="sldNum" sz="quarter" idx="12"/>
          </p:nvPr>
        </p:nvSpPr>
        <p:spPr/>
        <p:txBody>
          <a:bodyPr/>
          <a:lstStyle/>
          <a:p>
            <a:fld id="{B1B9F476-BE6F-4367-8EF6-A4E1A9C90540}" type="slidenum">
              <a:rPr lang="en-US" smtClean="0"/>
              <a:t>‹#›</a:t>
            </a:fld>
            <a:endParaRPr lang="en-US"/>
          </a:p>
        </p:txBody>
      </p:sp>
    </p:spTree>
    <p:extLst>
      <p:ext uri="{BB962C8B-B14F-4D97-AF65-F5344CB8AC3E}">
        <p14:creationId xmlns:p14="http://schemas.microsoft.com/office/powerpoint/2010/main" val="400154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17A475-9A38-4ADB-821E-0D4663F62A15}"/>
              </a:ext>
            </a:extLst>
          </p:cNvPr>
          <p:cNvSpPr>
            <a:spLocks noGrp="1"/>
          </p:cNvSpPr>
          <p:nvPr>
            <p:ph type="dt" sz="half" idx="10"/>
          </p:nvPr>
        </p:nvSpPr>
        <p:spPr/>
        <p:txBody>
          <a:bodyPr/>
          <a:lstStyle/>
          <a:p>
            <a:fld id="{27C4B13D-0A09-42DC-B3EA-01A779ADA315}" type="datetimeFigureOut">
              <a:rPr lang="en-US" smtClean="0"/>
              <a:t>8/5/2020</a:t>
            </a:fld>
            <a:endParaRPr lang="en-US"/>
          </a:p>
        </p:txBody>
      </p:sp>
      <p:sp>
        <p:nvSpPr>
          <p:cNvPr id="3" name="Footer Placeholder 2">
            <a:extLst>
              <a:ext uri="{FF2B5EF4-FFF2-40B4-BE49-F238E27FC236}">
                <a16:creationId xmlns:a16="http://schemas.microsoft.com/office/drawing/2014/main" id="{A7BB5B84-7F70-4B62-A311-293297D73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B68A02-0DEA-4543-990C-B55307289321}"/>
              </a:ext>
            </a:extLst>
          </p:cNvPr>
          <p:cNvSpPr>
            <a:spLocks noGrp="1"/>
          </p:cNvSpPr>
          <p:nvPr>
            <p:ph type="sldNum" sz="quarter" idx="12"/>
          </p:nvPr>
        </p:nvSpPr>
        <p:spPr/>
        <p:txBody>
          <a:bodyPr/>
          <a:lstStyle/>
          <a:p>
            <a:fld id="{B1B9F476-BE6F-4367-8EF6-A4E1A9C90540}" type="slidenum">
              <a:rPr lang="en-US" smtClean="0"/>
              <a:t>‹#›</a:t>
            </a:fld>
            <a:endParaRPr lang="en-US"/>
          </a:p>
        </p:txBody>
      </p:sp>
    </p:spTree>
    <p:extLst>
      <p:ext uri="{BB962C8B-B14F-4D97-AF65-F5344CB8AC3E}">
        <p14:creationId xmlns:p14="http://schemas.microsoft.com/office/powerpoint/2010/main" val="4195229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B2D4F-506D-4A10-8732-CA2DA6F45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10A9AF-DA81-45E3-ABA0-71B93D6AE3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1AC79F-5CC6-4374-8B94-CDE1CA385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4998B5-047D-4451-982B-C4381124E766}"/>
              </a:ext>
            </a:extLst>
          </p:cNvPr>
          <p:cNvSpPr>
            <a:spLocks noGrp="1"/>
          </p:cNvSpPr>
          <p:nvPr>
            <p:ph type="dt" sz="half" idx="10"/>
          </p:nvPr>
        </p:nvSpPr>
        <p:spPr/>
        <p:txBody>
          <a:bodyPr/>
          <a:lstStyle/>
          <a:p>
            <a:fld id="{27C4B13D-0A09-42DC-B3EA-01A779ADA315}" type="datetimeFigureOut">
              <a:rPr lang="en-US" smtClean="0"/>
              <a:t>8/5/2020</a:t>
            </a:fld>
            <a:endParaRPr lang="en-US"/>
          </a:p>
        </p:txBody>
      </p:sp>
      <p:sp>
        <p:nvSpPr>
          <p:cNvPr id="6" name="Footer Placeholder 5">
            <a:extLst>
              <a:ext uri="{FF2B5EF4-FFF2-40B4-BE49-F238E27FC236}">
                <a16:creationId xmlns:a16="http://schemas.microsoft.com/office/drawing/2014/main" id="{51DEFAA3-B1E7-4A51-AF3B-0143D1451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AF7012-8E6A-4F99-9D58-C6BA2D210D86}"/>
              </a:ext>
            </a:extLst>
          </p:cNvPr>
          <p:cNvSpPr>
            <a:spLocks noGrp="1"/>
          </p:cNvSpPr>
          <p:nvPr>
            <p:ph type="sldNum" sz="quarter" idx="12"/>
          </p:nvPr>
        </p:nvSpPr>
        <p:spPr/>
        <p:txBody>
          <a:bodyPr/>
          <a:lstStyle/>
          <a:p>
            <a:fld id="{B1B9F476-BE6F-4367-8EF6-A4E1A9C90540}" type="slidenum">
              <a:rPr lang="en-US" smtClean="0"/>
              <a:t>‹#›</a:t>
            </a:fld>
            <a:endParaRPr lang="en-US"/>
          </a:p>
        </p:txBody>
      </p:sp>
    </p:spTree>
    <p:extLst>
      <p:ext uri="{BB962C8B-B14F-4D97-AF65-F5344CB8AC3E}">
        <p14:creationId xmlns:p14="http://schemas.microsoft.com/office/powerpoint/2010/main" val="245021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E5FC-5727-49E9-88A8-BB79DBE837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169BC5-A8BC-4655-8929-DD04B5B07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0FC8B1-4A54-41DC-82D4-B2C21ED2D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763BBA-DF0F-44A3-9AAA-31E6E11162AF}"/>
              </a:ext>
            </a:extLst>
          </p:cNvPr>
          <p:cNvSpPr>
            <a:spLocks noGrp="1"/>
          </p:cNvSpPr>
          <p:nvPr>
            <p:ph type="dt" sz="half" idx="10"/>
          </p:nvPr>
        </p:nvSpPr>
        <p:spPr/>
        <p:txBody>
          <a:bodyPr/>
          <a:lstStyle/>
          <a:p>
            <a:fld id="{27C4B13D-0A09-42DC-B3EA-01A779ADA315}" type="datetimeFigureOut">
              <a:rPr lang="en-US" smtClean="0"/>
              <a:t>8/5/2020</a:t>
            </a:fld>
            <a:endParaRPr lang="en-US"/>
          </a:p>
        </p:txBody>
      </p:sp>
      <p:sp>
        <p:nvSpPr>
          <p:cNvPr id="6" name="Footer Placeholder 5">
            <a:extLst>
              <a:ext uri="{FF2B5EF4-FFF2-40B4-BE49-F238E27FC236}">
                <a16:creationId xmlns:a16="http://schemas.microsoft.com/office/drawing/2014/main" id="{D5A2511F-E82B-46DD-B09C-2B828DC0C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4DD87-2109-4C88-B3AA-E873D93A0053}"/>
              </a:ext>
            </a:extLst>
          </p:cNvPr>
          <p:cNvSpPr>
            <a:spLocks noGrp="1"/>
          </p:cNvSpPr>
          <p:nvPr>
            <p:ph type="sldNum" sz="quarter" idx="12"/>
          </p:nvPr>
        </p:nvSpPr>
        <p:spPr/>
        <p:txBody>
          <a:bodyPr/>
          <a:lstStyle/>
          <a:p>
            <a:fld id="{B1B9F476-BE6F-4367-8EF6-A4E1A9C90540}" type="slidenum">
              <a:rPr lang="en-US" smtClean="0"/>
              <a:t>‹#›</a:t>
            </a:fld>
            <a:endParaRPr lang="en-US"/>
          </a:p>
        </p:txBody>
      </p:sp>
    </p:spTree>
    <p:extLst>
      <p:ext uri="{BB962C8B-B14F-4D97-AF65-F5344CB8AC3E}">
        <p14:creationId xmlns:p14="http://schemas.microsoft.com/office/powerpoint/2010/main" val="1291847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871DEF-5789-43EF-95F2-9B7FFE6702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C0D690-CFAF-4638-8843-96BF151FF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98298-C961-4873-9235-724694791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4B13D-0A09-42DC-B3EA-01A779ADA315}" type="datetimeFigureOut">
              <a:rPr lang="en-US" smtClean="0"/>
              <a:t>8/5/2020</a:t>
            </a:fld>
            <a:endParaRPr lang="en-US"/>
          </a:p>
        </p:txBody>
      </p:sp>
      <p:sp>
        <p:nvSpPr>
          <p:cNvPr id="5" name="Footer Placeholder 4">
            <a:extLst>
              <a:ext uri="{FF2B5EF4-FFF2-40B4-BE49-F238E27FC236}">
                <a16:creationId xmlns:a16="http://schemas.microsoft.com/office/drawing/2014/main" id="{2AD0EAC0-E0BE-4F8A-840D-F1B9A1AF1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47C70D-9047-4823-9FAE-DAC49684CA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9F476-BE6F-4367-8EF6-A4E1A9C90540}" type="slidenum">
              <a:rPr lang="en-US" smtClean="0"/>
              <a:t>‹#›</a:t>
            </a:fld>
            <a:endParaRPr lang="en-US"/>
          </a:p>
        </p:txBody>
      </p:sp>
    </p:spTree>
    <p:extLst>
      <p:ext uri="{BB962C8B-B14F-4D97-AF65-F5344CB8AC3E}">
        <p14:creationId xmlns:p14="http://schemas.microsoft.com/office/powerpoint/2010/main" val="3144574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chart" Target="../charts/chart1.xml"/><Relationship Id="rId7"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chart" Target="../charts/chart2.xml"/><Relationship Id="rId7"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chart" Target="../charts/chart3.xml"/><Relationship Id="rId7"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chart" Target="../charts/chart4.xml"/><Relationship Id="rId7"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hyperlink" Target="mailto:evansh@allsteeloffice.com"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mailto:palmerm@allsteeloffice.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60.png"/><Relationship Id="rId3" Type="http://schemas.openxmlformats.org/officeDocument/2006/relationships/image" Target="../media/image53.jpeg"/><Relationship Id="rId7" Type="http://schemas.openxmlformats.org/officeDocument/2006/relationships/image" Target="../media/image43.jpeg"/><Relationship Id="rId12"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8.jpeg"/><Relationship Id="rId5" Type="http://schemas.openxmlformats.org/officeDocument/2006/relationships/image" Target="../media/image55.png"/><Relationship Id="rId10" Type="http://schemas.openxmlformats.org/officeDocument/2006/relationships/image" Target="../media/image57.jpeg"/><Relationship Id="rId4" Type="http://schemas.openxmlformats.org/officeDocument/2006/relationships/image" Target="../media/image54.png"/><Relationship Id="rId9" Type="http://schemas.openxmlformats.org/officeDocument/2006/relationships/image" Target="../media/image56.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53.jpe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9.png"/><Relationship Id="rId4" Type="http://schemas.openxmlformats.org/officeDocument/2006/relationships/image" Target="../media/image54.png"/><Relationship Id="rId9" Type="http://schemas.openxmlformats.org/officeDocument/2006/relationships/image" Target="../media/image42.jpe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iw6bPQ4pTZAhXL44MKHSrtBusQjRx6BAgAEAY&amp;url=http://pluspng.com/png-user-icon-4670.html&amp;psig=AOvVaw1Ys5DL-MTfg3M0TagxeR5O&amp;ust=1518126092800577"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 Placeholder 1"/>
          <p:cNvSpPr>
            <a:spLocks noGrp="1"/>
          </p:cNvSpPr>
          <p:nvPr>
            <p:ph type="body" idx="10"/>
          </p:nvPr>
        </p:nvSpPr>
        <p:spPr>
          <a:xfrm>
            <a:off x="1987550" y="3037593"/>
            <a:ext cx="8216900" cy="782814"/>
          </a:xfrm>
        </p:spPr>
        <p:txBody>
          <a:bodyPr/>
          <a:lstStyle/>
          <a:p>
            <a:r>
              <a:rPr lang="en-US"/>
              <a:t>Sales &amp; Dealer Training</a:t>
            </a:r>
          </a:p>
        </p:txBody>
      </p:sp>
      <p:sp>
        <p:nvSpPr>
          <p:cNvPr id="3" name="Text Placeholder 2"/>
          <p:cNvSpPr txBox="1">
            <a:spLocks/>
          </p:cNvSpPr>
          <p:nvPr/>
        </p:nvSpPr>
        <p:spPr>
          <a:xfrm>
            <a:off x="3375950" y="3820406"/>
            <a:ext cx="5440101" cy="4275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bg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800"/>
              <a:t>INTERNAL USE ONLY</a:t>
            </a:r>
          </a:p>
        </p:txBody>
      </p:sp>
    </p:spTree>
    <p:extLst>
      <p:ext uri="{BB962C8B-B14F-4D97-AF65-F5344CB8AC3E}">
        <p14:creationId xmlns:p14="http://schemas.microsoft.com/office/powerpoint/2010/main" val="227853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703176" y="494070"/>
            <a:ext cx="7011520"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C3648"/>
                </a:solidFill>
                <a:latin typeface="Segoe UI Semilight" panose="020B0402040204020203" pitchFamily="34" charset="0"/>
                <a:cs typeface="Segoe UI Semilight" panose="020B0402040204020203" pitchFamily="34" charset="0"/>
              </a:rPr>
              <a:t>Allsteel Storage Positioning </a:t>
            </a:r>
          </a:p>
        </p:txBody>
      </p:sp>
      <p:sp>
        <p:nvSpPr>
          <p:cNvPr id="12" name="Rectangle 11"/>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graphicFrame>
        <p:nvGraphicFramePr>
          <p:cNvPr id="18" name="Chart 17">
            <a:extLst>
              <a:ext uri="{FF2B5EF4-FFF2-40B4-BE49-F238E27FC236}">
                <a16:creationId xmlns:a16="http://schemas.microsoft.com/office/drawing/2014/main" id="{D62DB23D-4185-4401-AC9F-7FC267F92924}"/>
              </a:ext>
            </a:extLst>
          </p:cNvPr>
          <p:cNvGraphicFramePr>
            <a:graphicFrameLocks/>
          </p:cNvGraphicFramePr>
          <p:nvPr>
            <p:extLst>
              <p:ext uri="{D42A27DB-BD31-4B8C-83A1-F6EECF244321}">
                <p14:modId xmlns:p14="http://schemas.microsoft.com/office/powerpoint/2010/main" val="353285981"/>
              </p:ext>
            </p:extLst>
          </p:nvPr>
        </p:nvGraphicFramePr>
        <p:xfrm>
          <a:off x="1273671" y="1585913"/>
          <a:ext cx="9816108" cy="4548239"/>
        </p:xfrm>
        <a:graphic>
          <a:graphicData uri="http://schemas.openxmlformats.org/drawingml/2006/chart">
            <c:chart xmlns:c="http://schemas.openxmlformats.org/drawingml/2006/chart" xmlns:r="http://schemas.openxmlformats.org/officeDocument/2006/relationships" r:id="rId3"/>
          </a:graphicData>
        </a:graphic>
      </p:graphicFrame>
      <p:pic>
        <p:nvPicPr>
          <p:cNvPr id="19" name="Picture 18">
            <a:extLst>
              <a:ext uri="{FF2B5EF4-FFF2-40B4-BE49-F238E27FC236}">
                <a16:creationId xmlns:a16="http://schemas.microsoft.com/office/drawing/2014/main" id="{688B1BC6-CEC4-4A93-8EF4-2235C771B849}"/>
              </a:ext>
            </a:extLst>
          </p:cNvPr>
          <p:cNvPicPr>
            <a:picLocks noChangeAspect="1"/>
          </p:cNvPicPr>
          <p:nvPr/>
        </p:nvPicPr>
        <p:blipFill>
          <a:blip r:embed="rId4"/>
          <a:stretch>
            <a:fillRect/>
          </a:stretch>
        </p:blipFill>
        <p:spPr>
          <a:xfrm>
            <a:off x="2128473" y="5765257"/>
            <a:ext cx="948128" cy="914400"/>
          </a:xfrm>
          <a:prstGeom prst="rect">
            <a:avLst/>
          </a:prstGeom>
        </p:spPr>
      </p:pic>
      <p:pic>
        <p:nvPicPr>
          <p:cNvPr id="20" name="Picture 19">
            <a:extLst>
              <a:ext uri="{FF2B5EF4-FFF2-40B4-BE49-F238E27FC236}">
                <a16:creationId xmlns:a16="http://schemas.microsoft.com/office/drawing/2014/main" id="{11AD7193-9143-4CE7-865F-4A7C61E2373F}"/>
              </a:ext>
            </a:extLst>
          </p:cNvPr>
          <p:cNvPicPr>
            <a:picLocks noChangeAspect="1"/>
          </p:cNvPicPr>
          <p:nvPr/>
        </p:nvPicPr>
        <p:blipFill>
          <a:blip r:embed="rId5"/>
          <a:stretch>
            <a:fillRect/>
          </a:stretch>
        </p:blipFill>
        <p:spPr>
          <a:xfrm>
            <a:off x="3437408" y="5776099"/>
            <a:ext cx="948128" cy="903558"/>
          </a:xfrm>
          <a:prstGeom prst="rect">
            <a:avLst/>
          </a:prstGeom>
        </p:spPr>
      </p:pic>
      <p:pic>
        <p:nvPicPr>
          <p:cNvPr id="21" name="Picture 2">
            <a:extLst>
              <a:ext uri="{FF2B5EF4-FFF2-40B4-BE49-F238E27FC236}">
                <a16:creationId xmlns:a16="http://schemas.microsoft.com/office/drawing/2014/main" id="{4987890B-C36B-46DD-9BBC-ADD4375084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849" b="23068"/>
          <a:stretch/>
        </p:blipFill>
        <p:spPr bwMode="auto">
          <a:xfrm>
            <a:off x="9957139" y="5770379"/>
            <a:ext cx="1112229" cy="8859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Table 21">
            <a:extLst>
              <a:ext uri="{FF2B5EF4-FFF2-40B4-BE49-F238E27FC236}">
                <a16:creationId xmlns:a16="http://schemas.microsoft.com/office/drawing/2014/main" id="{4CF87913-BF06-40F2-918E-2DD6FF077056}"/>
              </a:ext>
            </a:extLst>
          </p:cNvPr>
          <p:cNvGraphicFramePr>
            <a:graphicFrameLocks noGrp="1"/>
          </p:cNvGraphicFramePr>
          <p:nvPr>
            <p:extLst>
              <p:ext uri="{D42A27DB-BD31-4B8C-83A1-F6EECF244321}">
                <p14:modId xmlns:p14="http://schemas.microsoft.com/office/powerpoint/2010/main" val="756177476"/>
              </p:ext>
            </p:extLst>
          </p:nvPr>
        </p:nvGraphicFramePr>
        <p:xfrm>
          <a:off x="8898520" y="2015773"/>
          <a:ext cx="1058619" cy="689610"/>
        </p:xfrm>
        <a:graphic>
          <a:graphicData uri="http://schemas.openxmlformats.org/drawingml/2006/table">
            <a:tbl>
              <a:tblPr/>
              <a:tblGrid>
                <a:gridCol w="1058619">
                  <a:extLst>
                    <a:ext uri="{9D8B030D-6E8A-4147-A177-3AD203B41FA5}">
                      <a16:colId xmlns:a16="http://schemas.microsoft.com/office/drawing/2014/main" val="219865934"/>
                    </a:ext>
                  </a:extLst>
                </a:gridCol>
              </a:tblGrid>
              <a:tr h="342218">
                <a:tc>
                  <a:txBody>
                    <a:bodyPr/>
                    <a:lstStyle/>
                    <a:p>
                      <a:pPr algn="ctr" fontAlgn="b"/>
                      <a:r>
                        <a:rPr lang="en-US" sz="1100" b="0" i="0" u="none" strike="noStrike" dirty="0">
                          <a:solidFill>
                            <a:srgbClr val="000000"/>
                          </a:solidFill>
                          <a:effectLst/>
                          <a:latin typeface="Segoe UI Semilight" panose="020B0402040204020203" pitchFamily="34" charset="0"/>
                        </a:rPr>
                        <a:t>HIGHEST Available 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14087485"/>
                  </a:ext>
                </a:extLst>
              </a:tr>
              <a:tr h="342218">
                <a:tc>
                  <a:txBody>
                    <a:bodyPr/>
                    <a:lstStyle/>
                    <a:p>
                      <a:pPr algn="ctr" fontAlgn="b"/>
                      <a:r>
                        <a:rPr lang="en-US" sz="1100" b="0" i="0" u="none" strike="noStrike" dirty="0">
                          <a:solidFill>
                            <a:srgbClr val="000000"/>
                          </a:solidFill>
                          <a:effectLst/>
                          <a:latin typeface="Segoe UI Semilight" panose="020B0402040204020203" pitchFamily="34" charset="0"/>
                        </a:rPr>
                        <a:t>LOWEST Available 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890659"/>
                  </a:ext>
                </a:extLst>
              </a:tr>
            </a:tbl>
          </a:graphicData>
        </a:graphic>
      </p:graphicFrame>
      <p:sp>
        <p:nvSpPr>
          <p:cNvPr id="2" name="TextBox 1">
            <a:extLst>
              <a:ext uri="{FF2B5EF4-FFF2-40B4-BE49-F238E27FC236}">
                <a16:creationId xmlns:a16="http://schemas.microsoft.com/office/drawing/2014/main" id="{771C7233-3540-4B3B-91EE-CAD31FEEAA2E}"/>
              </a:ext>
            </a:extLst>
          </p:cNvPr>
          <p:cNvSpPr txBox="1"/>
          <p:nvPr/>
        </p:nvSpPr>
        <p:spPr>
          <a:xfrm>
            <a:off x="8180398" y="1668999"/>
            <a:ext cx="2482154" cy="307777"/>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Everyday Advantage Discount</a:t>
            </a:r>
          </a:p>
        </p:txBody>
      </p:sp>
      <p:pic>
        <p:nvPicPr>
          <p:cNvPr id="23" name="Picture 22" descr="A close up of a file cabinet&#10;&#10;Description automatically generated">
            <a:extLst>
              <a:ext uri="{FF2B5EF4-FFF2-40B4-BE49-F238E27FC236}">
                <a16:creationId xmlns:a16="http://schemas.microsoft.com/office/drawing/2014/main" id="{00FF609C-6078-409D-8A77-6AF537B31E78}"/>
              </a:ext>
            </a:extLst>
          </p:cNvPr>
          <p:cNvPicPr>
            <a:picLocks noChangeAspect="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17311" t="7536" r="19512" b="18205"/>
          <a:stretch/>
        </p:blipFill>
        <p:spPr>
          <a:xfrm>
            <a:off x="7518919" y="5683323"/>
            <a:ext cx="668951" cy="958886"/>
          </a:xfrm>
          <a:prstGeom prst="rect">
            <a:avLst/>
          </a:prstGeom>
        </p:spPr>
      </p:pic>
      <p:pic>
        <p:nvPicPr>
          <p:cNvPr id="24" name="Picture 23">
            <a:extLst>
              <a:ext uri="{FF2B5EF4-FFF2-40B4-BE49-F238E27FC236}">
                <a16:creationId xmlns:a16="http://schemas.microsoft.com/office/drawing/2014/main" id="{D6B4F694-72DE-4D0A-A11E-A057587E9CDF}"/>
              </a:ext>
            </a:extLst>
          </p:cNvPr>
          <p:cNvPicPr>
            <a:picLocks noChangeAspect="1"/>
          </p:cNvPicPr>
          <p:nvPr/>
        </p:nvPicPr>
        <p:blipFill rotWithShape="1">
          <a:blip r:embed="rId8"/>
          <a:srcRect l="13965" t="1" r="16821" b="-278"/>
          <a:stretch/>
        </p:blipFill>
        <p:spPr>
          <a:xfrm>
            <a:off x="6193488" y="5709958"/>
            <a:ext cx="668951" cy="944434"/>
          </a:xfrm>
          <a:prstGeom prst="rect">
            <a:avLst/>
          </a:prstGeom>
        </p:spPr>
      </p:pic>
      <p:pic>
        <p:nvPicPr>
          <p:cNvPr id="25" name="Picture 24">
            <a:extLst>
              <a:ext uri="{FF2B5EF4-FFF2-40B4-BE49-F238E27FC236}">
                <a16:creationId xmlns:a16="http://schemas.microsoft.com/office/drawing/2014/main" id="{7F16EBD9-9F88-4E77-8F3A-C591699D82D8}"/>
              </a:ext>
            </a:extLst>
          </p:cNvPr>
          <p:cNvPicPr>
            <a:picLocks noChangeAspect="1"/>
          </p:cNvPicPr>
          <p:nvPr/>
        </p:nvPicPr>
        <p:blipFill rotWithShape="1">
          <a:blip r:embed="rId9"/>
          <a:srcRect/>
          <a:stretch/>
        </p:blipFill>
        <p:spPr>
          <a:xfrm>
            <a:off x="8722908" y="5798870"/>
            <a:ext cx="1079432" cy="885908"/>
          </a:xfrm>
          <a:prstGeom prst="rect">
            <a:avLst/>
          </a:prstGeom>
        </p:spPr>
      </p:pic>
      <p:pic>
        <p:nvPicPr>
          <p:cNvPr id="26" name="Picture 25">
            <a:extLst>
              <a:ext uri="{FF2B5EF4-FFF2-40B4-BE49-F238E27FC236}">
                <a16:creationId xmlns:a16="http://schemas.microsoft.com/office/drawing/2014/main" id="{9190E40B-B626-4F08-8C30-48668601B97B}"/>
              </a:ext>
            </a:extLst>
          </p:cNvPr>
          <p:cNvPicPr>
            <a:picLocks noChangeAspect="1"/>
          </p:cNvPicPr>
          <p:nvPr/>
        </p:nvPicPr>
        <p:blipFill rotWithShape="1">
          <a:blip r:embed="rId10"/>
          <a:srcRect l="7511" r="7442"/>
          <a:stretch/>
        </p:blipFill>
        <p:spPr>
          <a:xfrm>
            <a:off x="4919777" y="5697450"/>
            <a:ext cx="590598" cy="944434"/>
          </a:xfrm>
          <a:prstGeom prst="rect">
            <a:avLst/>
          </a:prstGeom>
        </p:spPr>
      </p:pic>
      <p:sp>
        <p:nvSpPr>
          <p:cNvPr id="3" name="TextBox 2">
            <a:extLst>
              <a:ext uri="{FF2B5EF4-FFF2-40B4-BE49-F238E27FC236}">
                <a16:creationId xmlns:a16="http://schemas.microsoft.com/office/drawing/2014/main" id="{DE04B8FB-27A5-407A-89CA-205CD6B22A11}"/>
              </a:ext>
            </a:extLst>
          </p:cNvPr>
          <p:cNvSpPr txBox="1"/>
          <p:nvPr/>
        </p:nvSpPr>
        <p:spPr>
          <a:xfrm>
            <a:off x="2293647" y="4413435"/>
            <a:ext cx="1937392" cy="261610"/>
          </a:xfrm>
          <a:prstGeom prst="rect">
            <a:avLst/>
          </a:prstGeom>
          <a:noFill/>
        </p:spPr>
        <p:txBody>
          <a:bodyPr wrap="square" rtlCol="0">
            <a:spAutoFit/>
          </a:bodyPr>
          <a:lstStyle/>
          <a:p>
            <a:pPr algn="ctr"/>
            <a:r>
              <a:rPr lang="en-US" sz="1100" dirty="0">
                <a:latin typeface="Segoe UI Light" panose="020B0502040204020203" pitchFamily="34" charset="0"/>
                <a:cs typeface="Segoe UI Light" panose="020B0502040204020203" pitchFamily="34" charset="0"/>
              </a:rPr>
              <a:t>Pricing based on 2019 data</a:t>
            </a:r>
          </a:p>
        </p:txBody>
      </p:sp>
    </p:spTree>
    <p:extLst>
      <p:ext uri="{BB962C8B-B14F-4D97-AF65-F5344CB8AC3E}">
        <p14:creationId xmlns:p14="http://schemas.microsoft.com/office/powerpoint/2010/main" val="2195586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526" y="471378"/>
            <a:ext cx="10594328" cy="782621"/>
          </a:xfrm>
        </p:spPr>
        <p:txBody>
          <a:bodyPr/>
          <a:lstStyle/>
          <a:p>
            <a:r>
              <a:rPr lang="en-US">
                <a:latin typeface="Segoe UI Semilight" panose="020B0402040204020203" pitchFamily="34" charset="0"/>
                <a:cs typeface="Segoe UI Semilight" panose="020B0402040204020203" pitchFamily="34" charset="0"/>
              </a:rPr>
              <a:t>Competitive Talking Points </a:t>
            </a:r>
          </a:p>
        </p:txBody>
      </p:sp>
      <p:sp>
        <p:nvSpPr>
          <p:cNvPr id="10" name="Rectangle 9"/>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p:cNvSpPr txBox="1"/>
          <p:nvPr/>
        </p:nvSpPr>
        <p:spPr>
          <a:xfrm rot="16200000">
            <a:off x="-2824034"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pic>
        <p:nvPicPr>
          <p:cNvPr id="8" name="Picture 7">
            <a:extLst>
              <a:ext uri="{FF2B5EF4-FFF2-40B4-BE49-F238E27FC236}">
                <a16:creationId xmlns:a16="http://schemas.microsoft.com/office/drawing/2014/main" id="{6FF1A4DB-B6C4-473E-92CF-963B08B5BEB7}"/>
              </a:ext>
            </a:extLst>
          </p:cNvPr>
          <p:cNvPicPr>
            <a:picLocks noChangeAspect="1"/>
          </p:cNvPicPr>
          <p:nvPr/>
        </p:nvPicPr>
        <p:blipFill rotWithShape="1">
          <a:blip r:embed="rId3"/>
          <a:srcRect l="1019" t="-2" r="653" b="959"/>
          <a:stretch/>
        </p:blipFill>
        <p:spPr>
          <a:xfrm>
            <a:off x="834497" y="1298389"/>
            <a:ext cx="8390137" cy="5366877"/>
          </a:xfrm>
          <a:prstGeom prst="rect">
            <a:avLst/>
          </a:prstGeom>
          <a:ln w="12700">
            <a:solidFill>
              <a:schemeClr val="tx1"/>
            </a:solidFill>
          </a:ln>
        </p:spPr>
      </p:pic>
    </p:spTree>
    <p:extLst>
      <p:ext uri="{BB962C8B-B14F-4D97-AF65-F5344CB8AC3E}">
        <p14:creationId xmlns:p14="http://schemas.microsoft.com/office/powerpoint/2010/main" val="2928907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703175" y="494070"/>
            <a:ext cx="10021975"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C3648"/>
                </a:solidFill>
                <a:latin typeface="Segoe UI Semilight" panose="020B0402040204020203" pitchFamily="34" charset="0"/>
                <a:cs typeface="Segoe UI Semilight" panose="020B0402040204020203" pitchFamily="34" charset="0"/>
              </a:rPr>
              <a:t>Approach vs. Key Competitors</a:t>
            </a:r>
          </a:p>
        </p:txBody>
      </p:sp>
      <p:sp>
        <p:nvSpPr>
          <p:cNvPr id="12" name="Rectangle 11"/>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graphicFrame>
        <p:nvGraphicFramePr>
          <p:cNvPr id="4" name="Table 3">
            <a:extLst>
              <a:ext uri="{FF2B5EF4-FFF2-40B4-BE49-F238E27FC236}">
                <a16:creationId xmlns:a16="http://schemas.microsoft.com/office/drawing/2014/main" id="{E0BDB5A4-B9A7-4D8A-93C9-ABFCD7BA0C74}"/>
              </a:ext>
            </a:extLst>
          </p:cNvPr>
          <p:cNvGraphicFramePr>
            <a:graphicFrameLocks noGrp="1"/>
          </p:cNvGraphicFramePr>
          <p:nvPr>
            <p:extLst>
              <p:ext uri="{D42A27DB-BD31-4B8C-83A1-F6EECF244321}">
                <p14:modId xmlns:p14="http://schemas.microsoft.com/office/powerpoint/2010/main" val="4024011032"/>
              </p:ext>
            </p:extLst>
          </p:nvPr>
        </p:nvGraphicFramePr>
        <p:xfrm>
          <a:off x="9781408" y="217221"/>
          <a:ext cx="2082800" cy="1143000"/>
        </p:xfrm>
        <a:graphic>
          <a:graphicData uri="http://schemas.openxmlformats.org/drawingml/2006/table">
            <a:tbl>
              <a:tblPr/>
              <a:tblGrid>
                <a:gridCol w="1435100">
                  <a:extLst>
                    <a:ext uri="{9D8B030D-6E8A-4147-A177-3AD203B41FA5}">
                      <a16:colId xmlns:a16="http://schemas.microsoft.com/office/drawing/2014/main" val="1179407442"/>
                    </a:ext>
                  </a:extLst>
                </a:gridCol>
                <a:gridCol w="647700">
                  <a:extLst>
                    <a:ext uri="{9D8B030D-6E8A-4147-A177-3AD203B41FA5}">
                      <a16:colId xmlns:a16="http://schemas.microsoft.com/office/drawing/2014/main" val="3905798097"/>
                    </a:ext>
                  </a:extLst>
                </a:gridCol>
              </a:tblGrid>
              <a:tr h="190500">
                <a:tc gridSpan="2">
                  <a:txBody>
                    <a:bodyPr/>
                    <a:lstStyle/>
                    <a:p>
                      <a:pPr algn="ct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GSA Discount</a:t>
                      </a: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568607488"/>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Approach</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74.00%</a:t>
                      </a:r>
                    </a:p>
                  </a:txBody>
                  <a:tcPr marL="9525" marR="9525" marT="9525" marB="0" anchor="b">
                    <a:lnL>
                      <a:noFill/>
                    </a:lnL>
                    <a:lnR>
                      <a:noFill/>
                    </a:lnR>
                    <a:lnT>
                      <a:noFill/>
                    </a:lnT>
                    <a:lnB>
                      <a:noFill/>
                    </a:lnB>
                  </a:tcPr>
                </a:tc>
                <a:extLst>
                  <a:ext uri="{0D108BD9-81ED-4DB2-BD59-A6C34878D82A}">
                    <a16:rowId xmlns:a16="http://schemas.microsoft.com/office/drawing/2014/main" val="788065308"/>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HM Canvas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74.80%</a:t>
                      </a:r>
                    </a:p>
                  </a:txBody>
                  <a:tcPr marL="9525" marR="9525" marT="9525" marB="0" anchor="b">
                    <a:lnL>
                      <a:noFill/>
                    </a:lnL>
                    <a:lnR>
                      <a:noFill/>
                    </a:lnR>
                    <a:lnT>
                      <a:noFill/>
                    </a:lnT>
                    <a:lnB>
                      <a:noFill/>
                    </a:lnB>
                  </a:tcPr>
                </a:tc>
                <a:extLst>
                  <a:ext uri="{0D108BD9-81ED-4DB2-BD59-A6C34878D82A}">
                    <a16:rowId xmlns:a16="http://schemas.microsoft.com/office/drawing/2014/main" val="3214394836"/>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National Waveworks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61.00%</a:t>
                      </a:r>
                    </a:p>
                  </a:txBody>
                  <a:tcPr marL="9525" marR="9525" marT="9525" marB="0" anchor="b">
                    <a:lnL>
                      <a:noFill/>
                    </a:lnL>
                    <a:lnR>
                      <a:noFill/>
                    </a:lnR>
                    <a:lnT>
                      <a:noFill/>
                    </a:lnT>
                    <a:lnB>
                      <a:noFill/>
                    </a:lnB>
                  </a:tcPr>
                </a:tc>
                <a:extLst>
                  <a:ext uri="{0D108BD9-81ED-4DB2-BD59-A6C34878D82A}">
                    <a16:rowId xmlns:a16="http://schemas.microsoft.com/office/drawing/2014/main" val="3593252435"/>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OFS Staks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60.00%</a:t>
                      </a:r>
                    </a:p>
                  </a:txBody>
                  <a:tcPr marL="9525" marR="9525" marT="9525" marB="0" anchor="b">
                    <a:lnL>
                      <a:noFill/>
                    </a:lnL>
                    <a:lnR>
                      <a:noFill/>
                    </a:lnR>
                    <a:lnT>
                      <a:noFill/>
                    </a:lnT>
                    <a:lnB>
                      <a:noFill/>
                    </a:lnB>
                  </a:tcPr>
                </a:tc>
                <a:extLst>
                  <a:ext uri="{0D108BD9-81ED-4DB2-BD59-A6C34878D82A}">
                    <a16:rowId xmlns:a16="http://schemas.microsoft.com/office/drawing/2014/main" val="1684067177"/>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SC Elective Elements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69.27%</a:t>
                      </a:r>
                    </a:p>
                  </a:txBody>
                  <a:tcPr marL="9525" marR="9525" marT="9525" marB="0" anchor="b">
                    <a:lnL>
                      <a:noFill/>
                    </a:lnL>
                    <a:lnR>
                      <a:noFill/>
                    </a:lnR>
                    <a:lnT>
                      <a:noFill/>
                    </a:lnT>
                    <a:lnB>
                      <a:noFill/>
                    </a:lnB>
                  </a:tcPr>
                </a:tc>
                <a:extLst>
                  <a:ext uri="{0D108BD9-81ED-4DB2-BD59-A6C34878D82A}">
                    <a16:rowId xmlns:a16="http://schemas.microsoft.com/office/drawing/2014/main" val="150309917"/>
                  </a:ext>
                </a:extLst>
              </a:tr>
            </a:tbl>
          </a:graphicData>
        </a:graphic>
      </p:graphicFrame>
      <p:graphicFrame>
        <p:nvGraphicFramePr>
          <p:cNvPr id="9" name="Chart 8">
            <a:extLst>
              <a:ext uri="{FF2B5EF4-FFF2-40B4-BE49-F238E27FC236}">
                <a16:creationId xmlns:a16="http://schemas.microsoft.com/office/drawing/2014/main" id="{05C54018-19B5-473F-999F-7AADFA69A238}"/>
              </a:ext>
            </a:extLst>
          </p:cNvPr>
          <p:cNvGraphicFramePr>
            <a:graphicFrameLocks/>
          </p:cNvGraphicFramePr>
          <p:nvPr/>
        </p:nvGraphicFramePr>
        <p:xfrm>
          <a:off x="703175" y="1322250"/>
          <a:ext cx="11264141" cy="3963946"/>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3B43FF94-C551-4FA9-BC9F-1D111CF260DA}"/>
              </a:ext>
            </a:extLst>
          </p:cNvPr>
          <p:cNvPicPr>
            <a:picLocks noChangeAspect="1"/>
          </p:cNvPicPr>
          <p:nvPr/>
        </p:nvPicPr>
        <p:blipFill>
          <a:blip r:embed="rId4"/>
          <a:stretch>
            <a:fillRect/>
          </a:stretch>
        </p:blipFill>
        <p:spPr>
          <a:xfrm>
            <a:off x="3912899" y="5179826"/>
            <a:ext cx="1335981" cy="1050971"/>
          </a:xfrm>
          <a:prstGeom prst="rect">
            <a:avLst/>
          </a:prstGeom>
        </p:spPr>
      </p:pic>
      <p:pic>
        <p:nvPicPr>
          <p:cNvPr id="14" name="Picture 13">
            <a:extLst>
              <a:ext uri="{FF2B5EF4-FFF2-40B4-BE49-F238E27FC236}">
                <a16:creationId xmlns:a16="http://schemas.microsoft.com/office/drawing/2014/main" id="{36E219D9-E920-4256-B1AA-0063FE2E08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68" t="21994" r="17840" b="14505"/>
          <a:stretch/>
        </p:blipFill>
        <p:spPr bwMode="auto">
          <a:xfrm>
            <a:off x="7731938" y="5287005"/>
            <a:ext cx="2086699" cy="11709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elective elements planning idea">
            <a:extLst>
              <a:ext uri="{FF2B5EF4-FFF2-40B4-BE49-F238E27FC236}">
                <a16:creationId xmlns:a16="http://schemas.microsoft.com/office/drawing/2014/main" id="{3F890599-5CB6-4D51-93AD-68D085CE957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03" r="14907" b="8397"/>
          <a:stretch/>
        </p:blipFill>
        <p:spPr bwMode="auto">
          <a:xfrm>
            <a:off x="5891074" y="5226568"/>
            <a:ext cx="1513391" cy="11880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anvas Private Office with a rectangular desk in the foreground and a credenza, overheads, and tower storage along the back wall.">
            <a:extLst>
              <a:ext uri="{FF2B5EF4-FFF2-40B4-BE49-F238E27FC236}">
                <a16:creationId xmlns:a16="http://schemas.microsoft.com/office/drawing/2014/main" id="{BA20DBD6-59F3-47FA-B44B-A2D54F1E884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354" t="18182" b="14194"/>
          <a:stretch/>
        </p:blipFill>
        <p:spPr bwMode="auto">
          <a:xfrm>
            <a:off x="9946046" y="5255942"/>
            <a:ext cx="1954124" cy="10781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AA9BAD-95DA-417D-904C-9579B1774E8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635" t="22267" r="6079" b="13568"/>
          <a:stretch/>
        </p:blipFill>
        <p:spPr bwMode="auto">
          <a:xfrm>
            <a:off x="1776150" y="5277921"/>
            <a:ext cx="1954124" cy="10860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0D9B36-1650-4E9C-A4E8-BD00E81057BA}"/>
              </a:ext>
            </a:extLst>
          </p:cNvPr>
          <p:cNvSpPr txBox="1"/>
          <p:nvPr/>
        </p:nvSpPr>
        <p:spPr>
          <a:xfrm>
            <a:off x="2194603" y="2025159"/>
            <a:ext cx="1938351" cy="276999"/>
          </a:xfrm>
          <a:prstGeom prst="rect">
            <a:avLst/>
          </a:prstGeom>
          <a:noFill/>
        </p:spPr>
        <p:txBody>
          <a:bodyPr wrap="none" rtlCol="0">
            <a:spAutoFit/>
          </a:bodyPr>
          <a:lstStyle/>
          <a:p>
            <a:r>
              <a:rPr lang="en-US" sz="1200" dirty="0">
                <a:latin typeface="Segoe UI Light" panose="020B0502040204020203" pitchFamily="34" charset="0"/>
                <a:cs typeface="Segoe UI Light" panose="020B0502040204020203" pitchFamily="34" charset="0"/>
              </a:rPr>
              <a:t>Pricing based on 2020 data</a:t>
            </a:r>
          </a:p>
        </p:txBody>
      </p:sp>
    </p:spTree>
    <p:extLst>
      <p:ext uri="{BB962C8B-B14F-4D97-AF65-F5344CB8AC3E}">
        <p14:creationId xmlns:p14="http://schemas.microsoft.com/office/powerpoint/2010/main" val="3418342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E8B92460-5EF6-4752-96A1-C99779750EA4}"/>
              </a:ext>
            </a:extLst>
          </p:cNvPr>
          <p:cNvGraphicFramePr>
            <a:graphicFrameLocks/>
          </p:cNvGraphicFramePr>
          <p:nvPr>
            <p:extLst>
              <p:ext uri="{D42A27DB-BD31-4B8C-83A1-F6EECF244321}">
                <p14:modId xmlns:p14="http://schemas.microsoft.com/office/powerpoint/2010/main" val="2752085579"/>
              </p:ext>
            </p:extLst>
          </p:nvPr>
        </p:nvGraphicFramePr>
        <p:xfrm>
          <a:off x="703175" y="771080"/>
          <a:ext cx="11260225" cy="5229691"/>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2"/>
          <p:cNvSpPr txBox="1">
            <a:spLocks/>
          </p:cNvSpPr>
          <p:nvPr/>
        </p:nvSpPr>
        <p:spPr>
          <a:xfrm>
            <a:off x="703175" y="494070"/>
            <a:ext cx="10021975"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C3648"/>
                </a:solidFill>
                <a:latin typeface="Segoe UI Semilight" panose="020B0402040204020203" pitchFamily="34" charset="0"/>
                <a:cs typeface="Segoe UI Semilight" panose="020B0402040204020203" pitchFamily="34" charset="0"/>
              </a:rPr>
              <a:t>Approach vs. Key Competitors</a:t>
            </a:r>
          </a:p>
        </p:txBody>
      </p:sp>
      <p:sp>
        <p:nvSpPr>
          <p:cNvPr id="12" name="Rectangle 11"/>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graphicFrame>
        <p:nvGraphicFramePr>
          <p:cNvPr id="4" name="Table 3">
            <a:extLst>
              <a:ext uri="{FF2B5EF4-FFF2-40B4-BE49-F238E27FC236}">
                <a16:creationId xmlns:a16="http://schemas.microsoft.com/office/drawing/2014/main" id="{E0BDB5A4-B9A7-4D8A-93C9-ABFCD7BA0C74}"/>
              </a:ext>
            </a:extLst>
          </p:cNvPr>
          <p:cNvGraphicFramePr>
            <a:graphicFrameLocks noGrp="1"/>
          </p:cNvGraphicFramePr>
          <p:nvPr>
            <p:extLst>
              <p:ext uri="{D42A27DB-BD31-4B8C-83A1-F6EECF244321}">
                <p14:modId xmlns:p14="http://schemas.microsoft.com/office/powerpoint/2010/main" val="452170434"/>
              </p:ext>
            </p:extLst>
          </p:nvPr>
        </p:nvGraphicFramePr>
        <p:xfrm>
          <a:off x="9880600" y="99175"/>
          <a:ext cx="2082800" cy="1143000"/>
        </p:xfrm>
        <a:graphic>
          <a:graphicData uri="http://schemas.openxmlformats.org/drawingml/2006/table">
            <a:tbl>
              <a:tblPr/>
              <a:tblGrid>
                <a:gridCol w="1435100">
                  <a:extLst>
                    <a:ext uri="{9D8B030D-6E8A-4147-A177-3AD203B41FA5}">
                      <a16:colId xmlns:a16="http://schemas.microsoft.com/office/drawing/2014/main" val="1179407442"/>
                    </a:ext>
                  </a:extLst>
                </a:gridCol>
                <a:gridCol w="647700">
                  <a:extLst>
                    <a:ext uri="{9D8B030D-6E8A-4147-A177-3AD203B41FA5}">
                      <a16:colId xmlns:a16="http://schemas.microsoft.com/office/drawing/2014/main" val="3905798097"/>
                    </a:ext>
                  </a:extLst>
                </a:gridCol>
              </a:tblGrid>
              <a:tr h="190500">
                <a:tc gridSpan="2">
                  <a:txBody>
                    <a:bodyPr/>
                    <a:lstStyle/>
                    <a:p>
                      <a:pPr algn="ct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GSA Discount</a:t>
                      </a: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568607488"/>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Approach</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74.00%</a:t>
                      </a:r>
                    </a:p>
                  </a:txBody>
                  <a:tcPr marL="9525" marR="9525" marT="9525" marB="0" anchor="b">
                    <a:lnL>
                      <a:noFill/>
                    </a:lnL>
                    <a:lnR>
                      <a:noFill/>
                    </a:lnR>
                    <a:lnT>
                      <a:noFill/>
                    </a:lnT>
                    <a:lnB>
                      <a:noFill/>
                    </a:lnB>
                  </a:tcPr>
                </a:tc>
                <a:extLst>
                  <a:ext uri="{0D108BD9-81ED-4DB2-BD59-A6C34878D82A}">
                    <a16:rowId xmlns:a16="http://schemas.microsoft.com/office/drawing/2014/main" val="788065308"/>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HM Canvas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74.80%</a:t>
                      </a:r>
                    </a:p>
                  </a:txBody>
                  <a:tcPr marL="9525" marR="9525" marT="9525" marB="0" anchor="b">
                    <a:lnL>
                      <a:noFill/>
                    </a:lnL>
                    <a:lnR>
                      <a:noFill/>
                    </a:lnR>
                    <a:lnT>
                      <a:noFill/>
                    </a:lnT>
                    <a:lnB>
                      <a:noFill/>
                    </a:lnB>
                  </a:tcPr>
                </a:tc>
                <a:extLst>
                  <a:ext uri="{0D108BD9-81ED-4DB2-BD59-A6C34878D82A}">
                    <a16:rowId xmlns:a16="http://schemas.microsoft.com/office/drawing/2014/main" val="3214394836"/>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National Waveworks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61.00%</a:t>
                      </a:r>
                    </a:p>
                  </a:txBody>
                  <a:tcPr marL="9525" marR="9525" marT="9525" marB="0" anchor="b">
                    <a:lnL>
                      <a:noFill/>
                    </a:lnL>
                    <a:lnR>
                      <a:noFill/>
                    </a:lnR>
                    <a:lnT>
                      <a:noFill/>
                    </a:lnT>
                    <a:lnB>
                      <a:noFill/>
                    </a:lnB>
                  </a:tcPr>
                </a:tc>
                <a:extLst>
                  <a:ext uri="{0D108BD9-81ED-4DB2-BD59-A6C34878D82A}">
                    <a16:rowId xmlns:a16="http://schemas.microsoft.com/office/drawing/2014/main" val="3593252435"/>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OFS Staks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60.00%</a:t>
                      </a:r>
                    </a:p>
                  </a:txBody>
                  <a:tcPr marL="9525" marR="9525" marT="9525" marB="0" anchor="b">
                    <a:lnL>
                      <a:noFill/>
                    </a:lnL>
                    <a:lnR>
                      <a:noFill/>
                    </a:lnR>
                    <a:lnT>
                      <a:noFill/>
                    </a:lnT>
                    <a:lnB>
                      <a:noFill/>
                    </a:lnB>
                  </a:tcPr>
                </a:tc>
                <a:extLst>
                  <a:ext uri="{0D108BD9-81ED-4DB2-BD59-A6C34878D82A}">
                    <a16:rowId xmlns:a16="http://schemas.microsoft.com/office/drawing/2014/main" val="1684067177"/>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SC Elective Elements</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Segoe UI Semilight" panose="020B0402040204020203" pitchFamily="34" charset="0"/>
                          <a:cs typeface="Segoe UI Semilight" panose="020B0402040204020203" pitchFamily="34" charset="0"/>
                        </a:rPr>
                        <a:t>69.27%</a:t>
                      </a:r>
                    </a:p>
                  </a:txBody>
                  <a:tcPr marL="9525" marR="9525" marT="9525" marB="0" anchor="b">
                    <a:lnL>
                      <a:noFill/>
                    </a:lnL>
                    <a:lnR>
                      <a:noFill/>
                    </a:lnR>
                    <a:lnT>
                      <a:noFill/>
                    </a:lnT>
                    <a:lnB>
                      <a:noFill/>
                    </a:lnB>
                  </a:tcPr>
                </a:tc>
                <a:extLst>
                  <a:ext uri="{0D108BD9-81ED-4DB2-BD59-A6C34878D82A}">
                    <a16:rowId xmlns:a16="http://schemas.microsoft.com/office/drawing/2014/main" val="150309917"/>
                  </a:ext>
                </a:extLst>
              </a:tr>
            </a:tbl>
          </a:graphicData>
        </a:graphic>
      </p:graphicFrame>
      <p:pic>
        <p:nvPicPr>
          <p:cNvPr id="15" name="Picture 14">
            <a:extLst>
              <a:ext uri="{FF2B5EF4-FFF2-40B4-BE49-F238E27FC236}">
                <a16:creationId xmlns:a16="http://schemas.microsoft.com/office/drawing/2014/main" id="{AFDEF71E-F0B2-4ADB-8A71-099BDCE7FA6F}"/>
              </a:ext>
            </a:extLst>
          </p:cNvPr>
          <p:cNvPicPr>
            <a:picLocks noChangeAspect="1"/>
          </p:cNvPicPr>
          <p:nvPr/>
        </p:nvPicPr>
        <p:blipFill rotWithShape="1">
          <a:blip r:embed="rId4"/>
          <a:srcRect l="37354" t="14296" b="27141"/>
          <a:stretch/>
        </p:blipFill>
        <p:spPr>
          <a:xfrm>
            <a:off x="6051610" y="5741095"/>
            <a:ext cx="1254712" cy="1011587"/>
          </a:xfrm>
          <a:prstGeom prst="rect">
            <a:avLst/>
          </a:prstGeom>
        </p:spPr>
      </p:pic>
      <p:pic>
        <p:nvPicPr>
          <p:cNvPr id="16" name="Picture 15">
            <a:extLst>
              <a:ext uri="{FF2B5EF4-FFF2-40B4-BE49-F238E27FC236}">
                <a16:creationId xmlns:a16="http://schemas.microsoft.com/office/drawing/2014/main" id="{EF622D00-0473-4FDA-99DC-B3D18623870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731" t="20363" r="33501" b="31534"/>
          <a:stretch/>
        </p:blipFill>
        <p:spPr bwMode="auto">
          <a:xfrm>
            <a:off x="1720850" y="5659105"/>
            <a:ext cx="1537770" cy="10057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executive private office space planning idea">
            <a:extLst>
              <a:ext uri="{FF2B5EF4-FFF2-40B4-BE49-F238E27FC236}">
                <a16:creationId xmlns:a16="http://schemas.microsoft.com/office/drawing/2014/main" id="{E8822520-528D-4043-8F1D-6EB78208BCE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200" t="33978" r="26432"/>
          <a:stretch/>
        </p:blipFill>
        <p:spPr bwMode="auto">
          <a:xfrm>
            <a:off x="9950314" y="5657818"/>
            <a:ext cx="1755908" cy="10250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anvas Private Office with a U-shaped workstation and freestanding bookcase in a dark wood finish, supported by Verus office and side chairs.">
            <a:extLst>
              <a:ext uri="{FF2B5EF4-FFF2-40B4-BE49-F238E27FC236}">
                <a16:creationId xmlns:a16="http://schemas.microsoft.com/office/drawing/2014/main" id="{8BF9ABEB-268A-459C-917E-F1D0E23CD2A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295" t="28607" r="38777" b="17584"/>
          <a:stretch/>
        </p:blipFill>
        <p:spPr bwMode="auto">
          <a:xfrm>
            <a:off x="7996525" y="5702422"/>
            <a:ext cx="1458194" cy="10604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AEB9EC2-C06F-40E6-B64B-D9D2F627B5A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690" t="21649" r="17552" b="18093"/>
          <a:stretch/>
        </p:blipFill>
        <p:spPr bwMode="auto">
          <a:xfrm>
            <a:off x="3687237" y="5657818"/>
            <a:ext cx="1754775" cy="108614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2EB6167-822D-4F2E-B27E-3A76EFB38F18}"/>
              </a:ext>
            </a:extLst>
          </p:cNvPr>
          <p:cNvSpPr txBox="1"/>
          <p:nvPr/>
        </p:nvSpPr>
        <p:spPr>
          <a:xfrm>
            <a:off x="10967926" y="4564374"/>
            <a:ext cx="1157311" cy="430887"/>
          </a:xfrm>
          <a:prstGeom prst="rect">
            <a:avLst/>
          </a:prstGeom>
          <a:noFill/>
        </p:spPr>
        <p:txBody>
          <a:bodyPr wrap="square" rtlCol="0">
            <a:spAutoFit/>
          </a:bodyPr>
          <a:lstStyle/>
          <a:p>
            <a:pPr algn="ctr"/>
            <a:r>
              <a:rPr lang="en-US" sz="1100" dirty="0">
                <a:latin typeface="Segoe UI Light" panose="020B0502040204020203" pitchFamily="34" charset="0"/>
                <a:cs typeface="Segoe UI Light" panose="020B0502040204020203" pitchFamily="34" charset="0"/>
              </a:rPr>
              <a:t>Pricing based on 2020 data</a:t>
            </a:r>
          </a:p>
        </p:txBody>
      </p:sp>
      <p:sp>
        <p:nvSpPr>
          <p:cNvPr id="2" name="TextBox 1">
            <a:extLst>
              <a:ext uri="{FF2B5EF4-FFF2-40B4-BE49-F238E27FC236}">
                <a16:creationId xmlns:a16="http://schemas.microsoft.com/office/drawing/2014/main" id="{909D23C1-B76B-424B-B8EB-2F1195095662}"/>
              </a:ext>
            </a:extLst>
          </p:cNvPr>
          <p:cNvSpPr txBox="1"/>
          <p:nvPr/>
        </p:nvSpPr>
        <p:spPr>
          <a:xfrm>
            <a:off x="2287831" y="1904417"/>
            <a:ext cx="1787669" cy="261610"/>
          </a:xfrm>
          <a:prstGeom prst="rect">
            <a:avLst/>
          </a:prstGeom>
          <a:noFill/>
        </p:spPr>
        <p:txBody>
          <a:bodyPr wrap="none" rtlCol="0">
            <a:spAutoFit/>
          </a:bodyPr>
          <a:lstStyle/>
          <a:p>
            <a:r>
              <a:rPr lang="en-US" sz="1100" dirty="0">
                <a:latin typeface="Segoe UI Light" panose="020B0502040204020203" pitchFamily="34" charset="0"/>
                <a:cs typeface="Segoe UI Light" panose="020B0502040204020203" pitchFamily="34" charset="0"/>
              </a:rPr>
              <a:t>Pricing based on 2020 data</a:t>
            </a:r>
          </a:p>
        </p:txBody>
      </p:sp>
    </p:spTree>
    <p:extLst>
      <p:ext uri="{BB962C8B-B14F-4D97-AF65-F5344CB8AC3E}">
        <p14:creationId xmlns:p14="http://schemas.microsoft.com/office/powerpoint/2010/main" val="1025919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703175" y="494070"/>
            <a:ext cx="10021975"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C3648"/>
                </a:solidFill>
                <a:latin typeface="Segoe UI Semilight" panose="020B0402040204020203" pitchFamily="34" charset="0"/>
                <a:cs typeface="Segoe UI Semilight" panose="020B0402040204020203" pitchFamily="34" charset="0"/>
              </a:rPr>
              <a:t>Approach vs. Key Competitors</a:t>
            </a:r>
          </a:p>
        </p:txBody>
      </p:sp>
      <p:sp>
        <p:nvSpPr>
          <p:cNvPr id="12" name="Rectangle 11"/>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graphicFrame>
        <p:nvGraphicFramePr>
          <p:cNvPr id="4" name="Table 3">
            <a:extLst>
              <a:ext uri="{FF2B5EF4-FFF2-40B4-BE49-F238E27FC236}">
                <a16:creationId xmlns:a16="http://schemas.microsoft.com/office/drawing/2014/main" id="{E0BDB5A4-B9A7-4D8A-93C9-ABFCD7BA0C74}"/>
              </a:ext>
            </a:extLst>
          </p:cNvPr>
          <p:cNvGraphicFramePr>
            <a:graphicFrameLocks noGrp="1"/>
          </p:cNvGraphicFramePr>
          <p:nvPr>
            <p:extLst>
              <p:ext uri="{D42A27DB-BD31-4B8C-83A1-F6EECF244321}">
                <p14:modId xmlns:p14="http://schemas.microsoft.com/office/powerpoint/2010/main" val="4290958200"/>
              </p:ext>
            </p:extLst>
          </p:nvPr>
        </p:nvGraphicFramePr>
        <p:xfrm>
          <a:off x="9719262" y="217221"/>
          <a:ext cx="2082800" cy="1143000"/>
        </p:xfrm>
        <a:graphic>
          <a:graphicData uri="http://schemas.openxmlformats.org/drawingml/2006/table">
            <a:tbl>
              <a:tblPr/>
              <a:tblGrid>
                <a:gridCol w="1435100">
                  <a:extLst>
                    <a:ext uri="{9D8B030D-6E8A-4147-A177-3AD203B41FA5}">
                      <a16:colId xmlns:a16="http://schemas.microsoft.com/office/drawing/2014/main" val="1179407442"/>
                    </a:ext>
                  </a:extLst>
                </a:gridCol>
                <a:gridCol w="647700">
                  <a:extLst>
                    <a:ext uri="{9D8B030D-6E8A-4147-A177-3AD203B41FA5}">
                      <a16:colId xmlns:a16="http://schemas.microsoft.com/office/drawing/2014/main" val="3905798097"/>
                    </a:ext>
                  </a:extLst>
                </a:gridCol>
              </a:tblGrid>
              <a:tr h="190500">
                <a:tc gridSpan="2">
                  <a:txBody>
                    <a:bodyPr/>
                    <a:lstStyle/>
                    <a:p>
                      <a:pPr algn="ct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GSA Discount</a:t>
                      </a:r>
                    </a:p>
                  </a:txBody>
                  <a:tcPr marL="9525" marR="9525" marT="9525"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568607488"/>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Approach</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74.00%</a:t>
                      </a:r>
                    </a:p>
                  </a:txBody>
                  <a:tcPr marL="9525" marR="9525" marT="9525" marB="0" anchor="b">
                    <a:lnL>
                      <a:noFill/>
                    </a:lnL>
                    <a:lnR>
                      <a:noFill/>
                    </a:lnR>
                    <a:lnT>
                      <a:noFill/>
                    </a:lnT>
                    <a:lnB>
                      <a:noFill/>
                    </a:lnB>
                  </a:tcPr>
                </a:tc>
                <a:extLst>
                  <a:ext uri="{0D108BD9-81ED-4DB2-BD59-A6C34878D82A}">
                    <a16:rowId xmlns:a16="http://schemas.microsoft.com/office/drawing/2014/main" val="788065308"/>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HM Canvas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74.80%</a:t>
                      </a:r>
                    </a:p>
                  </a:txBody>
                  <a:tcPr marL="9525" marR="9525" marT="9525" marB="0" anchor="b">
                    <a:lnL>
                      <a:noFill/>
                    </a:lnL>
                    <a:lnR>
                      <a:noFill/>
                    </a:lnR>
                    <a:lnT>
                      <a:noFill/>
                    </a:lnT>
                    <a:lnB>
                      <a:noFill/>
                    </a:lnB>
                  </a:tcPr>
                </a:tc>
                <a:extLst>
                  <a:ext uri="{0D108BD9-81ED-4DB2-BD59-A6C34878D82A}">
                    <a16:rowId xmlns:a16="http://schemas.microsoft.com/office/drawing/2014/main" val="3214394836"/>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National Waveworks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61.00%</a:t>
                      </a:r>
                    </a:p>
                  </a:txBody>
                  <a:tcPr marL="9525" marR="9525" marT="9525" marB="0" anchor="b">
                    <a:lnL>
                      <a:noFill/>
                    </a:lnL>
                    <a:lnR>
                      <a:noFill/>
                    </a:lnR>
                    <a:lnT>
                      <a:noFill/>
                    </a:lnT>
                    <a:lnB>
                      <a:noFill/>
                    </a:lnB>
                  </a:tcPr>
                </a:tc>
                <a:extLst>
                  <a:ext uri="{0D108BD9-81ED-4DB2-BD59-A6C34878D82A}">
                    <a16:rowId xmlns:a16="http://schemas.microsoft.com/office/drawing/2014/main" val="3593252435"/>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OFS Staks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60.00%</a:t>
                      </a:r>
                    </a:p>
                  </a:txBody>
                  <a:tcPr marL="9525" marR="9525" marT="9525" marB="0" anchor="b">
                    <a:lnL>
                      <a:noFill/>
                    </a:lnL>
                    <a:lnR>
                      <a:noFill/>
                    </a:lnR>
                    <a:lnT>
                      <a:noFill/>
                    </a:lnT>
                    <a:lnB>
                      <a:noFill/>
                    </a:lnB>
                  </a:tcPr>
                </a:tc>
                <a:extLst>
                  <a:ext uri="{0D108BD9-81ED-4DB2-BD59-A6C34878D82A}">
                    <a16:rowId xmlns:a16="http://schemas.microsoft.com/office/drawing/2014/main" val="1684067177"/>
                  </a:ext>
                </a:extLst>
              </a:tr>
              <a:tr h="190500">
                <a:tc>
                  <a:txBody>
                    <a:bodyPr/>
                    <a:lstStyle/>
                    <a:p>
                      <a:pPr algn="l"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SC Elective Elements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Segoe UI Semilight" panose="020B0402040204020203" pitchFamily="34" charset="0"/>
                          <a:cs typeface="Segoe UI Semilight" panose="020B0402040204020203" pitchFamily="34" charset="0"/>
                        </a:rPr>
                        <a:t>69.27%</a:t>
                      </a:r>
                    </a:p>
                  </a:txBody>
                  <a:tcPr marL="9525" marR="9525" marT="9525" marB="0" anchor="b">
                    <a:lnL>
                      <a:noFill/>
                    </a:lnL>
                    <a:lnR>
                      <a:noFill/>
                    </a:lnR>
                    <a:lnT>
                      <a:noFill/>
                    </a:lnT>
                    <a:lnB>
                      <a:noFill/>
                    </a:lnB>
                  </a:tcPr>
                </a:tc>
                <a:extLst>
                  <a:ext uri="{0D108BD9-81ED-4DB2-BD59-A6C34878D82A}">
                    <a16:rowId xmlns:a16="http://schemas.microsoft.com/office/drawing/2014/main" val="150309917"/>
                  </a:ext>
                </a:extLst>
              </a:tr>
            </a:tbl>
          </a:graphicData>
        </a:graphic>
      </p:graphicFrame>
      <p:graphicFrame>
        <p:nvGraphicFramePr>
          <p:cNvPr id="6" name="Chart 5">
            <a:extLst>
              <a:ext uri="{FF2B5EF4-FFF2-40B4-BE49-F238E27FC236}">
                <a16:creationId xmlns:a16="http://schemas.microsoft.com/office/drawing/2014/main" id="{610F5917-A1D9-415E-BC3B-7D58E1C935D3}"/>
              </a:ext>
            </a:extLst>
          </p:cNvPr>
          <p:cNvGraphicFramePr>
            <a:graphicFrameLocks/>
          </p:cNvGraphicFramePr>
          <p:nvPr>
            <p:extLst>
              <p:ext uri="{D42A27DB-BD31-4B8C-83A1-F6EECF244321}">
                <p14:modId xmlns:p14="http://schemas.microsoft.com/office/powerpoint/2010/main" val="2270756259"/>
              </p:ext>
            </p:extLst>
          </p:nvPr>
        </p:nvGraphicFramePr>
        <p:xfrm>
          <a:off x="816503" y="1276692"/>
          <a:ext cx="11375497" cy="5017322"/>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1E284D59-77AC-4B64-BCFE-0BA4A4E28E80}"/>
              </a:ext>
            </a:extLst>
          </p:cNvPr>
          <p:cNvPicPr>
            <a:picLocks noChangeAspect="1"/>
          </p:cNvPicPr>
          <p:nvPr/>
        </p:nvPicPr>
        <p:blipFill rotWithShape="1">
          <a:blip r:embed="rId4"/>
          <a:srcRect t="6704"/>
          <a:stretch/>
        </p:blipFill>
        <p:spPr>
          <a:xfrm>
            <a:off x="5852492" y="5290435"/>
            <a:ext cx="1734221" cy="1074603"/>
          </a:xfrm>
          <a:prstGeom prst="rect">
            <a:avLst/>
          </a:prstGeom>
        </p:spPr>
      </p:pic>
      <p:pic>
        <p:nvPicPr>
          <p:cNvPr id="8" name="Picture 7">
            <a:extLst>
              <a:ext uri="{FF2B5EF4-FFF2-40B4-BE49-F238E27FC236}">
                <a16:creationId xmlns:a16="http://schemas.microsoft.com/office/drawing/2014/main" id="{99EAC8BB-54CC-470F-8204-4F65416B3236}"/>
              </a:ext>
            </a:extLst>
          </p:cNvPr>
          <p:cNvPicPr>
            <a:picLocks noChangeAspect="1"/>
          </p:cNvPicPr>
          <p:nvPr/>
        </p:nvPicPr>
        <p:blipFill>
          <a:blip r:embed="rId5"/>
          <a:stretch>
            <a:fillRect/>
          </a:stretch>
        </p:blipFill>
        <p:spPr>
          <a:xfrm>
            <a:off x="3504603" y="5262198"/>
            <a:ext cx="2159356" cy="977705"/>
          </a:xfrm>
          <a:prstGeom prst="rect">
            <a:avLst/>
          </a:prstGeom>
        </p:spPr>
      </p:pic>
      <p:pic>
        <p:nvPicPr>
          <p:cNvPr id="9" name="Picture 8" descr="elective elements planning idea">
            <a:extLst>
              <a:ext uri="{FF2B5EF4-FFF2-40B4-BE49-F238E27FC236}">
                <a16:creationId xmlns:a16="http://schemas.microsoft.com/office/drawing/2014/main" id="{75ACC115-7757-40C5-955D-3BC6B38738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47" t="20354" r="12585" b="20506"/>
          <a:stretch/>
        </p:blipFill>
        <p:spPr bwMode="auto">
          <a:xfrm>
            <a:off x="10057430" y="5296134"/>
            <a:ext cx="2082800" cy="9516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ual workstations with black Mirra 2 Chairs, Renew Sit-to-Stand Tables, and Canvas Private Office storage, including overheads and a shared bookcase.">
            <a:extLst>
              <a:ext uri="{FF2B5EF4-FFF2-40B4-BE49-F238E27FC236}">
                <a16:creationId xmlns:a16="http://schemas.microsoft.com/office/drawing/2014/main" id="{79FCF00F-9D41-4D67-87B2-2AC9763E09F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091" t="32991" r="3819" b="13338"/>
          <a:stretch/>
        </p:blipFill>
        <p:spPr bwMode="auto">
          <a:xfrm>
            <a:off x="7905105" y="5282075"/>
            <a:ext cx="2082800" cy="937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42803E7-C230-41CD-BA7A-52C048885DC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78" t="29001" r="2868" b="24356"/>
          <a:stretch/>
        </p:blipFill>
        <p:spPr bwMode="auto">
          <a:xfrm>
            <a:off x="1037598" y="5344114"/>
            <a:ext cx="2276867" cy="8557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C42486-7DDC-47ED-979A-419FD8C3E376}"/>
              </a:ext>
            </a:extLst>
          </p:cNvPr>
          <p:cNvSpPr txBox="1"/>
          <p:nvPr/>
        </p:nvSpPr>
        <p:spPr>
          <a:xfrm>
            <a:off x="2355743" y="1703417"/>
            <a:ext cx="1787669" cy="261610"/>
          </a:xfrm>
          <a:prstGeom prst="rect">
            <a:avLst/>
          </a:prstGeom>
          <a:noFill/>
        </p:spPr>
        <p:txBody>
          <a:bodyPr wrap="none" rtlCol="0">
            <a:spAutoFit/>
          </a:bodyPr>
          <a:lstStyle/>
          <a:p>
            <a:r>
              <a:rPr lang="en-US" sz="1100" dirty="0">
                <a:latin typeface="Segoe UI Light" panose="020B0502040204020203" pitchFamily="34" charset="0"/>
                <a:cs typeface="Segoe UI Light" panose="020B0502040204020203" pitchFamily="34" charset="0"/>
              </a:rPr>
              <a:t>Pricing based on 2020 data</a:t>
            </a:r>
          </a:p>
        </p:txBody>
      </p:sp>
    </p:spTree>
    <p:extLst>
      <p:ext uri="{BB962C8B-B14F-4D97-AF65-F5344CB8AC3E}">
        <p14:creationId xmlns:p14="http://schemas.microsoft.com/office/powerpoint/2010/main" val="2780368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7007" y="471378"/>
            <a:ext cx="10594328" cy="782621"/>
          </a:xfrm>
        </p:spPr>
        <p:txBody>
          <a:bodyPr/>
          <a:lstStyle/>
          <a:p>
            <a:r>
              <a:rPr lang="en-US">
                <a:latin typeface="Segoe UI Semilight" panose="020B0402040204020203" pitchFamily="34" charset="0"/>
                <a:cs typeface="Segoe UI Semilight" panose="020B0402040204020203" pitchFamily="34" charset="0"/>
              </a:rPr>
              <a:t>Launch Timing</a:t>
            </a:r>
          </a:p>
        </p:txBody>
      </p:sp>
      <p:sp>
        <p:nvSpPr>
          <p:cNvPr id="7" name="Text Placeholder 3"/>
          <p:cNvSpPr>
            <a:spLocks noGrp="1"/>
          </p:cNvSpPr>
          <p:nvPr>
            <p:ph type="body" sz="quarter" idx="12"/>
          </p:nvPr>
        </p:nvSpPr>
        <p:spPr>
          <a:xfrm>
            <a:off x="692526" y="1548535"/>
            <a:ext cx="10999443" cy="3501637"/>
          </a:xfrm>
        </p:spPr>
        <p:txBody>
          <a:bodyPr vert="horz" lIns="91440" tIns="45720" rIns="91440" bIns="45720" rtlCol="0" anchor="t">
            <a:noAutofit/>
          </a:bodyPr>
          <a:lstStyle/>
          <a:p>
            <a:pPr marL="0" indent="0">
              <a:buNone/>
              <a:defRPr/>
            </a:pPr>
            <a:r>
              <a:rPr lang="en-US" sz="1800" b="1">
                <a:latin typeface="Segoe UI Semilight" panose="020B0402040204020203" pitchFamily="34" charset="0"/>
                <a:ea typeface="Arial" charset="0"/>
                <a:cs typeface="Segoe UI Semilight" panose="020B0402040204020203" pitchFamily="34" charset="0"/>
              </a:rPr>
              <a:t>OPEN FOR ORDERS				July 2020</a:t>
            </a:r>
          </a:p>
          <a:p>
            <a:pPr marL="742950" lvl="1" indent="-285750">
              <a:defRPr/>
            </a:pPr>
            <a:r>
              <a:rPr lang="en-US" sz="1800">
                <a:latin typeface="Segoe UI Semilight"/>
                <a:ea typeface="Arial" charset="0"/>
                <a:cs typeface="Segoe UI Semilight"/>
              </a:rPr>
              <a:t>Allsteel Communications			August 2020</a:t>
            </a:r>
            <a:endParaRPr lang="en-US" sz="1800">
              <a:latin typeface="Segoe UI Semilight" panose="020B0402040204020203" pitchFamily="34" charset="0"/>
              <a:ea typeface="Arial" charset="0"/>
              <a:cs typeface="Segoe UI Semilight" panose="020B0402040204020203" pitchFamily="34" charset="0"/>
            </a:endParaRPr>
          </a:p>
          <a:p>
            <a:pPr marL="742950" lvl="1" indent="-285750">
              <a:defRPr/>
            </a:pPr>
            <a:r>
              <a:rPr lang="en-US" sz="1800">
                <a:latin typeface="Segoe UI Semilight"/>
                <a:ea typeface="Arial" charset="0"/>
                <a:cs typeface="Segoe UI Semilight"/>
              </a:rPr>
              <a:t>Brochure					August 2020</a:t>
            </a:r>
          </a:p>
          <a:p>
            <a:pPr marL="742950" lvl="1" indent="-285750">
              <a:defRPr/>
            </a:pPr>
            <a:r>
              <a:rPr lang="en-US" sz="1800">
                <a:latin typeface="Segoe UI Semilight"/>
                <a:ea typeface="Arial" charset="0"/>
                <a:cs typeface="Segoe UI Semilight"/>
              </a:rPr>
              <a:t>First Ship 					August 2020</a:t>
            </a:r>
          </a:p>
          <a:p>
            <a:pPr marL="742950" lvl="1" indent="-285750">
              <a:defRPr/>
            </a:pPr>
            <a:r>
              <a:rPr lang="en-US" sz="1800">
                <a:latin typeface="Segoe UI Semilight"/>
                <a:ea typeface="Arial" charset="0"/>
                <a:cs typeface="Segoe UI Semilight"/>
              </a:rPr>
              <a:t>Allsteel University Integration			August 2020</a:t>
            </a:r>
          </a:p>
          <a:p>
            <a:pPr marL="742950" lvl="1" indent="-285750">
              <a:defRPr/>
            </a:pPr>
            <a:r>
              <a:rPr lang="en-US" sz="1800">
                <a:latin typeface="Segoe UI Semilight"/>
                <a:ea typeface="Arial" charset="0"/>
                <a:cs typeface="Segoe UI Semilight"/>
              </a:rPr>
              <a:t>Showroom Integration				Q3 2020</a:t>
            </a:r>
          </a:p>
          <a:p>
            <a:pPr marL="742950" lvl="1" indent="-285750">
              <a:defRPr/>
            </a:pPr>
            <a:r>
              <a:rPr lang="en-US" sz="1800">
                <a:latin typeface="Segoe UI Semilight"/>
                <a:ea typeface="Arial" charset="0"/>
                <a:cs typeface="Segoe UI Semilight"/>
              </a:rPr>
              <a:t>Price List &amp; Spec Guide (Online)			August 2020	</a:t>
            </a:r>
          </a:p>
          <a:p>
            <a:pPr marL="742950" lvl="1" indent="-285750">
              <a:defRPr/>
            </a:pPr>
            <a:r>
              <a:rPr lang="en-US" sz="1800">
                <a:latin typeface="Segoe UI Semilight"/>
                <a:ea typeface="Arial" charset="0"/>
                <a:cs typeface="Segoe UI Semilight"/>
              </a:rPr>
              <a:t>20/20 &amp; Symbols Publication 			June 2020</a:t>
            </a:r>
            <a:endParaRPr lang="en-US" sz="1800">
              <a:latin typeface="Segoe UI Semilight" panose="020B0402040204020203" pitchFamily="34" charset="0"/>
              <a:ea typeface="Arial" charset="0"/>
              <a:cs typeface="Segoe UI Semilight" panose="020B0402040204020203" pitchFamily="34" charset="0"/>
            </a:endParaRPr>
          </a:p>
          <a:p>
            <a:pPr marL="0" indent="0">
              <a:buNone/>
              <a:defRPr/>
            </a:pPr>
            <a:endParaRPr lang="en-US" sz="1800">
              <a:latin typeface="Segoe UI Semilight" panose="020B0402040204020203" pitchFamily="34" charset="0"/>
              <a:ea typeface="Arial" charset="0"/>
              <a:cs typeface="Segoe UI Semilight" panose="020B0402040204020203" pitchFamily="34" charset="0"/>
            </a:endParaRPr>
          </a:p>
          <a:p>
            <a:pPr marL="0" indent="0">
              <a:buNone/>
              <a:defRPr/>
            </a:pPr>
            <a:r>
              <a:rPr lang="en-US" sz="1800">
                <a:latin typeface="Segoe UI Semilight" panose="020B0402040204020203" pitchFamily="34" charset="0"/>
                <a:ea typeface="Arial" charset="0"/>
                <a:cs typeface="Segoe UI Semilight" panose="020B0402040204020203" pitchFamily="34" charset="0"/>
              </a:rPr>
              <a:t>Questions?   </a:t>
            </a:r>
          </a:p>
          <a:p>
            <a:pPr marL="0" indent="0">
              <a:buNone/>
              <a:defRPr/>
            </a:pPr>
            <a:r>
              <a:rPr lang="en-US" sz="1800">
                <a:latin typeface="Segoe UI Semilight"/>
                <a:ea typeface="Arial" charset="0"/>
                <a:cs typeface="Segoe UI Semilight"/>
              </a:rPr>
              <a:t>Product related, Heather Evans: 	</a:t>
            </a:r>
            <a:r>
              <a:rPr lang="en-US" sz="1800">
                <a:latin typeface="Segoe UI Semilight"/>
                <a:ea typeface="Arial" charset="0"/>
                <a:cs typeface="Segoe UI Semilight"/>
                <a:hlinkClick r:id="rId3"/>
              </a:rPr>
              <a:t>evansh@allsteeloffice.com</a:t>
            </a:r>
            <a:endParaRPr lang="en-US" sz="1800">
              <a:latin typeface="Segoe UI Semilight"/>
              <a:ea typeface="Arial" charset="0"/>
              <a:cs typeface="Segoe UI Semilight"/>
            </a:endParaRPr>
          </a:p>
          <a:p>
            <a:pPr marL="0" indent="0">
              <a:buNone/>
              <a:defRPr/>
            </a:pPr>
            <a:r>
              <a:rPr lang="en-US" sz="1800">
                <a:latin typeface="Segoe UI Semilight" panose="020B0402040204020203" pitchFamily="34" charset="0"/>
                <a:ea typeface="Arial" charset="0"/>
                <a:cs typeface="Segoe UI Semilight" panose="020B0402040204020203" pitchFamily="34" charset="0"/>
              </a:rPr>
              <a:t>Marketing related, Brian Parrott:	</a:t>
            </a:r>
            <a:r>
              <a:rPr lang="en-US" sz="1800">
                <a:latin typeface="Segoe UI Semilight" panose="020B0402040204020203" pitchFamily="34" charset="0"/>
                <a:ea typeface="Arial" charset="0"/>
                <a:cs typeface="Segoe UI Semilight" panose="020B0402040204020203" pitchFamily="34" charset="0"/>
                <a:hlinkClick r:id="rId4"/>
              </a:rPr>
              <a:t>parrottb@allsteeloffice.com</a:t>
            </a:r>
            <a:r>
              <a:rPr lang="en-US" sz="1800">
                <a:latin typeface="Segoe UI Semilight" panose="020B0402040204020203" pitchFamily="34" charset="0"/>
                <a:ea typeface="Arial" charset="0"/>
                <a:cs typeface="Segoe UI Semilight" panose="020B0402040204020203" pitchFamily="34" charset="0"/>
              </a:rPr>
              <a:t> </a:t>
            </a:r>
          </a:p>
          <a:p>
            <a:pPr marL="0" indent="0">
              <a:buNone/>
              <a:defRPr/>
            </a:pPr>
            <a:endParaRPr lang="en-US" sz="1800">
              <a:latin typeface="Segoe UI Semilight" panose="020B0402040204020203" pitchFamily="34" charset="0"/>
              <a:ea typeface="Arial" charset="0"/>
              <a:cs typeface="Segoe UI Semilight" panose="020B0402040204020203" pitchFamily="34" charset="0"/>
            </a:endParaRPr>
          </a:p>
        </p:txBody>
      </p:sp>
      <p:sp>
        <p:nvSpPr>
          <p:cNvPr id="4" name="Rectangle 3"/>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924560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4771" y="471378"/>
            <a:ext cx="10594328" cy="782621"/>
          </a:xfrm>
        </p:spPr>
        <p:txBody>
          <a:bodyPr/>
          <a:lstStyle/>
          <a:p>
            <a:r>
              <a:rPr lang="en-US">
                <a:latin typeface="Segoe UI Semilight" panose="020B0402040204020203" pitchFamily="34" charset="0"/>
                <a:cs typeface="Segoe UI Semilight" panose="020B0402040204020203" pitchFamily="34" charset="0"/>
              </a:rPr>
              <a:t>How to Order</a:t>
            </a:r>
          </a:p>
        </p:txBody>
      </p:sp>
      <p:sp>
        <p:nvSpPr>
          <p:cNvPr id="6" name="Text Placeholder 3"/>
          <p:cNvSpPr>
            <a:spLocks noGrp="1"/>
          </p:cNvSpPr>
          <p:nvPr>
            <p:ph type="body" sz="quarter" idx="12"/>
          </p:nvPr>
        </p:nvSpPr>
        <p:spPr>
          <a:xfrm>
            <a:off x="719157" y="1561998"/>
            <a:ext cx="10594330" cy="4771815"/>
          </a:xfrm>
        </p:spPr>
        <p:txBody>
          <a:bodyPr vert="horz" lIns="91440" tIns="45720" rIns="91440" bIns="45720" rtlCol="0" anchor="t">
            <a:noAutofit/>
          </a:bodyPr>
          <a:lstStyle/>
          <a:p>
            <a:pPr marL="285750" indent="-285750">
              <a:lnSpc>
                <a:spcPts val="2500"/>
              </a:lnSpc>
              <a:buFont typeface="Arial" charset="0"/>
              <a:buChar char="•"/>
            </a:pPr>
            <a:r>
              <a:rPr lang="en-US" sz="1800" b="1">
                <a:solidFill>
                  <a:srgbClr val="000000"/>
                </a:solidFill>
                <a:latin typeface="Segoe UI Semilight" panose="020B0402040204020203" pitchFamily="34" charset="0"/>
                <a:ea typeface="Helvetica" charset="0"/>
                <a:cs typeface="Segoe UI Semilight" panose="020B0402040204020203" pitchFamily="34" charset="0"/>
              </a:rPr>
              <a:t>First Order Entry: </a:t>
            </a:r>
            <a:r>
              <a:rPr lang="en-US" sz="1800">
                <a:solidFill>
                  <a:srgbClr val="000000"/>
                </a:solidFill>
                <a:latin typeface="Segoe UI Semilight" panose="020B0402040204020203" pitchFamily="34" charset="0"/>
                <a:ea typeface="Helvetica" charset="0"/>
                <a:cs typeface="Segoe UI Semilight" panose="020B0402040204020203" pitchFamily="34" charset="0"/>
              </a:rPr>
              <a:t>July 2020 </a:t>
            </a:r>
          </a:p>
          <a:p>
            <a:pPr marL="285750" indent="-285750">
              <a:lnSpc>
                <a:spcPts val="2500"/>
              </a:lnSpc>
              <a:buFont typeface="Arial" charset="0"/>
              <a:buChar char="•"/>
            </a:pPr>
            <a:r>
              <a:rPr lang="en-US" sz="1800" b="1">
                <a:solidFill>
                  <a:srgbClr val="000000"/>
                </a:solidFill>
                <a:latin typeface="Segoe UI Semilight" panose="020B0402040204020203" pitchFamily="34" charset="0"/>
                <a:ea typeface="Helvetica" charset="0"/>
                <a:cs typeface="Segoe UI Semilight" panose="020B0402040204020203" pitchFamily="34" charset="0"/>
              </a:rPr>
              <a:t>Lead Time: </a:t>
            </a:r>
            <a:r>
              <a:rPr lang="en-US" sz="1800">
                <a:solidFill>
                  <a:srgbClr val="000000"/>
                </a:solidFill>
                <a:latin typeface="Segoe UI Semilight" panose="020B0402040204020203" pitchFamily="34" charset="0"/>
                <a:ea typeface="Helvetica" charset="0"/>
                <a:cs typeface="Segoe UI Semilight" panose="020B0402040204020203" pitchFamily="34" charset="0"/>
              </a:rPr>
              <a:t>3-4 Weeks </a:t>
            </a:r>
          </a:p>
          <a:p>
            <a:pPr marL="285750" indent="-285750">
              <a:lnSpc>
                <a:spcPts val="2500"/>
              </a:lnSpc>
              <a:buFont typeface="Arial" charset="0"/>
              <a:buChar char="•"/>
            </a:pPr>
            <a:r>
              <a:rPr lang="en-US" sz="1800" b="1">
                <a:solidFill>
                  <a:srgbClr val="000000"/>
                </a:solidFill>
                <a:latin typeface="Segoe UI Semilight" panose="020B0402040204020203" pitchFamily="34" charset="0"/>
                <a:ea typeface="Helvetica" charset="0"/>
                <a:cs typeface="Segoe UI Semilight" panose="020B0402040204020203" pitchFamily="34" charset="0"/>
              </a:rPr>
              <a:t>Pricing: </a:t>
            </a:r>
            <a:r>
              <a:rPr lang="en-US" sz="1800">
                <a:solidFill>
                  <a:srgbClr val="000000"/>
                </a:solidFill>
                <a:latin typeface="Segoe UI Semilight" panose="020B0402040204020203" pitchFamily="34" charset="0"/>
                <a:ea typeface="Helvetica" charset="0"/>
                <a:cs typeface="Segoe UI Semilight" panose="020B0402040204020203" pitchFamily="34" charset="0"/>
              </a:rPr>
              <a:t>	 </a:t>
            </a:r>
          </a:p>
          <a:p>
            <a:pPr marL="742950" lvl="1" indent="-285750">
              <a:lnSpc>
                <a:spcPts val="2500"/>
              </a:lnSpc>
              <a:buFont typeface="Arial" charset="0"/>
              <a:buChar char="•"/>
            </a:pPr>
            <a:r>
              <a:rPr lang="en-US" sz="1800">
                <a:solidFill>
                  <a:srgbClr val="000000"/>
                </a:solidFill>
                <a:latin typeface="Segoe UI Semilight" panose="020B0402040204020203" pitchFamily="34" charset="0"/>
                <a:ea typeface="Helvetica" charset="0"/>
                <a:cs typeface="Segoe UI Semilight" panose="020B0402040204020203" pitchFamily="34" charset="0"/>
              </a:rPr>
              <a:t>Showroom Discount 		</a:t>
            </a:r>
            <a:r>
              <a:rPr lang="en-US" sz="1800">
                <a:latin typeface="Segoe UI Semilight" panose="020B0402040204020203" pitchFamily="34" charset="0"/>
                <a:ea typeface="Helvetica" charset="0"/>
                <a:cs typeface="Segoe UI Semilight" panose="020B0402040204020203" pitchFamily="34" charset="0"/>
              </a:rPr>
              <a:t>80</a:t>
            </a:r>
            <a:r>
              <a:rPr lang="en-US" sz="1800">
                <a:solidFill>
                  <a:srgbClr val="000000"/>
                </a:solidFill>
                <a:latin typeface="Segoe UI Semilight" panose="020B0402040204020203" pitchFamily="34" charset="0"/>
                <a:ea typeface="Helvetica" charset="0"/>
                <a:cs typeface="Segoe UI Semilight" panose="020B0402040204020203" pitchFamily="34" charset="0"/>
              </a:rPr>
              <a:t>% off	</a:t>
            </a:r>
          </a:p>
          <a:p>
            <a:pPr marL="742950" lvl="1" indent="-285750">
              <a:lnSpc>
                <a:spcPts val="2500"/>
              </a:lnSpc>
              <a:buFont typeface="Arial" charset="0"/>
              <a:buChar char="•"/>
            </a:pPr>
            <a:r>
              <a:rPr lang="en-US" sz="1800">
                <a:solidFill>
                  <a:srgbClr val="000000"/>
                </a:solidFill>
                <a:latin typeface="Segoe UI Semilight" panose="020B0402040204020203" pitchFamily="34" charset="0"/>
                <a:ea typeface="Helvetica" charset="0"/>
                <a:cs typeface="Segoe UI Semilight" panose="020B0402040204020203" pitchFamily="34" charset="0"/>
              </a:rPr>
              <a:t>Everyday Advantage 		76% off</a:t>
            </a:r>
          </a:p>
          <a:p>
            <a:pPr lvl="1">
              <a:lnSpc>
                <a:spcPts val="2500"/>
              </a:lnSpc>
            </a:pPr>
            <a:endParaRPr lang="en-US" sz="1800">
              <a:solidFill>
                <a:srgbClr val="000000"/>
              </a:solidFill>
              <a:latin typeface="Segoe UI" panose="020B0502040204020203" pitchFamily="34" charset="0"/>
              <a:ea typeface="Helvetica" charset="0"/>
              <a:cs typeface="Segoe UI" panose="020B0502040204020203" pitchFamily="34" charset="0"/>
            </a:endParaRPr>
          </a:p>
          <a:p>
            <a:pPr lvl="1">
              <a:lnSpc>
                <a:spcPts val="2500"/>
              </a:lnSpc>
            </a:pPr>
            <a:endParaRPr lang="en-US" sz="1800">
              <a:solidFill>
                <a:srgbClr val="000000"/>
              </a:solidFill>
              <a:latin typeface="Segoe UI" panose="020B0502040204020203" pitchFamily="34" charset="0"/>
              <a:ea typeface="Helvetica" charset="0"/>
              <a:cs typeface="Segoe UI" panose="020B0502040204020203" pitchFamily="34" charset="0"/>
            </a:endParaRPr>
          </a:p>
          <a:p>
            <a:pPr marL="800100" lvl="1" indent="-342900">
              <a:lnSpc>
                <a:spcPts val="2500"/>
              </a:lnSpc>
              <a:buFont typeface="Arial" panose="020B0604020202020204" pitchFamily="34" charset="0"/>
              <a:buChar char="•"/>
            </a:pPr>
            <a:endParaRPr lang="en-US" sz="1800">
              <a:solidFill>
                <a:srgbClr val="000000"/>
              </a:solidFill>
              <a:latin typeface="Segoe UI" panose="020B0502040204020203" pitchFamily="34" charset="0"/>
              <a:ea typeface="Helvetica" charset="0"/>
              <a:cs typeface="Segoe UI" panose="020B0502040204020203" pitchFamily="34" charset="0"/>
            </a:endParaRPr>
          </a:p>
          <a:p>
            <a:pPr marL="800100" lvl="1" indent="-342900">
              <a:lnSpc>
                <a:spcPts val="2500"/>
              </a:lnSpc>
              <a:buFont typeface="Arial" panose="020B0604020202020204" pitchFamily="34" charset="0"/>
              <a:buChar char="•"/>
            </a:pPr>
            <a:endParaRPr lang="en-US" sz="1800">
              <a:solidFill>
                <a:srgbClr val="000000"/>
              </a:solidFill>
              <a:latin typeface="Segoe UI" panose="020B0502040204020203" pitchFamily="34" charset="0"/>
              <a:ea typeface="Helvetica" charset="0"/>
              <a:cs typeface="Segoe UI" panose="020B0502040204020203" pitchFamily="34" charset="0"/>
            </a:endParaRPr>
          </a:p>
        </p:txBody>
      </p:sp>
      <p:sp>
        <p:nvSpPr>
          <p:cNvPr id="10" name="Rectangle 9"/>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79422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03175" y="494070"/>
            <a:ext cx="10594328"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latin typeface="Segoe UI Semilight" panose="020B0402040204020203" pitchFamily="34" charset="0"/>
                <a:cs typeface="Segoe UI Semilight" panose="020B0402040204020203" pitchFamily="34" charset="0"/>
              </a:rPr>
              <a:t>Frequently Asked Questions</a:t>
            </a:r>
          </a:p>
        </p:txBody>
      </p:sp>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2" name="TextBox 1">
            <a:extLst>
              <a:ext uri="{FF2B5EF4-FFF2-40B4-BE49-F238E27FC236}">
                <a16:creationId xmlns:a16="http://schemas.microsoft.com/office/drawing/2014/main" id="{D1B3BB36-F6EF-4C29-97BA-1C390C52E1E4}"/>
              </a:ext>
            </a:extLst>
          </p:cNvPr>
          <p:cNvSpPr txBox="1"/>
          <p:nvPr/>
        </p:nvSpPr>
        <p:spPr>
          <a:xfrm>
            <a:off x="738231" y="1484851"/>
            <a:ext cx="10956464" cy="5016758"/>
          </a:xfrm>
          <a:prstGeom prst="rect">
            <a:avLst/>
          </a:prstGeom>
          <a:noFill/>
        </p:spPr>
        <p:txBody>
          <a:bodyPr wrap="square" rtlCol="0" anchor="t">
            <a:spAutoFit/>
          </a:bodyPr>
          <a:lstStyle/>
          <a:p>
            <a:r>
              <a:rPr lang="en-US" sz="1600">
                <a:latin typeface="Segoe UI Semilight" panose="020B0402040204020203" pitchFamily="34" charset="0"/>
                <a:cs typeface="Segoe UI Semilight" panose="020B0402040204020203" pitchFamily="34" charset="0"/>
              </a:rPr>
              <a:t>Q: Why is Approach expanding? </a:t>
            </a:r>
          </a:p>
          <a:p>
            <a:r>
              <a:rPr lang="en-US" sz="1600">
                <a:latin typeface="Segoe UI Semilight" panose="020B0402040204020203" pitchFamily="34" charset="0"/>
                <a:cs typeface="Segoe UI Semilight" panose="020B0402040204020203" pitchFamily="34" charset="0"/>
              </a:rPr>
              <a:t>A: Allsteel is expanding Approach beyond the private office based on market feedback. We are adding design features and moving the Approach platform into the open plan where it will provide surprising utility and value for any style, footprint, and floorplan. </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What are the new Approach enhancements? </a:t>
            </a:r>
          </a:p>
          <a:p>
            <a:r>
              <a:rPr lang="en-US" sz="1600">
                <a:latin typeface="Segoe UI Semilight" panose="020B0402040204020203" pitchFamily="34" charset="0"/>
                <a:cs typeface="Segoe UI Semilight" panose="020B0402040204020203" pitchFamily="34" charset="0"/>
              </a:rPr>
              <a:t>A: Enhancements include: </a:t>
            </a:r>
          </a:p>
          <a:p>
            <a:r>
              <a:rPr lang="en-US" sz="1600">
                <a:latin typeface="Segoe UI Semilight" panose="020B0402040204020203" pitchFamily="34" charset="0"/>
                <a:cs typeface="Segoe UI Semilight" panose="020B0402040204020203" pitchFamily="34" charset="0"/>
              </a:rPr>
              <a:t>• Unitized desks (shell and w/15"W pedestal) </a:t>
            </a:r>
          </a:p>
          <a:p>
            <a:r>
              <a:rPr lang="en-US" sz="1600">
                <a:latin typeface="Segoe UI Semilight" panose="020B0402040204020203" pitchFamily="34" charset="0"/>
                <a:cs typeface="Segoe UI Semilight" panose="020B0402040204020203" pitchFamily="34" charset="0"/>
              </a:rPr>
              <a:t>• Support pedestals </a:t>
            </a:r>
          </a:p>
          <a:p>
            <a:r>
              <a:rPr lang="en-US" sz="1600">
                <a:latin typeface="Segoe UI Semilight" panose="020B0402040204020203" pitchFamily="34" charset="0"/>
                <a:cs typeface="Segoe UI Semilight" panose="020B0402040204020203" pitchFamily="34" charset="0"/>
              </a:rPr>
              <a:t>• Wardrobes (L/R, footed and to-the-floor) </a:t>
            </a:r>
          </a:p>
          <a:p>
            <a:r>
              <a:rPr lang="en-US" sz="1600">
                <a:latin typeface="Segoe UI Semilight" panose="020B0402040204020203" pitchFamily="34" charset="0"/>
                <a:cs typeface="Segoe UI Semilight" panose="020B0402040204020203" pitchFamily="34" charset="0"/>
              </a:rPr>
              <a:t>• Full line of front- and side-access towers (L/R, footed and to-the-floor) </a:t>
            </a:r>
          </a:p>
          <a:p>
            <a:r>
              <a:rPr lang="en-US" sz="1600">
                <a:latin typeface="Segoe UI Semilight" panose="020B0402040204020203" pitchFamily="34" charset="0"/>
                <a:cs typeface="Segoe UI Semilight" panose="020B0402040204020203" pitchFamily="34" charset="0"/>
              </a:rPr>
              <a:t>• No-trough credenzas </a:t>
            </a:r>
          </a:p>
          <a:p>
            <a:r>
              <a:rPr lang="en-US" sz="1600">
                <a:latin typeface="Segoe UI Semilight" panose="020B0402040204020203" pitchFamily="34" charset="0"/>
                <a:cs typeface="Segoe UI Semilight" panose="020B0402040204020203" pitchFamily="34" charset="0"/>
              </a:rPr>
              <a:t>• Credenza for integrated height-adjustable tables </a:t>
            </a:r>
          </a:p>
          <a:p>
            <a:r>
              <a:rPr lang="en-US" sz="1600">
                <a:latin typeface="Segoe UI Semilight" panose="020B0402040204020203" pitchFamily="34" charset="0"/>
                <a:cs typeface="Segoe UI Semilight" panose="020B0402040204020203" pitchFamily="34" charset="0"/>
              </a:rPr>
              <a:t>• Pull-out towers </a:t>
            </a:r>
          </a:p>
          <a:p>
            <a:r>
              <a:rPr lang="en-US" sz="1600">
                <a:latin typeface="Segoe UI Semilight" panose="020B0402040204020203" pitchFamily="34" charset="0"/>
                <a:cs typeface="Segoe UI Semilight" panose="020B0402040204020203" pitchFamily="34" charset="0"/>
              </a:rPr>
              <a:t>• Splay legs </a:t>
            </a:r>
          </a:p>
          <a:p>
            <a:r>
              <a:rPr lang="en-US" sz="1600">
                <a:latin typeface="Segoe UI Semilight" panose="020B0402040204020203" pitchFamily="34" charset="0"/>
                <a:cs typeface="Segoe UI Semilight" panose="020B0402040204020203" pitchFamily="34" charset="0"/>
              </a:rPr>
              <a:t>• Storage post foot </a:t>
            </a:r>
          </a:p>
          <a:p>
            <a:r>
              <a:rPr lang="en-US" sz="1600">
                <a:latin typeface="Segoe UI Semilight" panose="020B0402040204020203" pitchFamily="34" charset="0"/>
                <a:cs typeface="Segoe UI Semilight" panose="020B0402040204020203" pitchFamily="34" charset="0"/>
              </a:rPr>
              <a:t>• Floating shelf </a:t>
            </a:r>
          </a:p>
          <a:p>
            <a:r>
              <a:rPr lang="en-US" sz="1600">
                <a:latin typeface="Segoe UI Semilight" panose="020B0402040204020203" pitchFamily="34" charset="0"/>
                <a:cs typeface="Segoe UI Semilight" panose="020B0402040204020203" pitchFamily="34" charset="0"/>
              </a:rPr>
              <a:t>• Full-height modesty panels </a:t>
            </a:r>
          </a:p>
          <a:p>
            <a:r>
              <a:rPr lang="en-US" sz="1600">
                <a:latin typeface="Segoe UI Semilight" panose="020B0402040204020203" pitchFamily="34" charset="0"/>
                <a:cs typeface="Segoe UI Semilight" panose="020B0402040204020203" pitchFamily="34" charset="0"/>
              </a:rPr>
              <a:t>• Hutches and tackboards </a:t>
            </a:r>
          </a:p>
          <a:p>
            <a:r>
              <a:rPr lang="en-US" sz="1600">
                <a:latin typeface="Segoe UI Semilight" panose="020B0402040204020203" pitchFamily="34" charset="0"/>
                <a:cs typeface="Segoe UI Semilight" panose="020B0402040204020203" pitchFamily="34" charset="0"/>
              </a:rPr>
              <a:t>• Shortened end cap</a:t>
            </a:r>
          </a:p>
        </p:txBody>
      </p:sp>
    </p:spTree>
    <p:extLst>
      <p:ext uri="{BB962C8B-B14F-4D97-AF65-F5344CB8AC3E}">
        <p14:creationId xmlns:p14="http://schemas.microsoft.com/office/powerpoint/2010/main" val="21594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03175" y="494070"/>
            <a:ext cx="10594328"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latin typeface="Segoe UI Semilight" panose="020B0402040204020203" pitchFamily="34" charset="0"/>
                <a:cs typeface="Segoe UI Semilight" panose="020B0402040204020203" pitchFamily="34" charset="0"/>
              </a:rPr>
              <a:t>Frequently Asked Questions</a:t>
            </a:r>
          </a:p>
        </p:txBody>
      </p:sp>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2" name="TextBox 1">
            <a:extLst>
              <a:ext uri="{FF2B5EF4-FFF2-40B4-BE49-F238E27FC236}">
                <a16:creationId xmlns:a16="http://schemas.microsoft.com/office/drawing/2014/main" id="{D1B3BB36-F6EF-4C29-97BA-1C390C52E1E4}"/>
              </a:ext>
            </a:extLst>
          </p:cNvPr>
          <p:cNvSpPr txBox="1"/>
          <p:nvPr/>
        </p:nvSpPr>
        <p:spPr>
          <a:xfrm>
            <a:off x="738231" y="1484851"/>
            <a:ext cx="11175737" cy="5755422"/>
          </a:xfrm>
          <a:prstGeom prst="rect">
            <a:avLst/>
          </a:prstGeom>
          <a:noFill/>
        </p:spPr>
        <p:txBody>
          <a:bodyPr wrap="square" rtlCol="0" anchor="t">
            <a:spAutoFit/>
          </a:bodyPr>
          <a:lstStyle/>
          <a:p>
            <a:r>
              <a:rPr lang="en-US" sz="1600">
                <a:latin typeface="Segoe UI Semilight" panose="020B0402040204020203" pitchFamily="34" charset="0"/>
                <a:cs typeface="Segoe UI Semilight" panose="020B0402040204020203" pitchFamily="34" charset="0"/>
              </a:rPr>
              <a:t>Q: Are there visual differences between new Approach models and current Approach models? </a:t>
            </a:r>
          </a:p>
          <a:p>
            <a:r>
              <a:rPr lang="en-US" sz="1600">
                <a:latin typeface="Segoe UI Semilight" panose="020B0402040204020203" pitchFamily="34" charset="0"/>
                <a:cs typeface="Segoe UI Semilight" panose="020B0402040204020203" pitchFamily="34" charset="0"/>
              </a:rPr>
              <a:t>A: There are a few visual differences:</a:t>
            </a:r>
          </a:p>
          <a:p>
            <a:r>
              <a:rPr lang="en-US" sz="1600">
                <a:latin typeface="Segoe UI Semilight" panose="020B0402040204020203" pitchFamily="34" charset="0"/>
                <a:cs typeface="Segoe UI Semilight" panose="020B0402040204020203" pitchFamily="34" charset="0"/>
              </a:rPr>
              <a:t>• New no-trough credenzas have a top-over design and finished backs and current trough credenzas have inset tops and backs </a:t>
            </a:r>
          </a:p>
          <a:p>
            <a:r>
              <a:rPr lang="en-US" sz="1600">
                <a:latin typeface="Segoe UI Semilight" panose="020B0402040204020203" pitchFamily="34" charset="0"/>
                <a:cs typeface="Segoe UI Semilight" panose="020B0402040204020203" pitchFamily="34" charset="0"/>
              </a:rPr>
              <a:t>• 30"W towers do not accept feet and have a top-inset design while other towers accept new post feet and have a top-over design </a:t>
            </a:r>
          </a:p>
          <a:p>
            <a:r>
              <a:rPr lang="en-US" sz="1600">
                <a:latin typeface="Segoe UI Semilight" panose="020B0402040204020203" pitchFamily="34" charset="0"/>
                <a:cs typeface="Segoe UI Semilight" panose="020B0402040204020203" pitchFamily="34" charset="0"/>
              </a:rPr>
              <a:t>• New combination/side-access towers have touch-latch wardrobe doors </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Which Approach storage units have touch-latch doors? Am I able to specify touch-latch doors on all Approach models? </a:t>
            </a:r>
          </a:p>
          <a:p>
            <a:r>
              <a:rPr lang="en-US" sz="1600">
                <a:latin typeface="Segoe UI Semilight" panose="020B0402040204020203" pitchFamily="34" charset="0"/>
                <a:cs typeface="Segoe UI Semilight" panose="020B0402040204020203" pitchFamily="34" charset="0"/>
              </a:rPr>
              <a:t>A: Approach towers with doors and drawers have touch latch on doors. Units with only doors or only drawers offer standard pull options.</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Which products are designed specifically for open-plan and workstation applications? </a:t>
            </a:r>
          </a:p>
          <a:p>
            <a:r>
              <a:rPr lang="en-US" sz="1600">
                <a:latin typeface="Segoe UI Semilight" panose="020B0402040204020203" pitchFamily="34" charset="0"/>
                <a:cs typeface="Segoe UI Semilight" panose="020B0402040204020203" pitchFamily="34" charset="0"/>
              </a:rPr>
              <a:t>A: Credenzas for integrated height-adjustable tables, no-trough credenzas, towers/wardrobes, and pedestals are all applicable for this type of application. See the Approach price list for details on storage products that can be used with Allsteel panel systems. </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Will the Involve® panel-to-credenza bracket work with Approach credenzas? </a:t>
            </a:r>
          </a:p>
          <a:p>
            <a:r>
              <a:rPr lang="en-US" sz="1600">
                <a:latin typeface="Segoe UI Semilight" panose="020B0402040204020203" pitchFamily="34" charset="0"/>
                <a:cs typeface="Segoe UI Semilight" panose="020B0402040204020203" pitchFamily="34" charset="0"/>
              </a:rPr>
              <a:t>A: Yes. The Involve bracket that allows storage units to support panels or gang credenzas will work with Approach. See the Approach price list for bracket models specific to Approach credenzas with finished backs and inset backs</a:t>
            </a:r>
          </a:p>
          <a:p>
            <a:endParaRPr lang="en-US" sz="1600">
              <a:latin typeface="Segoe UI Semilight" panose="020B0402040204020203" pitchFamily="34" charset="0"/>
              <a:cs typeface="Segoe UI Semilight" panose="020B0402040204020203" pitchFamily="34" charset="0"/>
            </a:endParaRPr>
          </a:p>
          <a:p>
            <a:endParaRPr lang="en-US" sz="1600">
              <a:latin typeface="Segoe UI Semilight" panose="020B0402040204020203" pitchFamily="34" charset="0"/>
              <a:cs typeface="Segoe UI Semilight" panose="020B0402040204020203" pitchFamily="34" charset="0"/>
            </a:endParaRPr>
          </a:p>
          <a:p>
            <a:endParaRPr lang="en-US" sz="160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734243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03175" y="494070"/>
            <a:ext cx="10594328"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latin typeface="Segoe UI Semilight" panose="020B0402040204020203" pitchFamily="34" charset="0"/>
                <a:cs typeface="Segoe UI Semilight" panose="020B0402040204020203" pitchFamily="34" charset="0"/>
              </a:rPr>
              <a:t>Frequently Asked Questions</a:t>
            </a:r>
          </a:p>
        </p:txBody>
      </p:sp>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2" name="TextBox 1">
            <a:extLst>
              <a:ext uri="{FF2B5EF4-FFF2-40B4-BE49-F238E27FC236}">
                <a16:creationId xmlns:a16="http://schemas.microsoft.com/office/drawing/2014/main" id="{D1B3BB36-F6EF-4C29-97BA-1C390C52E1E4}"/>
              </a:ext>
            </a:extLst>
          </p:cNvPr>
          <p:cNvSpPr txBox="1"/>
          <p:nvPr/>
        </p:nvSpPr>
        <p:spPr>
          <a:xfrm>
            <a:off x="738231" y="1484851"/>
            <a:ext cx="11115413" cy="5016758"/>
          </a:xfrm>
          <a:prstGeom prst="rect">
            <a:avLst/>
          </a:prstGeom>
          <a:noFill/>
        </p:spPr>
        <p:txBody>
          <a:bodyPr wrap="square" rtlCol="0" anchor="t">
            <a:spAutoFit/>
          </a:bodyPr>
          <a:lstStyle/>
          <a:p>
            <a:r>
              <a:rPr lang="en-US" sz="1600">
                <a:latin typeface="Segoe UI Semilight" panose="020B0402040204020203" pitchFamily="34" charset="0"/>
                <a:cs typeface="Segoe UI Semilight" panose="020B0402040204020203" pitchFamily="34" charset="0"/>
              </a:rPr>
              <a:t>Q: What laminate finishes are available? Are they available on all Approach models? </a:t>
            </a:r>
          </a:p>
          <a:p>
            <a:r>
              <a:rPr lang="en-US" sz="1600">
                <a:latin typeface="Segoe UI Semilight" panose="020B0402040204020203" pitchFamily="34" charset="0"/>
                <a:cs typeface="Segoe UI Semilight" panose="020B0402040204020203" pitchFamily="34" charset="0"/>
              </a:rPr>
              <a:t>A: Current standard Approach thermally fused laminates are available on all Approach products. This includes a total of 13 solid and woodgrain laminates with matching edges. </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What height-adjustable bases work with the Approach credenza for integrated height-adjustable tables? </a:t>
            </a:r>
          </a:p>
          <a:p>
            <a:r>
              <a:rPr lang="en-US" sz="1600">
                <a:latin typeface="Segoe UI Semilight" panose="020B0402040204020203" pitchFamily="34" charset="0"/>
                <a:cs typeface="Segoe UI Semilight" panose="020B0402040204020203" pitchFamily="34" charset="0"/>
              </a:rPr>
              <a:t>A: Two-stage Altitude® A3, A5, and A6 bases (C or T legs) are compatible with this credenza.</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Does the Approach credenza for integrated height-adjustable tables have a unique worksurface? </a:t>
            </a:r>
          </a:p>
          <a:p>
            <a:r>
              <a:rPr lang="en-US" sz="1600">
                <a:latin typeface="Segoe UI Semilight" panose="020B0402040204020203" pitchFamily="34" charset="0"/>
                <a:cs typeface="Segoe UI Semilight" panose="020B0402040204020203" pitchFamily="34" charset="0"/>
              </a:rPr>
              <a:t>A: Yes. The worksurface has a scalloped top to accept and hide one leg of the height-adjustable table. The configuration option for this application is an open credenza ganged with a file/file credenza to create a unitized credenza. </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What height-adjustable bases work with Approach shroud pedestals? </a:t>
            </a:r>
          </a:p>
          <a:p>
            <a:r>
              <a:rPr lang="en-US" sz="1600">
                <a:latin typeface="Segoe UI Semilight" panose="020B0402040204020203" pitchFamily="34" charset="0"/>
                <a:cs typeface="Segoe UI Semilight" panose="020B0402040204020203" pitchFamily="34" charset="0"/>
              </a:rPr>
              <a:t>A: Currently, two-stage Altitude A5 C legs are compatible with the shroud. We are redesigning shroud pedestals to accommodate the new Altitude A6 base. </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Which Approach storage products require ganging? </a:t>
            </a:r>
          </a:p>
          <a:p>
            <a:r>
              <a:rPr lang="en-US" sz="1600">
                <a:latin typeface="Segoe UI Semilight" panose="020B0402040204020203" pitchFamily="34" charset="0"/>
                <a:cs typeface="Segoe UI Semilight" panose="020B0402040204020203" pitchFamily="34" charset="0"/>
              </a:rPr>
              <a:t>A: All towers require additional support and come with ganging screws. The credenza for integrated height-adjustable tables has a bracket to gang the file/file unit to the open unit (open unit has cavity for the table leg) to create a unitized credenza. Standard modular credenzas can be specified with counterweights or ganged for support. </a:t>
            </a:r>
          </a:p>
          <a:p>
            <a:endParaRPr lang="en-US" sz="160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821637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2A70769-84CA-42EE-96B8-6DFDD7C6D2DD}"/>
              </a:ext>
            </a:extLst>
          </p:cNvPr>
          <p:cNvSpPr txBox="1">
            <a:spLocks/>
          </p:cNvSpPr>
          <p:nvPr/>
        </p:nvSpPr>
        <p:spPr>
          <a:xfrm>
            <a:off x="615889" y="535388"/>
            <a:ext cx="8335433"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latin typeface="Segoe UI Semilight" panose="020B0402040204020203" pitchFamily="34" charset="0"/>
                <a:cs typeface="Segoe UI Semilight" panose="020B0402040204020203" pitchFamily="34" charset="0"/>
              </a:rPr>
              <a:t>A New Direction for Approach </a:t>
            </a:r>
          </a:p>
        </p:txBody>
      </p:sp>
      <p:sp>
        <p:nvSpPr>
          <p:cNvPr id="57" name="Rectangle 56">
            <a:extLst>
              <a:ext uri="{FF2B5EF4-FFF2-40B4-BE49-F238E27FC236}">
                <a16:creationId xmlns:a16="http://schemas.microsoft.com/office/drawing/2014/main" id="{1B1E6621-D9EB-4630-B17D-33DF93809C8D}"/>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7B081CA2-AEE1-4130-9482-EEF1D93FF90E}"/>
              </a:ext>
            </a:extLst>
          </p:cNvPr>
          <p:cNvSpPr txBox="1"/>
          <p:nvPr/>
        </p:nvSpPr>
        <p:spPr>
          <a:xfrm rot="16200000">
            <a:off x="-286573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2" name="TextBox 1">
            <a:extLst>
              <a:ext uri="{FF2B5EF4-FFF2-40B4-BE49-F238E27FC236}">
                <a16:creationId xmlns:a16="http://schemas.microsoft.com/office/drawing/2014/main" id="{0066992C-D2EE-49C8-BF2A-DB392BF437DD}"/>
              </a:ext>
            </a:extLst>
          </p:cNvPr>
          <p:cNvSpPr txBox="1"/>
          <p:nvPr/>
        </p:nvSpPr>
        <p:spPr>
          <a:xfrm>
            <a:off x="608598" y="1185649"/>
            <a:ext cx="10808085" cy="1477328"/>
          </a:xfrm>
          <a:prstGeom prst="rect">
            <a:avLst/>
          </a:prstGeom>
          <a:noFill/>
        </p:spPr>
        <p:txBody>
          <a:bodyPr wrap="square" rtlCol="0">
            <a:spAutoFit/>
          </a:bodyPr>
          <a:lstStyle/>
          <a:p>
            <a:r>
              <a:rPr lang="en-US">
                <a:latin typeface="Segoe UI Semilight" panose="020B0402040204020203" pitchFamily="34" charset="0"/>
                <a:cs typeface="Segoe UI Semilight" panose="020B0402040204020203" pitchFamily="34" charset="0"/>
              </a:rPr>
              <a:t>Approach was originally introduced to optimize the functionality of the private-office space. We’ve</a:t>
            </a:r>
            <a:r>
              <a:rPr lang="en-US" b="1">
                <a:latin typeface="Segoe UI Semilight" panose="020B0402040204020203" pitchFamily="34" charset="0"/>
                <a:cs typeface="Segoe UI Semilight" panose="020B0402040204020203" pitchFamily="34" charset="0"/>
              </a:rPr>
              <a:t> </a:t>
            </a:r>
            <a:r>
              <a:rPr lang="en-US">
                <a:latin typeface="Segoe UI Semilight" panose="020B0402040204020203" pitchFamily="34" charset="0"/>
                <a:cs typeface="Segoe UI Semilight" panose="020B0402040204020203" pitchFamily="34" charset="0"/>
              </a:rPr>
              <a:t>expanded the capability of Approach with requested private-office enhancements and new models that also make Approach a go-to workstation desking and storage solution.  </a:t>
            </a:r>
          </a:p>
          <a:p>
            <a:endParaRPr lang="en-US">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 </a:t>
            </a:r>
          </a:p>
        </p:txBody>
      </p:sp>
      <p:pic>
        <p:nvPicPr>
          <p:cNvPr id="6" name="Picture 5">
            <a:extLst>
              <a:ext uri="{FF2B5EF4-FFF2-40B4-BE49-F238E27FC236}">
                <a16:creationId xmlns:a16="http://schemas.microsoft.com/office/drawing/2014/main" id="{17075237-7645-4D5D-A0C9-C7EE509EDA05}"/>
              </a:ext>
            </a:extLst>
          </p:cNvPr>
          <p:cNvPicPr>
            <a:picLocks noChangeAspect="1"/>
          </p:cNvPicPr>
          <p:nvPr/>
        </p:nvPicPr>
        <p:blipFill>
          <a:blip r:embed="rId3"/>
          <a:stretch>
            <a:fillRect/>
          </a:stretch>
        </p:blipFill>
        <p:spPr>
          <a:xfrm>
            <a:off x="727852" y="2654102"/>
            <a:ext cx="4728703" cy="3517585"/>
          </a:xfrm>
          <a:prstGeom prst="rect">
            <a:avLst/>
          </a:prstGeom>
          <a:ln>
            <a:solidFill>
              <a:schemeClr val="bg1">
                <a:lumMod val="75000"/>
              </a:schemeClr>
            </a:solidFill>
          </a:ln>
        </p:spPr>
      </p:pic>
      <p:pic>
        <p:nvPicPr>
          <p:cNvPr id="8" name="Picture 7">
            <a:extLst>
              <a:ext uri="{FF2B5EF4-FFF2-40B4-BE49-F238E27FC236}">
                <a16:creationId xmlns:a16="http://schemas.microsoft.com/office/drawing/2014/main" id="{F7BAF65A-4DD1-438F-9859-9257FACAA698}"/>
              </a:ext>
            </a:extLst>
          </p:cNvPr>
          <p:cNvPicPr>
            <a:picLocks noChangeAspect="1"/>
          </p:cNvPicPr>
          <p:nvPr/>
        </p:nvPicPr>
        <p:blipFill rotWithShape="1">
          <a:blip r:embed="rId4"/>
          <a:srcRect r="24549" b="10491"/>
          <a:stretch/>
        </p:blipFill>
        <p:spPr>
          <a:xfrm>
            <a:off x="5877283" y="2654102"/>
            <a:ext cx="5459504" cy="3517585"/>
          </a:xfrm>
          <a:prstGeom prst="rect">
            <a:avLst/>
          </a:prstGeom>
          <a:ln>
            <a:solidFill>
              <a:schemeClr val="bg1">
                <a:lumMod val="75000"/>
              </a:schemeClr>
            </a:solidFill>
          </a:ln>
        </p:spPr>
      </p:pic>
    </p:spTree>
    <p:extLst>
      <p:ext uri="{BB962C8B-B14F-4D97-AF65-F5344CB8AC3E}">
        <p14:creationId xmlns:p14="http://schemas.microsoft.com/office/powerpoint/2010/main" val="4289986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03175" y="494070"/>
            <a:ext cx="10594328"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latin typeface="Segoe UI Semilight" panose="020B0402040204020203" pitchFamily="34" charset="0"/>
                <a:cs typeface="Segoe UI Semilight" panose="020B0402040204020203" pitchFamily="34" charset="0"/>
              </a:rPr>
              <a:t>Frequently Asked Questions</a:t>
            </a:r>
          </a:p>
        </p:txBody>
      </p:sp>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2" name="TextBox 1">
            <a:extLst>
              <a:ext uri="{FF2B5EF4-FFF2-40B4-BE49-F238E27FC236}">
                <a16:creationId xmlns:a16="http://schemas.microsoft.com/office/drawing/2014/main" id="{D1B3BB36-F6EF-4C29-97BA-1C390C52E1E4}"/>
              </a:ext>
            </a:extLst>
          </p:cNvPr>
          <p:cNvSpPr txBox="1"/>
          <p:nvPr/>
        </p:nvSpPr>
        <p:spPr>
          <a:xfrm>
            <a:off x="738231" y="1484851"/>
            <a:ext cx="11115413" cy="4524315"/>
          </a:xfrm>
          <a:prstGeom prst="rect">
            <a:avLst/>
          </a:prstGeom>
          <a:noFill/>
        </p:spPr>
        <p:txBody>
          <a:bodyPr wrap="square" rtlCol="0" anchor="t">
            <a:spAutoFit/>
          </a:bodyPr>
          <a:lstStyle/>
          <a:p>
            <a:r>
              <a:rPr lang="en-US" sz="1600">
                <a:latin typeface="Segoe UI Semilight" panose="020B0402040204020203" pitchFamily="34" charset="0"/>
                <a:cs typeface="Segoe UI Semilight" panose="020B0402040204020203" pitchFamily="34" charset="0"/>
              </a:rPr>
              <a:t>Q: Do towers align with panel system and gallery panel heights? </a:t>
            </a:r>
          </a:p>
          <a:p>
            <a:r>
              <a:rPr lang="en-US" sz="1600">
                <a:latin typeface="Segoe UI Semilight" panose="020B0402040204020203" pitchFamily="34" charset="0"/>
                <a:cs typeface="Segoe UI Semilight" panose="020B0402040204020203" pitchFamily="34" charset="0"/>
              </a:rPr>
              <a:t>A: Yes. Footed and to-the-floor towers align with both system panels and gallery panels. </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When will splay legs be available? </a:t>
            </a:r>
          </a:p>
          <a:p>
            <a:r>
              <a:rPr lang="en-US" sz="1600">
                <a:latin typeface="Segoe UI Semilight" panose="020B0402040204020203" pitchFamily="34" charset="0"/>
                <a:cs typeface="Segoe UI Semilight" panose="020B0402040204020203" pitchFamily="34" charset="0"/>
              </a:rPr>
              <a:t>A: Metal splay legs are available at launch and wood splay legs are available Q4 2020. Wood splay legs come in natural walnut and oak and metal splay legs are offered in all Allsteel standard paint colors. </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Do splay legs leave enough room for an Altitude A8 screen? </a:t>
            </a:r>
          </a:p>
          <a:p>
            <a:r>
              <a:rPr lang="en-US" sz="1600">
                <a:latin typeface="Segoe UI Semilight" panose="020B0402040204020203" pitchFamily="34" charset="0"/>
                <a:cs typeface="Segoe UI Semilight" panose="020B0402040204020203" pitchFamily="34" charset="0"/>
              </a:rPr>
              <a:t>A: Yes. A worksurface can accommodate both an Altitude screen and splay legs by positioning the legs deeper into the worksurface. </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Are full-height modesty panels intended for runoff applications? </a:t>
            </a:r>
          </a:p>
          <a:p>
            <a:r>
              <a:rPr lang="en-US" sz="1600">
                <a:latin typeface="Segoe UI Semilight" panose="020B0402040204020203" pitchFamily="34" charset="0"/>
                <a:cs typeface="Segoe UI Semilight" panose="020B0402040204020203" pitchFamily="34" charset="0"/>
              </a:rPr>
              <a:t>A: No. Full-height modesty panels are designed to allow modular building of shell desks and must be placed between two end panels. </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I was awarded XYZ% discount on Approach for a project. Does that discount apply to new Approach models that might be added to the project? </a:t>
            </a:r>
          </a:p>
          <a:p>
            <a:r>
              <a:rPr lang="en-US" sz="1600">
                <a:latin typeface="Segoe UI Semilight" panose="020B0402040204020203" pitchFamily="34" charset="0"/>
                <a:cs typeface="Segoe UI Semilight" panose="020B0402040204020203" pitchFamily="34" charset="0"/>
              </a:rPr>
              <a:t>A: Yes. New models are set up in the same product series, so all discounts apply.</a:t>
            </a:r>
          </a:p>
        </p:txBody>
      </p:sp>
    </p:spTree>
    <p:extLst>
      <p:ext uri="{BB962C8B-B14F-4D97-AF65-F5344CB8AC3E}">
        <p14:creationId xmlns:p14="http://schemas.microsoft.com/office/powerpoint/2010/main" val="2928553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703175" y="494070"/>
            <a:ext cx="10594328"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latin typeface="Segoe UI Semilight" panose="020B0402040204020203" pitchFamily="34" charset="0"/>
                <a:cs typeface="Segoe UI Semilight" panose="020B0402040204020203" pitchFamily="34" charset="0"/>
              </a:rPr>
              <a:t>Frequently Asked Questions</a:t>
            </a:r>
          </a:p>
        </p:txBody>
      </p:sp>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2" name="TextBox 1">
            <a:extLst>
              <a:ext uri="{FF2B5EF4-FFF2-40B4-BE49-F238E27FC236}">
                <a16:creationId xmlns:a16="http://schemas.microsoft.com/office/drawing/2014/main" id="{D1B3BB36-F6EF-4C29-97BA-1C390C52E1E4}"/>
              </a:ext>
            </a:extLst>
          </p:cNvPr>
          <p:cNvSpPr txBox="1"/>
          <p:nvPr/>
        </p:nvSpPr>
        <p:spPr>
          <a:xfrm>
            <a:off x="738231" y="1484851"/>
            <a:ext cx="11115413" cy="1323439"/>
          </a:xfrm>
          <a:prstGeom prst="rect">
            <a:avLst/>
          </a:prstGeom>
          <a:noFill/>
        </p:spPr>
        <p:txBody>
          <a:bodyPr wrap="square" rtlCol="0" anchor="t">
            <a:spAutoFit/>
          </a:bodyPr>
          <a:lstStyle/>
          <a:p>
            <a:r>
              <a:rPr lang="en-US" sz="1600">
                <a:latin typeface="Segoe UI Semilight" panose="020B0402040204020203" pitchFamily="34" charset="0"/>
                <a:cs typeface="Segoe UI Semilight" panose="020B0402040204020203" pitchFamily="34" charset="0"/>
              </a:rPr>
              <a:t>Q: Are there extended lead times for new Approach models? </a:t>
            </a:r>
          </a:p>
          <a:p>
            <a:r>
              <a:rPr lang="en-US" sz="1600">
                <a:latin typeface="Segoe UI Semilight" panose="020B0402040204020203" pitchFamily="34" charset="0"/>
                <a:cs typeface="Segoe UI Semilight" panose="020B0402040204020203" pitchFamily="34" charset="0"/>
              </a:rPr>
              <a:t>A: No. Standard lead times apply to all Approach products. </a:t>
            </a:r>
          </a:p>
          <a:p>
            <a:endParaRPr lang="en-US" sz="1600">
              <a:latin typeface="Segoe UI Semilight" panose="020B0402040204020203" pitchFamily="34" charset="0"/>
              <a:cs typeface="Segoe UI Semilight" panose="020B0402040204020203" pitchFamily="34" charset="0"/>
            </a:endParaRPr>
          </a:p>
          <a:p>
            <a:r>
              <a:rPr lang="en-US" sz="1600">
                <a:latin typeface="Segoe UI Semilight" panose="020B0402040204020203" pitchFamily="34" charset="0"/>
                <a:cs typeface="Segoe UI Semilight" panose="020B0402040204020203" pitchFamily="34" charset="0"/>
              </a:rPr>
              <a:t>Q: Can I request specials on the new Approach models? </a:t>
            </a:r>
          </a:p>
          <a:p>
            <a:r>
              <a:rPr lang="en-US" sz="1600">
                <a:latin typeface="Segoe UI Semilight" panose="020B0402040204020203" pitchFamily="34" charset="0"/>
                <a:cs typeface="Segoe UI Semilight" panose="020B0402040204020203" pitchFamily="34" charset="0"/>
              </a:rPr>
              <a:t>A: Current Approach models are available as specials, but new models are not available as specials until late October 2020.</a:t>
            </a:r>
          </a:p>
        </p:txBody>
      </p:sp>
    </p:spTree>
    <p:extLst>
      <p:ext uri="{BB962C8B-B14F-4D97-AF65-F5344CB8AC3E}">
        <p14:creationId xmlns:p14="http://schemas.microsoft.com/office/powerpoint/2010/main" val="3946371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pic>
        <p:nvPicPr>
          <p:cNvPr id="4" name="Picture 3">
            <a:extLst>
              <a:ext uri="{FF2B5EF4-FFF2-40B4-BE49-F238E27FC236}">
                <a16:creationId xmlns:a16="http://schemas.microsoft.com/office/drawing/2014/main" id="{E21507CD-20D3-4806-99B4-C6B8862C3BA9}"/>
              </a:ext>
            </a:extLst>
          </p:cNvPr>
          <p:cNvPicPr>
            <a:picLocks noChangeAspect="1"/>
          </p:cNvPicPr>
          <p:nvPr/>
        </p:nvPicPr>
        <p:blipFill>
          <a:blip r:embed="rId3"/>
          <a:stretch>
            <a:fillRect/>
          </a:stretch>
        </p:blipFill>
        <p:spPr>
          <a:xfrm>
            <a:off x="1885525" y="852194"/>
            <a:ext cx="8900845" cy="5667477"/>
          </a:xfrm>
          <a:prstGeom prst="rect">
            <a:avLst/>
          </a:prstGeom>
        </p:spPr>
      </p:pic>
    </p:spTree>
    <p:extLst>
      <p:ext uri="{BB962C8B-B14F-4D97-AF65-F5344CB8AC3E}">
        <p14:creationId xmlns:p14="http://schemas.microsoft.com/office/powerpoint/2010/main" val="3143479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pic>
        <p:nvPicPr>
          <p:cNvPr id="3" name="Picture 2">
            <a:extLst>
              <a:ext uri="{FF2B5EF4-FFF2-40B4-BE49-F238E27FC236}">
                <a16:creationId xmlns:a16="http://schemas.microsoft.com/office/drawing/2014/main" id="{1088E2A9-C538-4095-A46F-EF543E3D7115}"/>
              </a:ext>
            </a:extLst>
          </p:cNvPr>
          <p:cNvPicPr>
            <a:picLocks noChangeAspect="1"/>
          </p:cNvPicPr>
          <p:nvPr/>
        </p:nvPicPr>
        <p:blipFill rotWithShape="1">
          <a:blip r:embed="rId3"/>
          <a:srcRect t="13328" r="6541"/>
          <a:stretch/>
        </p:blipFill>
        <p:spPr>
          <a:xfrm>
            <a:off x="1793754" y="779516"/>
            <a:ext cx="8752918" cy="5740155"/>
          </a:xfrm>
          <a:prstGeom prst="rect">
            <a:avLst/>
          </a:prstGeom>
        </p:spPr>
      </p:pic>
    </p:spTree>
    <p:extLst>
      <p:ext uri="{BB962C8B-B14F-4D97-AF65-F5344CB8AC3E}">
        <p14:creationId xmlns:p14="http://schemas.microsoft.com/office/powerpoint/2010/main" val="3144280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pic>
        <p:nvPicPr>
          <p:cNvPr id="3" name="Picture 2">
            <a:extLst>
              <a:ext uri="{FF2B5EF4-FFF2-40B4-BE49-F238E27FC236}">
                <a16:creationId xmlns:a16="http://schemas.microsoft.com/office/drawing/2014/main" id="{23E084F0-431D-4C88-B702-C9521B6D0DDF}"/>
              </a:ext>
            </a:extLst>
          </p:cNvPr>
          <p:cNvPicPr>
            <a:picLocks noChangeAspect="1"/>
          </p:cNvPicPr>
          <p:nvPr/>
        </p:nvPicPr>
        <p:blipFill rotWithShape="1">
          <a:blip r:embed="rId3"/>
          <a:srcRect t="4491"/>
          <a:stretch/>
        </p:blipFill>
        <p:spPr>
          <a:xfrm>
            <a:off x="1990725" y="1123500"/>
            <a:ext cx="8529316" cy="5396171"/>
          </a:xfrm>
          <a:prstGeom prst="rect">
            <a:avLst/>
          </a:prstGeom>
        </p:spPr>
      </p:pic>
    </p:spTree>
    <p:extLst>
      <p:ext uri="{BB962C8B-B14F-4D97-AF65-F5344CB8AC3E}">
        <p14:creationId xmlns:p14="http://schemas.microsoft.com/office/powerpoint/2010/main" val="3807464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pic>
        <p:nvPicPr>
          <p:cNvPr id="3" name="Picture 2">
            <a:extLst>
              <a:ext uri="{FF2B5EF4-FFF2-40B4-BE49-F238E27FC236}">
                <a16:creationId xmlns:a16="http://schemas.microsoft.com/office/drawing/2014/main" id="{C03ADCA6-8933-450A-BDCE-189FDB4E448B}"/>
              </a:ext>
            </a:extLst>
          </p:cNvPr>
          <p:cNvPicPr>
            <a:picLocks noChangeAspect="1"/>
          </p:cNvPicPr>
          <p:nvPr/>
        </p:nvPicPr>
        <p:blipFill>
          <a:blip r:embed="rId3"/>
          <a:stretch>
            <a:fillRect/>
          </a:stretch>
        </p:blipFill>
        <p:spPr>
          <a:xfrm>
            <a:off x="980307" y="1998533"/>
            <a:ext cx="10732216" cy="4521138"/>
          </a:xfrm>
          <a:prstGeom prst="rect">
            <a:avLst/>
          </a:prstGeom>
        </p:spPr>
      </p:pic>
    </p:spTree>
    <p:extLst>
      <p:ext uri="{BB962C8B-B14F-4D97-AF65-F5344CB8AC3E}">
        <p14:creationId xmlns:p14="http://schemas.microsoft.com/office/powerpoint/2010/main" val="3333351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pic>
        <p:nvPicPr>
          <p:cNvPr id="3" name="Picture 2">
            <a:extLst>
              <a:ext uri="{FF2B5EF4-FFF2-40B4-BE49-F238E27FC236}">
                <a16:creationId xmlns:a16="http://schemas.microsoft.com/office/drawing/2014/main" id="{3FDC1302-5029-47B7-801C-E3CD42A97323}"/>
              </a:ext>
            </a:extLst>
          </p:cNvPr>
          <p:cNvPicPr>
            <a:picLocks noChangeAspect="1"/>
          </p:cNvPicPr>
          <p:nvPr/>
        </p:nvPicPr>
        <p:blipFill>
          <a:blip r:embed="rId3"/>
          <a:stretch>
            <a:fillRect/>
          </a:stretch>
        </p:blipFill>
        <p:spPr>
          <a:xfrm>
            <a:off x="1348991" y="2309107"/>
            <a:ext cx="9739220" cy="4210564"/>
          </a:xfrm>
          <a:prstGeom prst="rect">
            <a:avLst/>
          </a:prstGeom>
        </p:spPr>
      </p:pic>
    </p:spTree>
    <p:extLst>
      <p:ext uri="{BB962C8B-B14F-4D97-AF65-F5344CB8AC3E}">
        <p14:creationId xmlns:p14="http://schemas.microsoft.com/office/powerpoint/2010/main" val="2181021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125" y="0"/>
            <a:ext cx="45796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p:cNvSpPr txBox="1"/>
          <p:nvPr/>
        </p:nvSpPr>
        <p:spPr>
          <a:xfrm rot="16200000">
            <a:off x="-281515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pic>
        <p:nvPicPr>
          <p:cNvPr id="3" name="Picture 2">
            <a:extLst>
              <a:ext uri="{FF2B5EF4-FFF2-40B4-BE49-F238E27FC236}">
                <a16:creationId xmlns:a16="http://schemas.microsoft.com/office/drawing/2014/main" id="{6FBFDAF9-16D5-4BBF-888F-F7ABDC84E9DB}"/>
              </a:ext>
            </a:extLst>
          </p:cNvPr>
          <p:cNvPicPr>
            <a:picLocks noChangeAspect="1"/>
          </p:cNvPicPr>
          <p:nvPr/>
        </p:nvPicPr>
        <p:blipFill>
          <a:blip r:embed="rId3"/>
          <a:stretch>
            <a:fillRect/>
          </a:stretch>
        </p:blipFill>
        <p:spPr>
          <a:xfrm>
            <a:off x="1596795" y="2796465"/>
            <a:ext cx="9140458" cy="3527896"/>
          </a:xfrm>
          <a:prstGeom prst="rect">
            <a:avLst/>
          </a:prstGeom>
        </p:spPr>
      </p:pic>
    </p:spTree>
    <p:extLst>
      <p:ext uri="{BB962C8B-B14F-4D97-AF65-F5344CB8AC3E}">
        <p14:creationId xmlns:p14="http://schemas.microsoft.com/office/powerpoint/2010/main" val="3345470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2A70769-84CA-42EE-96B8-6DFDD7C6D2DD}"/>
              </a:ext>
            </a:extLst>
          </p:cNvPr>
          <p:cNvSpPr txBox="1">
            <a:spLocks/>
          </p:cNvSpPr>
          <p:nvPr/>
        </p:nvSpPr>
        <p:spPr>
          <a:xfrm>
            <a:off x="615889" y="535388"/>
            <a:ext cx="8335433"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latin typeface="Segoe UI Semilight" panose="020B0402040204020203" pitchFamily="34" charset="0"/>
                <a:cs typeface="Segoe UI Semilight" panose="020B0402040204020203" pitchFamily="34" charset="0"/>
              </a:rPr>
              <a:t>A Portfolio of Options </a:t>
            </a:r>
          </a:p>
        </p:txBody>
      </p:sp>
      <p:sp>
        <p:nvSpPr>
          <p:cNvPr id="57" name="Rectangle 56">
            <a:extLst>
              <a:ext uri="{FF2B5EF4-FFF2-40B4-BE49-F238E27FC236}">
                <a16:creationId xmlns:a16="http://schemas.microsoft.com/office/drawing/2014/main" id="{1B1E6621-D9EB-4630-B17D-33DF93809C8D}"/>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7B081CA2-AEE1-4130-9482-EEF1D93FF90E}"/>
              </a:ext>
            </a:extLst>
          </p:cNvPr>
          <p:cNvSpPr txBox="1"/>
          <p:nvPr/>
        </p:nvSpPr>
        <p:spPr>
          <a:xfrm rot="16200000">
            <a:off x="-286573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pic>
        <p:nvPicPr>
          <p:cNvPr id="4" name="Picture 3">
            <a:extLst>
              <a:ext uri="{FF2B5EF4-FFF2-40B4-BE49-F238E27FC236}">
                <a16:creationId xmlns:a16="http://schemas.microsoft.com/office/drawing/2014/main" id="{E661C0CF-292B-4E62-AC80-6BA800A6B86E}"/>
              </a:ext>
            </a:extLst>
          </p:cNvPr>
          <p:cNvPicPr>
            <a:picLocks noChangeAspect="1"/>
          </p:cNvPicPr>
          <p:nvPr/>
        </p:nvPicPr>
        <p:blipFill rotWithShape="1">
          <a:blip r:embed="rId3"/>
          <a:srcRect l="10138" b="1784"/>
          <a:stretch/>
        </p:blipFill>
        <p:spPr>
          <a:xfrm>
            <a:off x="720724" y="1318009"/>
            <a:ext cx="2851365" cy="2201412"/>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0B5C91C6-D8DA-495B-957B-32BC00F9A7DB}"/>
              </a:ext>
            </a:extLst>
          </p:cNvPr>
          <p:cNvPicPr>
            <a:picLocks noChangeAspect="1"/>
          </p:cNvPicPr>
          <p:nvPr/>
        </p:nvPicPr>
        <p:blipFill rotWithShape="1">
          <a:blip r:embed="rId4"/>
          <a:srcRect l="4900"/>
          <a:stretch/>
        </p:blipFill>
        <p:spPr>
          <a:xfrm>
            <a:off x="6023426" y="1318010"/>
            <a:ext cx="3059259" cy="2201411"/>
          </a:xfrm>
          <a:prstGeom prst="rect">
            <a:avLst/>
          </a:prstGeom>
        </p:spPr>
      </p:pic>
      <p:pic>
        <p:nvPicPr>
          <p:cNvPr id="9" name="Picture 8">
            <a:extLst>
              <a:ext uri="{FF2B5EF4-FFF2-40B4-BE49-F238E27FC236}">
                <a16:creationId xmlns:a16="http://schemas.microsoft.com/office/drawing/2014/main" id="{D6C33B4A-68F7-4132-A059-3A51E87C217D}"/>
              </a:ext>
            </a:extLst>
          </p:cNvPr>
          <p:cNvPicPr>
            <a:picLocks noChangeAspect="1"/>
          </p:cNvPicPr>
          <p:nvPr/>
        </p:nvPicPr>
        <p:blipFill rotWithShape="1">
          <a:blip r:embed="rId5"/>
          <a:srcRect l="4198" r="1685" b="13953"/>
          <a:stretch/>
        </p:blipFill>
        <p:spPr>
          <a:xfrm>
            <a:off x="6666424" y="3751878"/>
            <a:ext cx="2100437" cy="2478073"/>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7F7ACD76-A1A6-43ED-B07F-6E69F254D0CA}"/>
              </a:ext>
            </a:extLst>
          </p:cNvPr>
          <p:cNvPicPr>
            <a:picLocks noChangeAspect="1"/>
          </p:cNvPicPr>
          <p:nvPr/>
        </p:nvPicPr>
        <p:blipFill rotWithShape="1">
          <a:blip r:embed="rId6"/>
          <a:srcRect l="2290" t="2490"/>
          <a:stretch/>
        </p:blipFill>
        <p:spPr>
          <a:xfrm>
            <a:off x="720724" y="3745270"/>
            <a:ext cx="1782779" cy="2478581"/>
          </a:xfrm>
          <a:prstGeom prst="rect">
            <a:avLst/>
          </a:prstGeom>
          <a:solidFill>
            <a:schemeClr val="bg1"/>
          </a:solidFill>
          <a:ln>
            <a:solidFill>
              <a:schemeClr val="bg1">
                <a:lumMod val="75000"/>
              </a:schemeClr>
            </a:solidFill>
          </a:ln>
        </p:spPr>
      </p:pic>
      <p:pic>
        <p:nvPicPr>
          <p:cNvPr id="13" name="Picture 12">
            <a:extLst>
              <a:ext uri="{FF2B5EF4-FFF2-40B4-BE49-F238E27FC236}">
                <a16:creationId xmlns:a16="http://schemas.microsoft.com/office/drawing/2014/main" id="{38A84DCF-C11B-4A29-99E0-7ECA664E88D6}"/>
              </a:ext>
            </a:extLst>
          </p:cNvPr>
          <p:cNvPicPr>
            <a:picLocks noChangeAspect="1"/>
          </p:cNvPicPr>
          <p:nvPr/>
        </p:nvPicPr>
        <p:blipFill rotWithShape="1">
          <a:blip r:embed="rId7"/>
          <a:srcRect t="18196" r="5023"/>
          <a:stretch/>
        </p:blipFill>
        <p:spPr>
          <a:xfrm>
            <a:off x="3790367" y="1318010"/>
            <a:ext cx="2027441" cy="2201411"/>
          </a:xfrm>
          <a:prstGeom prst="rect">
            <a:avLst/>
          </a:prstGeom>
          <a:solidFill>
            <a:schemeClr val="bg1"/>
          </a:solidFill>
          <a:ln>
            <a:solidFill>
              <a:schemeClr val="bg1">
                <a:lumMod val="75000"/>
              </a:schemeClr>
            </a:solidFill>
          </a:ln>
        </p:spPr>
      </p:pic>
      <p:pic>
        <p:nvPicPr>
          <p:cNvPr id="15" name="Picture 14">
            <a:extLst>
              <a:ext uri="{FF2B5EF4-FFF2-40B4-BE49-F238E27FC236}">
                <a16:creationId xmlns:a16="http://schemas.microsoft.com/office/drawing/2014/main" id="{5E71A1D4-F81A-463A-8B1C-38893C6AFFBC}"/>
              </a:ext>
            </a:extLst>
          </p:cNvPr>
          <p:cNvPicPr>
            <a:picLocks noChangeAspect="1"/>
          </p:cNvPicPr>
          <p:nvPr/>
        </p:nvPicPr>
        <p:blipFill>
          <a:blip r:embed="rId8"/>
          <a:stretch>
            <a:fillRect/>
          </a:stretch>
        </p:blipFill>
        <p:spPr>
          <a:xfrm>
            <a:off x="9288303" y="1318009"/>
            <a:ext cx="1560867" cy="2201412"/>
          </a:xfrm>
          <a:prstGeom prst="rect">
            <a:avLst/>
          </a:prstGeom>
          <a:solidFill>
            <a:schemeClr val="bg1"/>
          </a:solidFill>
          <a:ln>
            <a:solidFill>
              <a:schemeClr val="bg1">
                <a:lumMod val="75000"/>
              </a:schemeClr>
            </a:solidFill>
          </a:ln>
        </p:spPr>
      </p:pic>
      <p:pic>
        <p:nvPicPr>
          <p:cNvPr id="17" name="Picture 16">
            <a:extLst>
              <a:ext uri="{FF2B5EF4-FFF2-40B4-BE49-F238E27FC236}">
                <a16:creationId xmlns:a16="http://schemas.microsoft.com/office/drawing/2014/main" id="{90A87124-9D0E-485C-844D-44E5EC1A765D}"/>
              </a:ext>
            </a:extLst>
          </p:cNvPr>
          <p:cNvPicPr>
            <a:picLocks noChangeAspect="1"/>
          </p:cNvPicPr>
          <p:nvPr/>
        </p:nvPicPr>
        <p:blipFill rotWithShape="1">
          <a:blip r:embed="rId9"/>
          <a:srcRect l="2875" r="2420"/>
          <a:stretch/>
        </p:blipFill>
        <p:spPr>
          <a:xfrm>
            <a:off x="2747331" y="3745269"/>
            <a:ext cx="3675265" cy="2478581"/>
          </a:xfrm>
          <a:prstGeom prst="rect">
            <a:avLst/>
          </a:prstGeom>
          <a:solidFill>
            <a:schemeClr val="bg1"/>
          </a:solidFill>
          <a:ln>
            <a:solidFill>
              <a:schemeClr val="bg1">
                <a:lumMod val="75000"/>
              </a:schemeClr>
            </a:solidFill>
          </a:ln>
        </p:spPr>
      </p:pic>
      <p:pic>
        <p:nvPicPr>
          <p:cNvPr id="8" name="Picture 7">
            <a:extLst>
              <a:ext uri="{FF2B5EF4-FFF2-40B4-BE49-F238E27FC236}">
                <a16:creationId xmlns:a16="http://schemas.microsoft.com/office/drawing/2014/main" id="{2C370BD8-90E3-42D8-9DB7-69EC2B312010}"/>
              </a:ext>
            </a:extLst>
          </p:cNvPr>
          <p:cNvPicPr>
            <a:picLocks noChangeAspect="1"/>
          </p:cNvPicPr>
          <p:nvPr/>
        </p:nvPicPr>
        <p:blipFill rotWithShape="1">
          <a:blip r:embed="rId10"/>
          <a:srcRect l="1285" t="3103" b="4794"/>
          <a:stretch/>
        </p:blipFill>
        <p:spPr>
          <a:xfrm>
            <a:off x="9010690" y="3754927"/>
            <a:ext cx="1838480" cy="2471973"/>
          </a:xfrm>
          <a:prstGeom prst="rect">
            <a:avLst/>
          </a:prstGeom>
          <a:ln>
            <a:solidFill>
              <a:schemeClr val="bg1">
                <a:lumMod val="75000"/>
              </a:schemeClr>
            </a:solidFill>
          </a:ln>
        </p:spPr>
      </p:pic>
    </p:spTree>
    <p:extLst>
      <p:ext uri="{BB962C8B-B14F-4D97-AF65-F5344CB8AC3E}">
        <p14:creationId xmlns:p14="http://schemas.microsoft.com/office/powerpoint/2010/main" val="1592157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7BF0A8AF-FD6D-46B4-B0FA-972A30B5C399}"/>
              </a:ext>
            </a:extLst>
          </p:cNvPr>
          <p:cNvPicPr>
            <a:picLocks noChangeAspect="1"/>
          </p:cNvPicPr>
          <p:nvPr/>
        </p:nvPicPr>
        <p:blipFill>
          <a:blip r:embed="rId3"/>
          <a:stretch>
            <a:fillRect/>
          </a:stretch>
        </p:blipFill>
        <p:spPr>
          <a:xfrm>
            <a:off x="4930193" y="5180299"/>
            <a:ext cx="770756" cy="804499"/>
          </a:xfrm>
          <a:prstGeom prst="rect">
            <a:avLst/>
          </a:prstGeom>
        </p:spPr>
      </p:pic>
      <p:pic>
        <p:nvPicPr>
          <p:cNvPr id="84" name="Picture 83">
            <a:extLst>
              <a:ext uri="{FF2B5EF4-FFF2-40B4-BE49-F238E27FC236}">
                <a16:creationId xmlns:a16="http://schemas.microsoft.com/office/drawing/2014/main" id="{3F202B53-0709-45AF-8DE4-77A37014F04D}"/>
              </a:ext>
            </a:extLst>
          </p:cNvPr>
          <p:cNvPicPr>
            <a:picLocks noChangeAspect="1"/>
          </p:cNvPicPr>
          <p:nvPr/>
        </p:nvPicPr>
        <p:blipFill>
          <a:blip r:embed="rId4"/>
          <a:stretch>
            <a:fillRect/>
          </a:stretch>
        </p:blipFill>
        <p:spPr>
          <a:xfrm>
            <a:off x="4210169" y="5484338"/>
            <a:ext cx="527715" cy="569637"/>
          </a:xfrm>
          <a:prstGeom prst="rect">
            <a:avLst/>
          </a:prstGeom>
        </p:spPr>
      </p:pic>
      <p:pic>
        <p:nvPicPr>
          <p:cNvPr id="80" name="Picture 79">
            <a:extLst>
              <a:ext uri="{FF2B5EF4-FFF2-40B4-BE49-F238E27FC236}">
                <a16:creationId xmlns:a16="http://schemas.microsoft.com/office/drawing/2014/main" id="{F7FC4824-69F6-4D58-A6FE-222CC5C7319B}"/>
              </a:ext>
            </a:extLst>
          </p:cNvPr>
          <p:cNvPicPr>
            <a:picLocks noChangeAspect="1"/>
          </p:cNvPicPr>
          <p:nvPr/>
        </p:nvPicPr>
        <p:blipFill>
          <a:blip r:embed="rId5"/>
          <a:stretch>
            <a:fillRect/>
          </a:stretch>
        </p:blipFill>
        <p:spPr>
          <a:xfrm>
            <a:off x="1978168" y="5167591"/>
            <a:ext cx="555520" cy="836826"/>
          </a:xfrm>
          <a:prstGeom prst="rect">
            <a:avLst/>
          </a:prstGeom>
        </p:spPr>
      </p:pic>
      <p:sp>
        <p:nvSpPr>
          <p:cNvPr id="51" name="Rectangle 50">
            <a:extLst>
              <a:ext uri="{FF2B5EF4-FFF2-40B4-BE49-F238E27FC236}">
                <a16:creationId xmlns:a16="http://schemas.microsoft.com/office/drawing/2014/main" id="{21050564-917F-4819-9566-1408F3A0279E}"/>
              </a:ext>
            </a:extLst>
          </p:cNvPr>
          <p:cNvSpPr/>
          <p:nvPr/>
        </p:nvSpPr>
        <p:spPr>
          <a:xfrm>
            <a:off x="4429884" y="2643826"/>
            <a:ext cx="1291743" cy="276999"/>
          </a:xfrm>
          <a:prstGeom prst="rect">
            <a:avLst/>
          </a:prstGeom>
        </p:spPr>
        <p:txBody>
          <a:bodyPr wrap="square" anchor="t">
            <a:spAutoFit/>
          </a:bodyPr>
          <a:lstStyle/>
          <a:p>
            <a:pPr>
              <a:spcBef>
                <a:spcPts val="1100"/>
              </a:spcBef>
            </a:pPr>
            <a:r>
              <a:rPr lang="en-US" sz="1200">
                <a:latin typeface="Segoe UI"/>
                <a:cs typeface="Segoe UI"/>
              </a:rPr>
              <a:t>Runoff</a:t>
            </a:r>
            <a:endParaRPr lang="en-US" sz="1400" i="1">
              <a:latin typeface="Segoe UI" panose="020B0502040204020203" pitchFamily="34" charset="0"/>
              <a:cs typeface="Segoe UI" panose="020B0502040204020203" pitchFamily="34" charset="0"/>
            </a:endParaRPr>
          </a:p>
        </p:txBody>
      </p:sp>
      <p:sp>
        <p:nvSpPr>
          <p:cNvPr id="7" name="Title 3">
            <a:extLst>
              <a:ext uri="{FF2B5EF4-FFF2-40B4-BE49-F238E27FC236}">
                <a16:creationId xmlns:a16="http://schemas.microsoft.com/office/drawing/2014/main" id="{62A70769-84CA-42EE-96B8-6DFDD7C6D2DD}"/>
              </a:ext>
            </a:extLst>
          </p:cNvPr>
          <p:cNvSpPr txBox="1">
            <a:spLocks/>
          </p:cNvSpPr>
          <p:nvPr/>
        </p:nvSpPr>
        <p:spPr>
          <a:xfrm>
            <a:off x="615889" y="535388"/>
            <a:ext cx="8335433"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latin typeface="Segoe UI Semilight" panose="020B0402040204020203" pitchFamily="34" charset="0"/>
                <a:cs typeface="Segoe UI Semilight" panose="020B0402040204020203" pitchFamily="34" charset="0"/>
              </a:rPr>
              <a:t>Approach Statement of Line </a:t>
            </a:r>
          </a:p>
        </p:txBody>
      </p:sp>
      <p:sp>
        <p:nvSpPr>
          <p:cNvPr id="33" name="Rectangle 32">
            <a:extLst>
              <a:ext uri="{FF2B5EF4-FFF2-40B4-BE49-F238E27FC236}">
                <a16:creationId xmlns:a16="http://schemas.microsoft.com/office/drawing/2014/main" id="{2C5CE6AA-03CD-4276-B2CF-D4C74139AB4C}"/>
              </a:ext>
            </a:extLst>
          </p:cNvPr>
          <p:cNvSpPr/>
          <p:nvPr/>
        </p:nvSpPr>
        <p:spPr>
          <a:xfrm>
            <a:off x="623453" y="4911727"/>
            <a:ext cx="1464931" cy="276999"/>
          </a:xfrm>
          <a:prstGeom prst="rect">
            <a:avLst/>
          </a:prstGeom>
        </p:spPr>
        <p:txBody>
          <a:bodyPr wrap="square">
            <a:spAutoFit/>
          </a:bodyPr>
          <a:lstStyle/>
          <a:p>
            <a:pPr>
              <a:spcBef>
                <a:spcPts val="1100"/>
              </a:spcBef>
            </a:pPr>
            <a:r>
              <a:rPr lang="en-US" sz="1200" b="1">
                <a:latin typeface="Segoe UI" panose="020B0502040204020203" pitchFamily="34" charset="0"/>
                <a:cs typeface="Segoe UI" panose="020B0502040204020203" pitchFamily="34" charset="0"/>
              </a:rPr>
              <a:t>Additional Items</a:t>
            </a:r>
            <a:endParaRPr lang="en-US" sz="1200" b="1" i="1">
              <a:latin typeface="Segoe UI" panose="020B0502040204020203" pitchFamily="34" charset="0"/>
              <a:cs typeface="Segoe UI" panose="020B0502040204020203" pitchFamily="34" charset="0"/>
            </a:endParaRPr>
          </a:p>
        </p:txBody>
      </p:sp>
      <p:sp>
        <p:nvSpPr>
          <p:cNvPr id="47" name="Rectangle 46">
            <a:extLst>
              <a:ext uri="{FF2B5EF4-FFF2-40B4-BE49-F238E27FC236}">
                <a16:creationId xmlns:a16="http://schemas.microsoft.com/office/drawing/2014/main" id="{26DAE4C4-460B-4536-A5DC-18FC2CED37B4}"/>
              </a:ext>
            </a:extLst>
          </p:cNvPr>
          <p:cNvSpPr/>
          <p:nvPr/>
        </p:nvSpPr>
        <p:spPr>
          <a:xfrm>
            <a:off x="2022397" y="6009755"/>
            <a:ext cx="1445363" cy="276999"/>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Support Options</a:t>
            </a:r>
            <a:endParaRPr lang="en-US" sz="1400" i="1">
              <a:latin typeface="Segoe UI" panose="020B0502040204020203" pitchFamily="34" charset="0"/>
              <a:cs typeface="Segoe UI" panose="020B0502040204020203" pitchFamily="34" charset="0"/>
            </a:endParaRPr>
          </a:p>
        </p:txBody>
      </p:sp>
      <p:sp>
        <p:nvSpPr>
          <p:cNvPr id="48" name="Rectangle 47">
            <a:extLst>
              <a:ext uri="{FF2B5EF4-FFF2-40B4-BE49-F238E27FC236}">
                <a16:creationId xmlns:a16="http://schemas.microsoft.com/office/drawing/2014/main" id="{EA899528-58BA-41E7-B238-B30635FD79D3}"/>
              </a:ext>
            </a:extLst>
          </p:cNvPr>
          <p:cNvSpPr/>
          <p:nvPr/>
        </p:nvSpPr>
        <p:spPr>
          <a:xfrm>
            <a:off x="640614" y="2613188"/>
            <a:ext cx="938298" cy="461665"/>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Height- Adjustable</a:t>
            </a:r>
            <a:endParaRPr lang="en-US" sz="1400" i="1">
              <a:latin typeface="Segoe UI" panose="020B0502040204020203" pitchFamily="34" charset="0"/>
              <a:cs typeface="Segoe UI" panose="020B0502040204020203" pitchFamily="34" charset="0"/>
            </a:endParaRPr>
          </a:p>
        </p:txBody>
      </p:sp>
      <p:sp>
        <p:nvSpPr>
          <p:cNvPr id="49" name="Rectangle 48">
            <a:extLst>
              <a:ext uri="{FF2B5EF4-FFF2-40B4-BE49-F238E27FC236}">
                <a16:creationId xmlns:a16="http://schemas.microsoft.com/office/drawing/2014/main" id="{EC66ED70-23E7-42E2-9BDD-2D4F0AC8C51C}"/>
              </a:ext>
            </a:extLst>
          </p:cNvPr>
          <p:cNvSpPr/>
          <p:nvPr/>
        </p:nvSpPr>
        <p:spPr>
          <a:xfrm>
            <a:off x="606528" y="1353521"/>
            <a:ext cx="5143501" cy="276999"/>
          </a:xfrm>
          <a:prstGeom prst="rect">
            <a:avLst/>
          </a:prstGeom>
        </p:spPr>
        <p:txBody>
          <a:bodyPr wrap="square">
            <a:spAutoFit/>
          </a:bodyPr>
          <a:lstStyle/>
          <a:p>
            <a:pPr>
              <a:spcBef>
                <a:spcPts val="1100"/>
              </a:spcBef>
            </a:pPr>
            <a:r>
              <a:rPr lang="en-US" sz="1200" b="1">
                <a:latin typeface="Segoe UI" panose="020B0502040204020203" pitchFamily="34" charset="0"/>
                <a:cs typeface="Segoe UI" panose="020B0502040204020203" pitchFamily="34" charset="0"/>
              </a:rPr>
              <a:t>Desking</a:t>
            </a:r>
          </a:p>
        </p:txBody>
      </p:sp>
      <p:sp>
        <p:nvSpPr>
          <p:cNvPr id="50" name="Rectangle 49">
            <a:extLst>
              <a:ext uri="{FF2B5EF4-FFF2-40B4-BE49-F238E27FC236}">
                <a16:creationId xmlns:a16="http://schemas.microsoft.com/office/drawing/2014/main" id="{A8A126D7-E1B3-4217-99D6-76132D72667C}"/>
              </a:ext>
            </a:extLst>
          </p:cNvPr>
          <p:cNvSpPr/>
          <p:nvPr/>
        </p:nvSpPr>
        <p:spPr>
          <a:xfrm>
            <a:off x="3107804" y="2637948"/>
            <a:ext cx="1113264" cy="276999"/>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Freestanding</a:t>
            </a:r>
            <a:endParaRPr lang="en-US" sz="1400" i="1">
              <a:latin typeface="Segoe UI" panose="020B0502040204020203" pitchFamily="34" charset="0"/>
              <a:cs typeface="Segoe UI" panose="020B0502040204020203" pitchFamily="34" charset="0"/>
            </a:endParaRPr>
          </a:p>
        </p:txBody>
      </p:sp>
      <p:sp>
        <p:nvSpPr>
          <p:cNvPr id="52" name="Rectangle 51">
            <a:extLst>
              <a:ext uri="{FF2B5EF4-FFF2-40B4-BE49-F238E27FC236}">
                <a16:creationId xmlns:a16="http://schemas.microsoft.com/office/drawing/2014/main" id="{8655B7AD-F7C1-417C-9E78-64CFB78D485A}"/>
              </a:ext>
            </a:extLst>
          </p:cNvPr>
          <p:cNvSpPr/>
          <p:nvPr/>
        </p:nvSpPr>
        <p:spPr>
          <a:xfrm>
            <a:off x="6910477" y="2661820"/>
            <a:ext cx="1166708" cy="461665"/>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Credenza for Integrated Leg</a:t>
            </a:r>
          </a:p>
        </p:txBody>
      </p:sp>
      <p:sp>
        <p:nvSpPr>
          <p:cNvPr id="54" name="Rectangle 53">
            <a:extLst>
              <a:ext uri="{FF2B5EF4-FFF2-40B4-BE49-F238E27FC236}">
                <a16:creationId xmlns:a16="http://schemas.microsoft.com/office/drawing/2014/main" id="{2E33BA63-146C-41D7-AB8D-97324D651F5A}"/>
              </a:ext>
            </a:extLst>
          </p:cNvPr>
          <p:cNvSpPr/>
          <p:nvPr/>
        </p:nvSpPr>
        <p:spPr>
          <a:xfrm>
            <a:off x="5704935" y="2655266"/>
            <a:ext cx="799062" cy="276999"/>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Pedestal</a:t>
            </a:r>
            <a:endParaRPr lang="en-US" sz="1400" i="1">
              <a:latin typeface="Segoe UI" panose="020B0502040204020203" pitchFamily="34" charset="0"/>
              <a:cs typeface="Segoe UI" panose="020B0502040204020203" pitchFamily="34" charset="0"/>
            </a:endParaRPr>
          </a:p>
        </p:txBody>
      </p:sp>
      <p:sp>
        <p:nvSpPr>
          <p:cNvPr id="57" name="Rectangle 56">
            <a:extLst>
              <a:ext uri="{FF2B5EF4-FFF2-40B4-BE49-F238E27FC236}">
                <a16:creationId xmlns:a16="http://schemas.microsoft.com/office/drawing/2014/main" id="{1B1E6621-D9EB-4630-B17D-33DF93809C8D}"/>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7B081CA2-AEE1-4130-9482-EEF1D93FF90E}"/>
              </a:ext>
            </a:extLst>
          </p:cNvPr>
          <p:cNvSpPr txBox="1"/>
          <p:nvPr/>
        </p:nvSpPr>
        <p:spPr>
          <a:xfrm rot="16200000">
            <a:off x="-286573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28" name="Rectangle 27">
            <a:extLst>
              <a:ext uri="{FF2B5EF4-FFF2-40B4-BE49-F238E27FC236}">
                <a16:creationId xmlns:a16="http://schemas.microsoft.com/office/drawing/2014/main" id="{82355075-5B02-485D-BB60-A3AD4B0ACD57}"/>
              </a:ext>
            </a:extLst>
          </p:cNvPr>
          <p:cNvSpPr/>
          <p:nvPr/>
        </p:nvSpPr>
        <p:spPr>
          <a:xfrm>
            <a:off x="613248" y="3178773"/>
            <a:ext cx="5143501" cy="276999"/>
          </a:xfrm>
          <a:prstGeom prst="rect">
            <a:avLst/>
          </a:prstGeom>
        </p:spPr>
        <p:txBody>
          <a:bodyPr wrap="square">
            <a:spAutoFit/>
          </a:bodyPr>
          <a:lstStyle/>
          <a:p>
            <a:pPr>
              <a:spcBef>
                <a:spcPts val="1100"/>
              </a:spcBef>
            </a:pPr>
            <a:r>
              <a:rPr lang="en-US" sz="1200" b="1">
                <a:latin typeface="Segoe UI" panose="020B0502040204020203" pitchFamily="34" charset="0"/>
                <a:cs typeface="Segoe UI" panose="020B0502040204020203" pitchFamily="34" charset="0"/>
              </a:rPr>
              <a:t>Storage</a:t>
            </a:r>
            <a:endParaRPr lang="en-US" sz="1200" b="1" i="1">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C47FA6CC-BCC5-4132-AE8B-B04F956B7941}"/>
              </a:ext>
            </a:extLst>
          </p:cNvPr>
          <p:cNvSpPr/>
          <p:nvPr/>
        </p:nvSpPr>
        <p:spPr>
          <a:xfrm>
            <a:off x="612653" y="4312311"/>
            <a:ext cx="1008131" cy="276999"/>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Pedestal</a:t>
            </a:r>
          </a:p>
        </p:txBody>
      </p:sp>
      <p:sp>
        <p:nvSpPr>
          <p:cNvPr id="39" name="Rectangle 38">
            <a:extLst>
              <a:ext uri="{FF2B5EF4-FFF2-40B4-BE49-F238E27FC236}">
                <a16:creationId xmlns:a16="http://schemas.microsoft.com/office/drawing/2014/main" id="{18D68D20-EEC3-4A4C-9620-7D73F4102768}"/>
              </a:ext>
            </a:extLst>
          </p:cNvPr>
          <p:cNvSpPr/>
          <p:nvPr/>
        </p:nvSpPr>
        <p:spPr>
          <a:xfrm>
            <a:off x="1382860" y="4356699"/>
            <a:ext cx="885200" cy="461665"/>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Modular Credenza</a:t>
            </a:r>
            <a:endParaRPr lang="en-US" sz="1400" i="1">
              <a:latin typeface="Segoe UI" panose="020B0502040204020203" pitchFamily="34" charset="0"/>
              <a:cs typeface="Segoe UI" panose="020B0502040204020203" pitchFamily="34" charset="0"/>
            </a:endParaRPr>
          </a:p>
        </p:txBody>
      </p:sp>
      <p:sp>
        <p:nvSpPr>
          <p:cNvPr id="40" name="Rectangle 39">
            <a:extLst>
              <a:ext uri="{FF2B5EF4-FFF2-40B4-BE49-F238E27FC236}">
                <a16:creationId xmlns:a16="http://schemas.microsoft.com/office/drawing/2014/main" id="{FE53651B-27A5-46FD-BD29-52DBEF81D86E}"/>
              </a:ext>
            </a:extLst>
          </p:cNvPr>
          <p:cNvSpPr/>
          <p:nvPr/>
        </p:nvSpPr>
        <p:spPr>
          <a:xfrm>
            <a:off x="2304942" y="4401086"/>
            <a:ext cx="1282211" cy="461665"/>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Unitized Credenza</a:t>
            </a:r>
            <a:endParaRPr lang="en-US" sz="1400" i="1">
              <a:latin typeface="Segoe UI" panose="020B0502040204020203" pitchFamily="34" charset="0"/>
              <a:cs typeface="Segoe UI" panose="020B0502040204020203" pitchFamily="34" charset="0"/>
            </a:endParaRPr>
          </a:p>
        </p:txBody>
      </p:sp>
      <p:sp>
        <p:nvSpPr>
          <p:cNvPr id="41" name="Rectangle 40">
            <a:extLst>
              <a:ext uri="{FF2B5EF4-FFF2-40B4-BE49-F238E27FC236}">
                <a16:creationId xmlns:a16="http://schemas.microsoft.com/office/drawing/2014/main" id="{D3FF035E-74D8-44F3-B043-2EF06A284089}"/>
              </a:ext>
            </a:extLst>
          </p:cNvPr>
          <p:cNvSpPr/>
          <p:nvPr/>
        </p:nvSpPr>
        <p:spPr>
          <a:xfrm>
            <a:off x="3747888" y="4370860"/>
            <a:ext cx="925867" cy="276999"/>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Wardrobe</a:t>
            </a:r>
            <a:endParaRPr lang="en-US" sz="1400" i="1">
              <a:latin typeface="Segoe UI" panose="020B0502040204020203" pitchFamily="34" charset="0"/>
              <a:cs typeface="Segoe UI" panose="020B0502040204020203" pitchFamily="34" charset="0"/>
            </a:endParaRPr>
          </a:p>
        </p:txBody>
      </p:sp>
      <p:sp>
        <p:nvSpPr>
          <p:cNvPr id="44" name="Rectangle 43">
            <a:extLst>
              <a:ext uri="{FF2B5EF4-FFF2-40B4-BE49-F238E27FC236}">
                <a16:creationId xmlns:a16="http://schemas.microsoft.com/office/drawing/2014/main" id="{90FC8633-B8C0-4427-8A41-07E65B0D429F}"/>
              </a:ext>
            </a:extLst>
          </p:cNvPr>
          <p:cNvSpPr/>
          <p:nvPr/>
        </p:nvSpPr>
        <p:spPr>
          <a:xfrm>
            <a:off x="4519271" y="4372612"/>
            <a:ext cx="1082539" cy="461665"/>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Side-Access Combination</a:t>
            </a:r>
          </a:p>
        </p:txBody>
      </p:sp>
      <p:sp>
        <p:nvSpPr>
          <p:cNvPr id="60" name="Rectangle 59">
            <a:extLst>
              <a:ext uri="{FF2B5EF4-FFF2-40B4-BE49-F238E27FC236}">
                <a16:creationId xmlns:a16="http://schemas.microsoft.com/office/drawing/2014/main" id="{6814979A-6635-4C44-A1C0-A14F34B1DB08}"/>
              </a:ext>
            </a:extLst>
          </p:cNvPr>
          <p:cNvSpPr/>
          <p:nvPr/>
        </p:nvSpPr>
        <p:spPr>
          <a:xfrm>
            <a:off x="5982731" y="4392825"/>
            <a:ext cx="862744" cy="461665"/>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Pull-out Tower</a:t>
            </a:r>
            <a:endParaRPr lang="en-US" sz="1400" i="1">
              <a:latin typeface="Segoe UI" panose="020B0502040204020203" pitchFamily="34" charset="0"/>
              <a:cs typeface="Segoe UI" panose="020B0502040204020203" pitchFamily="34" charset="0"/>
            </a:endParaRPr>
          </a:p>
        </p:txBody>
      </p:sp>
      <p:sp>
        <p:nvSpPr>
          <p:cNvPr id="63" name="Rectangle 62">
            <a:extLst>
              <a:ext uri="{FF2B5EF4-FFF2-40B4-BE49-F238E27FC236}">
                <a16:creationId xmlns:a16="http://schemas.microsoft.com/office/drawing/2014/main" id="{8412313E-92BF-4EA7-A8FB-AB5846F6C9A6}"/>
              </a:ext>
            </a:extLst>
          </p:cNvPr>
          <p:cNvSpPr/>
          <p:nvPr/>
        </p:nvSpPr>
        <p:spPr>
          <a:xfrm>
            <a:off x="6895624" y="4443798"/>
            <a:ext cx="796923" cy="461665"/>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Lateral File</a:t>
            </a:r>
            <a:endParaRPr lang="en-US" sz="1400" i="1">
              <a:latin typeface="Segoe UI" panose="020B0502040204020203" pitchFamily="34" charset="0"/>
              <a:cs typeface="Segoe UI" panose="020B0502040204020203" pitchFamily="34" charset="0"/>
            </a:endParaRPr>
          </a:p>
        </p:txBody>
      </p:sp>
      <p:sp>
        <p:nvSpPr>
          <p:cNvPr id="42" name="Rectangle 41">
            <a:extLst>
              <a:ext uri="{FF2B5EF4-FFF2-40B4-BE49-F238E27FC236}">
                <a16:creationId xmlns:a16="http://schemas.microsoft.com/office/drawing/2014/main" id="{B409A622-8CB4-4D32-951F-1EDDF2930CC7}"/>
              </a:ext>
            </a:extLst>
          </p:cNvPr>
          <p:cNvSpPr/>
          <p:nvPr/>
        </p:nvSpPr>
        <p:spPr>
          <a:xfrm>
            <a:off x="590583" y="6008863"/>
            <a:ext cx="1160446" cy="276999"/>
          </a:xfrm>
          <a:prstGeom prst="rect">
            <a:avLst/>
          </a:prstGeom>
        </p:spPr>
        <p:txBody>
          <a:bodyPr wrap="square">
            <a:spAutoFit/>
          </a:bodyPr>
          <a:lstStyle/>
          <a:p>
            <a:pPr algn="ctr">
              <a:spcBef>
                <a:spcPts val="1100"/>
              </a:spcBef>
            </a:pPr>
            <a:r>
              <a:rPr lang="en-US" sz="1200">
                <a:latin typeface="Segoe UI" panose="020B0502040204020203" pitchFamily="34" charset="0"/>
                <a:cs typeface="Segoe UI" panose="020B0502040204020203" pitchFamily="34" charset="0"/>
              </a:rPr>
              <a:t>Worksurfaces</a:t>
            </a:r>
            <a:endParaRPr lang="en-US" sz="1400" i="1">
              <a:latin typeface="Segoe UI" panose="020B0502040204020203" pitchFamily="34" charset="0"/>
              <a:cs typeface="Segoe UI" panose="020B0502040204020203" pitchFamily="34" charset="0"/>
            </a:endParaRPr>
          </a:p>
        </p:txBody>
      </p:sp>
      <p:sp>
        <p:nvSpPr>
          <p:cNvPr id="69" name="Rectangle 68">
            <a:extLst>
              <a:ext uri="{FF2B5EF4-FFF2-40B4-BE49-F238E27FC236}">
                <a16:creationId xmlns:a16="http://schemas.microsoft.com/office/drawing/2014/main" id="{A644196D-6F94-4DEB-824E-E6C93AB5BE15}"/>
              </a:ext>
            </a:extLst>
          </p:cNvPr>
          <p:cNvSpPr/>
          <p:nvPr/>
        </p:nvSpPr>
        <p:spPr>
          <a:xfrm>
            <a:off x="1890433" y="2613188"/>
            <a:ext cx="847979" cy="276999"/>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Shell</a:t>
            </a:r>
            <a:endParaRPr lang="en-US" sz="1400" i="1">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43C39C69-FCC7-4BF1-B201-349ECBF363E2}"/>
              </a:ext>
            </a:extLst>
          </p:cNvPr>
          <p:cNvPicPr>
            <a:picLocks noChangeAspect="1"/>
          </p:cNvPicPr>
          <p:nvPr/>
        </p:nvPicPr>
        <p:blipFill>
          <a:blip r:embed="rId6"/>
          <a:stretch>
            <a:fillRect/>
          </a:stretch>
        </p:blipFill>
        <p:spPr>
          <a:xfrm>
            <a:off x="640626" y="1703356"/>
            <a:ext cx="1169064" cy="953839"/>
          </a:xfrm>
          <a:prstGeom prst="rect">
            <a:avLst/>
          </a:prstGeom>
        </p:spPr>
      </p:pic>
      <p:pic>
        <p:nvPicPr>
          <p:cNvPr id="15" name="Picture 14">
            <a:extLst>
              <a:ext uri="{FF2B5EF4-FFF2-40B4-BE49-F238E27FC236}">
                <a16:creationId xmlns:a16="http://schemas.microsoft.com/office/drawing/2014/main" id="{9038B108-8EEF-4075-A441-9677216C76BD}"/>
              </a:ext>
            </a:extLst>
          </p:cNvPr>
          <p:cNvPicPr>
            <a:picLocks noChangeAspect="1"/>
          </p:cNvPicPr>
          <p:nvPr/>
        </p:nvPicPr>
        <p:blipFill>
          <a:blip r:embed="rId7"/>
          <a:stretch>
            <a:fillRect/>
          </a:stretch>
        </p:blipFill>
        <p:spPr>
          <a:xfrm>
            <a:off x="3108842" y="1707567"/>
            <a:ext cx="1169064" cy="945416"/>
          </a:xfrm>
          <a:prstGeom prst="rect">
            <a:avLst/>
          </a:prstGeom>
        </p:spPr>
      </p:pic>
      <p:pic>
        <p:nvPicPr>
          <p:cNvPr id="16" name="Picture 15">
            <a:extLst>
              <a:ext uri="{FF2B5EF4-FFF2-40B4-BE49-F238E27FC236}">
                <a16:creationId xmlns:a16="http://schemas.microsoft.com/office/drawing/2014/main" id="{EC846BB3-1F2B-4C4E-981B-A8554019B030}"/>
              </a:ext>
            </a:extLst>
          </p:cNvPr>
          <p:cNvPicPr>
            <a:picLocks noChangeAspect="1"/>
          </p:cNvPicPr>
          <p:nvPr/>
        </p:nvPicPr>
        <p:blipFill>
          <a:blip r:embed="rId8"/>
          <a:stretch>
            <a:fillRect/>
          </a:stretch>
        </p:blipFill>
        <p:spPr>
          <a:xfrm>
            <a:off x="5722458" y="1756887"/>
            <a:ext cx="1075609" cy="909766"/>
          </a:xfrm>
          <a:prstGeom prst="rect">
            <a:avLst/>
          </a:prstGeom>
        </p:spPr>
      </p:pic>
      <p:pic>
        <p:nvPicPr>
          <p:cNvPr id="22" name="Picture 21">
            <a:extLst>
              <a:ext uri="{FF2B5EF4-FFF2-40B4-BE49-F238E27FC236}">
                <a16:creationId xmlns:a16="http://schemas.microsoft.com/office/drawing/2014/main" id="{D1281C15-F550-4E04-8436-72F0C1A5BF49}"/>
              </a:ext>
            </a:extLst>
          </p:cNvPr>
          <p:cNvPicPr>
            <a:picLocks noChangeAspect="1"/>
          </p:cNvPicPr>
          <p:nvPr/>
        </p:nvPicPr>
        <p:blipFill>
          <a:blip r:embed="rId9"/>
          <a:stretch>
            <a:fillRect/>
          </a:stretch>
        </p:blipFill>
        <p:spPr>
          <a:xfrm>
            <a:off x="4458839" y="1697721"/>
            <a:ext cx="1075609" cy="948491"/>
          </a:xfrm>
          <a:prstGeom prst="rect">
            <a:avLst/>
          </a:prstGeom>
        </p:spPr>
      </p:pic>
      <p:pic>
        <p:nvPicPr>
          <p:cNvPr id="25" name="Picture 24">
            <a:extLst>
              <a:ext uri="{FF2B5EF4-FFF2-40B4-BE49-F238E27FC236}">
                <a16:creationId xmlns:a16="http://schemas.microsoft.com/office/drawing/2014/main" id="{5CEF2401-0FD4-4462-BC09-52B71D4E1746}"/>
              </a:ext>
            </a:extLst>
          </p:cNvPr>
          <p:cNvPicPr>
            <a:picLocks noChangeAspect="1"/>
          </p:cNvPicPr>
          <p:nvPr/>
        </p:nvPicPr>
        <p:blipFill>
          <a:blip r:embed="rId10"/>
          <a:stretch>
            <a:fillRect/>
          </a:stretch>
        </p:blipFill>
        <p:spPr>
          <a:xfrm>
            <a:off x="1888348" y="1698410"/>
            <a:ext cx="1113263" cy="912589"/>
          </a:xfrm>
          <a:prstGeom prst="rect">
            <a:avLst/>
          </a:prstGeom>
        </p:spPr>
      </p:pic>
      <p:sp>
        <p:nvSpPr>
          <p:cNvPr id="56" name="Rectangle 55">
            <a:extLst>
              <a:ext uri="{FF2B5EF4-FFF2-40B4-BE49-F238E27FC236}">
                <a16:creationId xmlns:a16="http://schemas.microsoft.com/office/drawing/2014/main" id="{7A018F2E-F499-496C-8A6A-36D5000432A8}"/>
              </a:ext>
            </a:extLst>
          </p:cNvPr>
          <p:cNvSpPr/>
          <p:nvPr/>
        </p:nvSpPr>
        <p:spPr>
          <a:xfrm>
            <a:off x="8051361" y="2661016"/>
            <a:ext cx="1186142" cy="461665"/>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Shroud for Integrated Leg</a:t>
            </a:r>
            <a:endParaRPr lang="en-US" sz="1400" i="1">
              <a:latin typeface="Segoe UI" panose="020B0502040204020203" pitchFamily="34" charset="0"/>
              <a:cs typeface="Segoe UI" panose="020B0502040204020203" pitchFamily="34" charset="0"/>
            </a:endParaRPr>
          </a:p>
        </p:txBody>
      </p:sp>
      <p:pic>
        <p:nvPicPr>
          <p:cNvPr id="27" name="Picture 26">
            <a:extLst>
              <a:ext uri="{FF2B5EF4-FFF2-40B4-BE49-F238E27FC236}">
                <a16:creationId xmlns:a16="http://schemas.microsoft.com/office/drawing/2014/main" id="{46478DDA-3755-41CC-AC4C-E7546E4B5674}"/>
              </a:ext>
            </a:extLst>
          </p:cNvPr>
          <p:cNvPicPr>
            <a:picLocks noChangeAspect="1"/>
          </p:cNvPicPr>
          <p:nvPr/>
        </p:nvPicPr>
        <p:blipFill>
          <a:blip r:embed="rId11"/>
          <a:stretch>
            <a:fillRect/>
          </a:stretch>
        </p:blipFill>
        <p:spPr>
          <a:xfrm>
            <a:off x="8093322" y="1903752"/>
            <a:ext cx="577962" cy="737504"/>
          </a:xfrm>
          <a:prstGeom prst="rect">
            <a:avLst/>
          </a:prstGeom>
        </p:spPr>
      </p:pic>
      <p:sp>
        <p:nvSpPr>
          <p:cNvPr id="59" name="Rectangle 58">
            <a:extLst>
              <a:ext uri="{FF2B5EF4-FFF2-40B4-BE49-F238E27FC236}">
                <a16:creationId xmlns:a16="http://schemas.microsoft.com/office/drawing/2014/main" id="{AF96D43A-8A28-4739-8DA2-3843216705AA}"/>
              </a:ext>
            </a:extLst>
          </p:cNvPr>
          <p:cNvSpPr/>
          <p:nvPr/>
        </p:nvSpPr>
        <p:spPr>
          <a:xfrm>
            <a:off x="7555576" y="4459634"/>
            <a:ext cx="847804" cy="276999"/>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Bookcase</a:t>
            </a:r>
            <a:endParaRPr lang="en-US" sz="1400" i="1">
              <a:latin typeface="Segoe UI" panose="020B0502040204020203" pitchFamily="34" charset="0"/>
              <a:cs typeface="Segoe UI" panose="020B0502040204020203" pitchFamily="34" charset="0"/>
            </a:endParaRPr>
          </a:p>
        </p:txBody>
      </p:sp>
      <p:sp>
        <p:nvSpPr>
          <p:cNvPr id="61" name="Rectangle 60">
            <a:extLst>
              <a:ext uri="{FF2B5EF4-FFF2-40B4-BE49-F238E27FC236}">
                <a16:creationId xmlns:a16="http://schemas.microsoft.com/office/drawing/2014/main" id="{92E86B83-5750-47DF-8185-9CBAD0E62474}"/>
              </a:ext>
            </a:extLst>
          </p:cNvPr>
          <p:cNvSpPr/>
          <p:nvPr/>
        </p:nvSpPr>
        <p:spPr>
          <a:xfrm>
            <a:off x="8267155" y="4458014"/>
            <a:ext cx="1159281" cy="276999"/>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Overhead</a:t>
            </a:r>
          </a:p>
        </p:txBody>
      </p:sp>
      <p:pic>
        <p:nvPicPr>
          <p:cNvPr id="70" name="Picture 69">
            <a:extLst>
              <a:ext uri="{FF2B5EF4-FFF2-40B4-BE49-F238E27FC236}">
                <a16:creationId xmlns:a16="http://schemas.microsoft.com/office/drawing/2014/main" id="{3F69FBF7-BA42-45F9-A1E9-CD16BA32CF11}"/>
              </a:ext>
            </a:extLst>
          </p:cNvPr>
          <p:cNvPicPr>
            <a:picLocks noChangeAspect="1"/>
          </p:cNvPicPr>
          <p:nvPr/>
        </p:nvPicPr>
        <p:blipFill rotWithShape="1">
          <a:blip r:embed="rId12"/>
          <a:srcRect b="6011"/>
          <a:stretch/>
        </p:blipFill>
        <p:spPr>
          <a:xfrm flipH="1">
            <a:off x="6016941" y="3546997"/>
            <a:ext cx="742771" cy="902746"/>
          </a:xfrm>
          <a:prstGeom prst="rect">
            <a:avLst/>
          </a:prstGeom>
          <a:ln>
            <a:noFill/>
          </a:ln>
        </p:spPr>
      </p:pic>
      <p:pic>
        <p:nvPicPr>
          <p:cNvPr id="72" name="Picture 71">
            <a:extLst>
              <a:ext uri="{FF2B5EF4-FFF2-40B4-BE49-F238E27FC236}">
                <a16:creationId xmlns:a16="http://schemas.microsoft.com/office/drawing/2014/main" id="{73B65466-11B4-462B-8A87-9E54EBC19C44}"/>
              </a:ext>
            </a:extLst>
          </p:cNvPr>
          <p:cNvPicPr>
            <a:picLocks noChangeAspect="1"/>
          </p:cNvPicPr>
          <p:nvPr/>
        </p:nvPicPr>
        <p:blipFill>
          <a:blip r:embed="rId13"/>
          <a:stretch>
            <a:fillRect/>
          </a:stretch>
        </p:blipFill>
        <p:spPr>
          <a:xfrm>
            <a:off x="5243525" y="3331227"/>
            <a:ext cx="583464" cy="1065667"/>
          </a:xfrm>
          <a:prstGeom prst="rect">
            <a:avLst/>
          </a:prstGeom>
          <a:ln>
            <a:noFill/>
          </a:ln>
        </p:spPr>
      </p:pic>
      <p:sp>
        <p:nvSpPr>
          <p:cNvPr id="73" name="Rectangle 72">
            <a:extLst>
              <a:ext uri="{FF2B5EF4-FFF2-40B4-BE49-F238E27FC236}">
                <a16:creationId xmlns:a16="http://schemas.microsoft.com/office/drawing/2014/main" id="{05DB5858-DDE8-4ADC-957B-109BFC637113}"/>
              </a:ext>
            </a:extLst>
          </p:cNvPr>
          <p:cNvSpPr/>
          <p:nvPr/>
        </p:nvSpPr>
        <p:spPr>
          <a:xfrm>
            <a:off x="9145791" y="4445475"/>
            <a:ext cx="1436392" cy="276999"/>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Hutch &amp; Stack-on</a:t>
            </a:r>
          </a:p>
        </p:txBody>
      </p:sp>
      <p:pic>
        <p:nvPicPr>
          <p:cNvPr id="74" name="Picture 73">
            <a:extLst>
              <a:ext uri="{FF2B5EF4-FFF2-40B4-BE49-F238E27FC236}">
                <a16:creationId xmlns:a16="http://schemas.microsoft.com/office/drawing/2014/main" id="{4C6CD38E-D312-4C68-8D28-E74165248388}"/>
              </a:ext>
            </a:extLst>
          </p:cNvPr>
          <p:cNvPicPr>
            <a:picLocks noChangeAspect="1"/>
          </p:cNvPicPr>
          <p:nvPr/>
        </p:nvPicPr>
        <p:blipFill>
          <a:blip r:embed="rId14"/>
          <a:stretch>
            <a:fillRect/>
          </a:stretch>
        </p:blipFill>
        <p:spPr>
          <a:xfrm>
            <a:off x="5770364" y="5310136"/>
            <a:ext cx="1114581" cy="762106"/>
          </a:xfrm>
          <a:prstGeom prst="rect">
            <a:avLst/>
          </a:prstGeom>
          <a:ln>
            <a:noFill/>
          </a:ln>
        </p:spPr>
      </p:pic>
      <p:pic>
        <p:nvPicPr>
          <p:cNvPr id="30" name="Picture 29">
            <a:extLst>
              <a:ext uri="{FF2B5EF4-FFF2-40B4-BE49-F238E27FC236}">
                <a16:creationId xmlns:a16="http://schemas.microsoft.com/office/drawing/2014/main" id="{BBE39925-4B32-4C48-B816-6AEB372CE3BF}"/>
              </a:ext>
            </a:extLst>
          </p:cNvPr>
          <p:cNvPicPr>
            <a:picLocks noChangeAspect="1"/>
          </p:cNvPicPr>
          <p:nvPr/>
        </p:nvPicPr>
        <p:blipFill>
          <a:blip r:embed="rId15"/>
          <a:stretch>
            <a:fillRect/>
          </a:stretch>
        </p:blipFill>
        <p:spPr>
          <a:xfrm>
            <a:off x="1437089" y="3583582"/>
            <a:ext cx="725290" cy="781515"/>
          </a:xfrm>
          <a:prstGeom prst="rect">
            <a:avLst/>
          </a:prstGeom>
        </p:spPr>
      </p:pic>
      <p:sp>
        <p:nvSpPr>
          <p:cNvPr id="76" name="Rectangle 75">
            <a:extLst>
              <a:ext uri="{FF2B5EF4-FFF2-40B4-BE49-F238E27FC236}">
                <a16:creationId xmlns:a16="http://schemas.microsoft.com/office/drawing/2014/main" id="{05FF30ED-729B-4D1C-93D7-B9359293DC1B}"/>
              </a:ext>
            </a:extLst>
          </p:cNvPr>
          <p:cNvSpPr/>
          <p:nvPr/>
        </p:nvSpPr>
        <p:spPr>
          <a:xfrm>
            <a:off x="4190263" y="6008918"/>
            <a:ext cx="799818" cy="461665"/>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Wall Access</a:t>
            </a:r>
            <a:endParaRPr lang="en-US" sz="1400" i="1">
              <a:latin typeface="Segoe UI" panose="020B0502040204020203" pitchFamily="34" charset="0"/>
              <a:cs typeface="Segoe UI" panose="020B0502040204020203" pitchFamily="34" charset="0"/>
            </a:endParaRPr>
          </a:p>
        </p:txBody>
      </p:sp>
      <p:sp>
        <p:nvSpPr>
          <p:cNvPr id="77" name="Rectangle 76">
            <a:extLst>
              <a:ext uri="{FF2B5EF4-FFF2-40B4-BE49-F238E27FC236}">
                <a16:creationId xmlns:a16="http://schemas.microsoft.com/office/drawing/2014/main" id="{D0C1D476-663B-4591-91A3-0D532A639043}"/>
              </a:ext>
            </a:extLst>
          </p:cNvPr>
          <p:cNvSpPr/>
          <p:nvPr/>
        </p:nvSpPr>
        <p:spPr>
          <a:xfrm>
            <a:off x="4919062" y="6009746"/>
            <a:ext cx="1097880" cy="461665"/>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Modesty Panels</a:t>
            </a:r>
            <a:endParaRPr lang="en-US" sz="1400" i="1">
              <a:latin typeface="Segoe UI" panose="020B0502040204020203" pitchFamily="34" charset="0"/>
              <a:cs typeface="Segoe UI" panose="020B0502040204020203" pitchFamily="34" charset="0"/>
            </a:endParaRPr>
          </a:p>
        </p:txBody>
      </p:sp>
      <p:pic>
        <p:nvPicPr>
          <p:cNvPr id="79" name="Picture 78">
            <a:extLst>
              <a:ext uri="{FF2B5EF4-FFF2-40B4-BE49-F238E27FC236}">
                <a16:creationId xmlns:a16="http://schemas.microsoft.com/office/drawing/2014/main" id="{058705BA-AF1E-455A-B02A-6FE33D09D42C}"/>
              </a:ext>
            </a:extLst>
          </p:cNvPr>
          <p:cNvPicPr>
            <a:picLocks noChangeAspect="1"/>
          </p:cNvPicPr>
          <p:nvPr/>
        </p:nvPicPr>
        <p:blipFill>
          <a:blip r:embed="rId16"/>
          <a:stretch>
            <a:fillRect/>
          </a:stretch>
        </p:blipFill>
        <p:spPr>
          <a:xfrm>
            <a:off x="651602" y="5420517"/>
            <a:ext cx="1057818" cy="640650"/>
          </a:xfrm>
          <a:prstGeom prst="rect">
            <a:avLst/>
          </a:prstGeom>
        </p:spPr>
      </p:pic>
      <p:pic>
        <p:nvPicPr>
          <p:cNvPr id="82" name="Picture 81">
            <a:extLst>
              <a:ext uri="{FF2B5EF4-FFF2-40B4-BE49-F238E27FC236}">
                <a16:creationId xmlns:a16="http://schemas.microsoft.com/office/drawing/2014/main" id="{0306D856-291F-4068-BBA8-1358226FFA2B}"/>
              </a:ext>
            </a:extLst>
          </p:cNvPr>
          <p:cNvPicPr>
            <a:picLocks noChangeAspect="1"/>
          </p:cNvPicPr>
          <p:nvPr/>
        </p:nvPicPr>
        <p:blipFill>
          <a:blip r:embed="rId17"/>
          <a:stretch>
            <a:fillRect/>
          </a:stretch>
        </p:blipFill>
        <p:spPr>
          <a:xfrm>
            <a:off x="6976147" y="5443406"/>
            <a:ext cx="566565" cy="653253"/>
          </a:xfrm>
          <a:prstGeom prst="rect">
            <a:avLst/>
          </a:prstGeom>
        </p:spPr>
      </p:pic>
      <p:sp>
        <p:nvSpPr>
          <p:cNvPr id="83" name="Rectangle 82">
            <a:extLst>
              <a:ext uri="{FF2B5EF4-FFF2-40B4-BE49-F238E27FC236}">
                <a16:creationId xmlns:a16="http://schemas.microsoft.com/office/drawing/2014/main" id="{11ED40AE-07A0-44E1-A825-7BBFA8EA31E7}"/>
              </a:ext>
            </a:extLst>
          </p:cNvPr>
          <p:cNvSpPr/>
          <p:nvPr/>
        </p:nvSpPr>
        <p:spPr>
          <a:xfrm>
            <a:off x="6938153" y="6009570"/>
            <a:ext cx="1346845" cy="461665"/>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Tackable &amp; Writable Boards</a:t>
            </a:r>
            <a:endParaRPr lang="en-US" sz="1400" i="1">
              <a:latin typeface="Segoe UI" panose="020B0502040204020203" pitchFamily="34" charset="0"/>
              <a:cs typeface="Segoe UI" panose="020B0502040204020203" pitchFamily="34" charset="0"/>
            </a:endParaRPr>
          </a:p>
        </p:txBody>
      </p:sp>
      <p:sp>
        <p:nvSpPr>
          <p:cNvPr id="86" name="Rectangle 85">
            <a:extLst>
              <a:ext uri="{FF2B5EF4-FFF2-40B4-BE49-F238E27FC236}">
                <a16:creationId xmlns:a16="http://schemas.microsoft.com/office/drawing/2014/main" id="{B27E205F-529A-4EFD-8103-EA4C29F4F9E6}"/>
              </a:ext>
            </a:extLst>
          </p:cNvPr>
          <p:cNvSpPr/>
          <p:nvPr/>
        </p:nvSpPr>
        <p:spPr>
          <a:xfrm>
            <a:off x="5775686" y="6009563"/>
            <a:ext cx="1553137" cy="276999"/>
          </a:xfrm>
          <a:prstGeom prst="rect">
            <a:avLst/>
          </a:prstGeom>
        </p:spPr>
        <p:txBody>
          <a:bodyPr wrap="square">
            <a:spAutoFit/>
          </a:bodyPr>
          <a:lstStyle/>
          <a:p>
            <a:pPr>
              <a:spcBef>
                <a:spcPts val="1100"/>
              </a:spcBef>
            </a:pPr>
            <a:r>
              <a:rPr lang="en-US" sz="1200">
                <a:latin typeface="Segoe UI" panose="020B0502040204020203" pitchFamily="34" charset="0"/>
                <a:cs typeface="Segoe UI" panose="020B0502040204020203" pitchFamily="34" charset="0"/>
              </a:rPr>
              <a:t>Floating Shelf</a:t>
            </a:r>
            <a:endParaRPr lang="en-US" sz="1400" i="1">
              <a:latin typeface="Segoe UI" panose="020B0502040204020203" pitchFamily="34" charset="0"/>
              <a:cs typeface="Segoe UI" panose="020B0502040204020203" pitchFamily="34" charset="0"/>
            </a:endParaRPr>
          </a:p>
        </p:txBody>
      </p:sp>
      <p:pic>
        <p:nvPicPr>
          <p:cNvPr id="89" name="Picture 88">
            <a:extLst>
              <a:ext uri="{FF2B5EF4-FFF2-40B4-BE49-F238E27FC236}">
                <a16:creationId xmlns:a16="http://schemas.microsoft.com/office/drawing/2014/main" id="{A99269E8-8260-4170-9D65-72BD052DD9EC}"/>
              </a:ext>
            </a:extLst>
          </p:cNvPr>
          <p:cNvPicPr>
            <a:picLocks noChangeAspect="1"/>
          </p:cNvPicPr>
          <p:nvPr/>
        </p:nvPicPr>
        <p:blipFill rotWithShape="1">
          <a:blip r:embed="rId18"/>
          <a:srcRect b="3799"/>
          <a:stretch/>
        </p:blipFill>
        <p:spPr>
          <a:xfrm>
            <a:off x="2603102" y="5261888"/>
            <a:ext cx="466436" cy="747858"/>
          </a:xfrm>
          <a:prstGeom prst="rect">
            <a:avLst/>
          </a:prstGeom>
        </p:spPr>
      </p:pic>
      <p:pic>
        <p:nvPicPr>
          <p:cNvPr id="90" name="Picture 89">
            <a:extLst>
              <a:ext uri="{FF2B5EF4-FFF2-40B4-BE49-F238E27FC236}">
                <a16:creationId xmlns:a16="http://schemas.microsoft.com/office/drawing/2014/main" id="{B61F9D57-FD80-4638-9FB1-9F6468CBCE16}"/>
              </a:ext>
            </a:extLst>
          </p:cNvPr>
          <p:cNvPicPr>
            <a:picLocks noChangeAspect="1"/>
          </p:cNvPicPr>
          <p:nvPr/>
        </p:nvPicPr>
        <p:blipFill>
          <a:blip r:embed="rId19"/>
          <a:stretch>
            <a:fillRect/>
          </a:stretch>
        </p:blipFill>
        <p:spPr>
          <a:xfrm>
            <a:off x="3116032" y="5322415"/>
            <a:ext cx="456448" cy="729203"/>
          </a:xfrm>
          <a:prstGeom prst="rect">
            <a:avLst/>
          </a:prstGeom>
        </p:spPr>
      </p:pic>
      <p:pic>
        <p:nvPicPr>
          <p:cNvPr id="91" name="Picture 90">
            <a:extLst>
              <a:ext uri="{FF2B5EF4-FFF2-40B4-BE49-F238E27FC236}">
                <a16:creationId xmlns:a16="http://schemas.microsoft.com/office/drawing/2014/main" id="{A6AC7909-3D78-404E-9530-00569FC860E4}"/>
              </a:ext>
            </a:extLst>
          </p:cNvPr>
          <p:cNvPicPr>
            <a:picLocks noChangeAspect="1"/>
          </p:cNvPicPr>
          <p:nvPr/>
        </p:nvPicPr>
        <p:blipFill>
          <a:blip r:embed="rId20"/>
          <a:stretch>
            <a:fillRect/>
          </a:stretch>
        </p:blipFill>
        <p:spPr>
          <a:xfrm>
            <a:off x="3594610" y="5236438"/>
            <a:ext cx="456449" cy="852037"/>
          </a:xfrm>
          <a:prstGeom prst="rect">
            <a:avLst/>
          </a:prstGeom>
        </p:spPr>
      </p:pic>
      <p:pic>
        <p:nvPicPr>
          <p:cNvPr id="1026" name="Picture 2">
            <a:extLst>
              <a:ext uri="{FF2B5EF4-FFF2-40B4-BE49-F238E27FC236}">
                <a16:creationId xmlns:a16="http://schemas.microsoft.com/office/drawing/2014/main" id="{376371E7-E2F4-4766-964E-FBF929CB45B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78971" y="3203533"/>
            <a:ext cx="1296117" cy="12280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CEAC5C52-1793-4A12-87ED-2E763E3B22A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25610" y="3383238"/>
            <a:ext cx="539968" cy="10102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1804865E-582C-4E20-AD26-BFBC1630193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03722" y="3313377"/>
            <a:ext cx="488862" cy="10656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6DB9F648-F674-4B56-86EB-5A9AF337AC6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84945" y="3612899"/>
            <a:ext cx="589092" cy="9097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E96F2D38-7BDA-479E-B2EC-80231709B7F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643063" y="3366577"/>
            <a:ext cx="508355" cy="11248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a:extLst>
              <a:ext uri="{FF2B5EF4-FFF2-40B4-BE49-F238E27FC236}">
                <a16:creationId xmlns:a16="http://schemas.microsoft.com/office/drawing/2014/main" id="{1F7A4C1A-6FFD-441F-94BE-0B6355E6968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298915" y="3832981"/>
            <a:ext cx="796923" cy="6776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a:extLst>
              <a:ext uri="{FF2B5EF4-FFF2-40B4-BE49-F238E27FC236}">
                <a16:creationId xmlns:a16="http://schemas.microsoft.com/office/drawing/2014/main" id="{6BC8DD59-00F1-4355-9F02-16140FF5758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9952"/>
          <a:stretch>
            <a:fillRect/>
          </a:stretch>
        </p:blipFill>
        <p:spPr bwMode="auto">
          <a:xfrm>
            <a:off x="9183625" y="3311948"/>
            <a:ext cx="1114581" cy="11849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3" name="Picture 9">
            <a:extLst>
              <a:ext uri="{FF2B5EF4-FFF2-40B4-BE49-F238E27FC236}">
                <a16:creationId xmlns:a16="http://schemas.microsoft.com/office/drawing/2014/main" id="{2D04056B-F96E-42A4-A8EF-183C237428F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72369" y="3615196"/>
            <a:ext cx="574403" cy="7082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a:extLst>
              <a:ext uri="{FF2B5EF4-FFF2-40B4-BE49-F238E27FC236}">
                <a16:creationId xmlns:a16="http://schemas.microsoft.com/office/drawing/2014/main" id="{30DD6BB8-219E-4E67-8D75-8317C3A6BF68}"/>
              </a:ext>
            </a:extLst>
          </p:cNvPr>
          <p:cNvPicPr>
            <a:picLocks noChangeAspect="1"/>
          </p:cNvPicPr>
          <p:nvPr/>
        </p:nvPicPr>
        <p:blipFill>
          <a:blip r:embed="rId29"/>
          <a:stretch>
            <a:fillRect/>
          </a:stretch>
        </p:blipFill>
        <p:spPr>
          <a:xfrm>
            <a:off x="6901719" y="1784481"/>
            <a:ext cx="1019534" cy="912590"/>
          </a:xfrm>
          <a:prstGeom prst="rect">
            <a:avLst/>
          </a:prstGeom>
        </p:spPr>
      </p:pic>
    </p:spTree>
    <p:extLst>
      <p:ext uri="{BB962C8B-B14F-4D97-AF65-F5344CB8AC3E}">
        <p14:creationId xmlns:p14="http://schemas.microsoft.com/office/powerpoint/2010/main" val="3289596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2A70769-84CA-42EE-96B8-6DFDD7C6D2DD}"/>
              </a:ext>
            </a:extLst>
          </p:cNvPr>
          <p:cNvSpPr txBox="1">
            <a:spLocks/>
          </p:cNvSpPr>
          <p:nvPr/>
        </p:nvSpPr>
        <p:spPr>
          <a:xfrm>
            <a:off x="632113" y="501627"/>
            <a:ext cx="8335433"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latin typeface="Segoe UI Semilight" panose="020B0402040204020203" pitchFamily="34" charset="0"/>
                <a:cs typeface="Segoe UI Semilight" panose="020B0402040204020203" pitchFamily="34" charset="0"/>
              </a:rPr>
              <a:t>Approach Laminate Offering</a:t>
            </a:r>
          </a:p>
        </p:txBody>
      </p:sp>
      <p:sp>
        <p:nvSpPr>
          <p:cNvPr id="57" name="Rectangle 56">
            <a:extLst>
              <a:ext uri="{FF2B5EF4-FFF2-40B4-BE49-F238E27FC236}">
                <a16:creationId xmlns:a16="http://schemas.microsoft.com/office/drawing/2014/main" id="{1B1E6621-D9EB-4630-B17D-33DF93809C8D}"/>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Segoe UI Semilight" panose="020B0402040204020203" pitchFamily="34" charset="0"/>
              <a:cs typeface="Segoe UI Semilight" panose="020B0402040204020203" pitchFamily="34" charset="0"/>
            </a:endParaRPr>
          </a:p>
        </p:txBody>
      </p:sp>
      <p:sp>
        <p:nvSpPr>
          <p:cNvPr id="58" name="TextBox 57">
            <a:extLst>
              <a:ext uri="{FF2B5EF4-FFF2-40B4-BE49-F238E27FC236}">
                <a16:creationId xmlns:a16="http://schemas.microsoft.com/office/drawing/2014/main" id="{7B081CA2-AEE1-4130-9482-EEF1D93FF90E}"/>
              </a:ext>
            </a:extLst>
          </p:cNvPr>
          <p:cNvSpPr txBox="1"/>
          <p:nvPr/>
        </p:nvSpPr>
        <p:spPr>
          <a:xfrm rot="16200000">
            <a:off x="-2865736" y="3329974"/>
            <a:ext cx="6071617" cy="307777"/>
          </a:xfrm>
          <a:prstGeom prst="rect">
            <a:avLst/>
          </a:prstGeom>
          <a:noFill/>
        </p:spPr>
        <p:txBody>
          <a:bodyPr wrap="square" rtlCol="0">
            <a:spAutoFit/>
          </a:bodyPr>
          <a:lstStyle/>
          <a:p>
            <a:pPr algn="ctr"/>
            <a:r>
              <a:rPr lang="en-US" sz="1400">
                <a:solidFill>
                  <a:schemeClr val="bg1"/>
                </a:solidFill>
                <a:latin typeface="Segoe UI Semilight" panose="020B0402040204020203" pitchFamily="34" charset="0"/>
                <a:ea typeface="Helvetica" charset="0"/>
                <a:cs typeface="Segoe UI Semilight" panose="020B0402040204020203" pitchFamily="34" charset="0"/>
              </a:rPr>
              <a:t>INTERNAL TRAINING</a:t>
            </a:r>
          </a:p>
        </p:txBody>
      </p:sp>
      <p:sp>
        <p:nvSpPr>
          <p:cNvPr id="14" name="TextBox 13">
            <a:extLst>
              <a:ext uri="{FF2B5EF4-FFF2-40B4-BE49-F238E27FC236}">
                <a16:creationId xmlns:a16="http://schemas.microsoft.com/office/drawing/2014/main" id="{9F24E089-39E7-409A-836E-0BBBFA22D481}"/>
              </a:ext>
            </a:extLst>
          </p:cNvPr>
          <p:cNvSpPr txBox="1"/>
          <p:nvPr/>
        </p:nvSpPr>
        <p:spPr>
          <a:xfrm>
            <a:off x="503329" y="2682146"/>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Designer White</a:t>
            </a:r>
          </a:p>
        </p:txBody>
      </p:sp>
      <p:sp>
        <p:nvSpPr>
          <p:cNvPr id="15" name="TextBox 14">
            <a:extLst>
              <a:ext uri="{FF2B5EF4-FFF2-40B4-BE49-F238E27FC236}">
                <a16:creationId xmlns:a16="http://schemas.microsoft.com/office/drawing/2014/main" id="{17BF7591-1AD3-4769-9581-76AD52D1C342}"/>
              </a:ext>
            </a:extLst>
          </p:cNvPr>
          <p:cNvSpPr txBox="1"/>
          <p:nvPr/>
        </p:nvSpPr>
        <p:spPr>
          <a:xfrm>
            <a:off x="1957623" y="2699465"/>
            <a:ext cx="1375064"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Loft</a:t>
            </a:r>
          </a:p>
        </p:txBody>
      </p:sp>
      <p:sp>
        <p:nvSpPr>
          <p:cNvPr id="16" name="TextBox 15">
            <a:extLst>
              <a:ext uri="{FF2B5EF4-FFF2-40B4-BE49-F238E27FC236}">
                <a16:creationId xmlns:a16="http://schemas.microsoft.com/office/drawing/2014/main" id="{E0F8BBCF-8254-48D3-9D32-4DEC1C66A785}"/>
              </a:ext>
            </a:extLst>
          </p:cNvPr>
          <p:cNvSpPr txBox="1"/>
          <p:nvPr/>
        </p:nvSpPr>
        <p:spPr>
          <a:xfrm>
            <a:off x="3611555" y="5988279"/>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Flint</a:t>
            </a:r>
          </a:p>
        </p:txBody>
      </p:sp>
      <p:sp>
        <p:nvSpPr>
          <p:cNvPr id="17" name="TextBox 16">
            <a:extLst>
              <a:ext uri="{FF2B5EF4-FFF2-40B4-BE49-F238E27FC236}">
                <a16:creationId xmlns:a16="http://schemas.microsoft.com/office/drawing/2014/main" id="{7CAE18A6-0948-481A-A753-1E650A8674BC}"/>
              </a:ext>
            </a:extLst>
          </p:cNvPr>
          <p:cNvSpPr txBox="1"/>
          <p:nvPr/>
        </p:nvSpPr>
        <p:spPr>
          <a:xfrm>
            <a:off x="4035828" y="2673486"/>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Phantom Ecru</a:t>
            </a:r>
          </a:p>
        </p:txBody>
      </p:sp>
      <p:sp>
        <p:nvSpPr>
          <p:cNvPr id="18" name="TextBox 17">
            <a:extLst>
              <a:ext uri="{FF2B5EF4-FFF2-40B4-BE49-F238E27FC236}">
                <a16:creationId xmlns:a16="http://schemas.microsoft.com/office/drawing/2014/main" id="{D0ACAE48-8EBA-489B-83BA-1CDCF119E7AF}"/>
              </a:ext>
            </a:extLst>
          </p:cNvPr>
          <p:cNvSpPr txBox="1"/>
          <p:nvPr/>
        </p:nvSpPr>
        <p:spPr>
          <a:xfrm>
            <a:off x="5662608" y="4342978"/>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Lowell Ash</a:t>
            </a:r>
          </a:p>
        </p:txBody>
      </p:sp>
      <p:sp>
        <p:nvSpPr>
          <p:cNvPr id="19" name="TextBox 18">
            <a:extLst>
              <a:ext uri="{FF2B5EF4-FFF2-40B4-BE49-F238E27FC236}">
                <a16:creationId xmlns:a16="http://schemas.microsoft.com/office/drawing/2014/main" id="{25AB63DF-5005-4652-BE52-561DA86AB827}"/>
              </a:ext>
            </a:extLst>
          </p:cNvPr>
          <p:cNvSpPr txBox="1"/>
          <p:nvPr/>
        </p:nvSpPr>
        <p:spPr>
          <a:xfrm>
            <a:off x="2268223" y="4344513"/>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Natural Recon</a:t>
            </a:r>
          </a:p>
        </p:txBody>
      </p:sp>
      <p:sp>
        <p:nvSpPr>
          <p:cNvPr id="20" name="TextBox 19">
            <a:extLst>
              <a:ext uri="{FF2B5EF4-FFF2-40B4-BE49-F238E27FC236}">
                <a16:creationId xmlns:a16="http://schemas.microsoft.com/office/drawing/2014/main" id="{159148DB-E811-4088-ADB6-48E16223AB99}"/>
              </a:ext>
            </a:extLst>
          </p:cNvPr>
          <p:cNvSpPr txBox="1"/>
          <p:nvPr/>
        </p:nvSpPr>
        <p:spPr>
          <a:xfrm>
            <a:off x="2269373" y="6005597"/>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Skyline Walnut</a:t>
            </a:r>
          </a:p>
        </p:txBody>
      </p:sp>
      <p:sp>
        <p:nvSpPr>
          <p:cNvPr id="21" name="TextBox 20">
            <a:extLst>
              <a:ext uri="{FF2B5EF4-FFF2-40B4-BE49-F238E27FC236}">
                <a16:creationId xmlns:a16="http://schemas.microsoft.com/office/drawing/2014/main" id="{3A4ACE38-5982-4592-BB4E-01A87C1581AE}"/>
              </a:ext>
            </a:extLst>
          </p:cNvPr>
          <p:cNvSpPr txBox="1"/>
          <p:nvPr/>
        </p:nvSpPr>
        <p:spPr>
          <a:xfrm>
            <a:off x="7660734" y="4327373"/>
            <a:ext cx="1600200" cy="307777"/>
          </a:xfrm>
          <a:prstGeom prst="rect">
            <a:avLst/>
          </a:prstGeom>
          <a:noFill/>
        </p:spPr>
        <p:txBody>
          <a:bodyPr wrap="square" rtlCol="0" anchor="t">
            <a:spAutoFit/>
          </a:bodyPr>
          <a:lstStyle/>
          <a:p>
            <a:pPr algn="ctr"/>
            <a:r>
              <a:rPr lang="en-US" sz="1400">
                <a:latin typeface="Segoe UI" panose="020B0502040204020203" pitchFamily="34" charset="0"/>
                <a:cs typeface="Segoe UI" panose="020B0502040204020203" pitchFamily="34" charset="0"/>
              </a:rPr>
              <a:t>Florence Walnut</a:t>
            </a:r>
            <a:endParaRPr lang="en-US">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A19DEBDD-2CA3-4224-898F-712A28317F98}"/>
              </a:ext>
            </a:extLst>
          </p:cNvPr>
          <p:cNvSpPr txBox="1"/>
          <p:nvPr/>
        </p:nvSpPr>
        <p:spPr>
          <a:xfrm>
            <a:off x="628019" y="4344691"/>
            <a:ext cx="1283428" cy="307777"/>
          </a:xfrm>
          <a:prstGeom prst="rect">
            <a:avLst/>
          </a:prstGeom>
          <a:noFill/>
        </p:spPr>
        <p:txBody>
          <a:bodyPr wrap="none" rtlCol="0" anchor="t">
            <a:spAutoFit/>
          </a:bodyPr>
          <a:lstStyle/>
          <a:p>
            <a:r>
              <a:rPr lang="en-US" sz="1400">
                <a:latin typeface="Segoe UI" panose="020B0502040204020203" pitchFamily="34" charset="0"/>
                <a:cs typeface="Segoe UI" panose="020B0502040204020203" pitchFamily="34" charset="0"/>
              </a:rPr>
              <a:t>Veranda Teak </a:t>
            </a:r>
            <a:endParaRPr lang="en-US">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8902D845-0712-4D76-933B-7885AA0F07E5}"/>
              </a:ext>
            </a:extLst>
          </p:cNvPr>
          <p:cNvSpPr txBox="1"/>
          <p:nvPr/>
        </p:nvSpPr>
        <p:spPr>
          <a:xfrm>
            <a:off x="606716" y="5997971"/>
            <a:ext cx="1197059" cy="307777"/>
          </a:xfrm>
          <a:prstGeom prst="rect">
            <a:avLst/>
          </a:prstGeom>
          <a:noFill/>
        </p:spPr>
        <p:txBody>
          <a:bodyPr wrap="none" rtlCol="0" anchor="t">
            <a:spAutoFit/>
          </a:bodyPr>
          <a:lstStyle/>
          <a:p>
            <a:r>
              <a:rPr lang="en-US" sz="1400">
                <a:latin typeface="Segoe UI" panose="020B0502040204020203" pitchFamily="34" charset="0"/>
                <a:cs typeface="Segoe UI" panose="020B0502040204020203" pitchFamily="34" charset="0"/>
              </a:rPr>
              <a:t>Portico Teak </a:t>
            </a:r>
            <a:endParaRPr lang="en-US">
              <a:latin typeface="Segoe UI" panose="020B0502040204020203" pitchFamily="34" charset="0"/>
              <a:cs typeface="Segoe UI" panose="020B0502040204020203" pitchFamily="34" charset="0"/>
            </a:endParaRPr>
          </a:p>
        </p:txBody>
      </p:sp>
      <p:sp>
        <p:nvSpPr>
          <p:cNvPr id="30" name="TextBox 29">
            <a:extLst>
              <a:ext uri="{FF2B5EF4-FFF2-40B4-BE49-F238E27FC236}">
                <a16:creationId xmlns:a16="http://schemas.microsoft.com/office/drawing/2014/main" id="{3BB2A477-97B1-49A5-9C63-34E31536363F}"/>
              </a:ext>
            </a:extLst>
          </p:cNvPr>
          <p:cNvSpPr txBox="1"/>
          <p:nvPr/>
        </p:nvSpPr>
        <p:spPr>
          <a:xfrm>
            <a:off x="4169907" y="4344691"/>
            <a:ext cx="1078885" cy="307777"/>
          </a:xfrm>
          <a:prstGeom prst="rect">
            <a:avLst/>
          </a:prstGeom>
          <a:noFill/>
        </p:spPr>
        <p:txBody>
          <a:bodyPr wrap="none" rtlCol="0">
            <a:spAutoFit/>
          </a:bodyPr>
          <a:lstStyle/>
          <a:p>
            <a:r>
              <a:rPr lang="en-US" sz="1400">
                <a:latin typeface="Segoe UI" panose="020B0502040204020203" pitchFamily="34" charset="0"/>
                <a:cs typeface="Segoe UI" panose="020B0502040204020203" pitchFamily="34" charset="0"/>
              </a:rPr>
              <a:t>NeoWalnut</a:t>
            </a:r>
          </a:p>
        </p:txBody>
      </p:sp>
      <p:sp>
        <p:nvSpPr>
          <p:cNvPr id="32" name="TextBox 31">
            <a:extLst>
              <a:ext uri="{FF2B5EF4-FFF2-40B4-BE49-F238E27FC236}">
                <a16:creationId xmlns:a16="http://schemas.microsoft.com/office/drawing/2014/main" id="{53342BDF-C4B9-4C88-955D-CFD7D19FB7EB}"/>
              </a:ext>
            </a:extLst>
          </p:cNvPr>
          <p:cNvSpPr txBox="1"/>
          <p:nvPr/>
        </p:nvSpPr>
        <p:spPr>
          <a:xfrm>
            <a:off x="5941927" y="2671774"/>
            <a:ext cx="1338160" cy="307777"/>
          </a:xfrm>
          <a:prstGeom prst="rect">
            <a:avLst/>
          </a:prstGeom>
          <a:noFill/>
        </p:spPr>
        <p:txBody>
          <a:bodyPr wrap="square" rtlCol="0">
            <a:spAutoFit/>
          </a:bodyPr>
          <a:lstStyle/>
          <a:p>
            <a:r>
              <a:rPr lang="en-US" sz="1400">
                <a:latin typeface="Segoe UI" panose="020B0502040204020203" pitchFamily="34" charset="0"/>
                <a:cs typeface="Segoe UI" panose="020B0502040204020203" pitchFamily="34" charset="0"/>
              </a:rPr>
              <a:t>Fawn Cypress</a:t>
            </a:r>
          </a:p>
        </p:txBody>
      </p:sp>
      <p:grpSp>
        <p:nvGrpSpPr>
          <p:cNvPr id="2" name="Group 1">
            <a:extLst>
              <a:ext uri="{FF2B5EF4-FFF2-40B4-BE49-F238E27FC236}">
                <a16:creationId xmlns:a16="http://schemas.microsoft.com/office/drawing/2014/main" id="{8ACBBE19-7EF2-4641-BBD7-974FDAA2ED84}"/>
              </a:ext>
            </a:extLst>
          </p:cNvPr>
          <p:cNvGrpSpPr/>
          <p:nvPr/>
        </p:nvGrpSpPr>
        <p:grpSpPr>
          <a:xfrm>
            <a:off x="710760" y="1384854"/>
            <a:ext cx="8488139" cy="4597901"/>
            <a:chOff x="710760" y="1384854"/>
            <a:chExt cx="8488139" cy="4597901"/>
          </a:xfrm>
        </p:grpSpPr>
        <p:pic>
          <p:nvPicPr>
            <p:cNvPr id="9" name="Picture 8">
              <a:extLst>
                <a:ext uri="{FF2B5EF4-FFF2-40B4-BE49-F238E27FC236}">
                  <a16:creationId xmlns:a16="http://schemas.microsoft.com/office/drawing/2014/main" id="{83386E16-F8CF-4177-8D30-85FF716A26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769" b="9615"/>
            <a:stretch/>
          </p:blipFill>
          <p:spPr>
            <a:xfrm>
              <a:off x="2503169" y="4757607"/>
              <a:ext cx="1433231" cy="122514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765A5AB-2E95-4A03-9007-1F02397357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82" r="-2614" b="8333"/>
            <a:stretch/>
          </p:blipFill>
          <p:spPr>
            <a:xfrm>
              <a:off x="710760" y="4757891"/>
              <a:ext cx="1363838" cy="121858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0D6C942-F2D0-4736-B05D-72CE2B1866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58" r="1206" b="7684"/>
            <a:stretch/>
          </p:blipFill>
          <p:spPr>
            <a:xfrm>
              <a:off x="4270729" y="4748947"/>
              <a:ext cx="1342377" cy="122659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212D931-3CE4-47BA-BA1E-6482A646B99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544" b="4324"/>
            <a:stretch/>
          </p:blipFill>
          <p:spPr>
            <a:xfrm>
              <a:off x="2503147" y="1385014"/>
              <a:ext cx="1340466" cy="127123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2BC23896-CA27-44AE-9B46-318A9CFBAB5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4324"/>
            <a:stretch/>
          </p:blipFill>
          <p:spPr>
            <a:xfrm>
              <a:off x="4270729" y="1385013"/>
              <a:ext cx="1340428" cy="1271231"/>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4B8C6649-D147-45B4-953C-56E040AD719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25" t="-1014" r="2339" b="7976"/>
            <a:stretch/>
          </p:blipFill>
          <p:spPr>
            <a:xfrm>
              <a:off x="6043608" y="3052050"/>
              <a:ext cx="1343836" cy="1278219"/>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7506C72-C8BB-4660-A0E2-3BB59A7403E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989" r="1899" b="4154"/>
            <a:stretch/>
          </p:blipFill>
          <p:spPr>
            <a:xfrm>
              <a:off x="2503147" y="3091905"/>
              <a:ext cx="1338601" cy="1232424"/>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2ABDED52-B07A-4ACF-BB51-A3FACAAA4DD4}"/>
                </a:ext>
              </a:extLst>
            </p:cNvPr>
            <p:cNvPicPr>
              <a:picLocks noChangeAspect="1"/>
            </p:cNvPicPr>
            <p:nvPr/>
          </p:nvPicPr>
          <p:blipFill rotWithShape="1">
            <a:blip r:embed="rId10"/>
            <a:srcRect t="3933" r="4145" b="-562"/>
            <a:stretch/>
          </p:blipFill>
          <p:spPr>
            <a:xfrm>
              <a:off x="722538" y="1409349"/>
              <a:ext cx="1340996" cy="1249711"/>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F40C7DFF-591C-455F-95C9-EF23F8E16CE6}"/>
                </a:ext>
              </a:extLst>
            </p:cNvPr>
            <p:cNvPicPr>
              <a:picLocks noChangeAspect="1"/>
            </p:cNvPicPr>
            <p:nvPr/>
          </p:nvPicPr>
          <p:blipFill rotWithShape="1">
            <a:blip r:embed="rId11"/>
            <a:srcRect l="575" r="9195" b="9886"/>
            <a:stretch/>
          </p:blipFill>
          <p:spPr>
            <a:xfrm>
              <a:off x="7840311" y="3052050"/>
              <a:ext cx="1358588" cy="1257277"/>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7D458EC9-D543-4F8A-ACB6-580E46532AA3}"/>
                </a:ext>
              </a:extLst>
            </p:cNvPr>
            <p:cNvPicPr>
              <a:picLocks noChangeAspect="1"/>
            </p:cNvPicPr>
            <p:nvPr/>
          </p:nvPicPr>
          <p:blipFill rotWithShape="1">
            <a:blip r:embed="rId12"/>
            <a:srcRect t="-541" r="6061" b="4324"/>
            <a:stretch/>
          </p:blipFill>
          <p:spPr>
            <a:xfrm>
              <a:off x="7840312" y="1384854"/>
              <a:ext cx="1337429" cy="1269807"/>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85E99331-65DF-4ACC-9041-A3157879BE81}"/>
                </a:ext>
              </a:extLst>
            </p:cNvPr>
            <p:cNvPicPr>
              <a:picLocks noChangeAspect="1"/>
            </p:cNvPicPr>
            <p:nvPr/>
          </p:nvPicPr>
          <p:blipFill rotWithShape="1">
            <a:blip r:embed="rId13"/>
            <a:srcRect r="5584" b="4324"/>
            <a:stretch/>
          </p:blipFill>
          <p:spPr>
            <a:xfrm>
              <a:off x="4271444" y="3060709"/>
              <a:ext cx="1337503" cy="1271233"/>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4AFAD548-973C-422A-8CA7-6C54D186FDE6}"/>
                </a:ext>
              </a:extLst>
            </p:cNvPr>
            <p:cNvPicPr>
              <a:picLocks noChangeAspect="1"/>
            </p:cNvPicPr>
            <p:nvPr/>
          </p:nvPicPr>
          <p:blipFill rotWithShape="1">
            <a:blip r:embed="rId14"/>
            <a:srcRect l="980" t="92" r="7843" b="3691"/>
            <a:stretch/>
          </p:blipFill>
          <p:spPr>
            <a:xfrm>
              <a:off x="6047880" y="1384855"/>
              <a:ext cx="1340213" cy="1271233"/>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F9BD7445-9130-40D4-A858-F9253D94FDF7}"/>
                </a:ext>
              </a:extLst>
            </p:cNvPr>
            <p:cNvPicPr>
              <a:picLocks noChangeAspect="1"/>
            </p:cNvPicPr>
            <p:nvPr/>
          </p:nvPicPr>
          <p:blipFill rotWithShape="1">
            <a:blip r:embed="rId15"/>
            <a:srcRect l="21318" t="5837" r="23643" b="-1614"/>
            <a:stretch/>
          </p:blipFill>
          <p:spPr>
            <a:xfrm rot="16200000">
              <a:off x="790812" y="3022632"/>
              <a:ext cx="1231875" cy="1373719"/>
            </a:xfrm>
            <a:prstGeom prst="rect">
              <a:avLst/>
            </a:prstGeom>
            <a:ln>
              <a:noFill/>
            </a:ln>
            <a:effectLst>
              <a:outerShdw blurRad="292100" dist="139700" dir="2700000" algn="tl" rotWithShape="0">
                <a:srgbClr val="333333">
                  <a:alpha val="65000"/>
                </a:srgbClr>
              </a:outerShdw>
            </a:effectLst>
          </p:spPr>
        </p:pic>
      </p:grpSp>
      <p:sp>
        <p:nvSpPr>
          <p:cNvPr id="34" name="Rectangle 33">
            <a:extLst>
              <a:ext uri="{FF2B5EF4-FFF2-40B4-BE49-F238E27FC236}">
                <a16:creationId xmlns:a16="http://schemas.microsoft.com/office/drawing/2014/main" id="{2DD853BD-8197-4A9A-BB3E-3518314B1BD9}"/>
              </a:ext>
            </a:extLst>
          </p:cNvPr>
          <p:cNvSpPr/>
          <p:nvPr/>
        </p:nvSpPr>
        <p:spPr>
          <a:xfrm>
            <a:off x="7757907" y="2692459"/>
            <a:ext cx="1764324" cy="307777"/>
          </a:xfrm>
          <a:prstGeom prst="rect">
            <a:avLst/>
          </a:prstGeom>
          <a:noFill/>
        </p:spPr>
        <p:txBody>
          <a:bodyPr wrap="square" rtlCol="0" anchor="t">
            <a:spAutoFit/>
          </a:bodyPr>
          <a:lstStyle/>
          <a:p>
            <a:r>
              <a:rPr lang="en-US" sz="1400">
                <a:latin typeface="Segoe UI" panose="020B0502040204020203" pitchFamily="34" charset="0"/>
                <a:cs typeface="Segoe UI" panose="020B0502040204020203" pitchFamily="34" charset="0"/>
              </a:rPr>
              <a:t>Kingswood Walnut</a:t>
            </a:r>
          </a:p>
        </p:txBody>
      </p:sp>
    </p:spTree>
    <p:extLst>
      <p:ext uri="{BB962C8B-B14F-4D97-AF65-F5344CB8AC3E}">
        <p14:creationId xmlns:p14="http://schemas.microsoft.com/office/powerpoint/2010/main" val="4290145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8E2E02B1-C4C9-4B8D-A2E6-C51FAF2269DD}"/>
              </a:ext>
            </a:extLst>
          </p:cNvPr>
          <p:cNvSpPr txBox="1"/>
          <p:nvPr/>
        </p:nvSpPr>
        <p:spPr>
          <a:xfrm>
            <a:off x="2568717" y="5310720"/>
            <a:ext cx="95008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Flint </a:t>
            </a:r>
          </a:p>
        </p:txBody>
      </p:sp>
      <p:pic>
        <p:nvPicPr>
          <p:cNvPr id="1026" name="Picture 2" descr="Silver">
            <a:extLst>
              <a:ext uri="{FF2B5EF4-FFF2-40B4-BE49-F238E27FC236}">
                <a16:creationId xmlns:a16="http://schemas.microsoft.com/office/drawing/2014/main" id="{20D2B0CD-38B5-4953-BC20-FBB00D75B5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17"/>
          <a:stretch/>
        </p:blipFill>
        <p:spPr bwMode="auto">
          <a:xfrm>
            <a:off x="721411" y="3091651"/>
            <a:ext cx="977379" cy="8863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62A70769-84CA-42EE-96B8-6DFDD7C6D2DD}"/>
              </a:ext>
            </a:extLst>
          </p:cNvPr>
          <p:cNvSpPr txBox="1">
            <a:spLocks/>
          </p:cNvSpPr>
          <p:nvPr/>
        </p:nvSpPr>
        <p:spPr>
          <a:xfrm>
            <a:off x="607011" y="526510"/>
            <a:ext cx="7427280"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latin typeface="Segoe UI Semilight" panose="020B0402040204020203" pitchFamily="34" charset="0"/>
                <a:cs typeface="Segoe UI Semilight" panose="020B0402040204020203" pitchFamily="34" charset="0"/>
              </a:rPr>
              <a:t>Approach Pull Paint Colors </a:t>
            </a:r>
          </a:p>
        </p:txBody>
      </p:sp>
      <p:sp>
        <p:nvSpPr>
          <p:cNvPr id="57" name="Rectangle 56">
            <a:extLst>
              <a:ext uri="{FF2B5EF4-FFF2-40B4-BE49-F238E27FC236}">
                <a16:creationId xmlns:a16="http://schemas.microsoft.com/office/drawing/2014/main" id="{1B1E6621-D9EB-4630-B17D-33DF93809C8D}"/>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7B081CA2-AEE1-4130-9482-EEF1D93FF90E}"/>
              </a:ext>
            </a:extLst>
          </p:cNvPr>
          <p:cNvSpPr txBox="1"/>
          <p:nvPr/>
        </p:nvSpPr>
        <p:spPr>
          <a:xfrm rot="16200000">
            <a:off x="-286573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16" name="Rectangle 15">
            <a:extLst>
              <a:ext uri="{FF2B5EF4-FFF2-40B4-BE49-F238E27FC236}">
                <a16:creationId xmlns:a16="http://schemas.microsoft.com/office/drawing/2014/main" id="{A897204D-77D3-4D72-846C-83464C0A4A76}"/>
              </a:ext>
            </a:extLst>
          </p:cNvPr>
          <p:cNvSpPr/>
          <p:nvPr/>
        </p:nvSpPr>
        <p:spPr>
          <a:xfrm>
            <a:off x="631225" y="1287363"/>
            <a:ext cx="1648664" cy="276999"/>
          </a:xfrm>
          <a:prstGeom prst="rect">
            <a:avLst/>
          </a:prstGeom>
        </p:spPr>
        <p:txBody>
          <a:bodyPr wrap="square">
            <a:spAutoFit/>
          </a:bodyPr>
          <a:lstStyle/>
          <a:p>
            <a:pPr>
              <a:spcBef>
                <a:spcPts val="1100"/>
              </a:spcBef>
            </a:pPr>
            <a:r>
              <a:rPr lang="en-US" sz="1200" b="1">
                <a:latin typeface="Segoe UI" panose="020B0502040204020203" pitchFamily="34" charset="0"/>
                <a:cs typeface="Segoe UI" panose="020B0502040204020203" pitchFamily="34" charset="0"/>
              </a:rPr>
              <a:t>Bar Pull</a:t>
            </a:r>
            <a:endParaRPr lang="en-US" sz="1400" b="1">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038EE2BD-8EFC-4176-BE5D-8B0B32FA9A5E}"/>
              </a:ext>
            </a:extLst>
          </p:cNvPr>
          <p:cNvSpPr/>
          <p:nvPr/>
        </p:nvSpPr>
        <p:spPr>
          <a:xfrm>
            <a:off x="2080396" y="1282578"/>
            <a:ext cx="2441376" cy="276999"/>
          </a:xfrm>
          <a:prstGeom prst="rect">
            <a:avLst/>
          </a:prstGeom>
        </p:spPr>
        <p:txBody>
          <a:bodyPr wrap="square">
            <a:spAutoFit/>
          </a:bodyPr>
          <a:lstStyle/>
          <a:p>
            <a:pPr algn="r">
              <a:spcBef>
                <a:spcPts val="1100"/>
              </a:spcBef>
            </a:pPr>
            <a:r>
              <a:rPr lang="en-US" sz="1200" b="1">
                <a:latin typeface="Segoe UI" panose="020B0502040204020203" pitchFamily="34" charset="0"/>
                <a:cs typeface="Segoe UI" panose="020B0502040204020203" pitchFamily="34" charset="0"/>
              </a:rPr>
              <a:t>Square Pull (Q4 2020)</a:t>
            </a:r>
            <a:endParaRPr lang="en-US" sz="1400" b="1">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5FB6E2B7-7BFF-49CB-8DEA-63BA13A11403}"/>
              </a:ext>
            </a:extLst>
          </p:cNvPr>
          <p:cNvSpPr txBox="1"/>
          <p:nvPr/>
        </p:nvSpPr>
        <p:spPr>
          <a:xfrm>
            <a:off x="501721" y="2717547"/>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Designer White</a:t>
            </a:r>
          </a:p>
        </p:txBody>
      </p:sp>
      <p:sp>
        <p:nvSpPr>
          <p:cNvPr id="22" name="TextBox 21">
            <a:extLst>
              <a:ext uri="{FF2B5EF4-FFF2-40B4-BE49-F238E27FC236}">
                <a16:creationId xmlns:a16="http://schemas.microsoft.com/office/drawing/2014/main" id="{36B9B916-6520-4F54-8D70-2761AC1D6BBC}"/>
              </a:ext>
            </a:extLst>
          </p:cNvPr>
          <p:cNvSpPr txBox="1"/>
          <p:nvPr/>
        </p:nvSpPr>
        <p:spPr>
          <a:xfrm>
            <a:off x="3910982" y="2713383"/>
            <a:ext cx="894184"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Loft</a:t>
            </a:r>
          </a:p>
        </p:txBody>
      </p:sp>
      <p:sp>
        <p:nvSpPr>
          <p:cNvPr id="23" name="TextBox 22">
            <a:extLst>
              <a:ext uri="{FF2B5EF4-FFF2-40B4-BE49-F238E27FC236}">
                <a16:creationId xmlns:a16="http://schemas.microsoft.com/office/drawing/2014/main" id="{D00A4D93-D237-48EE-8D73-1F01A9CDE991}"/>
              </a:ext>
            </a:extLst>
          </p:cNvPr>
          <p:cNvSpPr txBox="1"/>
          <p:nvPr/>
        </p:nvSpPr>
        <p:spPr>
          <a:xfrm>
            <a:off x="2624447" y="4027284"/>
            <a:ext cx="899974"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Silver </a:t>
            </a:r>
          </a:p>
        </p:txBody>
      </p:sp>
      <p:pic>
        <p:nvPicPr>
          <p:cNvPr id="2" name="Picture 1">
            <a:extLst>
              <a:ext uri="{FF2B5EF4-FFF2-40B4-BE49-F238E27FC236}">
                <a16:creationId xmlns:a16="http://schemas.microsoft.com/office/drawing/2014/main" id="{36455794-6AFA-43ED-A33F-99CF736CF956}"/>
              </a:ext>
            </a:extLst>
          </p:cNvPr>
          <p:cNvPicPr>
            <a:picLocks noChangeAspect="1"/>
          </p:cNvPicPr>
          <p:nvPr/>
        </p:nvPicPr>
        <p:blipFill rotWithShape="1">
          <a:blip r:embed="rId4"/>
          <a:srcRect b="7863"/>
          <a:stretch/>
        </p:blipFill>
        <p:spPr>
          <a:xfrm>
            <a:off x="721411" y="4392560"/>
            <a:ext cx="961950" cy="886319"/>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23AB49A9-908A-4BE7-B9B2-D6A17FD0DA52}"/>
              </a:ext>
            </a:extLst>
          </p:cNvPr>
          <p:cNvSpPr txBox="1"/>
          <p:nvPr/>
        </p:nvSpPr>
        <p:spPr>
          <a:xfrm>
            <a:off x="502722" y="4018964"/>
            <a:ext cx="868277"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Silver </a:t>
            </a:r>
          </a:p>
        </p:txBody>
      </p:sp>
      <p:sp>
        <p:nvSpPr>
          <p:cNvPr id="27" name="TextBox 26">
            <a:extLst>
              <a:ext uri="{FF2B5EF4-FFF2-40B4-BE49-F238E27FC236}">
                <a16:creationId xmlns:a16="http://schemas.microsoft.com/office/drawing/2014/main" id="{1BDD6C28-F6FB-4AA3-8644-5DC1B9F59069}"/>
              </a:ext>
            </a:extLst>
          </p:cNvPr>
          <p:cNvSpPr txBox="1"/>
          <p:nvPr/>
        </p:nvSpPr>
        <p:spPr>
          <a:xfrm>
            <a:off x="317333" y="5310725"/>
            <a:ext cx="1187779"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Black   </a:t>
            </a:r>
          </a:p>
        </p:txBody>
      </p:sp>
      <p:pic>
        <p:nvPicPr>
          <p:cNvPr id="5" name="Picture 4">
            <a:extLst>
              <a:ext uri="{FF2B5EF4-FFF2-40B4-BE49-F238E27FC236}">
                <a16:creationId xmlns:a16="http://schemas.microsoft.com/office/drawing/2014/main" id="{2351EC11-D5B2-41AA-8E6B-396BD22EA8C7}"/>
              </a:ext>
            </a:extLst>
          </p:cNvPr>
          <p:cNvPicPr>
            <a:picLocks noChangeAspect="1"/>
          </p:cNvPicPr>
          <p:nvPr/>
        </p:nvPicPr>
        <p:blipFill rotWithShape="1">
          <a:blip r:embed="rId5"/>
          <a:srcRect r="2712" b="8301"/>
          <a:stretch/>
        </p:blipFill>
        <p:spPr>
          <a:xfrm>
            <a:off x="4210615" y="3120341"/>
            <a:ext cx="959647" cy="904531"/>
          </a:xfrm>
          <a:prstGeom prst="rect">
            <a:avLst/>
          </a:prstGeom>
          <a:ln>
            <a:noFill/>
          </a:ln>
          <a:effectLst>
            <a:outerShdw blurRad="292100" dist="139700" dir="2700000" algn="tl" rotWithShape="0">
              <a:srgbClr val="333333">
                <a:alpha val="65000"/>
              </a:srgbClr>
            </a:outerShdw>
          </a:effectLst>
        </p:spPr>
      </p:pic>
      <p:sp>
        <p:nvSpPr>
          <p:cNvPr id="36" name="TextBox 35">
            <a:extLst>
              <a:ext uri="{FF2B5EF4-FFF2-40B4-BE49-F238E27FC236}">
                <a16:creationId xmlns:a16="http://schemas.microsoft.com/office/drawing/2014/main" id="{68375918-B232-47DC-9DF6-6E156FDED40C}"/>
              </a:ext>
            </a:extLst>
          </p:cNvPr>
          <p:cNvSpPr txBox="1"/>
          <p:nvPr/>
        </p:nvSpPr>
        <p:spPr>
          <a:xfrm>
            <a:off x="2665891" y="2714481"/>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Designer White</a:t>
            </a:r>
          </a:p>
        </p:txBody>
      </p:sp>
      <p:sp>
        <p:nvSpPr>
          <p:cNvPr id="38" name="TextBox 37">
            <a:extLst>
              <a:ext uri="{FF2B5EF4-FFF2-40B4-BE49-F238E27FC236}">
                <a16:creationId xmlns:a16="http://schemas.microsoft.com/office/drawing/2014/main" id="{74B06ADA-058B-4C2F-9F23-9C61C9B09EFE}"/>
              </a:ext>
            </a:extLst>
          </p:cNvPr>
          <p:cNvSpPr txBox="1"/>
          <p:nvPr/>
        </p:nvSpPr>
        <p:spPr>
          <a:xfrm>
            <a:off x="4018770" y="5310719"/>
            <a:ext cx="1272315"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Matte Black</a:t>
            </a:r>
          </a:p>
        </p:txBody>
      </p:sp>
      <p:sp>
        <p:nvSpPr>
          <p:cNvPr id="35" name="TextBox 34">
            <a:extLst>
              <a:ext uri="{FF2B5EF4-FFF2-40B4-BE49-F238E27FC236}">
                <a16:creationId xmlns:a16="http://schemas.microsoft.com/office/drawing/2014/main" id="{40CAEFDD-F6BF-42AA-A511-7BBAA11599C2}"/>
              </a:ext>
            </a:extLst>
          </p:cNvPr>
          <p:cNvSpPr txBox="1"/>
          <p:nvPr/>
        </p:nvSpPr>
        <p:spPr>
          <a:xfrm>
            <a:off x="4003268" y="4032336"/>
            <a:ext cx="861699"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Pyrite </a:t>
            </a:r>
          </a:p>
        </p:txBody>
      </p:sp>
      <p:pic>
        <p:nvPicPr>
          <p:cNvPr id="42" name="Picture 41">
            <a:extLst>
              <a:ext uri="{FF2B5EF4-FFF2-40B4-BE49-F238E27FC236}">
                <a16:creationId xmlns:a16="http://schemas.microsoft.com/office/drawing/2014/main" id="{CB1FD494-8C6E-4D38-A6DD-1FFE3ECA76EE}"/>
              </a:ext>
            </a:extLst>
          </p:cNvPr>
          <p:cNvPicPr>
            <a:picLocks noChangeAspect="1"/>
          </p:cNvPicPr>
          <p:nvPr/>
        </p:nvPicPr>
        <p:blipFill rotWithShape="1">
          <a:blip r:embed="rId6"/>
          <a:srcRect t="3933" r="4145" b="-562"/>
          <a:stretch/>
        </p:blipFill>
        <p:spPr>
          <a:xfrm>
            <a:off x="707278" y="1767024"/>
            <a:ext cx="970602" cy="904531"/>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AAFE3E2A-BD89-44D5-87FA-47AA452AE79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1797" r="-544" b="4324"/>
          <a:stretch/>
        </p:blipFill>
        <p:spPr>
          <a:xfrm>
            <a:off x="4196712" y="1767024"/>
            <a:ext cx="963563" cy="896631"/>
          </a:xfrm>
          <a:prstGeom prst="rect">
            <a:avLst/>
          </a:prstGeom>
          <a:ln>
            <a:noFill/>
          </a:ln>
          <a:effectLst>
            <a:outerShdw blurRad="292100" dist="139700" dir="2700000" algn="tl" rotWithShape="0">
              <a:srgbClr val="333333">
                <a:alpha val="65000"/>
              </a:srgbClr>
            </a:outerShdw>
          </a:effectLst>
        </p:spPr>
      </p:pic>
      <p:pic>
        <p:nvPicPr>
          <p:cNvPr id="46" name="Picture 45">
            <a:extLst>
              <a:ext uri="{FF2B5EF4-FFF2-40B4-BE49-F238E27FC236}">
                <a16:creationId xmlns:a16="http://schemas.microsoft.com/office/drawing/2014/main" id="{7D0EA706-E892-4FA0-B37B-6E55D9FE65E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258" r="1206" b="6814"/>
          <a:stretch/>
        </p:blipFill>
        <p:spPr>
          <a:xfrm>
            <a:off x="2883002" y="4361959"/>
            <a:ext cx="980672" cy="904531"/>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10DEF27D-B50E-4E93-AEF0-B7A1927B2330}"/>
              </a:ext>
            </a:extLst>
          </p:cNvPr>
          <p:cNvPicPr>
            <a:picLocks noChangeAspect="1"/>
          </p:cNvPicPr>
          <p:nvPr/>
        </p:nvPicPr>
        <p:blipFill rotWithShape="1">
          <a:blip r:embed="rId6"/>
          <a:srcRect t="3933" r="4145" b="-562"/>
          <a:stretch/>
        </p:blipFill>
        <p:spPr>
          <a:xfrm>
            <a:off x="2886015" y="1767024"/>
            <a:ext cx="970602" cy="904531"/>
          </a:xfrm>
          <a:prstGeom prst="rect">
            <a:avLst/>
          </a:prstGeom>
          <a:ln>
            <a:noFill/>
          </a:ln>
          <a:effectLst>
            <a:outerShdw blurRad="292100" dist="139700" dir="2700000" algn="tl" rotWithShape="0">
              <a:srgbClr val="333333">
                <a:alpha val="65000"/>
              </a:srgbClr>
            </a:outerShdw>
          </a:effectLst>
        </p:spPr>
      </p:pic>
      <p:pic>
        <p:nvPicPr>
          <p:cNvPr id="29" name="Picture 2" descr="Silver">
            <a:extLst>
              <a:ext uri="{FF2B5EF4-FFF2-40B4-BE49-F238E27FC236}">
                <a16:creationId xmlns:a16="http://schemas.microsoft.com/office/drawing/2014/main" id="{A207A524-4CA0-40CF-B60B-24BAD55320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17"/>
          <a:stretch/>
        </p:blipFill>
        <p:spPr bwMode="auto">
          <a:xfrm>
            <a:off x="2879238" y="3129448"/>
            <a:ext cx="977379" cy="8863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5FB1ADA7-160F-42B5-80B7-7A282979B6EC}"/>
              </a:ext>
            </a:extLst>
          </p:cNvPr>
          <p:cNvPicPr>
            <a:picLocks noChangeAspect="1"/>
          </p:cNvPicPr>
          <p:nvPr/>
        </p:nvPicPr>
        <p:blipFill rotWithShape="1">
          <a:blip r:embed="rId4"/>
          <a:srcRect b="7863"/>
          <a:stretch/>
        </p:blipFill>
        <p:spPr>
          <a:xfrm>
            <a:off x="4196712" y="4382256"/>
            <a:ext cx="961950" cy="886319"/>
          </a:xfrm>
          <a:prstGeom prst="rect">
            <a:avLst/>
          </a:prstGeom>
          <a:ln>
            <a:noFill/>
          </a:ln>
          <a:effectLst>
            <a:outerShdw blurRad="292100" dist="139700" dir="2700000" algn="tl" rotWithShape="0">
              <a:srgbClr val="333333">
                <a:alpha val="65000"/>
              </a:srgbClr>
            </a:outerShdw>
          </a:effectLst>
        </p:spPr>
      </p:pic>
      <p:sp>
        <p:nvSpPr>
          <p:cNvPr id="31" name="Rectangle 30">
            <a:extLst>
              <a:ext uri="{FF2B5EF4-FFF2-40B4-BE49-F238E27FC236}">
                <a16:creationId xmlns:a16="http://schemas.microsoft.com/office/drawing/2014/main" id="{5C23A86D-19B1-458E-89F7-A85D39C59D0F}"/>
              </a:ext>
            </a:extLst>
          </p:cNvPr>
          <p:cNvSpPr/>
          <p:nvPr/>
        </p:nvSpPr>
        <p:spPr>
          <a:xfrm>
            <a:off x="5857679" y="1284056"/>
            <a:ext cx="2654432" cy="276999"/>
          </a:xfrm>
          <a:prstGeom prst="rect">
            <a:avLst/>
          </a:prstGeom>
        </p:spPr>
        <p:txBody>
          <a:bodyPr wrap="square">
            <a:spAutoFit/>
          </a:bodyPr>
          <a:lstStyle/>
          <a:p>
            <a:pPr algn="r">
              <a:spcBef>
                <a:spcPts val="1100"/>
              </a:spcBef>
            </a:pPr>
            <a:r>
              <a:rPr lang="en-US" sz="1200" b="1">
                <a:latin typeface="Segoe UI" panose="020B0502040204020203" pitchFamily="34" charset="0"/>
                <a:cs typeface="Segoe UI" panose="020B0502040204020203" pitchFamily="34" charset="0"/>
              </a:rPr>
              <a:t>Halo &amp; Beam Pulls (Q1 2021) </a:t>
            </a:r>
            <a:endParaRPr lang="en-US" sz="1400" b="1">
              <a:latin typeface="Segoe UI" panose="020B0502040204020203" pitchFamily="34" charset="0"/>
              <a:cs typeface="Segoe UI" panose="020B0502040204020203" pitchFamily="34" charset="0"/>
            </a:endParaRPr>
          </a:p>
        </p:txBody>
      </p:sp>
      <p:pic>
        <p:nvPicPr>
          <p:cNvPr id="32" name="Picture 31">
            <a:extLst>
              <a:ext uri="{FF2B5EF4-FFF2-40B4-BE49-F238E27FC236}">
                <a16:creationId xmlns:a16="http://schemas.microsoft.com/office/drawing/2014/main" id="{C9AD3830-0E85-46F4-8AFB-418A0240F144}"/>
              </a:ext>
            </a:extLst>
          </p:cNvPr>
          <p:cNvPicPr>
            <a:picLocks noChangeAspect="1"/>
          </p:cNvPicPr>
          <p:nvPr/>
        </p:nvPicPr>
        <p:blipFill rotWithShape="1">
          <a:blip r:embed="rId6"/>
          <a:srcRect t="3933" r="4145" b="-562"/>
          <a:stretch/>
        </p:blipFill>
        <p:spPr>
          <a:xfrm>
            <a:off x="6367775" y="1767024"/>
            <a:ext cx="970602" cy="904531"/>
          </a:xfrm>
          <a:prstGeom prst="rect">
            <a:avLst/>
          </a:prstGeom>
          <a:ln>
            <a:noFill/>
          </a:ln>
          <a:effectLst>
            <a:outerShdw blurRad="292100" dist="139700" dir="2700000" algn="tl" rotWithShape="0">
              <a:srgbClr val="333333">
                <a:alpha val="65000"/>
              </a:srgbClr>
            </a:outerShdw>
          </a:effectLst>
        </p:spPr>
      </p:pic>
      <p:pic>
        <p:nvPicPr>
          <p:cNvPr id="33" name="Picture 2" descr="Silver">
            <a:extLst>
              <a:ext uri="{FF2B5EF4-FFF2-40B4-BE49-F238E27FC236}">
                <a16:creationId xmlns:a16="http://schemas.microsoft.com/office/drawing/2014/main" id="{F033CD94-690C-4CEB-8FE8-906AB4DC84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17"/>
          <a:stretch/>
        </p:blipFill>
        <p:spPr bwMode="auto">
          <a:xfrm>
            <a:off x="7679605" y="1777337"/>
            <a:ext cx="977379" cy="8863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79F36CF1-24D6-4FA2-A466-7229E0E6BABB}"/>
              </a:ext>
            </a:extLst>
          </p:cNvPr>
          <p:cNvPicPr>
            <a:picLocks noChangeAspect="1"/>
          </p:cNvPicPr>
          <p:nvPr/>
        </p:nvPicPr>
        <p:blipFill rotWithShape="1">
          <a:blip r:embed="rId5"/>
          <a:srcRect r="2712" b="8301"/>
          <a:stretch/>
        </p:blipFill>
        <p:spPr>
          <a:xfrm>
            <a:off x="6373252" y="3129446"/>
            <a:ext cx="959647" cy="904531"/>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3C3893D4-E6C4-4390-9080-15178000E72C}"/>
              </a:ext>
            </a:extLst>
          </p:cNvPr>
          <p:cNvPicPr>
            <a:picLocks noChangeAspect="1"/>
          </p:cNvPicPr>
          <p:nvPr/>
        </p:nvPicPr>
        <p:blipFill rotWithShape="1">
          <a:blip r:embed="rId4"/>
          <a:srcRect b="7863"/>
          <a:stretch/>
        </p:blipFill>
        <p:spPr>
          <a:xfrm>
            <a:off x="7679605" y="3129446"/>
            <a:ext cx="961950" cy="886319"/>
          </a:xfrm>
          <a:prstGeom prst="rect">
            <a:avLst/>
          </a:prstGeom>
          <a:ln>
            <a:noFill/>
          </a:ln>
          <a:effectLst>
            <a:outerShdw blurRad="292100" dist="139700" dir="2700000" algn="tl" rotWithShape="0">
              <a:srgbClr val="333333">
                <a:alpha val="65000"/>
              </a:srgbClr>
            </a:outerShdw>
          </a:effectLst>
        </p:spPr>
      </p:pic>
      <p:sp>
        <p:nvSpPr>
          <p:cNvPr id="40" name="TextBox 39">
            <a:extLst>
              <a:ext uri="{FF2B5EF4-FFF2-40B4-BE49-F238E27FC236}">
                <a16:creationId xmlns:a16="http://schemas.microsoft.com/office/drawing/2014/main" id="{88C148F1-2977-466E-9EB5-40C1B5BFD4E2}"/>
              </a:ext>
            </a:extLst>
          </p:cNvPr>
          <p:cNvSpPr txBox="1"/>
          <p:nvPr/>
        </p:nvSpPr>
        <p:spPr>
          <a:xfrm>
            <a:off x="6165182" y="2715955"/>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Designer White</a:t>
            </a:r>
          </a:p>
        </p:txBody>
      </p:sp>
      <p:sp>
        <p:nvSpPr>
          <p:cNvPr id="41" name="TextBox 40">
            <a:extLst>
              <a:ext uri="{FF2B5EF4-FFF2-40B4-BE49-F238E27FC236}">
                <a16:creationId xmlns:a16="http://schemas.microsoft.com/office/drawing/2014/main" id="{8F53044F-6AEF-41CD-84D8-756CC3B53C44}"/>
              </a:ext>
            </a:extLst>
          </p:cNvPr>
          <p:cNvSpPr txBox="1"/>
          <p:nvPr/>
        </p:nvSpPr>
        <p:spPr>
          <a:xfrm>
            <a:off x="7428760" y="2714871"/>
            <a:ext cx="899974"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Silver </a:t>
            </a:r>
          </a:p>
        </p:txBody>
      </p:sp>
      <p:sp>
        <p:nvSpPr>
          <p:cNvPr id="43" name="TextBox 42">
            <a:extLst>
              <a:ext uri="{FF2B5EF4-FFF2-40B4-BE49-F238E27FC236}">
                <a16:creationId xmlns:a16="http://schemas.microsoft.com/office/drawing/2014/main" id="{ABAFD4D4-E028-4C43-83E3-BBDD73F8B977}"/>
              </a:ext>
            </a:extLst>
          </p:cNvPr>
          <p:cNvSpPr txBox="1"/>
          <p:nvPr/>
        </p:nvSpPr>
        <p:spPr>
          <a:xfrm>
            <a:off x="6153147" y="4033816"/>
            <a:ext cx="861699"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Pyrite </a:t>
            </a:r>
          </a:p>
        </p:txBody>
      </p:sp>
      <p:sp>
        <p:nvSpPr>
          <p:cNvPr id="48" name="TextBox 47">
            <a:extLst>
              <a:ext uri="{FF2B5EF4-FFF2-40B4-BE49-F238E27FC236}">
                <a16:creationId xmlns:a16="http://schemas.microsoft.com/office/drawing/2014/main" id="{5E3F4730-ADBF-4013-A62D-085B1B972DEC}"/>
              </a:ext>
            </a:extLst>
          </p:cNvPr>
          <p:cNvSpPr txBox="1"/>
          <p:nvPr/>
        </p:nvSpPr>
        <p:spPr>
          <a:xfrm>
            <a:off x="7491424" y="4033812"/>
            <a:ext cx="1272315"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Matte Black</a:t>
            </a:r>
          </a:p>
        </p:txBody>
      </p:sp>
      <p:sp>
        <p:nvSpPr>
          <p:cNvPr id="49" name="Rectangle 48">
            <a:extLst>
              <a:ext uri="{FF2B5EF4-FFF2-40B4-BE49-F238E27FC236}">
                <a16:creationId xmlns:a16="http://schemas.microsoft.com/office/drawing/2014/main" id="{9B4A8F7A-3BF2-457C-B8CE-48D853A99426}"/>
              </a:ext>
            </a:extLst>
          </p:cNvPr>
          <p:cNvSpPr/>
          <p:nvPr/>
        </p:nvSpPr>
        <p:spPr>
          <a:xfrm>
            <a:off x="9472474" y="1285535"/>
            <a:ext cx="1101206" cy="276999"/>
          </a:xfrm>
          <a:prstGeom prst="rect">
            <a:avLst/>
          </a:prstGeom>
        </p:spPr>
        <p:txBody>
          <a:bodyPr wrap="square">
            <a:spAutoFit/>
          </a:bodyPr>
          <a:lstStyle/>
          <a:p>
            <a:pPr algn="r">
              <a:spcBef>
                <a:spcPts val="1100"/>
              </a:spcBef>
            </a:pPr>
            <a:r>
              <a:rPr lang="en-US" sz="1200" b="1">
                <a:latin typeface="Segoe UI" panose="020B0502040204020203" pitchFamily="34" charset="0"/>
                <a:cs typeface="Segoe UI" panose="020B0502040204020203" pitchFamily="34" charset="0"/>
              </a:rPr>
              <a:t>Arch Pull</a:t>
            </a:r>
            <a:endParaRPr lang="en-US" sz="1400" b="1">
              <a:latin typeface="Segoe UI" panose="020B0502040204020203" pitchFamily="34" charset="0"/>
              <a:cs typeface="Segoe UI" panose="020B0502040204020203" pitchFamily="34" charset="0"/>
            </a:endParaRPr>
          </a:p>
        </p:txBody>
      </p:sp>
      <p:pic>
        <p:nvPicPr>
          <p:cNvPr id="50" name="Picture 2" descr="Silver">
            <a:extLst>
              <a:ext uri="{FF2B5EF4-FFF2-40B4-BE49-F238E27FC236}">
                <a16:creationId xmlns:a16="http://schemas.microsoft.com/office/drawing/2014/main" id="{3EBED01E-3E76-4527-AB7A-361C215282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17"/>
          <a:stretch/>
        </p:blipFill>
        <p:spPr bwMode="auto">
          <a:xfrm>
            <a:off x="9849535" y="1767024"/>
            <a:ext cx="977379" cy="8863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4830DAA8-584C-414E-8D79-E87AEF8CFC5E}"/>
              </a:ext>
            </a:extLst>
          </p:cNvPr>
          <p:cNvSpPr txBox="1"/>
          <p:nvPr/>
        </p:nvSpPr>
        <p:spPr>
          <a:xfrm>
            <a:off x="9596395" y="2716350"/>
            <a:ext cx="899974"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Silver </a:t>
            </a:r>
          </a:p>
        </p:txBody>
      </p:sp>
      <p:pic>
        <p:nvPicPr>
          <p:cNvPr id="52" name="Picture 51" descr="A close up of a door&#10;&#10;Description automatically generated">
            <a:extLst>
              <a:ext uri="{FF2B5EF4-FFF2-40B4-BE49-F238E27FC236}">
                <a16:creationId xmlns:a16="http://schemas.microsoft.com/office/drawing/2014/main" id="{3A86711A-95AD-4F17-AAD0-5276162F2E02}"/>
              </a:ext>
            </a:extLst>
          </p:cNvPr>
          <p:cNvPicPr>
            <a:picLocks noChangeAspect="1"/>
          </p:cNvPicPr>
          <p:nvPr/>
        </p:nvPicPr>
        <p:blipFill rotWithShape="1">
          <a:blip r:embed="rId9">
            <a:extLst>
              <a:ext uri="{28A0092B-C50C-407E-A947-70E740481C1C}">
                <a14:useLocalDpi xmlns:a14="http://schemas.microsoft.com/office/drawing/2010/main" val="0"/>
              </a:ext>
            </a:extLst>
          </a:blip>
          <a:srcRect l="36523" t="41033" r="36627" b="47921"/>
          <a:stretch/>
        </p:blipFill>
        <p:spPr>
          <a:xfrm>
            <a:off x="3265545" y="5873318"/>
            <a:ext cx="1475446" cy="404700"/>
          </a:xfrm>
          <a:prstGeom prst="rect">
            <a:avLst/>
          </a:prstGeom>
        </p:spPr>
      </p:pic>
      <p:pic>
        <p:nvPicPr>
          <p:cNvPr id="53" name="Picture 52" descr="A close up of a piece of wood&#10;&#10;Description automatically generated">
            <a:extLst>
              <a:ext uri="{FF2B5EF4-FFF2-40B4-BE49-F238E27FC236}">
                <a16:creationId xmlns:a16="http://schemas.microsoft.com/office/drawing/2014/main" id="{197F21BC-F742-4902-9978-DBC31738EADC}"/>
              </a:ext>
            </a:extLst>
          </p:cNvPr>
          <p:cNvPicPr>
            <a:picLocks noChangeAspect="1"/>
          </p:cNvPicPr>
          <p:nvPr/>
        </p:nvPicPr>
        <p:blipFill rotWithShape="1">
          <a:blip r:embed="rId10">
            <a:extLst>
              <a:ext uri="{28A0092B-C50C-407E-A947-70E740481C1C}">
                <a14:useLocalDpi xmlns:a14="http://schemas.microsoft.com/office/drawing/2010/main" val="0"/>
              </a:ext>
            </a:extLst>
          </a:blip>
          <a:srcRect l="33984" t="39535" r="34322" b="47425"/>
          <a:stretch/>
        </p:blipFill>
        <p:spPr>
          <a:xfrm>
            <a:off x="7591010" y="5879608"/>
            <a:ext cx="1475447" cy="404705"/>
          </a:xfrm>
          <a:prstGeom prst="rect">
            <a:avLst/>
          </a:prstGeom>
        </p:spPr>
      </p:pic>
      <p:pic>
        <p:nvPicPr>
          <p:cNvPr id="54" name="Picture 53" descr="A picture containing indoor, building, sitting, wooden&#10;&#10;Description automatically generated">
            <a:extLst>
              <a:ext uri="{FF2B5EF4-FFF2-40B4-BE49-F238E27FC236}">
                <a16:creationId xmlns:a16="http://schemas.microsoft.com/office/drawing/2014/main" id="{61AE35FD-9ADA-4EE1-8BC1-58238252EE42}"/>
              </a:ext>
            </a:extLst>
          </p:cNvPr>
          <p:cNvPicPr>
            <a:picLocks noChangeAspect="1"/>
          </p:cNvPicPr>
          <p:nvPr/>
        </p:nvPicPr>
        <p:blipFill rotWithShape="1">
          <a:blip r:embed="rId11">
            <a:extLst>
              <a:ext uri="{28A0092B-C50C-407E-A947-70E740481C1C}">
                <a14:useLocalDpi xmlns:a14="http://schemas.microsoft.com/office/drawing/2010/main" val="0"/>
              </a:ext>
            </a:extLst>
          </a:blip>
          <a:srcRect l="33896" t="39982" r="33449" b="46681"/>
          <a:stretch/>
        </p:blipFill>
        <p:spPr>
          <a:xfrm>
            <a:off x="5946232" y="5879608"/>
            <a:ext cx="1475447" cy="401734"/>
          </a:xfrm>
          <a:prstGeom prst="rect">
            <a:avLst/>
          </a:prstGeom>
        </p:spPr>
      </p:pic>
      <p:pic>
        <p:nvPicPr>
          <p:cNvPr id="55" name="Picture 54" descr="A wooden floor&#10;&#10;Description automatically generated">
            <a:extLst>
              <a:ext uri="{FF2B5EF4-FFF2-40B4-BE49-F238E27FC236}">
                <a16:creationId xmlns:a16="http://schemas.microsoft.com/office/drawing/2014/main" id="{452EAF91-5A6E-46F4-9B8C-11EAA4498017}"/>
              </a:ext>
            </a:extLst>
          </p:cNvPr>
          <p:cNvPicPr>
            <a:picLocks noChangeAspect="1"/>
          </p:cNvPicPr>
          <p:nvPr/>
        </p:nvPicPr>
        <p:blipFill rotWithShape="1">
          <a:blip r:embed="rId12">
            <a:extLst>
              <a:ext uri="{28A0092B-C50C-407E-A947-70E740481C1C}">
                <a14:useLocalDpi xmlns:a14="http://schemas.microsoft.com/office/drawing/2010/main" val="0"/>
              </a:ext>
            </a:extLst>
          </a:blip>
          <a:srcRect l="30763" t="39278" r="31643" b="44590"/>
          <a:stretch/>
        </p:blipFill>
        <p:spPr>
          <a:xfrm>
            <a:off x="9796473" y="5879608"/>
            <a:ext cx="1399792" cy="400416"/>
          </a:xfrm>
          <a:prstGeom prst="rect">
            <a:avLst/>
          </a:prstGeom>
        </p:spPr>
      </p:pic>
      <p:pic>
        <p:nvPicPr>
          <p:cNvPr id="8" name="Picture 7">
            <a:extLst>
              <a:ext uri="{FF2B5EF4-FFF2-40B4-BE49-F238E27FC236}">
                <a16:creationId xmlns:a16="http://schemas.microsoft.com/office/drawing/2014/main" id="{01D56AF1-AE4D-4641-9C95-FD12C30A22EF}"/>
              </a:ext>
            </a:extLst>
          </p:cNvPr>
          <p:cNvPicPr>
            <a:picLocks noChangeAspect="1"/>
          </p:cNvPicPr>
          <p:nvPr/>
        </p:nvPicPr>
        <p:blipFill>
          <a:blip r:embed="rId13"/>
          <a:stretch>
            <a:fillRect/>
          </a:stretch>
        </p:blipFill>
        <p:spPr>
          <a:xfrm>
            <a:off x="428315" y="5879608"/>
            <a:ext cx="1563570" cy="398410"/>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2451992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8E2E02B1-C4C9-4B8D-A2E6-C51FAF2269DD}"/>
              </a:ext>
            </a:extLst>
          </p:cNvPr>
          <p:cNvSpPr txBox="1"/>
          <p:nvPr/>
        </p:nvSpPr>
        <p:spPr>
          <a:xfrm>
            <a:off x="4610587" y="5230821"/>
            <a:ext cx="95008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Flint </a:t>
            </a:r>
          </a:p>
        </p:txBody>
      </p:sp>
      <p:pic>
        <p:nvPicPr>
          <p:cNvPr id="1026" name="Picture 2" descr="Silver">
            <a:extLst>
              <a:ext uri="{FF2B5EF4-FFF2-40B4-BE49-F238E27FC236}">
                <a16:creationId xmlns:a16="http://schemas.microsoft.com/office/drawing/2014/main" id="{20D2B0CD-38B5-4953-BC20-FBB00D75B5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17"/>
          <a:stretch/>
        </p:blipFill>
        <p:spPr bwMode="auto">
          <a:xfrm>
            <a:off x="2386275" y="1787535"/>
            <a:ext cx="1355489" cy="12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62A70769-84CA-42EE-96B8-6DFDD7C6D2DD}"/>
              </a:ext>
            </a:extLst>
          </p:cNvPr>
          <p:cNvSpPr txBox="1">
            <a:spLocks/>
          </p:cNvSpPr>
          <p:nvPr/>
        </p:nvSpPr>
        <p:spPr>
          <a:xfrm>
            <a:off x="607012" y="526510"/>
            <a:ext cx="9549042"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latin typeface="Segoe UI Semilight" panose="020B0402040204020203" pitchFamily="34" charset="0"/>
                <a:cs typeface="Segoe UI Semilight" panose="020B0402040204020203" pitchFamily="34" charset="0"/>
              </a:rPr>
              <a:t>Approach Storage Feet Paint Colors</a:t>
            </a:r>
          </a:p>
        </p:txBody>
      </p:sp>
      <p:sp>
        <p:nvSpPr>
          <p:cNvPr id="57" name="Rectangle 56">
            <a:extLst>
              <a:ext uri="{FF2B5EF4-FFF2-40B4-BE49-F238E27FC236}">
                <a16:creationId xmlns:a16="http://schemas.microsoft.com/office/drawing/2014/main" id="{1B1E6621-D9EB-4630-B17D-33DF93809C8D}"/>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7B081CA2-AEE1-4130-9482-EEF1D93FF90E}"/>
              </a:ext>
            </a:extLst>
          </p:cNvPr>
          <p:cNvSpPr txBox="1"/>
          <p:nvPr/>
        </p:nvSpPr>
        <p:spPr>
          <a:xfrm rot="16200000">
            <a:off x="-286573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16" name="Rectangle 15">
            <a:extLst>
              <a:ext uri="{FF2B5EF4-FFF2-40B4-BE49-F238E27FC236}">
                <a16:creationId xmlns:a16="http://schemas.microsoft.com/office/drawing/2014/main" id="{A897204D-77D3-4D72-846C-83464C0A4A76}"/>
              </a:ext>
            </a:extLst>
          </p:cNvPr>
          <p:cNvSpPr/>
          <p:nvPr/>
        </p:nvSpPr>
        <p:spPr>
          <a:xfrm>
            <a:off x="631225" y="1287363"/>
            <a:ext cx="1648664" cy="276999"/>
          </a:xfrm>
          <a:prstGeom prst="rect">
            <a:avLst/>
          </a:prstGeom>
        </p:spPr>
        <p:txBody>
          <a:bodyPr wrap="square">
            <a:spAutoFit/>
          </a:bodyPr>
          <a:lstStyle/>
          <a:p>
            <a:pPr>
              <a:spcBef>
                <a:spcPts val="1100"/>
              </a:spcBef>
            </a:pPr>
            <a:r>
              <a:rPr lang="en-US" sz="1200" b="1">
                <a:latin typeface="Segoe UI" panose="020B0502040204020203" pitchFamily="34" charset="0"/>
                <a:cs typeface="Segoe UI" panose="020B0502040204020203" pitchFamily="34" charset="0"/>
              </a:rPr>
              <a:t>Current Blade Foot</a:t>
            </a:r>
            <a:endParaRPr lang="en-US" sz="1400" b="1">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038EE2BD-8EFC-4176-BE5D-8B0B32FA9A5E}"/>
              </a:ext>
            </a:extLst>
          </p:cNvPr>
          <p:cNvSpPr/>
          <p:nvPr/>
        </p:nvSpPr>
        <p:spPr>
          <a:xfrm>
            <a:off x="4678523" y="1282578"/>
            <a:ext cx="1365651" cy="276999"/>
          </a:xfrm>
          <a:prstGeom prst="rect">
            <a:avLst/>
          </a:prstGeom>
        </p:spPr>
        <p:txBody>
          <a:bodyPr wrap="square">
            <a:spAutoFit/>
          </a:bodyPr>
          <a:lstStyle/>
          <a:p>
            <a:pPr algn="r">
              <a:spcBef>
                <a:spcPts val="1100"/>
              </a:spcBef>
            </a:pPr>
            <a:r>
              <a:rPr lang="en-US" sz="1200" b="1">
                <a:latin typeface="Segoe UI" panose="020B0502040204020203" pitchFamily="34" charset="0"/>
                <a:cs typeface="Segoe UI" panose="020B0502040204020203" pitchFamily="34" charset="0"/>
              </a:rPr>
              <a:t>New Post Foot</a:t>
            </a:r>
            <a:endParaRPr lang="en-US" sz="1400" b="1">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5FB6E2B7-7BFF-49CB-8DEA-63BA13A11403}"/>
              </a:ext>
            </a:extLst>
          </p:cNvPr>
          <p:cNvSpPr txBox="1"/>
          <p:nvPr/>
        </p:nvSpPr>
        <p:spPr>
          <a:xfrm>
            <a:off x="501721" y="3046026"/>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Designer White</a:t>
            </a:r>
          </a:p>
        </p:txBody>
      </p:sp>
      <p:sp>
        <p:nvSpPr>
          <p:cNvPr id="22" name="TextBox 21">
            <a:extLst>
              <a:ext uri="{FF2B5EF4-FFF2-40B4-BE49-F238E27FC236}">
                <a16:creationId xmlns:a16="http://schemas.microsoft.com/office/drawing/2014/main" id="{36B9B916-6520-4F54-8D70-2761AC1D6BBC}"/>
              </a:ext>
            </a:extLst>
          </p:cNvPr>
          <p:cNvSpPr txBox="1"/>
          <p:nvPr/>
        </p:nvSpPr>
        <p:spPr>
          <a:xfrm>
            <a:off x="6028796" y="3041860"/>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Loft</a:t>
            </a:r>
          </a:p>
        </p:txBody>
      </p:sp>
      <p:sp>
        <p:nvSpPr>
          <p:cNvPr id="23" name="TextBox 22">
            <a:extLst>
              <a:ext uri="{FF2B5EF4-FFF2-40B4-BE49-F238E27FC236}">
                <a16:creationId xmlns:a16="http://schemas.microsoft.com/office/drawing/2014/main" id="{D00A4D93-D237-48EE-8D73-1F01A9CDE991}"/>
              </a:ext>
            </a:extLst>
          </p:cNvPr>
          <p:cNvSpPr txBox="1"/>
          <p:nvPr/>
        </p:nvSpPr>
        <p:spPr>
          <a:xfrm>
            <a:off x="8101983" y="3050740"/>
            <a:ext cx="899974"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Silver </a:t>
            </a:r>
          </a:p>
        </p:txBody>
      </p:sp>
      <p:pic>
        <p:nvPicPr>
          <p:cNvPr id="2" name="Picture 1">
            <a:extLst>
              <a:ext uri="{FF2B5EF4-FFF2-40B4-BE49-F238E27FC236}">
                <a16:creationId xmlns:a16="http://schemas.microsoft.com/office/drawing/2014/main" id="{36455794-6AFA-43ED-A33F-99CF736CF956}"/>
              </a:ext>
            </a:extLst>
          </p:cNvPr>
          <p:cNvPicPr>
            <a:picLocks noChangeAspect="1"/>
          </p:cNvPicPr>
          <p:nvPr/>
        </p:nvPicPr>
        <p:blipFill rotWithShape="1">
          <a:blip r:embed="rId4"/>
          <a:srcRect b="7863"/>
          <a:stretch/>
        </p:blipFill>
        <p:spPr>
          <a:xfrm>
            <a:off x="718785" y="3953725"/>
            <a:ext cx="1340996" cy="1235564"/>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23AB49A9-908A-4BE7-B9B2-D6A17FD0DA52}"/>
              </a:ext>
            </a:extLst>
          </p:cNvPr>
          <p:cNvSpPr txBox="1"/>
          <p:nvPr/>
        </p:nvSpPr>
        <p:spPr>
          <a:xfrm>
            <a:off x="2159003" y="3042920"/>
            <a:ext cx="868277"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Silver </a:t>
            </a:r>
          </a:p>
        </p:txBody>
      </p:sp>
      <p:sp>
        <p:nvSpPr>
          <p:cNvPr id="27" name="TextBox 26">
            <a:extLst>
              <a:ext uri="{FF2B5EF4-FFF2-40B4-BE49-F238E27FC236}">
                <a16:creationId xmlns:a16="http://schemas.microsoft.com/office/drawing/2014/main" id="{1BDD6C28-F6FB-4AA3-8644-5DC1B9F59069}"/>
              </a:ext>
            </a:extLst>
          </p:cNvPr>
          <p:cNvSpPr txBox="1"/>
          <p:nvPr/>
        </p:nvSpPr>
        <p:spPr>
          <a:xfrm>
            <a:off x="225400" y="5230823"/>
            <a:ext cx="1374793"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Black    </a:t>
            </a:r>
          </a:p>
        </p:txBody>
      </p:sp>
      <p:pic>
        <p:nvPicPr>
          <p:cNvPr id="1028" name="Picture 4" descr="Solar Black">
            <a:extLst>
              <a:ext uri="{FF2B5EF4-FFF2-40B4-BE49-F238E27FC236}">
                <a16:creationId xmlns:a16="http://schemas.microsoft.com/office/drawing/2014/main" id="{29AD8505-FED5-4F7B-9487-8BFD9D962E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180"/>
          <a:stretch/>
        </p:blipFill>
        <p:spPr bwMode="auto">
          <a:xfrm>
            <a:off x="6674929" y="3964476"/>
            <a:ext cx="1348619" cy="1224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351EC11-D5B2-41AA-8E6B-396BD22EA8C7}"/>
              </a:ext>
            </a:extLst>
          </p:cNvPr>
          <p:cNvPicPr>
            <a:picLocks noChangeAspect="1"/>
          </p:cNvPicPr>
          <p:nvPr/>
        </p:nvPicPr>
        <p:blipFill rotWithShape="1">
          <a:blip r:embed="rId6"/>
          <a:srcRect b="8301"/>
          <a:stretch/>
        </p:blipFill>
        <p:spPr>
          <a:xfrm>
            <a:off x="10053008" y="1787772"/>
            <a:ext cx="1340463" cy="1229201"/>
          </a:xfrm>
          <a:prstGeom prst="rect">
            <a:avLst/>
          </a:prstGeom>
          <a:ln>
            <a:noFill/>
          </a:ln>
          <a:effectLst>
            <a:outerShdw blurRad="292100" dist="139700" dir="2700000" algn="tl" rotWithShape="0">
              <a:srgbClr val="333333">
                <a:alpha val="65000"/>
              </a:srgbClr>
            </a:outerShdw>
          </a:effectLst>
        </p:spPr>
      </p:pic>
      <p:sp>
        <p:nvSpPr>
          <p:cNvPr id="36" name="TextBox 35">
            <a:extLst>
              <a:ext uri="{FF2B5EF4-FFF2-40B4-BE49-F238E27FC236}">
                <a16:creationId xmlns:a16="http://schemas.microsoft.com/office/drawing/2014/main" id="{68375918-B232-47DC-9DF6-6E156FDED40C}"/>
              </a:ext>
            </a:extLst>
          </p:cNvPr>
          <p:cNvSpPr txBox="1"/>
          <p:nvPr/>
        </p:nvSpPr>
        <p:spPr>
          <a:xfrm>
            <a:off x="4725516" y="3042956"/>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Designer White</a:t>
            </a:r>
          </a:p>
        </p:txBody>
      </p:sp>
      <p:sp>
        <p:nvSpPr>
          <p:cNvPr id="38" name="TextBox 37">
            <a:extLst>
              <a:ext uri="{FF2B5EF4-FFF2-40B4-BE49-F238E27FC236}">
                <a16:creationId xmlns:a16="http://schemas.microsoft.com/office/drawing/2014/main" id="{74B06ADA-058B-4C2F-9F23-9C61C9B09EFE}"/>
              </a:ext>
            </a:extLst>
          </p:cNvPr>
          <p:cNvSpPr txBox="1"/>
          <p:nvPr/>
        </p:nvSpPr>
        <p:spPr>
          <a:xfrm>
            <a:off x="6495641" y="5221943"/>
            <a:ext cx="1272315"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Matte Black</a:t>
            </a:r>
          </a:p>
        </p:txBody>
      </p:sp>
      <p:sp>
        <p:nvSpPr>
          <p:cNvPr id="35" name="TextBox 34">
            <a:extLst>
              <a:ext uri="{FF2B5EF4-FFF2-40B4-BE49-F238E27FC236}">
                <a16:creationId xmlns:a16="http://schemas.microsoft.com/office/drawing/2014/main" id="{40CAEFDD-F6BF-42AA-A511-7BBAA11599C2}"/>
              </a:ext>
            </a:extLst>
          </p:cNvPr>
          <p:cNvSpPr txBox="1"/>
          <p:nvPr/>
        </p:nvSpPr>
        <p:spPr>
          <a:xfrm>
            <a:off x="9463043" y="3055788"/>
            <a:ext cx="1600200" cy="307777"/>
          </a:xfrm>
          <a:prstGeom prst="rect">
            <a:avLst/>
          </a:prstGeom>
          <a:noFill/>
        </p:spPr>
        <p:txBody>
          <a:bodyPr wrap="square" rtlCol="0">
            <a:spAutoFit/>
          </a:bodyPr>
          <a:lstStyle/>
          <a:p>
            <a:pPr algn="ctr"/>
            <a:r>
              <a:rPr lang="en-US" sz="1400">
                <a:latin typeface="Segoe UI" panose="020B0502040204020203" pitchFamily="34" charset="0"/>
                <a:cs typeface="Segoe UI" panose="020B0502040204020203" pitchFamily="34" charset="0"/>
              </a:rPr>
              <a:t>Pyrite </a:t>
            </a:r>
          </a:p>
        </p:txBody>
      </p:sp>
      <p:pic>
        <p:nvPicPr>
          <p:cNvPr id="42" name="Picture 41">
            <a:extLst>
              <a:ext uri="{FF2B5EF4-FFF2-40B4-BE49-F238E27FC236}">
                <a16:creationId xmlns:a16="http://schemas.microsoft.com/office/drawing/2014/main" id="{CB1FD494-8C6E-4D38-A6DD-1FFE3ECA76EE}"/>
              </a:ext>
            </a:extLst>
          </p:cNvPr>
          <p:cNvPicPr>
            <a:picLocks noChangeAspect="1"/>
          </p:cNvPicPr>
          <p:nvPr/>
        </p:nvPicPr>
        <p:blipFill rotWithShape="1">
          <a:blip r:embed="rId7"/>
          <a:srcRect t="3933" r="4145" b="-562"/>
          <a:stretch/>
        </p:blipFill>
        <p:spPr>
          <a:xfrm>
            <a:off x="707278" y="1767024"/>
            <a:ext cx="1340996" cy="1249711"/>
          </a:xfrm>
          <a:prstGeom prst="rect">
            <a:avLst/>
          </a:prstGeom>
          <a:ln>
            <a:noFill/>
          </a:ln>
          <a:effectLst>
            <a:outerShdw blurRad="292100" dist="139700" dir="2700000" algn="tl" rotWithShape="0">
              <a:srgbClr val="333333">
                <a:alpha val="65000"/>
              </a:srgbClr>
            </a:outerShdw>
          </a:effectLst>
        </p:spPr>
      </p:pic>
      <p:pic>
        <p:nvPicPr>
          <p:cNvPr id="44" name="Picture 43">
            <a:extLst>
              <a:ext uri="{FF2B5EF4-FFF2-40B4-BE49-F238E27FC236}">
                <a16:creationId xmlns:a16="http://schemas.microsoft.com/office/drawing/2014/main" id="{C1D96063-D01F-492F-9F04-5759F529C56A}"/>
              </a:ext>
            </a:extLst>
          </p:cNvPr>
          <p:cNvPicPr>
            <a:picLocks noChangeAspect="1"/>
          </p:cNvPicPr>
          <p:nvPr/>
        </p:nvPicPr>
        <p:blipFill rotWithShape="1">
          <a:blip r:embed="rId7"/>
          <a:srcRect t="3933" r="4145" b="-562"/>
          <a:stretch/>
        </p:blipFill>
        <p:spPr>
          <a:xfrm>
            <a:off x="4924749" y="1767023"/>
            <a:ext cx="1340996" cy="1249711"/>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AAFE3E2A-BD89-44D5-87FA-47AA452AE79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t="1797" r="-544" b="4324"/>
          <a:stretch/>
        </p:blipFill>
        <p:spPr>
          <a:xfrm>
            <a:off x="6676863" y="1767023"/>
            <a:ext cx="1340466" cy="1247353"/>
          </a:xfrm>
          <a:prstGeom prst="rect">
            <a:avLst/>
          </a:prstGeom>
          <a:ln>
            <a:noFill/>
          </a:ln>
          <a:effectLst>
            <a:outerShdw blurRad="292100" dist="139700" dir="2700000" algn="tl" rotWithShape="0">
              <a:srgbClr val="333333">
                <a:alpha val="65000"/>
              </a:srgbClr>
            </a:outerShdw>
          </a:effectLst>
        </p:spPr>
      </p:pic>
      <p:pic>
        <p:nvPicPr>
          <p:cNvPr id="46" name="Picture 45">
            <a:extLst>
              <a:ext uri="{FF2B5EF4-FFF2-40B4-BE49-F238E27FC236}">
                <a16:creationId xmlns:a16="http://schemas.microsoft.com/office/drawing/2014/main" id="{7D0EA706-E892-4FA0-B37B-6E55D9FE65E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258" r="1206" b="6814"/>
          <a:stretch/>
        </p:blipFill>
        <p:spPr>
          <a:xfrm>
            <a:off x="4923368" y="3953725"/>
            <a:ext cx="1342377" cy="1238152"/>
          </a:xfrm>
          <a:prstGeom prst="rect">
            <a:avLst/>
          </a:prstGeom>
          <a:ln>
            <a:noFill/>
          </a:ln>
          <a:effectLst>
            <a:outerShdw blurRad="292100" dist="139700" dir="2700000" algn="tl" rotWithShape="0">
              <a:srgbClr val="333333">
                <a:alpha val="65000"/>
              </a:srgbClr>
            </a:outerShdw>
          </a:effectLst>
        </p:spPr>
      </p:pic>
      <p:pic>
        <p:nvPicPr>
          <p:cNvPr id="47" name="Picture 2" descr="Silver">
            <a:extLst>
              <a:ext uri="{FF2B5EF4-FFF2-40B4-BE49-F238E27FC236}">
                <a16:creationId xmlns:a16="http://schemas.microsoft.com/office/drawing/2014/main" id="{FAA5718F-BE94-4D73-B542-7DE38DBD4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17"/>
          <a:stretch/>
        </p:blipFill>
        <p:spPr bwMode="auto">
          <a:xfrm>
            <a:off x="8357424" y="1787535"/>
            <a:ext cx="1355489" cy="12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9C0880E0-9361-405A-B2C0-C106823D9F19}"/>
              </a:ext>
            </a:extLst>
          </p:cNvPr>
          <p:cNvPicPr>
            <a:picLocks noChangeAspect="1"/>
          </p:cNvPicPr>
          <p:nvPr/>
        </p:nvPicPr>
        <p:blipFill rotWithShape="1">
          <a:blip r:embed="rId10"/>
          <a:srcRect t="18196" r="5023"/>
          <a:stretch/>
        </p:blipFill>
        <p:spPr>
          <a:xfrm>
            <a:off x="8357424" y="3964476"/>
            <a:ext cx="1656836" cy="1799005"/>
          </a:xfrm>
          <a:prstGeom prst="rect">
            <a:avLst/>
          </a:prstGeom>
          <a:solidFill>
            <a:schemeClr val="bg1"/>
          </a:solidFill>
          <a:ln>
            <a:solidFill>
              <a:schemeClr val="bg1">
                <a:lumMod val="75000"/>
              </a:schemeClr>
            </a:solidFill>
          </a:ln>
        </p:spPr>
      </p:pic>
      <p:pic>
        <p:nvPicPr>
          <p:cNvPr id="4" name="Picture 3" descr="A picture containing indoor, wooden, sitting, small&#10;&#10;Description automatically generated">
            <a:extLst>
              <a:ext uri="{FF2B5EF4-FFF2-40B4-BE49-F238E27FC236}">
                <a16:creationId xmlns:a16="http://schemas.microsoft.com/office/drawing/2014/main" id="{38640642-33BA-4426-AB78-CB036EFAD8E1}"/>
              </a:ext>
            </a:extLst>
          </p:cNvPr>
          <p:cNvPicPr>
            <a:picLocks noChangeAspect="1"/>
          </p:cNvPicPr>
          <p:nvPr/>
        </p:nvPicPr>
        <p:blipFill rotWithShape="1">
          <a:blip r:embed="rId11">
            <a:extLst>
              <a:ext uri="{28A0092B-C50C-407E-A947-70E740481C1C}">
                <a14:useLocalDpi xmlns:a14="http://schemas.microsoft.com/office/drawing/2010/main" val="0"/>
              </a:ext>
            </a:extLst>
          </a:blip>
          <a:srcRect l="2816" r="12267" b="6080"/>
          <a:stretch/>
        </p:blipFill>
        <p:spPr>
          <a:xfrm>
            <a:off x="2427970" y="3953725"/>
            <a:ext cx="1626553" cy="1799005"/>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937251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2A70769-84CA-42EE-96B8-6DFDD7C6D2DD}"/>
              </a:ext>
            </a:extLst>
          </p:cNvPr>
          <p:cNvSpPr txBox="1">
            <a:spLocks/>
          </p:cNvSpPr>
          <p:nvPr/>
        </p:nvSpPr>
        <p:spPr>
          <a:xfrm>
            <a:off x="607012" y="526510"/>
            <a:ext cx="3760802" cy="7826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latin typeface="Segoe UI Semilight" panose="020B0402040204020203" pitchFamily="34" charset="0"/>
                <a:cs typeface="Segoe UI Semilight" panose="020B0402040204020203" pitchFamily="34" charset="0"/>
              </a:rPr>
              <a:t>Splay Legs </a:t>
            </a:r>
          </a:p>
        </p:txBody>
      </p:sp>
      <p:sp>
        <p:nvSpPr>
          <p:cNvPr id="57" name="Rectangle 56">
            <a:extLst>
              <a:ext uri="{FF2B5EF4-FFF2-40B4-BE49-F238E27FC236}">
                <a16:creationId xmlns:a16="http://schemas.microsoft.com/office/drawing/2014/main" id="{1B1E6621-D9EB-4630-B17D-33DF93809C8D}"/>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7B081CA2-AEE1-4130-9482-EEF1D93FF90E}"/>
              </a:ext>
            </a:extLst>
          </p:cNvPr>
          <p:cNvSpPr txBox="1"/>
          <p:nvPr/>
        </p:nvSpPr>
        <p:spPr>
          <a:xfrm rot="16200000">
            <a:off x="-2865736"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11" name="TextBox 10">
            <a:extLst>
              <a:ext uri="{FF2B5EF4-FFF2-40B4-BE49-F238E27FC236}">
                <a16:creationId xmlns:a16="http://schemas.microsoft.com/office/drawing/2014/main" id="{4C13B7A3-86F7-40D9-B33B-84026F2CDE32}"/>
              </a:ext>
            </a:extLst>
          </p:cNvPr>
          <p:cNvSpPr txBox="1"/>
          <p:nvPr/>
        </p:nvSpPr>
        <p:spPr>
          <a:xfrm>
            <a:off x="649702" y="1312261"/>
            <a:ext cx="5446298" cy="4062651"/>
          </a:xfrm>
          <a:prstGeom prst="rect">
            <a:avLst/>
          </a:prstGeom>
          <a:noFill/>
        </p:spPr>
        <p:txBody>
          <a:bodyPr wrap="square" rtlCol="0">
            <a:spAutoFit/>
          </a:bodyPr>
          <a:lstStyle/>
          <a:p>
            <a:r>
              <a:rPr lang="en-US" sz="2400">
                <a:latin typeface="Segoe UI Semilight" panose="020B0402040204020203" pitchFamily="34" charset="0"/>
                <a:cs typeface="Segoe UI Semilight" panose="020B0402040204020203" pitchFamily="34" charset="0"/>
              </a:rPr>
              <a:t>Two new leg styles offer design options</a:t>
            </a:r>
          </a:p>
          <a:p>
            <a:pPr marL="285750" indent="-285750">
              <a:buFont typeface="Arial" panose="020B0604020202020204" pitchFamily="34" charset="0"/>
              <a:buChar char="•"/>
            </a:pPr>
            <a:r>
              <a:rPr lang="en-US">
                <a:latin typeface="Segoe UI Semilight" panose="020B0402040204020203" pitchFamily="34" charset="0"/>
                <a:cs typeface="Segoe UI Semilight" panose="020B0402040204020203" pitchFamily="34" charset="0"/>
              </a:rPr>
              <a:t>Metal </a:t>
            </a:r>
          </a:p>
          <a:p>
            <a:pPr marL="742950" lvl="1" indent="-285750">
              <a:buFont typeface="Arial" panose="020B0604020202020204" pitchFamily="34" charset="0"/>
              <a:buChar char="•"/>
            </a:pPr>
            <a:r>
              <a:rPr lang="en-US">
                <a:latin typeface="Segoe UI Semilight" panose="020B0402040204020203" pitchFamily="34" charset="0"/>
                <a:cs typeface="Segoe UI Semilight" panose="020B0402040204020203" pitchFamily="34" charset="0"/>
              </a:rPr>
              <a:t>Shroud and leg available in all standard Allsteel paint colors</a:t>
            </a:r>
          </a:p>
          <a:p>
            <a:pPr marL="742950" lvl="1" indent="-285750">
              <a:buFont typeface="Arial" panose="020B0604020202020204" pitchFamily="34" charset="0"/>
              <a:buChar char="•"/>
            </a:pPr>
            <a:r>
              <a:rPr lang="en-US">
                <a:latin typeface="Segoe UI Semilight" panose="020B0402040204020203" pitchFamily="34" charset="0"/>
                <a:cs typeface="Segoe UI Semilight" panose="020B0402040204020203" pitchFamily="34" charset="0"/>
              </a:rPr>
              <a:t>Floor-protection glide on bottom of leg</a:t>
            </a:r>
          </a:p>
          <a:p>
            <a:pPr marL="742950" lvl="1" indent="-285750">
              <a:buFont typeface="Arial" panose="020B0604020202020204" pitchFamily="34" charset="0"/>
              <a:buChar char="•"/>
            </a:pPr>
            <a:r>
              <a:rPr lang="en-US">
                <a:latin typeface="Segoe UI Semilight" panose="020B0402040204020203" pitchFamily="34" charset="0"/>
                <a:cs typeface="Segoe UI Semilight" panose="020B0402040204020203" pitchFamily="34" charset="0"/>
              </a:rPr>
              <a:t>Screw adjustment in shroud</a:t>
            </a:r>
          </a:p>
          <a:p>
            <a:pPr marL="285750" indent="-285750">
              <a:buFont typeface="Arial" panose="020B0604020202020204" pitchFamily="34" charset="0"/>
              <a:buChar char="•"/>
            </a:pPr>
            <a:r>
              <a:rPr lang="en-US">
                <a:latin typeface="Segoe UI Semilight" panose="020B0402040204020203" pitchFamily="34" charset="0"/>
                <a:cs typeface="Segoe UI Semilight" panose="020B0402040204020203" pitchFamily="34" charset="0"/>
              </a:rPr>
              <a:t>Wood (Q4 2020) </a:t>
            </a:r>
          </a:p>
          <a:p>
            <a:pPr marL="742950" lvl="1" indent="-285750">
              <a:buFont typeface="Arial" panose="020B0604020202020204" pitchFamily="34" charset="0"/>
              <a:buChar char="•"/>
            </a:pPr>
            <a:r>
              <a:rPr lang="en-US">
                <a:latin typeface="Segoe UI Semilight" panose="020B0402040204020203" pitchFamily="34" charset="0"/>
                <a:cs typeface="Segoe UI Semilight" panose="020B0402040204020203" pitchFamily="34" charset="0"/>
              </a:rPr>
              <a:t>Available in Natural Oak and Walnut</a:t>
            </a:r>
          </a:p>
          <a:p>
            <a:pPr marL="742950" lvl="1" indent="-285750">
              <a:buFont typeface="Arial" panose="020B0604020202020204" pitchFamily="34" charset="0"/>
              <a:buChar char="•"/>
            </a:pPr>
            <a:r>
              <a:rPr lang="en-US">
                <a:latin typeface="Segoe UI Semilight" panose="020B0402040204020203" pitchFamily="34" charset="0"/>
                <a:cs typeface="Segoe UI Semilight" panose="020B0402040204020203" pitchFamily="34" charset="0"/>
              </a:rPr>
              <a:t>Rounded leg bottom</a:t>
            </a:r>
          </a:p>
          <a:p>
            <a:pPr marL="742950" lvl="1" indent="-285750">
              <a:buFont typeface="Arial" panose="020B0604020202020204" pitchFamily="34" charset="0"/>
              <a:buChar char="•"/>
            </a:pPr>
            <a:r>
              <a:rPr lang="en-US">
                <a:latin typeface="Segoe UI Semilight" panose="020B0402040204020203" pitchFamily="34" charset="0"/>
                <a:cs typeface="Segoe UI Semilight" panose="020B0402040204020203" pitchFamily="34" charset="0"/>
              </a:rPr>
              <a:t>Screw adjustment in shroud</a:t>
            </a:r>
          </a:p>
          <a:p>
            <a:pPr lvl="1"/>
            <a:endParaRPr lang="en-US">
              <a:latin typeface="Segoe UI" panose="020B0502040204020203" pitchFamily="34" charset="0"/>
              <a:cs typeface="Segoe UI" panose="020B0502040204020203" pitchFamily="34" charset="0"/>
            </a:endParaRPr>
          </a:p>
          <a:p>
            <a:pPr lvl="1"/>
            <a:endParaRPr lang="en-US">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endParaRPr lang="en-US"/>
          </a:p>
          <a:p>
            <a:endParaRPr lang="en-US"/>
          </a:p>
        </p:txBody>
      </p:sp>
      <p:pic>
        <p:nvPicPr>
          <p:cNvPr id="3" name="Picture 2">
            <a:extLst>
              <a:ext uri="{FF2B5EF4-FFF2-40B4-BE49-F238E27FC236}">
                <a16:creationId xmlns:a16="http://schemas.microsoft.com/office/drawing/2014/main" id="{C3F5D08E-B694-4296-BBB7-3C97CEC7C467}"/>
              </a:ext>
            </a:extLst>
          </p:cNvPr>
          <p:cNvPicPr>
            <a:picLocks noChangeAspect="1"/>
          </p:cNvPicPr>
          <p:nvPr/>
        </p:nvPicPr>
        <p:blipFill rotWithShape="1">
          <a:blip r:embed="rId3"/>
          <a:srcRect l="1670" b="6669"/>
          <a:stretch/>
        </p:blipFill>
        <p:spPr>
          <a:xfrm>
            <a:off x="8186621" y="1476019"/>
            <a:ext cx="3128229" cy="4391524"/>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CB1AEAAE-788A-452A-B2B9-C9853B55B9A0}"/>
              </a:ext>
            </a:extLst>
          </p:cNvPr>
          <p:cNvPicPr>
            <a:picLocks noChangeAspect="1"/>
          </p:cNvPicPr>
          <p:nvPr/>
        </p:nvPicPr>
        <p:blipFill rotWithShape="1">
          <a:blip r:embed="rId4"/>
          <a:srcRect b="21332"/>
          <a:stretch/>
        </p:blipFill>
        <p:spPr>
          <a:xfrm>
            <a:off x="6511939" y="1477806"/>
            <a:ext cx="1472361" cy="2119869"/>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F13E63FE-A955-46F2-A655-7F60E8DB614C}"/>
              </a:ext>
            </a:extLst>
          </p:cNvPr>
          <p:cNvPicPr>
            <a:picLocks noChangeAspect="1"/>
          </p:cNvPicPr>
          <p:nvPr/>
        </p:nvPicPr>
        <p:blipFill>
          <a:blip r:embed="rId5"/>
          <a:stretch>
            <a:fillRect/>
          </a:stretch>
        </p:blipFill>
        <p:spPr>
          <a:xfrm>
            <a:off x="6298321" y="3749274"/>
            <a:ext cx="1685979" cy="2120056"/>
          </a:xfrm>
          <a:prstGeom prst="rect">
            <a:avLst/>
          </a:prstGeom>
          <a:ln>
            <a:solidFill>
              <a:schemeClr val="bg1">
                <a:lumMod val="75000"/>
              </a:schemeClr>
            </a:solidFill>
          </a:ln>
        </p:spPr>
      </p:pic>
    </p:spTree>
    <p:extLst>
      <p:ext uri="{BB962C8B-B14F-4D97-AF65-F5344CB8AC3E}">
        <p14:creationId xmlns:p14="http://schemas.microsoft.com/office/powerpoint/2010/main" val="3120719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
          <p:cNvSpPr>
            <a:spLocks noGrp="1"/>
          </p:cNvSpPr>
          <p:nvPr>
            <p:ph type="title"/>
          </p:nvPr>
        </p:nvSpPr>
        <p:spPr>
          <a:xfrm>
            <a:off x="674264" y="471378"/>
            <a:ext cx="10772386" cy="782621"/>
          </a:xfrm>
        </p:spPr>
        <p:txBody>
          <a:bodyPr/>
          <a:lstStyle/>
          <a:p>
            <a:r>
              <a:rPr lang="en-US">
                <a:latin typeface="Segoe UI Semilight" panose="020B0402040204020203" pitchFamily="34" charset="0"/>
                <a:cs typeface="Segoe UI Semilight" panose="020B0402040204020203" pitchFamily="34" charset="0"/>
              </a:rPr>
              <a:t>Customers to Target with Approach </a:t>
            </a:r>
          </a:p>
        </p:txBody>
      </p:sp>
      <p:grpSp>
        <p:nvGrpSpPr>
          <p:cNvPr id="27" name="Group 26"/>
          <p:cNvGrpSpPr/>
          <p:nvPr/>
        </p:nvGrpSpPr>
        <p:grpSpPr>
          <a:xfrm>
            <a:off x="1082644" y="1661696"/>
            <a:ext cx="10488298" cy="4455019"/>
            <a:chOff x="776289" y="1633120"/>
            <a:chExt cx="10488298" cy="4455019"/>
          </a:xfrm>
        </p:grpSpPr>
        <p:pic>
          <p:nvPicPr>
            <p:cNvPr id="28" name="Picture 27" descr="Image result for customer icon">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6924" y="3111459"/>
              <a:ext cx="1376928" cy="1376928"/>
            </a:xfrm>
            <a:prstGeom prst="rect">
              <a:avLst/>
            </a:prstGeom>
            <a:noFill/>
            <a:ln>
              <a:noFill/>
            </a:ln>
          </p:spPr>
        </p:pic>
        <p:sp>
          <p:nvSpPr>
            <p:cNvPr id="29" name="Speech Bubble: Rectangle with Corners Rounded 2"/>
            <p:cNvSpPr/>
            <p:nvPr/>
          </p:nvSpPr>
          <p:spPr>
            <a:xfrm>
              <a:off x="2171790" y="1633120"/>
              <a:ext cx="4301529" cy="939461"/>
            </a:xfrm>
            <a:prstGeom prst="wedgeRoundRectCallout">
              <a:avLst>
                <a:gd name="adj1" fmla="val 30581"/>
                <a:gd name="adj2" fmla="val 79266"/>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cs typeface="Segoe UI Light" panose="020B0502040204020203" pitchFamily="34" charset="0"/>
                </a:rPr>
                <a:t>I want to know the furniture investment I’m making is smart and that I’m getting the most for my money.</a:t>
              </a:r>
            </a:p>
          </p:txBody>
        </p:sp>
        <p:sp>
          <p:nvSpPr>
            <p:cNvPr id="31" name="Speech Bubble: Rectangle with Corners Rounded 7"/>
            <p:cNvSpPr/>
            <p:nvPr/>
          </p:nvSpPr>
          <p:spPr>
            <a:xfrm>
              <a:off x="776289" y="2862193"/>
              <a:ext cx="3167502" cy="680276"/>
            </a:xfrm>
            <a:prstGeom prst="wedgeRoundRectCallout">
              <a:avLst>
                <a:gd name="adj1" fmla="val 66613"/>
                <a:gd name="adj2" fmla="val 33304"/>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cs typeface="Segoe UI Light" panose="020B0502040204020203" pitchFamily="34" charset="0"/>
                </a:rPr>
                <a:t>I know I want laminate furniture because of durability.</a:t>
              </a:r>
            </a:p>
          </p:txBody>
        </p:sp>
        <p:sp>
          <p:nvSpPr>
            <p:cNvPr id="32" name="Speech Bubble: Rectangle with Corners Rounded 8"/>
            <p:cNvSpPr/>
            <p:nvPr/>
          </p:nvSpPr>
          <p:spPr>
            <a:xfrm>
              <a:off x="2497299" y="4847074"/>
              <a:ext cx="3292346" cy="1241065"/>
            </a:xfrm>
            <a:prstGeom prst="wedgeRoundRectCallout">
              <a:avLst>
                <a:gd name="adj1" fmla="val 32060"/>
                <a:gd name="adj2" fmla="val -85459"/>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cs typeface="Segoe UI Light" panose="020B0502040204020203" pitchFamily="34" charset="0"/>
                </a:rPr>
                <a:t>I know I want to go with this layout design, but I want to be certain it can change over time with business needs.</a:t>
              </a:r>
            </a:p>
          </p:txBody>
        </p:sp>
        <p:sp>
          <p:nvSpPr>
            <p:cNvPr id="33" name="Speech Bubble: Rectangle with Corners Rounded 9"/>
            <p:cNvSpPr/>
            <p:nvPr/>
          </p:nvSpPr>
          <p:spPr>
            <a:xfrm>
              <a:off x="7488233" y="3214496"/>
              <a:ext cx="3776354" cy="1222398"/>
            </a:xfrm>
            <a:prstGeom prst="wedgeRoundRectCallout">
              <a:avLst>
                <a:gd name="adj1" fmla="val -63458"/>
                <a:gd name="adj2" fmla="val -12358"/>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cs typeface="Segoe UI Light" panose="020B0502040204020203" pitchFamily="34" charset="0"/>
                </a:rPr>
                <a:t>I want a furniture solution that works in the private office and open plan for a consistent aesthetic and so I can easily manage moves, adds, and changes. </a:t>
              </a:r>
            </a:p>
          </p:txBody>
        </p:sp>
        <p:sp>
          <p:nvSpPr>
            <p:cNvPr id="34" name="Speech Bubble: Rectangle with Corners Rounded 10"/>
            <p:cNvSpPr/>
            <p:nvPr/>
          </p:nvSpPr>
          <p:spPr>
            <a:xfrm>
              <a:off x="6473319" y="4717256"/>
              <a:ext cx="3056784" cy="680276"/>
            </a:xfrm>
            <a:prstGeom prst="wedgeRoundRectCallout">
              <a:avLst>
                <a:gd name="adj1" fmla="val -62556"/>
                <a:gd name="adj2" fmla="val -40901"/>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cs typeface="Segoe UI Light" panose="020B0502040204020203" pitchFamily="34" charset="0"/>
                </a:rPr>
                <a:t>I want choices in applications to fit our workstyles. </a:t>
              </a:r>
            </a:p>
          </p:txBody>
        </p:sp>
        <p:sp>
          <p:nvSpPr>
            <p:cNvPr id="35" name="Speech Bubble: Rectangle with Corners Rounded 11"/>
            <p:cNvSpPr/>
            <p:nvPr/>
          </p:nvSpPr>
          <p:spPr>
            <a:xfrm>
              <a:off x="6804314" y="2227930"/>
              <a:ext cx="3167502" cy="680276"/>
            </a:xfrm>
            <a:prstGeom prst="wedgeRoundRectCallout">
              <a:avLst>
                <a:gd name="adj1" fmla="val -59660"/>
                <a:gd name="adj2" fmla="val 45152"/>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cs typeface="Segoe UI Light" panose="020B0502040204020203" pitchFamily="34" charset="0"/>
                </a:rPr>
                <a:t>I want furniture with clean, simple lines that won’t date itself. </a:t>
              </a:r>
            </a:p>
          </p:txBody>
        </p:sp>
      </p:grpSp>
      <p:sp>
        <p:nvSpPr>
          <p:cNvPr id="14" name="Rectangle 13"/>
          <p:cNvSpPr/>
          <p:nvPr/>
        </p:nvSpPr>
        <p:spPr>
          <a:xfrm>
            <a:off x="-17755" y="0"/>
            <a:ext cx="462598"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TextBox 14"/>
          <p:cNvSpPr txBox="1"/>
          <p:nvPr/>
        </p:nvSpPr>
        <p:spPr>
          <a:xfrm rot="16200000">
            <a:off x="-2841790"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16" name="Speech Bubble: Rectangle with Corners Rounded 7">
            <a:extLst>
              <a:ext uri="{FF2B5EF4-FFF2-40B4-BE49-F238E27FC236}">
                <a16:creationId xmlns:a16="http://schemas.microsoft.com/office/drawing/2014/main" id="{2A940FAF-B3B4-4279-8977-E0AACD1A6D23}"/>
              </a:ext>
            </a:extLst>
          </p:cNvPr>
          <p:cNvSpPr/>
          <p:nvPr/>
        </p:nvSpPr>
        <p:spPr>
          <a:xfrm>
            <a:off x="1377312" y="3864012"/>
            <a:ext cx="3167502" cy="680276"/>
          </a:xfrm>
          <a:prstGeom prst="wedgeRoundRectCallout">
            <a:avLst>
              <a:gd name="adj1" fmla="val 67480"/>
              <a:gd name="adj2" fmla="val -29751"/>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cs typeface="Segoe UI Light" panose="020B0502040204020203" pitchFamily="34" charset="0"/>
              </a:rPr>
              <a:t>I’m pressed on my timeline, and I need furniture fast. </a:t>
            </a:r>
          </a:p>
        </p:txBody>
      </p:sp>
    </p:spTree>
    <p:extLst>
      <p:ext uri="{BB962C8B-B14F-4D97-AF65-F5344CB8AC3E}">
        <p14:creationId xmlns:p14="http://schemas.microsoft.com/office/powerpoint/2010/main" val="21978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9287DC485977479B7B7ECB37434363" ma:contentTypeVersion="2" ma:contentTypeDescription="Create a new document." ma:contentTypeScope="" ma:versionID="cb8dbaf1a6e8d3286c24eb546a02745c">
  <xsd:schema xmlns:xsd="http://www.w3.org/2001/XMLSchema" xmlns:xs="http://www.w3.org/2001/XMLSchema" xmlns:p="http://schemas.microsoft.com/office/2006/metadata/properties" xmlns:ns2="F73B409D-7C88-4A77-9498-24699B361BF8" xmlns:ns3="34abef37-3073-4d85-8cc2-bafc76bcf3ba" targetNamespace="http://schemas.microsoft.com/office/2006/metadata/properties" ma:root="true" ma:fieldsID="f67aedb0f54dac34e105e1741e6652fb" ns2:_="" ns3:_="">
    <xsd:import namespace="F73B409D-7C88-4A77-9498-24699B361BF8"/>
    <xsd:import namespace="34abef37-3073-4d85-8cc2-bafc76bcf3b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3B409D-7C88-4A77-9498-24699B361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abef37-3073-4d85-8cc2-bafc76bcf3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4abef37-3073-4d85-8cc2-bafc76bcf3ba">
      <UserInfo>
        <DisplayName>Parrott, Brian (Allsteel)</DisplayName>
        <AccountId>220</AccountId>
        <AccountType/>
      </UserInfo>
      <UserInfo>
        <DisplayName>Braga, Leonardo (Allsteel)</DisplayName>
        <AccountId>1106</AccountId>
        <AccountType/>
      </UserInfo>
      <UserInfo>
        <DisplayName>DeDecker, Andrea (Allsteel)</DisplayName>
        <AccountId>1332</AccountId>
        <AccountType/>
      </UserInfo>
      <UserInfo>
        <DisplayName>Rudisill, Katie (Allsteel)</DisplayName>
        <AccountId>689</AccountId>
        <AccountType/>
      </UserInfo>
    </SharedWithUsers>
  </documentManagement>
</p:properties>
</file>

<file path=customXml/itemProps1.xml><?xml version="1.0" encoding="utf-8"?>
<ds:datastoreItem xmlns:ds="http://schemas.openxmlformats.org/officeDocument/2006/customXml" ds:itemID="{ACBD0805-F5D8-4289-9A3A-876896C362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3B409D-7C88-4A77-9498-24699B361BF8"/>
    <ds:schemaRef ds:uri="34abef37-3073-4d85-8cc2-bafc76bcf3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0D0B04-8E08-48FB-93F6-77C68EA23DCE}">
  <ds:schemaRefs>
    <ds:schemaRef ds:uri="http://schemas.microsoft.com/sharepoint/v3/contenttype/forms"/>
  </ds:schemaRefs>
</ds:datastoreItem>
</file>

<file path=customXml/itemProps3.xml><?xml version="1.0" encoding="utf-8"?>
<ds:datastoreItem xmlns:ds="http://schemas.openxmlformats.org/officeDocument/2006/customXml" ds:itemID="{BC436B6C-1CD8-48B4-A3F6-8086E2D6FEB8}">
  <ds:schemaRefs>
    <ds:schemaRef ds:uri="http://purl.org/dc/elements/1.1/"/>
    <ds:schemaRef ds:uri="http://schemas.microsoft.com/office/infopath/2007/PartnerControls"/>
    <ds:schemaRef ds:uri="34abef37-3073-4d85-8cc2-bafc76bcf3ba"/>
    <ds:schemaRef ds:uri="http://schemas.microsoft.com/office/2006/metadata/properties"/>
    <ds:schemaRef ds:uri="http://purl.org/dc/terms/"/>
    <ds:schemaRef ds:uri="F73B409D-7C88-4A77-9498-24699B361BF8"/>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184</TotalTime>
  <Words>2231</Words>
  <Application>Microsoft Office PowerPoint</Application>
  <PresentationFormat>Widescreen</PresentationFormat>
  <Paragraphs>316</Paragraphs>
  <Slides>27</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Segoe UI</vt:lpstr>
      <vt:lpstr>Segoe UI Light</vt:lpstr>
      <vt:lpstr>Segoe UI Semibold</vt:lpstr>
      <vt:lpstr>Segoe UI Semilight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Customers to Target with Approach </vt:lpstr>
      <vt:lpstr>PowerPoint Presentation</vt:lpstr>
      <vt:lpstr>Competitive Talking Points </vt:lpstr>
      <vt:lpstr>PowerPoint Presentation</vt:lpstr>
      <vt:lpstr>PowerPoint Presentation</vt:lpstr>
      <vt:lpstr>PowerPoint Presentation</vt:lpstr>
      <vt:lpstr>Launch Timing</vt:lpstr>
      <vt:lpstr>How to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dc:title>
  <dc:creator>Payne, Jessica (Allsteel)</dc:creator>
  <cp:keywords>Structure</cp:keywords>
  <cp:lastModifiedBy>Rudisill, Katie (Allsteel)</cp:lastModifiedBy>
  <cp:revision>2</cp:revision>
  <dcterms:created xsi:type="dcterms:W3CDTF">2019-02-04T22:40:23Z</dcterms:created>
  <dcterms:modified xsi:type="dcterms:W3CDTF">2020-08-05T14:32:42Z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0x010100B49287DC485977479B7B7ECB37434363</vt:lpwstr>
  </property>
  <property fmtid="{D5CDD505-2E9C-101B-9397-08002B2CF9AE}" pid="3" name="AuthorIds_UIVersion_7168">
    <vt:lpwstr>690</vt:lpwstr>
  </property>
  <property fmtid="{D5CDD505-2E9C-101B-9397-08002B2CF9AE}" pid="4" name="AO Product Series Name">
    <vt:lpwstr>155;#Structure</vt:lpwstr>
  </property>
  <property fmtid="{D5CDD505-2E9C-101B-9397-08002B2CF9AE}" pid="5" name="Order">
    <vt:r8>3456600</vt:r8>
  </property>
  <property fmtid="{D5CDD505-2E9C-101B-9397-08002B2CF9AE}" pid="6" name="Group By: Proposal Resources">
    <vt:lpwstr/>
  </property>
  <property fmtid="{D5CDD505-2E9C-101B-9397-08002B2CF9AE}" pid="7" name="Featured Category">
    <vt:lpwstr>Product Literature</vt:lpwstr>
  </property>
  <property fmtid="{D5CDD505-2E9C-101B-9397-08002B2CF9AE}" pid="8" name="Product Series Name">
    <vt:lpwstr>126;#Structure</vt:lpwstr>
  </property>
  <property fmtid="{D5CDD505-2E9C-101B-9397-08002B2CF9AE}" pid="9" name="Document Group">
    <vt:lpwstr>3</vt:lpwstr>
  </property>
</Properties>
</file>