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2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69.jpg" ContentType="image/jpg"/>
  <Override PartName="/ppt/media/image70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4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98" r:id="rId5"/>
    <p:sldId id="1113" r:id="rId6"/>
    <p:sldId id="1114" r:id="rId7"/>
    <p:sldId id="350" r:id="rId8"/>
    <p:sldId id="286" r:id="rId9"/>
    <p:sldId id="281" r:id="rId10"/>
    <p:sldId id="285" r:id="rId11"/>
    <p:sldId id="284" r:id="rId12"/>
    <p:sldId id="401" r:id="rId13"/>
    <p:sldId id="399" r:id="rId14"/>
    <p:sldId id="367" r:id="rId15"/>
    <p:sldId id="368" r:id="rId16"/>
    <p:sldId id="369" r:id="rId17"/>
    <p:sldId id="371" r:id="rId18"/>
    <p:sldId id="373" r:id="rId19"/>
    <p:sldId id="374" r:id="rId20"/>
    <p:sldId id="377" r:id="rId21"/>
    <p:sldId id="378" r:id="rId22"/>
    <p:sldId id="379" r:id="rId23"/>
    <p:sldId id="384" r:id="rId24"/>
    <p:sldId id="385" r:id="rId25"/>
    <p:sldId id="387" r:id="rId26"/>
    <p:sldId id="3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49"/>
    <a:srgbClr val="ACB7AE"/>
    <a:srgbClr val="0C3648"/>
    <a:srgbClr val="E5E5E5"/>
    <a:srgbClr val="EF4731"/>
    <a:srgbClr val="F3C2AF"/>
    <a:srgbClr val="AA2264"/>
    <a:srgbClr val="F9B817"/>
    <a:srgbClr val="1D667B"/>
    <a:srgbClr val="69A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75" autoAdjust="0"/>
  </p:normalViewPr>
  <p:slideViewPr>
    <p:cSldViewPr snapToGrid="0">
      <p:cViewPr varScale="1">
        <p:scale>
          <a:sx n="60" d="100"/>
          <a:sy n="60" d="100"/>
        </p:scale>
        <p:origin x="72" y="11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meyer, Chelsie (Allsteel)" userId="309ed1b6-2f6e-41ea-8cae-d47982b6a700" providerId="ADAL" clId="{010E07AE-98A5-437F-A7A0-9D5DC92CDC37}"/>
    <pc:docChg chg="undo custSel addSld delSld modSld">
      <pc:chgData name="Kammeyer, Chelsie (Allsteel)" userId="309ed1b6-2f6e-41ea-8cae-d47982b6a700" providerId="ADAL" clId="{010E07AE-98A5-437F-A7A0-9D5DC92CDC37}" dt="2021-10-11T18:15:21.184" v="53" actId="2696"/>
      <pc:docMkLst>
        <pc:docMk/>
      </pc:docMkLst>
      <pc:sldChg chg="del">
        <pc:chgData name="Kammeyer, Chelsie (Allsteel)" userId="309ed1b6-2f6e-41ea-8cae-d47982b6a700" providerId="ADAL" clId="{010E07AE-98A5-437F-A7A0-9D5DC92CDC37}" dt="2021-10-11T18:15:21.184" v="53" actId="2696"/>
        <pc:sldMkLst>
          <pc:docMk/>
          <pc:sldMk cId="2527946252" sldId="324"/>
        </pc:sldMkLst>
      </pc:sldChg>
      <pc:sldChg chg="del">
        <pc:chgData name="Kammeyer, Chelsie (Allsteel)" userId="309ed1b6-2f6e-41ea-8cae-d47982b6a700" providerId="ADAL" clId="{010E07AE-98A5-437F-A7A0-9D5DC92CDC37}" dt="2021-10-11T18:15:21.184" v="53" actId="2696"/>
        <pc:sldMkLst>
          <pc:docMk/>
          <pc:sldMk cId="3212133387" sldId="325"/>
        </pc:sldMkLst>
      </pc:sldChg>
      <pc:sldChg chg="del">
        <pc:chgData name="Kammeyer, Chelsie (Allsteel)" userId="309ed1b6-2f6e-41ea-8cae-d47982b6a700" providerId="ADAL" clId="{010E07AE-98A5-437F-A7A0-9D5DC92CDC37}" dt="2021-10-11T18:15:21.184" v="53" actId="2696"/>
        <pc:sldMkLst>
          <pc:docMk/>
          <pc:sldMk cId="1904434097" sldId="326"/>
        </pc:sldMkLst>
      </pc:sldChg>
      <pc:sldChg chg="del">
        <pc:chgData name="Kammeyer, Chelsie (Allsteel)" userId="309ed1b6-2f6e-41ea-8cae-d47982b6a700" providerId="ADAL" clId="{010E07AE-98A5-437F-A7A0-9D5DC92CDC37}" dt="2021-10-11T18:09:24.496" v="2" actId="2696"/>
        <pc:sldMkLst>
          <pc:docMk/>
          <pc:sldMk cId="619292243" sldId="335"/>
        </pc:sldMkLst>
      </pc:sldChg>
      <pc:sldChg chg="del">
        <pc:chgData name="Kammeyer, Chelsie (Allsteel)" userId="309ed1b6-2f6e-41ea-8cae-d47982b6a700" providerId="ADAL" clId="{010E07AE-98A5-437F-A7A0-9D5DC92CDC37}" dt="2021-10-11T18:12:21.031" v="40" actId="2696"/>
        <pc:sldMkLst>
          <pc:docMk/>
          <pc:sldMk cId="1184328969" sldId="348"/>
        </pc:sldMkLst>
      </pc:sldChg>
      <pc:sldChg chg="delSp modSp mod">
        <pc:chgData name="Kammeyer, Chelsie (Allsteel)" userId="309ed1b6-2f6e-41ea-8cae-d47982b6a700" providerId="ADAL" clId="{010E07AE-98A5-437F-A7A0-9D5DC92CDC37}" dt="2021-10-11T18:13:48.700" v="50" actId="1076"/>
        <pc:sldMkLst>
          <pc:docMk/>
          <pc:sldMk cId="21978716" sldId="350"/>
        </pc:sldMkLst>
        <pc:spChg chg="del">
          <ac:chgData name="Kammeyer, Chelsie (Allsteel)" userId="309ed1b6-2f6e-41ea-8cae-d47982b6a700" providerId="ADAL" clId="{010E07AE-98A5-437F-A7A0-9D5DC92CDC37}" dt="2021-10-11T18:13:33.004" v="46" actId="478"/>
          <ac:spMkLst>
            <pc:docMk/>
            <pc:sldMk cId="21978716" sldId="350"/>
            <ac:spMk id="29" creationId="{00000000-0000-0000-0000-000000000000}"/>
          </ac:spMkLst>
        </pc:spChg>
        <pc:spChg chg="mod topLvl">
          <ac:chgData name="Kammeyer, Chelsie (Allsteel)" userId="309ed1b6-2f6e-41ea-8cae-d47982b6a700" providerId="ADAL" clId="{010E07AE-98A5-437F-A7A0-9D5DC92CDC37}" dt="2021-10-11T18:13:43.200" v="48" actId="1076"/>
          <ac:spMkLst>
            <pc:docMk/>
            <pc:sldMk cId="21978716" sldId="350"/>
            <ac:spMk id="30" creationId="{00000000-0000-0000-0000-000000000000}"/>
          </ac:spMkLst>
        </pc:spChg>
        <pc:spChg chg="mod topLvl">
          <ac:chgData name="Kammeyer, Chelsie (Allsteel)" userId="309ed1b6-2f6e-41ea-8cae-d47982b6a700" providerId="ADAL" clId="{010E07AE-98A5-437F-A7A0-9D5DC92CDC37}" dt="2021-10-11T18:13:40.271" v="47" actId="165"/>
          <ac:spMkLst>
            <pc:docMk/>
            <pc:sldMk cId="21978716" sldId="350"/>
            <ac:spMk id="31" creationId="{00000000-0000-0000-0000-000000000000}"/>
          </ac:spMkLst>
        </pc:spChg>
        <pc:spChg chg="mod topLvl">
          <ac:chgData name="Kammeyer, Chelsie (Allsteel)" userId="309ed1b6-2f6e-41ea-8cae-d47982b6a700" providerId="ADAL" clId="{010E07AE-98A5-437F-A7A0-9D5DC92CDC37}" dt="2021-10-11T18:13:40.271" v="47" actId="165"/>
          <ac:spMkLst>
            <pc:docMk/>
            <pc:sldMk cId="21978716" sldId="350"/>
            <ac:spMk id="32" creationId="{00000000-0000-0000-0000-000000000000}"/>
          </ac:spMkLst>
        </pc:spChg>
        <pc:spChg chg="mod topLvl">
          <ac:chgData name="Kammeyer, Chelsie (Allsteel)" userId="309ed1b6-2f6e-41ea-8cae-d47982b6a700" providerId="ADAL" clId="{010E07AE-98A5-437F-A7A0-9D5DC92CDC37}" dt="2021-10-11T18:13:48.700" v="50" actId="1076"/>
          <ac:spMkLst>
            <pc:docMk/>
            <pc:sldMk cId="21978716" sldId="350"/>
            <ac:spMk id="33" creationId="{00000000-0000-0000-0000-000000000000}"/>
          </ac:spMkLst>
        </pc:spChg>
        <pc:spChg chg="mod topLvl">
          <ac:chgData name="Kammeyer, Chelsie (Allsteel)" userId="309ed1b6-2f6e-41ea-8cae-d47982b6a700" providerId="ADAL" clId="{010E07AE-98A5-437F-A7A0-9D5DC92CDC37}" dt="2021-10-11T18:13:40.271" v="47" actId="165"/>
          <ac:spMkLst>
            <pc:docMk/>
            <pc:sldMk cId="21978716" sldId="350"/>
            <ac:spMk id="34" creationId="{00000000-0000-0000-0000-000000000000}"/>
          </ac:spMkLst>
        </pc:spChg>
        <pc:spChg chg="mod topLvl">
          <ac:chgData name="Kammeyer, Chelsie (Allsteel)" userId="309ed1b6-2f6e-41ea-8cae-d47982b6a700" providerId="ADAL" clId="{010E07AE-98A5-437F-A7A0-9D5DC92CDC37}" dt="2021-10-11T18:13:46.157" v="49" actId="1076"/>
          <ac:spMkLst>
            <pc:docMk/>
            <pc:sldMk cId="21978716" sldId="350"/>
            <ac:spMk id="35" creationId="{00000000-0000-0000-0000-000000000000}"/>
          </ac:spMkLst>
        </pc:spChg>
        <pc:grpChg chg="del">
          <ac:chgData name="Kammeyer, Chelsie (Allsteel)" userId="309ed1b6-2f6e-41ea-8cae-d47982b6a700" providerId="ADAL" clId="{010E07AE-98A5-437F-A7A0-9D5DC92CDC37}" dt="2021-10-11T18:13:40.271" v="47" actId="165"/>
          <ac:grpSpMkLst>
            <pc:docMk/>
            <pc:sldMk cId="21978716" sldId="350"/>
            <ac:grpSpMk id="27" creationId="{00000000-0000-0000-0000-000000000000}"/>
          </ac:grpSpMkLst>
        </pc:grpChg>
        <pc:picChg chg="mod topLvl">
          <ac:chgData name="Kammeyer, Chelsie (Allsteel)" userId="309ed1b6-2f6e-41ea-8cae-d47982b6a700" providerId="ADAL" clId="{010E07AE-98A5-437F-A7A0-9D5DC92CDC37}" dt="2021-10-11T18:13:40.271" v="47" actId="165"/>
          <ac:picMkLst>
            <pc:docMk/>
            <pc:sldMk cId="21978716" sldId="350"/>
            <ac:picMk id="28" creationId="{00000000-0000-0000-0000-000000000000}"/>
          </ac:picMkLst>
        </pc:picChg>
      </pc:sldChg>
      <pc:sldChg chg="del">
        <pc:chgData name="Kammeyer, Chelsie (Allsteel)" userId="309ed1b6-2f6e-41ea-8cae-d47982b6a700" providerId="ADAL" clId="{010E07AE-98A5-437F-A7A0-9D5DC92CDC37}" dt="2021-10-11T18:14:29.013" v="51" actId="2696"/>
        <pc:sldMkLst>
          <pc:docMk/>
          <pc:sldMk cId="914865013" sldId="354"/>
        </pc:sldMkLst>
      </pc:sldChg>
      <pc:sldChg chg="del">
        <pc:chgData name="Kammeyer, Chelsie (Allsteel)" userId="309ed1b6-2f6e-41ea-8cae-d47982b6a700" providerId="ADAL" clId="{010E07AE-98A5-437F-A7A0-9D5DC92CDC37}" dt="2021-10-11T18:14:29.013" v="51" actId="2696"/>
        <pc:sldMkLst>
          <pc:docMk/>
          <pc:sldMk cId="4033185151" sldId="355"/>
        </pc:sldMkLst>
      </pc:sldChg>
      <pc:sldChg chg="del">
        <pc:chgData name="Kammeyer, Chelsie (Allsteel)" userId="309ed1b6-2f6e-41ea-8cae-d47982b6a700" providerId="ADAL" clId="{010E07AE-98A5-437F-A7A0-9D5DC92CDC37}" dt="2021-10-11T18:14:29.013" v="51" actId="2696"/>
        <pc:sldMkLst>
          <pc:docMk/>
          <pc:sldMk cId="3122808199" sldId="356"/>
        </pc:sldMkLst>
      </pc:sldChg>
      <pc:sldChg chg="del">
        <pc:chgData name="Kammeyer, Chelsie (Allsteel)" userId="309ed1b6-2f6e-41ea-8cae-d47982b6a700" providerId="ADAL" clId="{010E07AE-98A5-437F-A7A0-9D5DC92CDC37}" dt="2021-10-11T18:14:29.013" v="51" actId="2696"/>
        <pc:sldMkLst>
          <pc:docMk/>
          <pc:sldMk cId="1562722545" sldId="357"/>
        </pc:sldMkLst>
      </pc:sldChg>
      <pc:sldChg chg="del">
        <pc:chgData name="Kammeyer, Chelsie (Allsteel)" userId="309ed1b6-2f6e-41ea-8cae-d47982b6a700" providerId="ADAL" clId="{010E07AE-98A5-437F-A7A0-9D5DC92CDC37}" dt="2021-10-11T18:14:29.013" v="51" actId="2696"/>
        <pc:sldMkLst>
          <pc:docMk/>
          <pc:sldMk cId="2794222384" sldId="395"/>
        </pc:sldMkLst>
      </pc:sldChg>
      <pc:sldChg chg="del">
        <pc:chgData name="Kammeyer, Chelsie (Allsteel)" userId="309ed1b6-2f6e-41ea-8cae-d47982b6a700" providerId="ADAL" clId="{010E07AE-98A5-437F-A7A0-9D5DC92CDC37}" dt="2021-10-11T18:14:29.013" v="51" actId="2696"/>
        <pc:sldMkLst>
          <pc:docMk/>
          <pc:sldMk cId="2924560305" sldId="396"/>
        </pc:sldMkLst>
      </pc:sldChg>
      <pc:sldChg chg="del">
        <pc:chgData name="Kammeyer, Chelsie (Allsteel)" userId="309ed1b6-2f6e-41ea-8cae-d47982b6a700" providerId="ADAL" clId="{010E07AE-98A5-437F-A7A0-9D5DC92CDC37}" dt="2021-10-11T18:14:29.013" v="51" actId="2696"/>
        <pc:sldMkLst>
          <pc:docMk/>
          <pc:sldMk cId="3096960057" sldId="397"/>
        </pc:sldMkLst>
      </pc:sldChg>
      <pc:sldChg chg="del">
        <pc:chgData name="Kammeyer, Chelsie (Allsteel)" userId="309ed1b6-2f6e-41ea-8cae-d47982b6a700" providerId="ADAL" clId="{010E07AE-98A5-437F-A7A0-9D5DC92CDC37}" dt="2021-10-11T18:14:34.024" v="52" actId="2696"/>
        <pc:sldMkLst>
          <pc:docMk/>
          <pc:sldMk cId="3235355156" sldId="408"/>
        </pc:sldMkLst>
      </pc:sldChg>
      <pc:sldChg chg="addSp modSp add">
        <pc:chgData name="Kammeyer, Chelsie (Allsteel)" userId="309ed1b6-2f6e-41ea-8cae-d47982b6a700" providerId="ADAL" clId="{010E07AE-98A5-437F-A7A0-9D5DC92CDC37}" dt="2021-10-11T18:09:14.304" v="1"/>
        <pc:sldMkLst>
          <pc:docMk/>
          <pc:sldMk cId="200461496" sldId="1113"/>
        </pc:sldMkLst>
        <pc:spChg chg="add mod">
          <ac:chgData name="Kammeyer, Chelsie (Allsteel)" userId="309ed1b6-2f6e-41ea-8cae-d47982b6a700" providerId="ADAL" clId="{010E07AE-98A5-437F-A7A0-9D5DC92CDC37}" dt="2021-10-11T18:09:14.304" v="1"/>
          <ac:spMkLst>
            <pc:docMk/>
            <pc:sldMk cId="200461496" sldId="1113"/>
            <ac:spMk id="70" creationId="{BC835534-411F-48B0-9BD0-F06ABE701159}"/>
          </ac:spMkLst>
        </pc:spChg>
        <pc:spChg chg="add mod">
          <ac:chgData name="Kammeyer, Chelsie (Allsteel)" userId="309ed1b6-2f6e-41ea-8cae-d47982b6a700" providerId="ADAL" clId="{010E07AE-98A5-437F-A7A0-9D5DC92CDC37}" dt="2021-10-11T18:09:14.304" v="1"/>
          <ac:spMkLst>
            <pc:docMk/>
            <pc:sldMk cId="200461496" sldId="1113"/>
            <ac:spMk id="71" creationId="{9D61728E-C163-43BB-AFD3-8CA5ED8B1417}"/>
          </ac:spMkLst>
        </pc:spChg>
      </pc:sldChg>
      <pc:sldChg chg="addSp delSp modSp add mod">
        <pc:chgData name="Kammeyer, Chelsie (Allsteel)" userId="309ed1b6-2f6e-41ea-8cae-d47982b6a700" providerId="ADAL" clId="{010E07AE-98A5-437F-A7A0-9D5DC92CDC37}" dt="2021-10-11T18:12:13.600" v="39" actId="255"/>
        <pc:sldMkLst>
          <pc:docMk/>
          <pc:sldMk cId="3137517891" sldId="1114"/>
        </pc:sldMkLst>
        <pc:spChg chg="add del mod">
          <ac:chgData name="Kammeyer, Chelsie (Allsteel)" userId="309ed1b6-2f6e-41ea-8cae-d47982b6a700" providerId="ADAL" clId="{010E07AE-98A5-437F-A7A0-9D5DC92CDC37}" dt="2021-10-11T18:10:02.278" v="10"/>
          <ac:spMkLst>
            <pc:docMk/>
            <pc:sldMk cId="3137517891" sldId="1114"/>
            <ac:spMk id="9" creationId="{88EBDCCE-6636-4AC3-B052-609D25982490}"/>
          </ac:spMkLst>
        </pc:spChg>
        <pc:spChg chg="add del mod">
          <ac:chgData name="Kammeyer, Chelsie (Allsteel)" userId="309ed1b6-2f6e-41ea-8cae-d47982b6a700" providerId="ADAL" clId="{010E07AE-98A5-437F-A7A0-9D5DC92CDC37}" dt="2021-10-11T18:10:02.278" v="10"/>
          <ac:spMkLst>
            <pc:docMk/>
            <pc:sldMk cId="3137517891" sldId="1114"/>
            <ac:spMk id="14" creationId="{60F911BB-8151-4D57-9F27-31A2E254E3C3}"/>
          </ac:spMkLst>
        </pc:spChg>
        <pc:spChg chg="add del mod">
          <ac:chgData name="Kammeyer, Chelsie (Allsteel)" userId="309ed1b6-2f6e-41ea-8cae-d47982b6a700" providerId="ADAL" clId="{010E07AE-98A5-437F-A7A0-9D5DC92CDC37}" dt="2021-10-11T18:10:02.278" v="10"/>
          <ac:spMkLst>
            <pc:docMk/>
            <pc:sldMk cId="3137517891" sldId="1114"/>
            <ac:spMk id="15" creationId="{121E9C50-F36C-4E7B-9583-8C13787D1424}"/>
          </ac:spMkLst>
        </pc:spChg>
        <pc:spChg chg="add del mod topLvl">
          <ac:chgData name="Kammeyer, Chelsie (Allsteel)" userId="309ed1b6-2f6e-41ea-8cae-d47982b6a700" providerId="ADAL" clId="{010E07AE-98A5-437F-A7A0-9D5DC92CDC37}" dt="2021-10-11T18:11:31.073" v="27" actId="478"/>
          <ac:spMkLst>
            <pc:docMk/>
            <pc:sldMk cId="3137517891" sldId="1114"/>
            <ac:spMk id="19" creationId="{DD80E544-1441-4FC1-A674-27569F2A617F}"/>
          </ac:spMkLst>
        </pc:spChg>
        <pc:spChg chg="add mod topLvl">
          <ac:chgData name="Kammeyer, Chelsie (Allsteel)" userId="309ed1b6-2f6e-41ea-8cae-d47982b6a700" providerId="ADAL" clId="{010E07AE-98A5-437F-A7A0-9D5DC92CDC37}" dt="2021-10-11T18:11:01.013" v="21" actId="165"/>
          <ac:spMkLst>
            <pc:docMk/>
            <pc:sldMk cId="3137517891" sldId="1114"/>
            <ac:spMk id="20" creationId="{4A319BB3-0138-4BB2-A594-8F000AFC647F}"/>
          </ac:spMkLst>
        </pc:spChg>
        <pc:spChg chg="add mod topLvl">
          <ac:chgData name="Kammeyer, Chelsie (Allsteel)" userId="309ed1b6-2f6e-41ea-8cae-d47982b6a700" providerId="ADAL" clId="{010E07AE-98A5-437F-A7A0-9D5DC92CDC37}" dt="2021-10-11T18:11:01.013" v="21" actId="165"/>
          <ac:spMkLst>
            <pc:docMk/>
            <pc:sldMk cId="3137517891" sldId="1114"/>
            <ac:spMk id="21" creationId="{13B43557-778E-4D33-859B-DB4B1F9CE0D9}"/>
          </ac:spMkLst>
        </pc:spChg>
        <pc:spChg chg="add mod">
          <ac:chgData name="Kammeyer, Chelsie (Allsteel)" userId="309ed1b6-2f6e-41ea-8cae-d47982b6a700" providerId="ADAL" clId="{010E07AE-98A5-437F-A7A0-9D5DC92CDC37}" dt="2021-10-11T18:12:13.600" v="39" actId="255"/>
          <ac:spMkLst>
            <pc:docMk/>
            <pc:sldMk cId="3137517891" sldId="1114"/>
            <ac:spMk id="23" creationId="{939B2872-E2F5-40F1-8510-CD27F69F522F}"/>
          </ac:spMkLst>
        </pc:spChg>
        <pc:spChg chg="add mod">
          <ac:chgData name="Kammeyer, Chelsie (Allsteel)" userId="309ed1b6-2f6e-41ea-8cae-d47982b6a700" providerId="ADAL" clId="{010E07AE-98A5-437F-A7A0-9D5DC92CDC37}" dt="2021-10-11T18:12:04.050" v="37" actId="20577"/>
          <ac:spMkLst>
            <pc:docMk/>
            <pc:sldMk cId="3137517891" sldId="1114"/>
            <ac:spMk id="24" creationId="{6756572E-723F-4E39-B80F-83419C266A2F}"/>
          </ac:spMkLst>
        </pc:spChg>
        <pc:grpChg chg="add del mod">
          <ac:chgData name="Kammeyer, Chelsie (Allsteel)" userId="309ed1b6-2f6e-41ea-8cae-d47982b6a700" providerId="ADAL" clId="{010E07AE-98A5-437F-A7A0-9D5DC92CDC37}" dt="2021-10-11T18:11:01.013" v="21" actId="165"/>
          <ac:grpSpMkLst>
            <pc:docMk/>
            <pc:sldMk cId="3137517891" sldId="1114"/>
            <ac:grpSpMk id="2" creationId="{311F21AC-A87D-4687-8A0D-61C07E7C4E7A}"/>
          </ac:grpSpMkLst>
        </pc:grpChg>
        <pc:graphicFrameChg chg="del">
          <ac:chgData name="Kammeyer, Chelsie (Allsteel)" userId="309ed1b6-2f6e-41ea-8cae-d47982b6a700" providerId="ADAL" clId="{010E07AE-98A5-437F-A7A0-9D5DC92CDC37}" dt="2021-10-11T18:09:42.281" v="4" actId="478"/>
          <ac:graphicFrameMkLst>
            <pc:docMk/>
            <pc:sldMk cId="3137517891" sldId="1114"/>
            <ac:graphicFrameMk id="17" creationId="{00000000-0000-0000-0000-000000000000}"/>
          </ac:graphicFrameMkLst>
        </pc:graphicFrameChg>
        <pc:picChg chg="add del mod">
          <ac:chgData name="Kammeyer, Chelsie (Allsteel)" userId="309ed1b6-2f6e-41ea-8cae-d47982b6a700" providerId="ADAL" clId="{010E07AE-98A5-437F-A7A0-9D5DC92CDC37}" dt="2021-10-11T18:10:02.278" v="10"/>
          <ac:picMkLst>
            <pc:docMk/>
            <pc:sldMk cId="3137517891" sldId="1114"/>
            <ac:picMk id="8" creationId="{E43B9B46-3F25-4958-9910-E66E2806AFC8}"/>
          </ac:picMkLst>
        </pc:picChg>
        <pc:picChg chg="del">
          <ac:chgData name="Kammeyer, Chelsie (Allsteel)" userId="309ed1b6-2f6e-41ea-8cae-d47982b6a700" providerId="ADAL" clId="{010E07AE-98A5-437F-A7A0-9D5DC92CDC37}" dt="2021-10-11T18:09:42.281" v="4" actId="478"/>
          <ac:picMkLst>
            <pc:docMk/>
            <pc:sldMk cId="3137517891" sldId="1114"/>
            <ac:picMk id="10" creationId="{00000000-0000-0000-0000-000000000000}"/>
          </ac:picMkLst>
        </pc:picChg>
        <pc:picChg chg="del">
          <ac:chgData name="Kammeyer, Chelsie (Allsteel)" userId="309ed1b6-2f6e-41ea-8cae-d47982b6a700" providerId="ADAL" clId="{010E07AE-98A5-437F-A7A0-9D5DC92CDC37}" dt="2021-10-11T18:09:42.281" v="4" actId="478"/>
          <ac:picMkLst>
            <pc:docMk/>
            <pc:sldMk cId="3137517891" sldId="1114"/>
            <ac:picMk id="11" creationId="{00000000-0000-0000-0000-000000000000}"/>
          </ac:picMkLst>
        </pc:picChg>
        <pc:picChg chg="add mod topLvl">
          <ac:chgData name="Kammeyer, Chelsie (Allsteel)" userId="309ed1b6-2f6e-41ea-8cae-d47982b6a700" providerId="ADAL" clId="{010E07AE-98A5-437F-A7A0-9D5DC92CDC37}" dt="2021-10-11T18:11:01.013" v="21" actId="165"/>
          <ac:picMkLst>
            <pc:docMk/>
            <pc:sldMk cId="3137517891" sldId="1114"/>
            <ac:picMk id="16" creationId="{58F4F2A2-9084-403A-820C-0860A7EFE8C4}"/>
          </ac:picMkLst>
        </pc:picChg>
        <pc:picChg chg="add mod topLvl">
          <ac:chgData name="Kammeyer, Chelsie (Allsteel)" userId="309ed1b6-2f6e-41ea-8cae-d47982b6a700" providerId="ADAL" clId="{010E07AE-98A5-437F-A7A0-9D5DC92CDC37}" dt="2021-10-11T18:11:01.013" v="21" actId="165"/>
          <ac:picMkLst>
            <pc:docMk/>
            <pc:sldMk cId="3137517891" sldId="1114"/>
            <ac:picMk id="18" creationId="{8C3E356A-F1C1-42FE-B612-31DE5D0FD5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6496-B6A1-4DD3-9242-306AE0B06FC7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E2AD2-F253-4614-B7DE-F8A9C5971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347E-F6A9-46F4-8692-9116514FA6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2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7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2826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 rot="16200000">
            <a:off x="-3189664" y="3251647"/>
            <a:ext cx="6858003" cy="354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baseline="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pc="300">
                <a:solidFill>
                  <a:schemeClr val="bg1"/>
                </a:solidFill>
              </a:rPr>
              <a:t>INTERNAL TRAINING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76614" y="1267079"/>
            <a:ext cx="10594329" cy="43711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1800" baseline="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76615" y="471378"/>
            <a:ext cx="10594328" cy="78262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76614" y="1941689"/>
            <a:ext cx="10594329" cy="423527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ultricies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</a:t>
            </a:r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pulvinar</a:t>
            </a:r>
            <a:r>
              <a:rPr lang="en-US"/>
              <a:t> </a:t>
            </a:r>
            <a:r>
              <a:rPr lang="en-US" err="1"/>
              <a:t>ultricies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51" y="6298368"/>
            <a:ext cx="944492" cy="2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98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987550" y="3037593"/>
            <a:ext cx="8216900" cy="78281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Next Topic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9414" r="10635" b="15447"/>
          <a:stretch/>
        </p:blipFill>
        <p:spPr>
          <a:xfrm>
            <a:off x="10590235" y="6277941"/>
            <a:ext cx="1016923" cy="2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22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E6B914-E1C3-4F83-867D-CFEE0FCB2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49" y="588571"/>
            <a:ext cx="3939454" cy="14685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400"/>
              </a:lnSpc>
              <a:defRPr sz="4000" i="0" spc="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Placeholder Text for the Page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BD71C59-E2A8-4DF4-9E2E-954AAB3876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406" y="2112646"/>
            <a:ext cx="9117540" cy="354102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 lang="en-US" sz="2200" smtClean="0">
                <a:effectLst/>
              </a:defRPr>
            </a:lvl1pPr>
          </a:lstStyle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Bus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disque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opturecte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nonse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quosam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antorepudam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</a:t>
            </a:r>
          </a:p>
          <a:p>
            <a:pPr lvl="0"/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,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ipsanda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sam.</a:t>
            </a:r>
            <a:endParaRPr lang="en-US" sz="2200">
              <a:solidFill>
                <a:srgbClr val="211D1E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Frutiger LT Pro 45 Light" panose="020B0403030504020204" pitchFamily="34" charset="0"/>
            </a:endParaRPr>
          </a:p>
          <a:p>
            <a:pPr lvl="0"/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Idemque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possimo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lorrovit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mos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animolu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ptatia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tenimpo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rumqui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beaque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lam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fugitatur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millorum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fugit aria alia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susda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</a:p>
          <a:p>
            <a:pPr lvl="0"/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Pudam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ne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volest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rumet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endaept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.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Beaque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lam </a:t>
            </a:r>
            <a:r>
              <a:rPr lang="en-US" sz="2200" err="1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fugitatur</a:t>
            </a:r>
            <a:r>
              <a:rPr lang="en-US" sz="2200">
                <a:solidFill>
                  <a:srgbClr val="211D1E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Frutiger LT Pro 45 Light" panose="020B0403030504020204" pitchFamily="34" charset="0"/>
              </a:rPr>
              <a:t> rum.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E2B6F-5080-4BC6-8943-7B7BF0C8FCDB}"/>
              </a:ext>
            </a:extLst>
          </p:cNvPr>
          <p:cNvSpPr txBox="1"/>
          <p:nvPr userDrawn="1"/>
        </p:nvSpPr>
        <p:spPr>
          <a:xfrm>
            <a:off x="907406" y="6232475"/>
            <a:ext cx="3466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200" baseline="0"/>
              <a:t>ALLSTEELOFFICE.COM  |  GUNLOCKE.COM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FEEEC-A9FA-4ABA-9BB4-AB1B2641DD72}"/>
              </a:ext>
            </a:extLst>
          </p:cNvPr>
          <p:cNvSpPr txBox="1"/>
          <p:nvPr userDrawn="1"/>
        </p:nvSpPr>
        <p:spPr>
          <a:xfrm>
            <a:off x="364682" y="6237668"/>
            <a:ext cx="57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2D43F-806D-4640-8C97-91AC7DD27CEB}" type="slidenum">
              <a:rPr lang="en-US" sz="1000" spc="200" baseline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0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6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2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9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C59C-6FE3-4464-B30D-2FBAD837070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376AA-4116-409E-B666-B1DBFCBD2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29" Type="http://schemas.openxmlformats.org/officeDocument/2006/relationships/image" Target="../media/image29.svg"/><Relationship Id="rId11" Type="http://schemas.openxmlformats.org/officeDocument/2006/relationships/image" Target="../media/image11.jp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" Type="http://schemas.openxmlformats.org/officeDocument/2006/relationships/image" Target="../media/image5.jpg"/><Relationship Id="rId19" Type="http://schemas.openxmlformats.org/officeDocument/2006/relationships/image" Target="../media/image19.svg"/><Relationship Id="rId4" Type="http://schemas.openxmlformats.org/officeDocument/2006/relationships/image" Target="../media/image4.jpg"/><Relationship Id="rId9" Type="http://schemas.openxmlformats.org/officeDocument/2006/relationships/image" Target="../media/image9.svg"/><Relationship Id="rId14" Type="http://schemas.openxmlformats.org/officeDocument/2006/relationships/image" Target="../media/image14.jp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jpe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5" Type="http://schemas.openxmlformats.org/officeDocument/2006/relationships/image" Target="../media/image15.jp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jp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google.com/url?sa=i&amp;rct=j&amp;q=&amp;esrc=s&amp;source=images&amp;cd=&amp;cad=rja&amp;uact=8&amp;ved=2ahUKEwiw6bPQ4pTZAhXL44MKHSrtBusQjRx6BAgAEAY&amp;url=http://pluspng.com/png-user-icon-4670.html&amp;psig=AOvVaw1Ys5DL-MTfg3M0TagxeR5O&amp;ust=1518126092800577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987550" y="3037593"/>
            <a:ext cx="8216900" cy="782814"/>
          </a:xfrm>
        </p:spPr>
        <p:txBody>
          <a:bodyPr/>
          <a:lstStyle/>
          <a:p>
            <a:r>
              <a:rPr lang="en-US" dirty="0"/>
              <a:t>Sales &amp; Dealer Training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375950" y="3820406"/>
            <a:ext cx="5440101" cy="427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/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7853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987550" y="3037593"/>
            <a:ext cx="8216900" cy="782814"/>
          </a:xfrm>
        </p:spPr>
        <p:txBody>
          <a:bodyPr/>
          <a:lstStyle/>
          <a:p>
            <a:r>
              <a:rPr lang="en-US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3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9" y="1250160"/>
            <a:ext cx="12184112" cy="5603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7818197" cy="6934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697" marR="7697">
              <a:lnSpc>
                <a:spcPct val="109500"/>
              </a:lnSpc>
            </a:pPr>
            <a:r>
              <a:rPr sz="2091" spc="73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sz="2091" spc="-10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88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compac</a:t>
            </a:r>
            <a:r>
              <a:rPr sz="2091" spc="48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  <a:r>
              <a:rPr sz="2091" spc="-10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6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settin</a:t>
            </a:r>
            <a:r>
              <a:rPr sz="2091" spc="88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</a:t>
            </a:r>
            <a:r>
              <a:rPr sz="2091" spc="-10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5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</a:t>
            </a:r>
            <a:r>
              <a:rPr sz="2091" spc="48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sz="2091" spc="-10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42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individ</a:t>
            </a:r>
            <a:r>
              <a:rPr sz="2091" spc="4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</a:t>
            </a:r>
            <a:r>
              <a:rPr sz="2091" spc="5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sz="2091" spc="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</a:t>
            </a:r>
            <a:r>
              <a:rPr sz="2091" spc="-10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4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sz="2091" spc="30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sz="2091" spc="-10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8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  <a:r>
              <a:rPr sz="2091" spc="17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</a:t>
            </a:r>
            <a:r>
              <a:rPr sz="2091" spc="42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sz="2091" spc="194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</a:t>
            </a:r>
            <a:r>
              <a:rPr sz="2091" spc="42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perso</a:t>
            </a:r>
            <a:r>
              <a:rPr sz="2091" spc="48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</a:t>
            </a:r>
            <a:r>
              <a:rPr sz="2091" spc="-10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1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</a:t>
            </a:r>
            <a:r>
              <a:rPr sz="209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sz="2091" spc="6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sz="2091" spc="9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</a:t>
            </a:r>
            <a:r>
              <a:rPr sz="2091" spc="-39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79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sz="2091" spc="33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12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sz="2091" spc="-24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sz="2091" spc="-12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9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  <a:r>
              <a:rPr sz="2091" spc="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sz="2091" spc="5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ea</a:t>
            </a:r>
            <a:r>
              <a:rPr sz="2091" spc="4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  <a:r>
              <a:rPr sz="2091" spc="-1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sz="2091" spc="103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124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wit</a:t>
            </a:r>
            <a:r>
              <a:rPr sz="2091" spc="173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18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on</a:t>
            </a:r>
            <a:r>
              <a:rPr sz="2091" spc="2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91" spc="103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Recharge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12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sz="2091" spc="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ench</a:t>
            </a:r>
            <a:r>
              <a:rPr sz="2091" spc="3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12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  <a:r>
              <a:rPr sz="2091" spc="-3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</a:t>
            </a:r>
            <a:r>
              <a:rPr sz="2091" spc="94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ls</a:t>
            </a:r>
            <a:r>
              <a:rPr sz="2091" spc="91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  <a:r>
              <a:rPr sz="2091" spc="42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sz="2091" spc="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lang="en-US" sz="2091" spc="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5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</a:t>
            </a:r>
            <a:r>
              <a:rPr sz="2091" spc="58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6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sm</a:t>
            </a:r>
            <a:r>
              <a:rPr sz="2091" spc="36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sz="2091" spc="85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</a:t>
            </a:r>
            <a:r>
              <a:rPr sz="2091" spc="88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9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</a:t>
            </a:r>
            <a:r>
              <a:rPr sz="2091" spc="94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</a:t>
            </a:r>
            <a:r>
              <a:rPr sz="2091" spc="-27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sz="2091" spc="212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  <a:r>
              <a:rPr sz="2091" spc="-33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sz="2091" spc="12" dirty="0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ble.</a:t>
            </a:r>
            <a:endParaRPr sz="209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4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9" y="1250160"/>
            <a:ext cx="12184112" cy="5603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8179185" cy="6934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dirty="0"/>
              <a:t>Poufs add extra seat</a:t>
            </a:r>
            <a:r>
              <a:rPr lang="en-US" dirty="0"/>
              <a:t>ing</a:t>
            </a:r>
            <a:r>
              <a:rPr dirty="0"/>
              <a:t> and connector tables add a work surface and a place to stow a bag while still providing power.</a:t>
            </a:r>
          </a:p>
        </p:txBody>
      </p:sp>
    </p:spTree>
    <p:extLst>
      <p:ext uri="{BB962C8B-B14F-4D97-AF65-F5344CB8AC3E}">
        <p14:creationId xmlns:p14="http://schemas.microsoft.com/office/powerpoint/2010/main" val="380894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05" y="1218430"/>
            <a:ext cx="12152573" cy="5601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98169"/>
            <a:ext cx="8183593" cy="6634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Large Recharge </a:t>
            </a:r>
            <a:r>
              <a:rPr dirty="0"/>
              <a:t>tables provide support surface for four people</a:t>
            </a:r>
          </a:p>
          <a:p>
            <a:r>
              <a:rPr dirty="0"/>
              <a:t>and are offered in lounge or active work heights.</a:t>
            </a:r>
          </a:p>
        </p:txBody>
      </p:sp>
    </p:spTree>
    <p:extLst>
      <p:ext uri="{BB962C8B-B14F-4D97-AF65-F5344CB8AC3E}">
        <p14:creationId xmlns:p14="http://schemas.microsoft.com/office/powerpoint/2010/main" val="286438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9" y="1250160"/>
            <a:ext cx="12184112" cy="5603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98169"/>
            <a:ext cx="7677727" cy="6634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dirty="0"/>
              <a:t>90° bolsters are useful in creating compact lounge spaces</a:t>
            </a:r>
          </a:p>
          <a:p>
            <a:r>
              <a:rPr dirty="0"/>
              <a:t>which are inviting alternative work areas.</a:t>
            </a:r>
          </a:p>
        </p:txBody>
      </p:sp>
    </p:spTree>
    <p:extLst>
      <p:ext uri="{BB962C8B-B14F-4D97-AF65-F5344CB8AC3E}">
        <p14:creationId xmlns:p14="http://schemas.microsoft.com/office/powerpoint/2010/main" val="254647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05" y="1237468"/>
            <a:ext cx="12152573" cy="5601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7506470" cy="1042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dirty="0"/>
              <a:t>Benches can be ganged end-on-end to create touch down seating in under</a:t>
            </a:r>
            <a:r>
              <a:rPr lang="en-US" dirty="0"/>
              <a:t>utilized</a:t>
            </a:r>
            <a:r>
              <a:rPr dirty="0"/>
              <a:t> hallways or to divide space on an open ﬂoor plate.</a:t>
            </a:r>
          </a:p>
        </p:txBody>
      </p:sp>
    </p:spTree>
    <p:extLst>
      <p:ext uri="{BB962C8B-B14F-4D97-AF65-F5344CB8AC3E}">
        <p14:creationId xmlns:p14="http://schemas.microsoft.com/office/powerpoint/2010/main" val="357110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05" y="1237468"/>
            <a:ext cx="12152573" cy="5601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6951133" cy="6934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dirty="0"/>
              <a:t>Distinct work zones can be created by adding bolsters, connector tables</a:t>
            </a:r>
            <a:r>
              <a:rPr lang="en-US" dirty="0"/>
              <a:t>,</a:t>
            </a:r>
            <a:r>
              <a:rPr dirty="0"/>
              <a:t> and work tables.</a:t>
            </a:r>
          </a:p>
        </p:txBody>
      </p:sp>
    </p:spTree>
    <p:extLst>
      <p:ext uri="{BB962C8B-B14F-4D97-AF65-F5344CB8AC3E}">
        <p14:creationId xmlns:p14="http://schemas.microsoft.com/office/powerpoint/2010/main" val="255740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13" y="1256506"/>
            <a:ext cx="12156767" cy="5597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697" marR="7697">
              <a:lnSpc>
                <a:spcPct val="109500"/>
              </a:lnSpc>
            </a:pPr>
            <a:r>
              <a:rPr sz="2091" spc="73" dirty="0">
                <a:solidFill>
                  <a:srgbClr val="010202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Privacy screens create areas for focused work in open spaces.</a:t>
            </a:r>
          </a:p>
        </p:txBody>
      </p:sp>
    </p:spTree>
    <p:extLst>
      <p:ext uri="{BB962C8B-B14F-4D97-AF65-F5344CB8AC3E}">
        <p14:creationId xmlns:p14="http://schemas.microsoft.com/office/powerpoint/2010/main" val="1198579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86" y="1218430"/>
            <a:ext cx="12165265" cy="563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8628436" cy="6934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dirty="0"/>
              <a:t>Privacy screens stay within the bench footprint allowing back-to</a:t>
            </a:r>
            <a:r>
              <a:rPr lang="en-US" dirty="0"/>
              <a:t>-</a:t>
            </a:r>
            <a:r>
              <a:rPr dirty="0"/>
              <a:t>back and end-on-end ganging without taking extra ﬂoor space.</a:t>
            </a:r>
          </a:p>
        </p:txBody>
      </p:sp>
    </p:spTree>
    <p:extLst>
      <p:ext uri="{BB962C8B-B14F-4D97-AF65-F5344CB8AC3E}">
        <p14:creationId xmlns:p14="http://schemas.microsoft.com/office/powerpoint/2010/main" val="1016322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89" y="1256506"/>
            <a:ext cx="12130362" cy="5597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6415809" cy="6934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dirty="0"/>
              <a:t>Left and </a:t>
            </a:r>
            <a:r>
              <a:rPr lang="en-US" dirty="0"/>
              <a:t>r</a:t>
            </a:r>
            <a:r>
              <a:rPr dirty="0"/>
              <a:t>ight privacy screens can come together to form larger spatial divisions.</a:t>
            </a:r>
          </a:p>
        </p:txBody>
      </p:sp>
    </p:spTree>
    <p:extLst>
      <p:ext uri="{BB962C8B-B14F-4D97-AF65-F5344CB8AC3E}">
        <p14:creationId xmlns:p14="http://schemas.microsoft.com/office/powerpoint/2010/main" val="210175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6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07651094-78F8-41E6-9A59-8CFCE7ABC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8" y="1143913"/>
            <a:ext cx="4233987" cy="23920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383A3B-899D-491F-90F8-782B8D92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48" y="588571"/>
            <a:ext cx="6425825" cy="1468521"/>
          </a:xfrm>
        </p:spPr>
        <p:txBody>
          <a:bodyPr/>
          <a:lstStyle/>
          <a:p>
            <a:r>
              <a:rPr lang="en-US" dirty="0"/>
              <a:t>Building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6E1AF5-C34A-41DC-9D30-1A5A40B3CB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448" y="1233298"/>
            <a:ext cx="7001082" cy="44958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>
                <a:latin typeface="Segoe UI Semibold"/>
                <a:cs typeface="Segoe UI Semibold"/>
              </a:rPr>
              <a:t>Statement of Line:</a:t>
            </a:r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72D1F6D-7954-4BC3-B116-5C99FC6E4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69" y="2615192"/>
            <a:ext cx="1223454" cy="122911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66B1912-C850-473B-B4F5-54FB31988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79" y="3715987"/>
            <a:ext cx="1348821" cy="1355066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E680DB4-2927-4B2F-ACA8-AA564FD33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86517" y="351434"/>
            <a:ext cx="1138349" cy="1138349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8AFAAD68-3A30-43DC-AF18-52C12BB3D7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5070" y="1619993"/>
            <a:ext cx="1138348" cy="1138348"/>
          </a:xfrm>
          <a:prstGeom prst="rect">
            <a:avLst/>
          </a:prstGeom>
        </p:spPr>
      </p:pic>
      <p:pic>
        <p:nvPicPr>
          <p:cNvPr id="51" name="Picture 50" descr="Diagram, engineering drawing&#10;&#10;Description automatically generated">
            <a:extLst>
              <a:ext uri="{FF2B5EF4-FFF2-40B4-BE49-F238E27FC236}">
                <a16:creationId xmlns:a16="http://schemas.microsoft.com/office/drawing/2014/main" id="{81959E2B-D0DF-4803-867E-37DA4441CB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44" y="1591256"/>
            <a:ext cx="1209805" cy="1209805"/>
          </a:xfrm>
          <a:prstGeom prst="rect">
            <a:avLst/>
          </a:prstGeom>
        </p:spPr>
      </p:pic>
      <p:pic>
        <p:nvPicPr>
          <p:cNvPr id="58" name="Picture 57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790E858C-70BB-41A8-AB20-BE65E51E9C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8" y="2578332"/>
            <a:ext cx="1291826" cy="129780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5008B22-0105-479C-9657-556E1FD767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13" y="2748153"/>
            <a:ext cx="1189266" cy="119477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64F80F6-E4AA-4F2B-A86D-75C3B64F48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71" y="2689324"/>
            <a:ext cx="1340548" cy="1346755"/>
          </a:xfrm>
          <a:prstGeom prst="rect">
            <a:avLst/>
          </a:prstGeom>
        </p:spPr>
      </p:pic>
      <p:pic>
        <p:nvPicPr>
          <p:cNvPr id="99" name="Picture 98" descr="A picture containing shape&#10;&#10;Description automatically generated">
            <a:extLst>
              <a:ext uri="{FF2B5EF4-FFF2-40B4-BE49-F238E27FC236}">
                <a16:creationId xmlns:a16="http://schemas.microsoft.com/office/drawing/2014/main" id="{5DA45009-AFFC-4D1A-8603-B58E79F11D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343" y="2738177"/>
            <a:ext cx="1262624" cy="126847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CB53DE3-0C82-49F4-B574-F7DBEC2D6A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72" y="2604750"/>
            <a:ext cx="1539979" cy="1547109"/>
          </a:xfrm>
          <a:prstGeom prst="rect">
            <a:avLst/>
          </a:prstGeom>
        </p:spPr>
      </p:pic>
      <p:pic>
        <p:nvPicPr>
          <p:cNvPr id="101" name="Picture 100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8DF5744E-1922-46B0-A1D2-37DBEB9D497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/>
          <a:stretch/>
        </p:blipFill>
        <p:spPr>
          <a:xfrm>
            <a:off x="7458523" y="2716370"/>
            <a:ext cx="1035872" cy="1346755"/>
          </a:xfrm>
          <a:prstGeom prst="rect">
            <a:avLst/>
          </a:prstGeom>
        </p:spPr>
      </p:pic>
      <p:pic>
        <p:nvPicPr>
          <p:cNvPr id="102" name="Picture 101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829E4A9D-218B-42B1-B245-32A1E378CF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87" y="1323026"/>
            <a:ext cx="1392509" cy="1398957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F414EFA1-297D-43C3-8592-F063B00220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24303" y="430047"/>
            <a:ext cx="1312815" cy="1312815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4BA5BC76-4CDD-499C-8A30-EF29CBC8844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99356" y="4917063"/>
            <a:ext cx="976584" cy="961030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F141DEC5-F22D-429F-B159-413F73FDED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98177" y="4917063"/>
            <a:ext cx="976584" cy="961030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59CD5729-3748-4434-A621-0B424A2A6DD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26155" y="3711465"/>
            <a:ext cx="1231373" cy="1215445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C796EB7C-769C-4347-B081-270AAC2764E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51997" y="3716661"/>
            <a:ext cx="1226723" cy="1226723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F77DF9B0-71F6-4759-A9D4-2E0475213A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009556" y="3685688"/>
            <a:ext cx="1231375" cy="1231375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B0CAC27B-F4A4-4215-B35F-75445CB0D7E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302153" y="4889094"/>
            <a:ext cx="1007646" cy="991719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7E76324C-127E-4787-AF3F-FEC7540AD20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351454" y="4893681"/>
            <a:ext cx="1016461" cy="984606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291899DC-FC8C-4768-B729-F0DA9F91D2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232503" y="3715936"/>
            <a:ext cx="1215447" cy="1231375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DC528AE0-65FB-4E9C-A9D6-F7C418D85E6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736175" y="501482"/>
            <a:ext cx="1235459" cy="1235459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9EC4600E-A400-461D-B334-F6565FBE9B0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153790" y="300578"/>
            <a:ext cx="1227563" cy="1227563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7B0EA305-027A-4318-8BFA-8EA89641E14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285948" y="293139"/>
            <a:ext cx="1225786" cy="1225786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78298DED-A31C-46A8-8E96-995F4BB9BF5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342131" y="279943"/>
            <a:ext cx="1227563" cy="122756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8B171A33-CC4E-4A17-9F07-9643B288B07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368483" y="1582379"/>
            <a:ext cx="1216955" cy="1216955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4AA49045-C0C4-4E53-9511-1FF666AD9BE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467527" y="1577718"/>
            <a:ext cx="1216957" cy="1216957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C8E0E04E-A693-4957-87EE-B47CC1C6429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5178435" y="1593985"/>
            <a:ext cx="1216955" cy="1216955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ACEAED77-6C24-46F3-94DE-0D5280F25A1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272208" y="3738251"/>
            <a:ext cx="1489364" cy="1505292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A6D2C408-F8C3-44A6-BA93-F77802F38B3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236842" y="3724669"/>
            <a:ext cx="1494130" cy="1510057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6F3095ED-6BA9-45DA-9C2A-9ABCA8EE6A54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290934" y="508100"/>
            <a:ext cx="1300282" cy="1300282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29D18EB4-E94D-44EB-8E71-9717BAA1B52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425363" y="1560117"/>
            <a:ext cx="1312815" cy="1312815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98F8E407-DF3F-49FF-94E6-7A81A93C092E}"/>
              </a:ext>
            </a:extLst>
          </p:cNvPr>
          <p:cNvSpPr txBox="1"/>
          <p:nvPr/>
        </p:nvSpPr>
        <p:spPr>
          <a:xfrm>
            <a:off x="8602244" y="1362526"/>
            <a:ext cx="1587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Single Seat</a:t>
            </a:r>
          </a:p>
          <a:p>
            <a:endParaRPr lang="en-US" sz="7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AF4FE21-7B9E-4474-A661-5CDCC32020CC}"/>
              </a:ext>
            </a:extLst>
          </p:cNvPr>
          <p:cNvSpPr txBox="1"/>
          <p:nvPr/>
        </p:nvSpPr>
        <p:spPr>
          <a:xfrm>
            <a:off x="9713157" y="1362526"/>
            <a:ext cx="13303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Single Seat With Bolster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6509579-8F05-4C2D-95AF-64117F1BF8F4}"/>
              </a:ext>
            </a:extLst>
          </p:cNvPr>
          <p:cNvSpPr txBox="1"/>
          <p:nvPr/>
        </p:nvSpPr>
        <p:spPr>
          <a:xfrm>
            <a:off x="9713157" y="2493241"/>
            <a:ext cx="13488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Square Corner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18A7921-FCF7-46C1-8449-C1B26017DE03}"/>
              </a:ext>
            </a:extLst>
          </p:cNvPr>
          <p:cNvSpPr txBox="1"/>
          <p:nvPr/>
        </p:nvSpPr>
        <p:spPr>
          <a:xfrm>
            <a:off x="10883984" y="1362526"/>
            <a:ext cx="12390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Double-Seat Bench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AEFB64D-6514-4211-91BD-053C21BE0F9F}"/>
              </a:ext>
            </a:extLst>
          </p:cNvPr>
          <p:cNvSpPr txBox="1"/>
          <p:nvPr/>
        </p:nvSpPr>
        <p:spPr>
          <a:xfrm>
            <a:off x="4199533" y="2493241"/>
            <a:ext cx="1250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Double-Seat with 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Left Half Bolster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FC56DC0-1B14-4A3E-8C71-5E91430B4115}"/>
              </a:ext>
            </a:extLst>
          </p:cNvPr>
          <p:cNvSpPr txBox="1"/>
          <p:nvPr/>
        </p:nvSpPr>
        <p:spPr>
          <a:xfrm>
            <a:off x="5326364" y="2493241"/>
            <a:ext cx="1210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Double-Seat with </a:t>
            </a:r>
            <a:b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Right Half Bolster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53B83F3-566A-4F52-9105-D26AB6BBB5FC}"/>
              </a:ext>
            </a:extLst>
          </p:cNvPr>
          <p:cNvSpPr txBox="1"/>
          <p:nvPr/>
        </p:nvSpPr>
        <p:spPr>
          <a:xfrm>
            <a:off x="6409893" y="2493241"/>
            <a:ext cx="1348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Double-Seat with </a:t>
            </a:r>
            <a:b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 Bolster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8CB1790-C10D-4485-89A2-E3E3246BAA2B}"/>
              </a:ext>
            </a:extLst>
          </p:cNvPr>
          <p:cNvSpPr txBox="1"/>
          <p:nvPr/>
        </p:nvSpPr>
        <p:spPr>
          <a:xfrm>
            <a:off x="7515301" y="2493241"/>
            <a:ext cx="1392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 Seat with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Left L Bolster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35096F9-29F5-4B57-9758-702187712F0F}"/>
              </a:ext>
            </a:extLst>
          </p:cNvPr>
          <p:cNvSpPr txBox="1"/>
          <p:nvPr/>
        </p:nvSpPr>
        <p:spPr>
          <a:xfrm>
            <a:off x="8620708" y="2493241"/>
            <a:ext cx="1392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 Seat with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Right L Bolster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C8A6022-ACF5-458E-9113-360B849460FF}"/>
              </a:ext>
            </a:extLst>
          </p:cNvPr>
          <p:cNvSpPr txBox="1"/>
          <p:nvPr/>
        </p:nvSpPr>
        <p:spPr>
          <a:xfrm>
            <a:off x="4199533" y="1362526"/>
            <a:ext cx="1249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 Seat with Straight Screen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C739285-5536-4F77-A3DD-5CCFE9C47C3F}"/>
              </a:ext>
            </a:extLst>
          </p:cNvPr>
          <p:cNvSpPr txBox="1"/>
          <p:nvPr/>
        </p:nvSpPr>
        <p:spPr>
          <a:xfrm>
            <a:off x="5308623" y="1362526"/>
            <a:ext cx="1215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 Seat with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Left L Screen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84B6DA4-3590-447E-BC6C-B5F27A42A3C5}"/>
              </a:ext>
            </a:extLst>
          </p:cNvPr>
          <p:cNvSpPr txBox="1"/>
          <p:nvPr/>
        </p:nvSpPr>
        <p:spPr>
          <a:xfrm>
            <a:off x="6420928" y="1362526"/>
            <a:ext cx="1275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 Seat with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Right L Screen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9BEB59A-DB68-4DFC-A886-4C0F0F4A603D}"/>
              </a:ext>
            </a:extLst>
          </p:cNvPr>
          <p:cNvSpPr txBox="1"/>
          <p:nvPr/>
        </p:nvSpPr>
        <p:spPr>
          <a:xfrm>
            <a:off x="7488627" y="1362526"/>
            <a:ext cx="1335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Double Seat with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 Screen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F8D67F8-342F-46FF-A1C3-B3978666757E}"/>
              </a:ext>
            </a:extLst>
          </p:cNvPr>
          <p:cNvSpPr txBox="1"/>
          <p:nvPr/>
        </p:nvSpPr>
        <p:spPr>
          <a:xfrm>
            <a:off x="5339153" y="4742558"/>
            <a:ext cx="12673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Laptop Table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CBBC87D-9472-4206-BD3F-2CB32D26B349}"/>
              </a:ext>
            </a:extLst>
          </p:cNvPr>
          <p:cNvSpPr txBox="1"/>
          <p:nvPr/>
        </p:nvSpPr>
        <p:spPr>
          <a:xfrm>
            <a:off x="6430508" y="4742558"/>
            <a:ext cx="125017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Work Table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28F2453-D751-4D76-A3EF-FE1DD532A9CC}"/>
              </a:ext>
            </a:extLst>
          </p:cNvPr>
          <p:cNvSpPr txBox="1"/>
          <p:nvPr/>
        </p:nvSpPr>
        <p:spPr>
          <a:xfrm>
            <a:off x="7499120" y="4742558"/>
            <a:ext cx="127560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Coffee Table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84E9025-907A-4B49-8F9F-1FC4B07E715E}"/>
              </a:ext>
            </a:extLst>
          </p:cNvPr>
          <p:cNvSpPr txBox="1"/>
          <p:nvPr/>
        </p:nvSpPr>
        <p:spPr>
          <a:xfrm>
            <a:off x="8611597" y="4742558"/>
            <a:ext cx="129765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Corner Side Table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5368379-D91B-448C-9A51-AD54EE6BB680}"/>
              </a:ext>
            </a:extLst>
          </p:cNvPr>
          <p:cNvSpPr txBox="1"/>
          <p:nvPr/>
        </p:nvSpPr>
        <p:spPr>
          <a:xfrm>
            <a:off x="9715835" y="4742558"/>
            <a:ext cx="1460151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Square Pouf ​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C385AC5-6240-4E17-A5A8-0809A0289541}"/>
              </a:ext>
            </a:extLst>
          </p:cNvPr>
          <p:cNvSpPr txBox="1"/>
          <p:nvPr/>
        </p:nvSpPr>
        <p:spPr>
          <a:xfrm>
            <a:off x="10783281" y="4742558"/>
            <a:ext cx="965519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Round Pouf ​​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6792DB7-6733-45E2-977B-2F33833ECFD9}"/>
              </a:ext>
            </a:extLst>
          </p:cNvPr>
          <p:cNvSpPr txBox="1"/>
          <p:nvPr/>
        </p:nvSpPr>
        <p:spPr>
          <a:xfrm>
            <a:off x="4207297" y="5687400"/>
            <a:ext cx="1325797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120 x 3 Connector Table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2BE33B1-CD67-437E-87CB-0640F4A555BC}"/>
              </a:ext>
            </a:extLst>
          </p:cNvPr>
          <p:cNvSpPr txBox="1"/>
          <p:nvPr/>
        </p:nvSpPr>
        <p:spPr>
          <a:xfrm>
            <a:off x="5337345" y="5687400"/>
            <a:ext cx="14005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120 x 2 Connector Table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3A957F3-C5B9-4E77-A1B0-E5A20203F9B5}"/>
              </a:ext>
            </a:extLst>
          </p:cNvPr>
          <p:cNvSpPr txBox="1"/>
          <p:nvPr/>
        </p:nvSpPr>
        <p:spPr>
          <a:xfrm>
            <a:off x="6419987" y="5687400"/>
            <a:ext cx="14005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Single Connector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FEC215A-BDD6-409E-85E4-758A4ED5F956}"/>
              </a:ext>
            </a:extLst>
          </p:cNvPr>
          <p:cNvSpPr txBox="1"/>
          <p:nvPr/>
        </p:nvSpPr>
        <p:spPr>
          <a:xfrm>
            <a:off x="7507860" y="5687400"/>
            <a:ext cx="13488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Single Connector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28E2933-CB90-4F48-89E5-35445B3C5B6C}"/>
              </a:ext>
            </a:extLst>
          </p:cNvPr>
          <p:cNvSpPr txBox="1"/>
          <p:nvPr/>
        </p:nvSpPr>
        <p:spPr>
          <a:xfrm>
            <a:off x="10809105" y="2493241"/>
            <a:ext cx="1348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Square Corner L Screen 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with Bolster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16BE836-366D-488F-B1FC-B9661E7E2159}"/>
              </a:ext>
            </a:extLst>
          </p:cNvPr>
          <p:cNvSpPr txBox="1"/>
          <p:nvPr/>
        </p:nvSpPr>
        <p:spPr>
          <a:xfrm>
            <a:off x="5320648" y="3674909"/>
            <a:ext cx="1348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Single Seat U Screen 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with Bolster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43DBE8B-AD29-4E1F-8977-BF6F6E50146C}"/>
              </a:ext>
            </a:extLst>
          </p:cNvPr>
          <p:cNvSpPr txBox="1"/>
          <p:nvPr/>
        </p:nvSpPr>
        <p:spPr>
          <a:xfrm>
            <a:off x="4207571" y="3674909"/>
            <a:ext cx="1348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Single Seat Straight 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Screen with Bolster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F29F676-03DA-4AC5-8B1D-E70E9CEBF821}"/>
              </a:ext>
            </a:extLst>
          </p:cNvPr>
          <p:cNvSpPr txBox="1"/>
          <p:nvPr/>
        </p:nvSpPr>
        <p:spPr>
          <a:xfrm>
            <a:off x="4257892" y="4742558"/>
            <a:ext cx="13488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90 Degree Corner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BFC63DE-CF20-460C-8593-400A7C95BA6D}"/>
              </a:ext>
            </a:extLst>
          </p:cNvPr>
          <p:cNvSpPr txBox="1"/>
          <p:nvPr/>
        </p:nvSpPr>
        <p:spPr>
          <a:xfrm>
            <a:off x="10781017" y="3674908"/>
            <a:ext cx="1348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90 degree Inside Corner 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with Bolster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CB37169-C98C-48B4-A963-113E53607607}"/>
              </a:ext>
            </a:extLst>
          </p:cNvPr>
          <p:cNvSpPr txBox="1"/>
          <p:nvPr/>
        </p:nvSpPr>
        <p:spPr>
          <a:xfrm>
            <a:off x="7507860" y="3674909"/>
            <a:ext cx="1348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60 degree Inside Corner 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with Bolster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292F715-E334-4243-8223-CF30744C9432}"/>
              </a:ext>
            </a:extLst>
          </p:cNvPr>
          <p:cNvSpPr txBox="1"/>
          <p:nvPr/>
        </p:nvSpPr>
        <p:spPr>
          <a:xfrm>
            <a:off x="9712355" y="3674909"/>
            <a:ext cx="13488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60 degree outside 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Corner</a:t>
            </a:r>
            <a:b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7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FC135E6-2A36-4D25-9A48-57AF93F15618}"/>
              </a:ext>
            </a:extLst>
          </p:cNvPr>
          <p:cNvSpPr txBox="1"/>
          <p:nvPr/>
        </p:nvSpPr>
        <p:spPr>
          <a:xfrm>
            <a:off x="6433724" y="3674909"/>
            <a:ext cx="13488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End Cap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5129E8C-2496-4E22-886E-58BC0C5F503C}"/>
              </a:ext>
            </a:extLst>
          </p:cNvPr>
          <p:cNvSpPr txBox="1"/>
          <p:nvPr/>
        </p:nvSpPr>
        <p:spPr>
          <a:xfrm>
            <a:off x="8620708" y="3674909"/>
            <a:ext cx="1348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60 degree Outside </a:t>
            </a:r>
          </a:p>
          <a:p>
            <a:r>
              <a:rPr lang="en-US" sz="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Corner with Bolster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C835534-411F-48B0-9BD0-F06ABE701159}"/>
              </a:ext>
            </a:extLst>
          </p:cNvPr>
          <p:cNvSpPr/>
          <p:nvPr/>
        </p:nvSpPr>
        <p:spPr>
          <a:xfrm>
            <a:off x="0" y="0"/>
            <a:ext cx="350596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D61728E-C163-43BB-AFD3-8CA5ED8B1417}"/>
              </a:ext>
            </a:extLst>
          </p:cNvPr>
          <p:cNvSpPr txBox="1"/>
          <p:nvPr/>
        </p:nvSpPr>
        <p:spPr>
          <a:xfrm rot="16200000">
            <a:off x="-2839102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20046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13" y="1237468"/>
            <a:ext cx="12168438" cy="5616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8085282" cy="6934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dirty="0"/>
              <a:t>Larger unscheduled settings can be used by several individuals working separately or one large group working together.</a:t>
            </a:r>
          </a:p>
        </p:txBody>
      </p:sp>
    </p:spTree>
    <p:extLst>
      <p:ext uri="{BB962C8B-B14F-4D97-AF65-F5344CB8AC3E}">
        <p14:creationId xmlns:p14="http://schemas.microsoft.com/office/powerpoint/2010/main" val="194573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9" y="1222815"/>
            <a:ext cx="12184112" cy="5616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7437582" cy="6934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P</a:t>
            </a:r>
            <a:r>
              <a:rPr dirty="0"/>
              <a:t>resentation areas can be made with benches and 120°</a:t>
            </a:r>
            <a:r>
              <a:rPr lang="en-US" dirty="0"/>
              <a:t> </a:t>
            </a:r>
            <a:r>
              <a:rPr dirty="0"/>
              <a:t>connector tables.</a:t>
            </a:r>
          </a:p>
        </p:txBody>
      </p:sp>
    </p:spTree>
    <p:extLst>
      <p:ext uri="{BB962C8B-B14F-4D97-AF65-F5344CB8AC3E}">
        <p14:creationId xmlns:p14="http://schemas.microsoft.com/office/powerpoint/2010/main" val="1134118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9" y="1257249"/>
            <a:ext cx="12155555" cy="5596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7132782" cy="1042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dirty="0"/>
              <a:t>Branching forms can grow into sculptural seating environments for large atriums and public space</a:t>
            </a:r>
            <a:r>
              <a:rPr lang="en-US" dirty="0"/>
              <a:t>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702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40" y="1228692"/>
            <a:ext cx="12101678" cy="557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091"/>
          </a:p>
        </p:txBody>
      </p:sp>
      <p:sp>
        <p:nvSpPr>
          <p:cNvPr id="3" name="object 3"/>
          <p:cNvSpPr txBox="1"/>
          <p:nvPr/>
        </p:nvSpPr>
        <p:spPr>
          <a:xfrm>
            <a:off x="948050" y="567897"/>
            <a:ext cx="8068348" cy="69349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7697" marR="7697">
              <a:lnSpc>
                <a:spcPct val="109500"/>
              </a:lnSpc>
              <a:defRPr sz="2091" spc="73">
                <a:solidFill>
                  <a:srgbClr val="01020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dirty="0"/>
              <a:t>Clusters of ottomans with 90° bolsters provide distinct seating options for individuals in large common-use or public spaces.</a:t>
            </a:r>
          </a:p>
        </p:txBody>
      </p:sp>
    </p:spTree>
    <p:extLst>
      <p:ext uri="{BB962C8B-B14F-4D97-AF65-F5344CB8AC3E}">
        <p14:creationId xmlns:p14="http://schemas.microsoft.com/office/powerpoint/2010/main" val="183399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99991" y="315966"/>
            <a:ext cx="10999442" cy="782621"/>
          </a:xfrm>
        </p:spPr>
        <p:txBody>
          <a:bodyPr/>
          <a:lstStyle/>
          <a:p>
            <a:r>
              <a:rPr lang="en-US" dirty="0"/>
              <a:t>Recharge Competitive Talking Points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F4F2A2-9084-403A-820C-0860A7EF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656" y="2146019"/>
            <a:ext cx="1819104" cy="1023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E356A-F1C1-42FE-B612-31DE5D0F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99" y="1923607"/>
            <a:ext cx="2068622" cy="15500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319BB3-0138-4BB2-A594-8F000AFC647F}"/>
              </a:ext>
            </a:extLst>
          </p:cNvPr>
          <p:cNvSpPr/>
          <p:nvPr/>
        </p:nvSpPr>
        <p:spPr>
          <a:xfrm>
            <a:off x="1243826" y="2132972"/>
            <a:ext cx="4945158" cy="2230481"/>
          </a:xfrm>
          <a:prstGeom prst="rect">
            <a:avLst/>
          </a:prstGeom>
          <a:noFill/>
          <a:ln>
            <a:solidFill>
              <a:srgbClr val="34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B43557-778E-4D33-859B-DB4B1F9CE0D9}"/>
              </a:ext>
            </a:extLst>
          </p:cNvPr>
          <p:cNvSpPr/>
          <p:nvPr/>
        </p:nvSpPr>
        <p:spPr>
          <a:xfrm>
            <a:off x="6363371" y="2126132"/>
            <a:ext cx="5174734" cy="2235428"/>
          </a:xfrm>
          <a:prstGeom prst="rect">
            <a:avLst/>
          </a:prstGeom>
          <a:noFill/>
          <a:ln>
            <a:solidFill>
              <a:srgbClr val="343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9B2872-E2F5-40F1-8510-CD27F69F522F}"/>
              </a:ext>
            </a:extLst>
          </p:cNvPr>
          <p:cNvSpPr txBox="1"/>
          <p:nvPr/>
        </p:nvSpPr>
        <p:spPr>
          <a:xfrm>
            <a:off x="6188984" y="2201015"/>
            <a:ext cx="517473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436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Teknion DNA</a:t>
            </a:r>
          </a:p>
          <a:p>
            <a:pPr marL="174625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34363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4625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34363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6075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436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Recharge has a softer, more comfortable sit with a bolster that has a softened angle and more cushion</a:t>
            </a:r>
          </a:p>
          <a:p>
            <a:pPr marL="346075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436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Both maintain a fixed planning module, but DNA cannot create continuous runs of seating with uninterrupted back support like Recharge can</a:t>
            </a:r>
          </a:p>
          <a:p>
            <a:pPr marL="346075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436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Power can only be integrated using additional tables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56572E-723F-4E39-B80F-83419C266A2F}"/>
              </a:ext>
            </a:extLst>
          </p:cNvPr>
          <p:cNvSpPr txBox="1"/>
          <p:nvPr/>
        </p:nvSpPr>
        <p:spPr>
          <a:xfrm>
            <a:off x="1243826" y="2201015"/>
            <a:ext cx="479969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3436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Coalesse</a:t>
            </a:r>
            <a:r>
              <a:rPr lang="en-US" altLang="en-US" sz="2400" dirty="0">
                <a:solidFill>
                  <a:srgbClr val="3436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Lagunitas</a:t>
            </a:r>
          </a:p>
          <a:p>
            <a:pPr marL="174625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34363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4625"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34363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6075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436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Recharge has a softer, more comfortable sit</a:t>
            </a:r>
          </a:p>
          <a:p>
            <a:pPr marL="346075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436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Aftermarket power port is mounted under the seat; wiring is not concealed</a:t>
            </a:r>
          </a:p>
          <a:p>
            <a:pPr marL="346075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3436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Does not have planning flexibility supported by concise kit-of-parts like Recharge</a:t>
            </a:r>
          </a:p>
        </p:txBody>
      </p:sp>
    </p:spTree>
    <p:extLst>
      <p:ext uri="{BB962C8B-B14F-4D97-AF65-F5344CB8AC3E}">
        <p14:creationId xmlns:p14="http://schemas.microsoft.com/office/powerpoint/2010/main" val="313751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798556" y="471378"/>
            <a:ext cx="10772386" cy="782621"/>
          </a:xfrm>
        </p:spPr>
        <p:txBody>
          <a:bodyPr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Customers to Target with Recharge</a:t>
            </a:r>
          </a:p>
        </p:txBody>
      </p:sp>
      <p:pic>
        <p:nvPicPr>
          <p:cNvPr id="28" name="Picture 27" descr="Image result for customer icon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79" y="3140035"/>
            <a:ext cx="1376928" cy="137692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peech Bubble: Rectangle with Corners Rounded 6"/>
          <p:cNvSpPr/>
          <p:nvPr/>
        </p:nvSpPr>
        <p:spPr>
          <a:xfrm>
            <a:off x="1377312" y="2056191"/>
            <a:ext cx="3167502" cy="1083186"/>
          </a:xfrm>
          <a:prstGeom prst="wedgeRoundRectCallout">
            <a:avLst>
              <a:gd name="adj1" fmla="val 63141"/>
              <a:gd name="adj2" fmla="val 2633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am a designer looking for a calm, understated design for soft seating products</a:t>
            </a:r>
          </a:p>
        </p:txBody>
      </p:sp>
      <p:sp>
        <p:nvSpPr>
          <p:cNvPr id="31" name="Speech Bubble: Rectangle with Corners Rounded 7"/>
          <p:cNvSpPr/>
          <p:nvPr/>
        </p:nvSpPr>
        <p:spPr>
          <a:xfrm>
            <a:off x="1068355" y="4115458"/>
            <a:ext cx="3167502" cy="1083186"/>
          </a:xfrm>
          <a:prstGeom prst="wedgeRoundRectCallout">
            <a:avLst>
              <a:gd name="adj1" fmla="val 63141"/>
              <a:gd name="adj2" fmla="val -3170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C364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want integrated power, but I want to maintain flexibility and concealment</a:t>
            </a:r>
          </a:p>
        </p:txBody>
      </p:sp>
      <p:sp>
        <p:nvSpPr>
          <p:cNvPr id="32" name="Speech Bubble: Rectangle with Corners Rounded 8"/>
          <p:cNvSpPr/>
          <p:nvPr/>
        </p:nvSpPr>
        <p:spPr>
          <a:xfrm>
            <a:off x="4558765" y="5211053"/>
            <a:ext cx="3167502" cy="1083186"/>
          </a:xfrm>
          <a:prstGeom prst="wedgeRoundRectCallout">
            <a:avLst>
              <a:gd name="adj1" fmla="val 12020"/>
              <a:gd name="adj2" fmla="val -7918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C364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don't need to move my products on a daily basis, but want to address future unknown needs </a:t>
            </a:r>
          </a:p>
        </p:txBody>
      </p:sp>
      <p:sp>
        <p:nvSpPr>
          <p:cNvPr id="33" name="Speech Bubble: Rectangle with Corners Rounded 9"/>
          <p:cNvSpPr/>
          <p:nvPr/>
        </p:nvSpPr>
        <p:spPr>
          <a:xfrm>
            <a:off x="8403440" y="3139377"/>
            <a:ext cx="3167502" cy="1083186"/>
          </a:xfrm>
          <a:prstGeom prst="wedgeRoundRectCallout">
            <a:avLst>
              <a:gd name="adj1" fmla="val -63458"/>
              <a:gd name="adj2" fmla="val -1235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C364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 want a singular collection that can accommodate solo spaces, team spaces, and community settings</a:t>
            </a:r>
          </a:p>
        </p:txBody>
      </p:sp>
      <p:sp>
        <p:nvSpPr>
          <p:cNvPr id="34" name="Speech Bubble: Rectangle with Corners Rounded 10"/>
          <p:cNvSpPr/>
          <p:nvPr/>
        </p:nvSpPr>
        <p:spPr>
          <a:xfrm>
            <a:off x="8194651" y="4657051"/>
            <a:ext cx="3167502" cy="1277559"/>
          </a:xfrm>
          <a:prstGeom prst="wedgeRoundRectCallout">
            <a:avLst>
              <a:gd name="adj1" fmla="val -62556"/>
              <a:gd name="adj2" fmla="val -4090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C364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I’m looking for a collection of components that allow me to apply creativity to meet my specific needs</a:t>
            </a:r>
          </a:p>
        </p:txBody>
      </p:sp>
      <p:sp>
        <p:nvSpPr>
          <p:cNvPr id="35" name="Speech Bubble: Rectangle with Corners Rounded 11"/>
          <p:cNvSpPr/>
          <p:nvPr/>
        </p:nvSpPr>
        <p:spPr>
          <a:xfrm>
            <a:off x="6796954" y="1515431"/>
            <a:ext cx="3167502" cy="1277559"/>
          </a:xfrm>
          <a:prstGeom prst="wedgeRoundRectCallout">
            <a:avLst>
              <a:gd name="adj1" fmla="val -58647"/>
              <a:gd name="adj2" fmla="val 3887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C364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I'm looking for a furniture solution to provide privacy instead of architecture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2197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7CF8E5-B56C-445C-9639-EADD6A0BFF7E}"/>
              </a:ext>
            </a:extLst>
          </p:cNvPr>
          <p:cNvGrpSpPr/>
          <p:nvPr/>
        </p:nvGrpSpPr>
        <p:grpSpPr>
          <a:xfrm>
            <a:off x="3422048" y="1519600"/>
            <a:ext cx="8181541" cy="5093208"/>
            <a:chOff x="2093976" y="1618488"/>
            <a:chExt cx="8181541" cy="5093208"/>
          </a:xfrm>
        </p:grpSpPr>
        <p:sp>
          <p:nvSpPr>
            <p:cNvPr id="8" name="Rectangle 7"/>
            <p:cNvSpPr/>
            <p:nvPr/>
          </p:nvSpPr>
          <p:spPr>
            <a:xfrm>
              <a:off x="2093976" y="1618488"/>
              <a:ext cx="8092440" cy="5093208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3976" y="1651595"/>
              <a:ext cx="8181541" cy="457849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18951" y="1397675"/>
            <a:ext cx="237440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C3648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Private Work Space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C3648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Double seat w/ straight double bolster w/ back screen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C3648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No power included in units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703175" y="494070"/>
            <a:ext cx="10021975" cy="782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C364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Recharge vs. Key Competitors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1542" y="5894826"/>
            <a:ext cx="107511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Allsteel Recharge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102591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474" y="1276691"/>
            <a:ext cx="11556826" cy="55399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Materials Timing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Order via standard literature process post-Market Launch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Sample kits of mesh material will be available to the resource centers at launch</a:t>
            </a:r>
          </a:p>
          <a:p>
            <a:pPr marL="285750" indent="-285750">
              <a:lnSpc>
                <a:spcPct val="150000"/>
              </a:lnSpc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Helvetica" charset="0"/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Dual fabrics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Dual fabrics standard (option 1 seat, option 2 back bolster (if applicable))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Contrast welt cord option available (on seat and back)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Large subset of Allsteel standard and partnership fabrics available at launch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COM’s available after 90 days post launch</a:t>
            </a:r>
          </a:p>
          <a:p>
            <a:pPr>
              <a:lnSpc>
                <a:spcPct val="150000"/>
              </a:lnSpc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Helvetica" charset="0"/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Laminates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Merge knife edge detail for all table tops (work and coffee)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Laminate availability for table tops similar to Vicinity tables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Laminate connectors available in 2 standard finishes; designer white and flint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In stock; no lead-time obstacles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Non-standard finishes must go through TPG and pricing is subject to quantity ordered (less than 5 will incur a significant upcharge)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Helvetica" charset="0"/>
                <a:cs typeface="Segoe UI Semilight" panose="020B0402040204020203" pitchFamily="34" charset="0"/>
              </a:rPr>
              <a:t>Woodgrain is not recommended for 3x120 connectors as woodgrain will not be able to match between top and bottom sections.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03175" y="494070"/>
            <a:ext cx="10594328" cy="782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C364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Surface Materials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24602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474" y="1471473"/>
            <a:ext cx="11055738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What is the BIFMA rating? 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300lbs per seat, including bolster tops</a:t>
            </a:r>
          </a:p>
          <a:p>
            <a:pPr lvl="1"/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Can I get COMs? 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There will be a 90-day hold for COMs on this product to facilitate initial production and ramp.  Post 90-days the standard COM procedure will be available.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Can I get connectors in finishes other than white or flint?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White and flint are the only finishes available with standard lead-times and listed pricing.  Additional finishes can be requested through TPG but pricing is tied to MOQ of 5 units or more.  Significant cost increases can incur for orders less than 5.</a:t>
            </a:r>
          </a:p>
          <a:p>
            <a:pPr lvl="1"/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What about woodgrain on connectors?  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Same standards apply.  Grain will match on single and 120x2 connectors, but the 120x3 will have 2 sides as an imperfect match.  Images do exist on Synergy to show detail.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03175" y="494070"/>
            <a:ext cx="10594328" cy="782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Frequently Asked Questions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2159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474" y="1423848"/>
            <a:ext cx="11055738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Are the units flush when put back to back? 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Yes, both models with and without screens will be flush when put back to back.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Are dual fabrics available?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Yes, they are a standard option with no upcharge.  The duality is the seat and the bolster, which differs from Rise or Linger.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What’s the deal with welt cords? 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In an effort to soften the visual look and make it a more familiar soft form there are welt cords.  They are available as a standard .option and can be contrasted for a unique look.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What’s the planning footprint?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All soft seating is built on a 29” platform per seat.  Single seats are 29” square, double seats are 29”Dx58”W 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03175" y="494070"/>
            <a:ext cx="9364750" cy="782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Frequently Asked Questions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319044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474" y="1423848"/>
            <a:ext cx="1105573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What kind of material is the screen?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Knit, similar to a sweater or some performance footwear.  It has passed multiple iterations of durability testing and a video to address snags will be available on Synergy.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Q: Do I detect a pattern on the screen?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A: Yes, there is an opacity gradient and a subtle pattern to promote more light through the top and signal a form when the unit is in use.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03175" y="494070"/>
            <a:ext cx="9364750" cy="7826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Frequently Asked Questions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125" y="0"/>
            <a:ext cx="457968" cy="6858000"/>
          </a:xfrm>
          <a:prstGeom prst="rect">
            <a:avLst/>
          </a:prstGeom>
          <a:solidFill>
            <a:srgbClr val="A3B1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15156" y="3329974"/>
            <a:ext cx="607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INTERNAL TRAINING</a:t>
            </a:r>
          </a:p>
        </p:txBody>
      </p:sp>
    </p:spTree>
    <p:extLst>
      <p:ext uri="{BB962C8B-B14F-4D97-AF65-F5344CB8AC3E}">
        <p14:creationId xmlns:p14="http://schemas.microsoft.com/office/powerpoint/2010/main" val="342698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A0F14EDA81043A5C6776EFC3974A9" ma:contentTypeVersion="14" ma:contentTypeDescription="Create a new document." ma:contentTypeScope="" ma:versionID="e6d7e8cd57d2fd4d3c2acb3a0852bb36">
  <xsd:schema xmlns:xsd="http://www.w3.org/2001/XMLSchema" xmlns:xs="http://www.w3.org/2001/XMLSchema" xmlns:p="http://schemas.microsoft.com/office/2006/metadata/properties" xmlns:ns1="http://schemas.microsoft.com/sharepoint/v3" xmlns:ns2="64e0fcec-d9e2-41f3-b986-c7d4f543418a" xmlns:ns3="a9a00d44-8b44-4082-841a-03026cc389f8" targetNamespace="http://schemas.microsoft.com/office/2006/metadata/properties" ma:root="true" ma:fieldsID="13b771fd57ab3584e449d354a9d3db77" ns1:_="" ns2:_="" ns3:_="">
    <xsd:import namespace="http://schemas.microsoft.com/sharepoint/v3"/>
    <xsd:import namespace="64e0fcec-d9e2-41f3-b986-c7d4f543418a"/>
    <xsd:import namespace="a9a00d44-8b44-4082-841a-03026cc389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0fcec-d9e2-41f3-b986-c7d4f54341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00d44-8b44-4082-841a-03026cc38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90808B-95D7-4DFB-A983-2EE2C80AD9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5B260E-2FDF-429E-826E-DB9BDAAD6981}">
  <ds:schemaRefs>
    <ds:schemaRef ds:uri="http://purl.org/dc/dcmitype/"/>
    <ds:schemaRef ds:uri="http://schemas.microsoft.com/office/2006/documentManagement/types"/>
    <ds:schemaRef ds:uri="http://purl.org/dc/terms/"/>
    <ds:schemaRef ds:uri="a9a00d44-8b44-4082-841a-03026cc389f8"/>
    <ds:schemaRef ds:uri="http://purl.org/dc/elements/1.1/"/>
    <ds:schemaRef ds:uri="64e0fcec-d9e2-41f3-b986-c7d4f543418a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A697AA-6460-4E4A-AC95-A5A03CEFC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e0fcec-d9e2-41f3-b986-c7d4f543418a"/>
    <ds:schemaRef ds:uri="a9a00d44-8b44-4082-841a-03026cc38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1181</Words>
  <Application>Microsoft Office PowerPoint</Application>
  <PresentationFormat>Widescreen</PresentationFormat>
  <Paragraphs>147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Segoe UI Light</vt:lpstr>
      <vt:lpstr>Segoe UI Semibold</vt:lpstr>
      <vt:lpstr>Segoe UI Semilight</vt:lpstr>
      <vt:lpstr>Office Theme</vt:lpstr>
      <vt:lpstr>PowerPoint Presentation</vt:lpstr>
      <vt:lpstr>Building Blocks</vt:lpstr>
      <vt:lpstr>Recharge Competitive Talking Points</vt:lpstr>
      <vt:lpstr>Customers to Target with Recharge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Privacy screens create areas for focused work in open spaces.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Recharge</dc:title>
  <dc:creator>Willits, Nicole (Allsteel)</dc:creator>
  <cp:keywords>Recharge, Sales Information</cp:keywords>
  <cp:lastModifiedBy>Kammeyer, Chelsie (Allsteel)</cp:lastModifiedBy>
  <cp:revision>180</cp:revision>
  <dcterms:created xsi:type="dcterms:W3CDTF">2017-08-01T14:34:38Z</dcterms:created>
  <dcterms:modified xsi:type="dcterms:W3CDTF">2021-10-11T18:15:28Z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0x010100FB1A0F14EDA81043A5C6776EFC3974A9</vt:lpwstr>
  </property>
  <property fmtid="{D5CDD505-2E9C-101B-9397-08002B2CF9AE}" pid="3" name="AO Product Series Name">
    <vt:lpwstr/>
  </property>
  <property fmtid="{D5CDD505-2E9C-101B-9397-08002B2CF9AE}" pid="4" name="Order">
    <vt:r8>3403500</vt:r8>
  </property>
  <property fmtid="{D5CDD505-2E9C-101B-9397-08002B2CF9AE}" pid="5" name="Group By: Proposal Resources">
    <vt:lpwstr/>
  </property>
  <property fmtid="{D5CDD505-2E9C-101B-9397-08002B2CF9AE}" pid="6" name="Featured Category">
    <vt:lpwstr/>
  </property>
  <property fmtid="{D5CDD505-2E9C-101B-9397-08002B2CF9AE}" pid="7" name="Product Series Name">
    <vt:lpwstr/>
  </property>
</Properties>
</file>