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98" r:id="rId5"/>
    <p:sldId id="420" r:id="rId6"/>
    <p:sldId id="1049" r:id="rId7"/>
    <p:sldId id="1047" r:id="rId8"/>
    <p:sldId id="610" r:id="rId9"/>
    <p:sldId id="611" r:id="rId10"/>
    <p:sldId id="612" r:id="rId11"/>
    <p:sldId id="421" r:id="rId12"/>
    <p:sldId id="423" r:id="rId13"/>
    <p:sldId id="424" r:id="rId14"/>
    <p:sldId id="422" r:id="rId15"/>
    <p:sldId id="285" r:id="rId16"/>
    <p:sldId id="615" r:id="rId17"/>
    <p:sldId id="6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49"/>
    <a:srgbClr val="ACB7AE"/>
    <a:srgbClr val="0C3648"/>
    <a:srgbClr val="E5E5E5"/>
    <a:srgbClr val="EF4731"/>
    <a:srgbClr val="F3C2AF"/>
    <a:srgbClr val="AA2264"/>
    <a:srgbClr val="F9B817"/>
    <a:srgbClr val="1D667B"/>
    <a:srgbClr val="69A0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4CE9C-F5A4-4F34-95C7-2849418CC79B}" v="122" dt="2019-10-04T17:31:10.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9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List Price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OI Cellular Chaise</c:v>
                </c:pt>
                <c:pt idx="1">
                  <c:v>Kimball Pairings</c:v>
                </c:pt>
                <c:pt idx="2">
                  <c:v>Flex Tiered</c:v>
                </c:pt>
                <c:pt idx="3">
                  <c:v>First Office The Edge</c:v>
                </c:pt>
                <c:pt idx="4">
                  <c:v>Allsteel Rise 2.0</c:v>
                </c:pt>
                <c:pt idx="5">
                  <c:v>Rockwell Unscripted</c:v>
                </c:pt>
                <c:pt idx="6">
                  <c:v>Rockwell Unscripted - Upholstered</c:v>
                </c:pt>
              </c:strCache>
            </c:strRef>
          </c:cat>
          <c:val>
            <c:numRef>
              <c:f>Sheet1!$B$2:$B$8</c:f>
              <c:numCache>
                <c:formatCode>"$"#,##0_);[Red]\("$"#,##0\)</c:formatCode>
                <c:ptCount val="7"/>
                <c:pt idx="0">
                  <c:v>701</c:v>
                </c:pt>
                <c:pt idx="1">
                  <c:v>1466</c:v>
                </c:pt>
                <c:pt idx="2">
                  <c:v>1793</c:v>
                </c:pt>
                <c:pt idx="3">
                  <c:v>2366</c:v>
                </c:pt>
                <c:pt idx="4">
                  <c:v>2450</c:v>
                </c:pt>
                <c:pt idx="5">
                  <c:v>2487</c:v>
                </c:pt>
                <c:pt idx="6">
                  <c:v>3421</c:v>
                </c:pt>
              </c:numCache>
            </c:numRef>
          </c:val>
          <c:extLst>
            <c:ext xmlns:c16="http://schemas.microsoft.com/office/drawing/2014/chart" uri="{C3380CC4-5D6E-409C-BE32-E72D297353CC}">
              <c16:uniqueId val="{00000000-F073-4137-A951-D47327D8A376}"/>
            </c:ext>
          </c:extLst>
        </c:ser>
        <c:dLbls>
          <c:dLblPos val="outEnd"/>
          <c:showLegendKey val="0"/>
          <c:showVal val="1"/>
          <c:showCatName val="0"/>
          <c:showSerName val="0"/>
          <c:showPercent val="0"/>
          <c:showBubbleSize val="0"/>
        </c:dLbls>
        <c:gapWidth val="100"/>
        <c:overlap val="-24"/>
        <c:axId val="318077992"/>
        <c:axId val="318076352"/>
      </c:barChart>
      <c:catAx>
        <c:axId val="3180779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18076352"/>
        <c:crosses val="autoZero"/>
        <c:auto val="1"/>
        <c:lblAlgn val="ctr"/>
        <c:lblOffset val="100"/>
        <c:noMultiLvlLbl val="0"/>
      </c:catAx>
      <c:valAx>
        <c:axId val="318076352"/>
        <c:scaling>
          <c:orientation val="minMax"/>
        </c:scaling>
        <c:delete val="0"/>
        <c:axPos val="l"/>
        <c:majorGridlines>
          <c:spPr>
            <a:ln w="9525" cap="flat" cmpd="sng" algn="ctr">
              <a:solidFill>
                <a:schemeClr val="tx2">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18077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7"/>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0-501C-42C3-96BD-7B3938A5FED5}"/>
              </c:ext>
            </c:extLst>
          </c:dPt>
          <c:dLbls>
            <c:dLbl>
              <c:idx val="0"/>
              <c:tx>
                <c:rich>
                  <a:bodyPr/>
                  <a:lstStyle/>
                  <a:p>
                    <a:r>
                      <a:rPr lang="en-US"/>
                      <a:t>$672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A9-48C7-8369-6A4DB8506393}"/>
                </c:ext>
              </c:extLst>
            </c:dLbl>
            <c:dLbl>
              <c:idx val="2"/>
              <c:tx>
                <c:rich>
                  <a:bodyPr/>
                  <a:lstStyle/>
                  <a:p>
                    <a:r>
                      <a:rPr lang="en-US"/>
                      <a:t>$1216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7B-4DFA-84DB-C7BFC53B0248}"/>
                </c:ext>
              </c:extLst>
            </c:dLbl>
            <c:dLbl>
              <c:idx val="3"/>
              <c:tx>
                <c:rich>
                  <a:bodyPr/>
                  <a:lstStyle/>
                  <a:p>
                    <a:r>
                      <a:rPr lang="en-US"/>
                      <a:t>$1299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A9-48C7-8369-6A4DB85063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First Office The Edge</c:v>
                </c:pt>
                <c:pt idx="1">
                  <c:v>Haworth Pebble - SM</c:v>
                </c:pt>
                <c:pt idx="2">
                  <c:v>Thonet Moss Chill</c:v>
                </c:pt>
                <c:pt idx="3">
                  <c:v>Allermuir Henge</c:v>
                </c:pt>
                <c:pt idx="4">
                  <c:v>OI Cellular</c:v>
                </c:pt>
                <c:pt idx="5">
                  <c:v>Allsteel Rise 2.0</c:v>
                </c:pt>
                <c:pt idx="6">
                  <c:v>Buzzi Pouf</c:v>
                </c:pt>
                <c:pt idx="7">
                  <c:v>Thonet Moss</c:v>
                </c:pt>
              </c:strCache>
            </c:strRef>
          </c:cat>
          <c:val>
            <c:numRef>
              <c:f>Sheet1!$B$2:$B$9</c:f>
              <c:numCache>
                <c:formatCode>"$"#,##0_);[Red]\("$"#,##0\)</c:formatCode>
                <c:ptCount val="8"/>
                <c:pt idx="0">
                  <c:v>672</c:v>
                </c:pt>
                <c:pt idx="1">
                  <c:v>860</c:v>
                </c:pt>
                <c:pt idx="2">
                  <c:v>1010</c:v>
                </c:pt>
                <c:pt idx="3">
                  <c:v>1216</c:v>
                </c:pt>
                <c:pt idx="4">
                  <c:v>1299</c:v>
                </c:pt>
                <c:pt idx="5">
                  <c:v>1775</c:v>
                </c:pt>
                <c:pt idx="6">
                  <c:v>1785</c:v>
                </c:pt>
                <c:pt idx="7">
                  <c:v>1987</c:v>
                </c:pt>
              </c:numCache>
            </c:numRef>
          </c:val>
          <c:extLst>
            <c:ext xmlns:c16="http://schemas.microsoft.com/office/drawing/2014/chart" uri="{C3380CC4-5D6E-409C-BE32-E72D297353CC}">
              <c16:uniqueId val="{00000000-D0A9-48C7-8369-6A4DB8506393}"/>
            </c:ext>
          </c:extLst>
        </c:ser>
        <c:dLbls>
          <c:dLblPos val="outEnd"/>
          <c:showLegendKey val="0"/>
          <c:showVal val="1"/>
          <c:showCatName val="0"/>
          <c:showSerName val="0"/>
          <c:showPercent val="0"/>
          <c:showBubbleSize val="0"/>
        </c:dLbls>
        <c:gapWidth val="100"/>
        <c:overlap val="-24"/>
        <c:axId val="488527776"/>
        <c:axId val="488526136"/>
      </c:barChart>
      <c:catAx>
        <c:axId val="488527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8526136"/>
        <c:crosses val="autoZero"/>
        <c:auto val="1"/>
        <c:lblAlgn val="ctr"/>
        <c:lblOffset val="100"/>
        <c:noMultiLvlLbl val="0"/>
      </c:catAx>
      <c:valAx>
        <c:axId val="4885261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852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92286425440037E-2"/>
          <c:y val="3.9491427040089365E-2"/>
          <c:w val="0.92169561849669301"/>
          <c:h val="0.85647944129222509"/>
        </c:manualLayout>
      </c:layout>
      <c:barChart>
        <c:barDir val="col"/>
        <c:grouping val="clustered"/>
        <c:varyColors val="0"/>
        <c:ser>
          <c:idx val="0"/>
          <c:order val="0"/>
          <c:tx>
            <c:strRef>
              <c:f>Sheet1!$B$1</c:f>
              <c:strCache>
                <c:ptCount val="1"/>
                <c:pt idx="0">
                  <c:v>List Price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Herman Miller Plex Fixed</c:v>
                </c:pt>
                <c:pt idx="1">
                  <c:v>Allermuir Host</c:v>
                </c:pt>
                <c:pt idx="2">
                  <c:v>Turnstone Campfire</c:v>
                </c:pt>
                <c:pt idx="3">
                  <c:v>Turnstone Simple Lounge</c:v>
                </c:pt>
                <c:pt idx="4">
                  <c:v>Rise Laptop</c:v>
                </c:pt>
                <c:pt idx="5">
                  <c:v>Coalesse Await</c:v>
                </c:pt>
                <c:pt idx="6">
                  <c:v>Teknion Envita</c:v>
                </c:pt>
                <c:pt idx="7">
                  <c:v>Gunlocke Calm</c:v>
                </c:pt>
                <c:pt idx="8">
                  <c:v>Haworth Gran Torino</c:v>
                </c:pt>
              </c:strCache>
            </c:strRef>
          </c:cat>
          <c:val>
            <c:numRef>
              <c:f>Sheet1!$B$2:$B$10</c:f>
              <c:numCache>
                <c:formatCode>"$"#,##0</c:formatCode>
                <c:ptCount val="9"/>
                <c:pt idx="0">
                  <c:v>409</c:v>
                </c:pt>
                <c:pt idx="1">
                  <c:v>420</c:v>
                </c:pt>
                <c:pt idx="2">
                  <c:v>476</c:v>
                </c:pt>
                <c:pt idx="3">
                  <c:v>663</c:v>
                </c:pt>
                <c:pt idx="4">
                  <c:v>700</c:v>
                </c:pt>
                <c:pt idx="5">
                  <c:v>1134</c:v>
                </c:pt>
                <c:pt idx="6">
                  <c:v>1220</c:v>
                </c:pt>
                <c:pt idx="7">
                  <c:v>1224</c:v>
                </c:pt>
                <c:pt idx="8">
                  <c:v>1420</c:v>
                </c:pt>
              </c:numCache>
            </c:numRef>
          </c:val>
          <c:extLst>
            <c:ext xmlns:c16="http://schemas.microsoft.com/office/drawing/2014/chart" uri="{C3380CC4-5D6E-409C-BE32-E72D297353CC}">
              <c16:uniqueId val="{00000000-F664-47C1-B6C1-A8F731D8C62F}"/>
            </c:ext>
          </c:extLst>
        </c:ser>
        <c:dLbls>
          <c:dLblPos val="outEnd"/>
          <c:showLegendKey val="0"/>
          <c:showVal val="1"/>
          <c:showCatName val="0"/>
          <c:showSerName val="0"/>
          <c:showPercent val="0"/>
          <c:showBubbleSize val="0"/>
        </c:dLbls>
        <c:gapWidth val="100"/>
        <c:overlap val="-24"/>
        <c:axId val="697033752"/>
        <c:axId val="697032768"/>
      </c:barChart>
      <c:catAx>
        <c:axId val="697033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032768"/>
        <c:crosses val="autoZero"/>
        <c:auto val="1"/>
        <c:lblAlgn val="ctr"/>
        <c:lblOffset val="100"/>
        <c:noMultiLvlLbl val="0"/>
      </c:catAx>
      <c:valAx>
        <c:axId val="6970327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033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0.68457</cdr:x>
      <cdr:y>0.05422</cdr:y>
    </cdr:from>
    <cdr:to>
      <cdr:x>0.71295</cdr:x>
      <cdr:y>0.21324</cdr:y>
    </cdr:to>
    <cdr:sp macro="" textlink="">
      <cdr:nvSpPr>
        <cdr:cNvPr id="3" name="Arrow: Down 2">
          <a:extLst xmlns:a="http://schemas.openxmlformats.org/drawingml/2006/main">
            <a:ext uri="{FF2B5EF4-FFF2-40B4-BE49-F238E27FC236}">
              <a16:creationId xmlns:a16="http://schemas.microsoft.com/office/drawing/2014/main" id="{92FC86CA-917F-44D8-802E-649673D6D8F9}"/>
            </a:ext>
          </a:extLst>
        </cdr:cNvPr>
        <cdr:cNvSpPr/>
      </cdr:nvSpPr>
      <cdr:spPr>
        <a:xfrm xmlns:a="http://schemas.openxmlformats.org/drawingml/2006/main" flipH="1">
          <a:off x="7495068" y="271126"/>
          <a:ext cx="310720" cy="795131"/>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F6496-B6A1-4DD3-9242-306AE0B06FC7}"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E2AD2-F253-4614-B7DE-F8A9C5971CEA}" type="slidenum">
              <a:rPr lang="en-US" smtClean="0"/>
              <a:t>‹#›</a:t>
            </a:fld>
            <a:endParaRPr lang="en-US"/>
          </a:p>
        </p:txBody>
      </p:sp>
    </p:spTree>
    <p:extLst>
      <p:ext uri="{BB962C8B-B14F-4D97-AF65-F5344CB8AC3E}">
        <p14:creationId xmlns:p14="http://schemas.microsoft.com/office/powerpoint/2010/main" val="78277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CE2AD2-F253-4614-B7DE-F8A9C5971CEA}" type="slidenum">
              <a:rPr lang="en-US" smtClean="0"/>
              <a:t>2</a:t>
            </a:fld>
            <a:endParaRPr lang="en-US"/>
          </a:p>
        </p:txBody>
      </p:sp>
    </p:spTree>
    <p:extLst>
      <p:ext uri="{BB962C8B-B14F-4D97-AF65-F5344CB8AC3E}">
        <p14:creationId xmlns:p14="http://schemas.microsoft.com/office/powerpoint/2010/main" val="251033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CE2AD2-F253-4614-B7DE-F8A9C5971CEA}" type="slidenum">
              <a:rPr lang="en-US" smtClean="0"/>
              <a:t>3</a:t>
            </a:fld>
            <a:endParaRPr lang="en-US"/>
          </a:p>
        </p:txBody>
      </p:sp>
    </p:spTree>
    <p:extLst>
      <p:ext uri="{BB962C8B-B14F-4D97-AF65-F5344CB8AC3E}">
        <p14:creationId xmlns:p14="http://schemas.microsoft.com/office/powerpoint/2010/main" val="332386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CE2AD2-F253-4614-B7DE-F8A9C5971CEA}" type="slidenum">
              <a:rPr lang="en-US" smtClean="0"/>
              <a:t>4</a:t>
            </a:fld>
            <a:endParaRPr lang="en-US"/>
          </a:p>
        </p:txBody>
      </p:sp>
    </p:spTree>
    <p:extLst>
      <p:ext uri="{BB962C8B-B14F-4D97-AF65-F5344CB8AC3E}">
        <p14:creationId xmlns:p14="http://schemas.microsoft.com/office/powerpoint/2010/main" val="72376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Price current to Rise now</a:t>
            </a:r>
          </a:p>
        </p:txBody>
      </p:sp>
      <p:sp>
        <p:nvSpPr>
          <p:cNvPr id="4" name="Slide Number Placeholder 3"/>
          <p:cNvSpPr>
            <a:spLocks noGrp="1"/>
          </p:cNvSpPr>
          <p:nvPr>
            <p:ph type="sldNum" sz="quarter" idx="5"/>
          </p:nvPr>
        </p:nvSpPr>
        <p:spPr/>
        <p:txBody>
          <a:bodyPr/>
          <a:lstStyle/>
          <a:p>
            <a:fld id="{A078C1B5-80A7-4B8D-A9BC-623AA95220BA}" type="slidenum">
              <a:rPr lang="en-US" smtClean="0"/>
              <a:t>6</a:t>
            </a:fld>
            <a:endParaRPr lang="en-US"/>
          </a:p>
        </p:txBody>
      </p:sp>
    </p:spTree>
    <p:extLst>
      <p:ext uri="{BB962C8B-B14F-4D97-AF65-F5344CB8AC3E}">
        <p14:creationId xmlns:p14="http://schemas.microsoft.com/office/powerpoint/2010/main" val="223022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6FC59C-6FE3-4464-B30D-2FBAD8370701}"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424582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FC59C-6FE3-4464-B30D-2FBAD8370701}"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420107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FC59C-6FE3-4464-B30D-2FBAD8370701}"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315927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C">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a:spLocks noGrp="1"/>
          </p:cNvSpPr>
          <p:nvPr>
            <p:ph type="body" idx="10" hasCustomPrompt="1"/>
          </p:nvPr>
        </p:nvSpPr>
        <p:spPr>
          <a:xfrm>
            <a:off x="1987550" y="3037593"/>
            <a:ext cx="8216900" cy="782814"/>
          </a:xfrm>
        </p:spPr>
        <p:txBody>
          <a:bodyPr anchor="ctr">
            <a:normAutofit/>
          </a:bodyPr>
          <a:lstStyle>
            <a:lvl1pPr marL="0" indent="0" algn="ctr">
              <a:buNone/>
              <a:defRPr lang="en-US" sz="440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Next Topic</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4061" t="19414" r="10635" b="15447"/>
          <a:stretch/>
        </p:blipFill>
        <p:spPr>
          <a:xfrm>
            <a:off x="10590235" y="6277941"/>
            <a:ext cx="1016923" cy="282713"/>
          </a:xfrm>
          <a:prstGeom prst="rect">
            <a:avLst/>
          </a:prstGeom>
        </p:spPr>
      </p:pic>
    </p:spTree>
    <p:extLst>
      <p:ext uri="{BB962C8B-B14F-4D97-AF65-F5344CB8AC3E}">
        <p14:creationId xmlns:p14="http://schemas.microsoft.com/office/powerpoint/2010/main" val="413979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FC59C-6FE3-4464-B30D-2FBAD8370701}"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167452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6FC59C-6FE3-4464-B30D-2FBAD8370701}"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72646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6FC59C-6FE3-4464-B30D-2FBAD8370701}"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41470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6FC59C-6FE3-4464-B30D-2FBAD8370701}"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37217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FC59C-6FE3-4464-B30D-2FBAD8370701}"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320382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FC59C-6FE3-4464-B30D-2FBAD8370701}"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408821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FC59C-6FE3-4464-B30D-2FBAD8370701}"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221949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FC59C-6FE3-4464-B30D-2FBAD8370701}"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376AA-4116-409E-B666-B1DBFCBD28FE}" type="slidenum">
              <a:rPr lang="en-US" smtClean="0"/>
              <a:t>‹#›</a:t>
            </a:fld>
            <a:endParaRPr lang="en-US"/>
          </a:p>
        </p:txBody>
      </p:sp>
    </p:spTree>
    <p:extLst>
      <p:ext uri="{BB962C8B-B14F-4D97-AF65-F5344CB8AC3E}">
        <p14:creationId xmlns:p14="http://schemas.microsoft.com/office/powerpoint/2010/main" val="107118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FC59C-6FE3-4464-B30D-2FBAD8370701}" type="datetimeFigureOut">
              <a:rPr lang="en-US" smtClean="0"/>
              <a:t>10/4/2019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376AA-4116-409E-B666-B1DBFCBD28FE}" type="slidenum">
              <a:rPr lang="en-US" smtClean="0"/>
              <a:t>‹#›</a:t>
            </a:fld>
            <a:endParaRPr lang="en-US"/>
          </a:p>
        </p:txBody>
      </p:sp>
    </p:spTree>
    <p:extLst>
      <p:ext uri="{BB962C8B-B14F-4D97-AF65-F5344CB8AC3E}">
        <p14:creationId xmlns:p14="http://schemas.microsoft.com/office/powerpoint/2010/main" val="21491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parrottb@allsteeloffice.com" TargetMode="External"/><Relationship Id="rId2" Type="http://schemas.openxmlformats.org/officeDocument/2006/relationships/hyperlink" Target="mailto:chengr@hnicorp.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chart" Target="../charts/chart2.xml"/><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chart" Target="../charts/chart3.xml"/><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oogle.com/url?sa=i&amp;rct=j&amp;q=&amp;esrc=s&amp;source=images&amp;cd=&amp;cad=rja&amp;uact=8&amp;ved=2ahUKEwiw6bPQ4pTZAhXL44MKHSrtBusQjRx6BAgAEAY&amp;url=http://pluspng.com/png-user-icon-4670.html&amp;psig=AOvVaw1Ys5DL-MTfg3M0TagxeR5O&amp;ust=151812609280057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 Placeholder 1"/>
          <p:cNvSpPr>
            <a:spLocks noGrp="1"/>
          </p:cNvSpPr>
          <p:nvPr>
            <p:ph type="body" idx="10"/>
          </p:nvPr>
        </p:nvSpPr>
        <p:spPr>
          <a:xfrm>
            <a:off x="1987550" y="2476870"/>
            <a:ext cx="8216900" cy="1343537"/>
          </a:xfrm>
        </p:spPr>
        <p:txBody>
          <a:bodyPr>
            <a:normAutofit lnSpcReduction="10000"/>
          </a:bodyPr>
          <a:lstStyle/>
          <a:p>
            <a:r>
              <a:rPr lang="en-US">
                <a:latin typeface="Segoe UI Semilight" panose="020B0402040204020203" pitchFamily="34" charset="0"/>
                <a:cs typeface="Segoe UI Semilight" panose="020B0402040204020203" pitchFamily="34" charset="0"/>
              </a:rPr>
              <a:t>Rise™</a:t>
            </a:r>
          </a:p>
          <a:p>
            <a:r>
              <a:rPr lang="en-US">
                <a:latin typeface="Segoe UI Semilight" panose="020B0402040204020203" pitchFamily="34" charset="0"/>
                <a:cs typeface="Segoe UI Semilight" panose="020B0402040204020203" pitchFamily="34" charset="0"/>
              </a:rPr>
              <a:t>Sales &amp; Dealer Training</a:t>
            </a:r>
          </a:p>
        </p:txBody>
      </p:sp>
      <p:sp>
        <p:nvSpPr>
          <p:cNvPr id="3" name="Text Placeholder 2"/>
          <p:cNvSpPr txBox="1">
            <a:spLocks/>
          </p:cNvSpPr>
          <p:nvPr/>
        </p:nvSpPr>
        <p:spPr>
          <a:xfrm>
            <a:off x="3375950" y="3820406"/>
            <a:ext cx="5440101" cy="42750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kern="1200" dirty="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a:t>INTERNAL USE ONLY</a:t>
            </a:r>
          </a:p>
        </p:txBody>
      </p:sp>
    </p:spTree>
    <p:extLst>
      <p:ext uri="{BB962C8B-B14F-4D97-AF65-F5344CB8AC3E}">
        <p14:creationId xmlns:p14="http://schemas.microsoft.com/office/powerpoint/2010/main" val="227853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50AABF-99F3-4FA3-A911-E37E694B8798}"/>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t>Internal Training</a:t>
            </a:r>
          </a:p>
        </p:txBody>
      </p:sp>
      <p:sp>
        <p:nvSpPr>
          <p:cNvPr id="3" name="Text Placeholder 3">
            <a:extLst>
              <a:ext uri="{FF2B5EF4-FFF2-40B4-BE49-F238E27FC236}">
                <a16:creationId xmlns:a16="http://schemas.microsoft.com/office/drawing/2014/main" id="{864BFC7D-A7A0-4E71-8F56-DB8B41CF4EC7}"/>
              </a:ext>
            </a:extLst>
          </p:cNvPr>
          <p:cNvSpPr txBox="1">
            <a:spLocks/>
          </p:cNvSpPr>
          <p:nvPr/>
        </p:nvSpPr>
        <p:spPr>
          <a:xfrm>
            <a:off x="1017301" y="1563775"/>
            <a:ext cx="10999443" cy="4359391"/>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1000"/>
              </a:spcBef>
              <a:defRPr/>
            </a:pPr>
            <a:r>
              <a:rPr lang="en-US" b="1" dirty="0">
                <a:latin typeface="Segoe UI Semilight" panose="020B0402040204020203" pitchFamily="34" charset="0"/>
                <a:ea typeface="Arial" charset="0"/>
                <a:cs typeface="Segoe UI Semilight" panose="020B0402040204020203" pitchFamily="34" charset="0"/>
              </a:rPr>
              <a:t>OPEN FOR ORDERS				October 2019 (excluding rectangle work tables)</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Allsteel Communications			October 2019</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Brochure					At launch</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First Ship 					November 2019</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Allsteel University Integration			Fall 2019</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Showroom Integration				Fall 2019</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Spec Guide &amp; Price List (Online)			At launch	</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20/20 &amp; Symbols Publication 			At launch</a:t>
            </a:r>
          </a:p>
          <a:p>
            <a:pPr marL="742950" lvl="1" indent="-285750">
              <a:defRPr/>
            </a:pPr>
            <a:endParaRPr lang="en-US" dirty="0">
              <a:latin typeface="+mj-lt"/>
              <a:ea typeface="Arial" charset="0"/>
              <a:cs typeface="Arial" charset="0"/>
            </a:endParaRPr>
          </a:p>
          <a:p>
            <a:pPr algn="l">
              <a:defRPr/>
            </a:pPr>
            <a:r>
              <a:rPr lang="en-US" sz="1800" dirty="0">
                <a:solidFill>
                  <a:schemeClr val="tx1"/>
                </a:solidFill>
                <a:latin typeface="Segoe UI Semilight" panose="020B0402040204020203" pitchFamily="34" charset="0"/>
                <a:ea typeface="Arial" charset="0"/>
                <a:cs typeface="Segoe UI Semilight" panose="020B0402040204020203" pitchFamily="34" charset="0"/>
              </a:rPr>
              <a:t>Questions?   </a:t>
            </a:r>
          </a:p>
          <a:p>
            <a:pPr algn="l">
              <a:spcBef>
                <a:spcPts val="1000"/>
              </a:spcBef>
              <a:defRPr/>
            </a:pPr>
            <a:r>
              <a:rPr lang="en-US" sz="1800" dirty="0">
                <a:solidFill>
                  <a:schemeClr val="tx1"/>
                </a:solidFill>
                <a:latin typeface="Segoe UI Semilight" panose="020B0402040204020203" pitchFamily="34" charset="0"/>
                <a:ea typeface="Arial" charset="0"/>
                <a:cs typeface="Segoe UI Semilight" panose="020B0402040204020203" pitchFamily="34" charset="0"/>
              </a:rPr>
              <a:t>Product related, Raikkol Cheng:   </a:t>
            </a:r>
            <a:r>
              <a:rPr lang="en-US" sz="1800" dirty="0">
                <a:latin typeface="Segoe UI Semilight" panose="020B0402040204020203" pitchFamily="34" charset="0"/>
                <a:ea typeface="Arial" charset="0"/>
                <a:cs typeface="Segoe UI Semilight" panose="020B0402040204020203" pitchFamily="34" charset="0"/>
              </a:rPr>
              <a:t>	</a:t>
            </a:r>
            <a:r>
              <a:rPr lang="en-US" sz="1800" dirty="0">
                <a:latin typeface="Segoe UI Semilight" panose="020B0402040204020203" pitchFamily="34" charset="0"/>
                <a:ea typeface="Arial" charset="0"/>
                <a:cs typeface="Segoe UI Semilight" panose="020B0402040204020203" pitchFamily="34" charset="0"/>
                <a:hlinkClick r:id="rId2"/>
              </a:rPr>
              <a:t>chengr@allsteeloffice.com</a:t>
            </a:r>
            <a:endParaRPr lang="en-US" sz="1800" dirty="0">
              <a:latin typeface="Segoe UI Semilight" panose="020B0402040204020203" pitchFamily="34" charset="0"/>
              <a:ea typeface="Arial" charset="0"/>
              <a:cs typeface="Segoe UI Semilight" panose="020B0402040204020203" pitchFamily="34" charset="0"/>
            </a:endParaRPr>
          </a:p>
          <a:p>
            <a:pPr algn="l">
              <a:spcBef>
                <a:spcPts val="1000"/>
              </a:spcBef>
              <a:defRPr/>
            </a:pPr>
            <a:r>
              <a:rPr lang="en-US" sz="1800" dirty="0">
                <a:solidFill>
                  <a:schemeClr val="tx1"/>
                </a:solidFill>
                <a:latin typeface="Segoe UI Semilight" panose="020B0402040204020203" pitchFamily="34" charset="0"/>
                <a:ea typeface="Arial" charset="0"/>
                <a:cs typeface="Segoe UI Semilight" panose="020B0402040204020203" pitchFamily="34" charset="0"/>
              </a:rPr>
              <a:t>Marketing related, Brian Parrott:</a:t>
            </a:r>
            <a:r>
              <a:rPr lang="en-US" sz="1800" dirty="0">
                <a:latin typeface="Segoe UI Semilight" panose="020B0402040204020203" pitchFamily="34" charset="0"/>
                <a:ea typeface="Arial" charset="0"/>
                <a:cs typeface="Segoe UI Semilight" panose="020B0402040204020203" pitchFamily="34" charset="0"/>
              </a:rPr>
              <a:t>	</a:t>
            </a:r>
            <a:r>
              <a:rPr lang="en-US" sz="1800" dirty="0">
                <a:latin typeface="Segoe UI Semilight" panose="020B0402040204020203" pitchFamily="34" charset="0"/>
                <a:ea typeface="Arial" charset="0"/>
                <a:cs typeface="Segoe UI Semilight" panose="020B0402040204020203" pitchFamily="34" charset="0"/>
                <a:hlinkClick r:id="rId3"/>
              </a:rPr>
              <a:t>parrottb@allsteeloffice.com</a:t>
            </a:r>
            <a:endParaRPr lang="en-US" sz="1800" dirty="0">
              <a:latin typeface="Segoe UI Semilight" panose="020B0402040204020203" pitchFamily="34" charset="0"/>
              <a:ea typeface="Arial" charset="0"/>
              <a:cs typeface="Segoe UI Semilight" panose="020B0402040204020203" pitchFamily="34" charset="0"/>
            </a:endParaRPr>
          </a:p>
          <a:p>
            <a:pPr algn="l">
              <a:defRPr/>
            </a:pPr>
            <a:endParaRPr lang="en-US" sz="1800" dirty="0">
              <a:latin typeface="+mj-lt"/>
              <a:ea typeface="Arial" charset="0"/>
              <a:cs typeface="Arial" charset="0"/>
            </a:endParaRPr>
          </a:p>
        </p:txBody>
      </p:sp>
      <p:sp>
        <p:nvSpPr>
          <p:cNvPr id="4" name="TextBox 3">
            <a:extLst>
              <a:ext uri="{FF2B5EF4-FFF2-40B4-BE49-F238E27FC236}">
                <a16:creationId xmlns:a16="http://schemas.microsoft.com/office/drawing/2014/main" id="{2FC93302-A9E0-4B55-9455-5241C6694C9E}"/>
              </a:ext>
            </a:extLst>
          </p:cNvPr>
          <p:cNvSpPr txBox="1"/>
          <p:nvPr/>
        </p:nvSpPr>
        <p:spPr>
          <a:xfrm>
            <a:off x="999545" y="390616"/>
            <a:ext cx="6724026" cy="769441"/>
          </a:xfrm>
          <a:prstGeom prst="rect">
            <a:avLst/>
          </a:prstGeom>
          <a:noFill/>
        </p:spPr>
        <p:txBody>
          <a:bodyPr wrap="square" rtlCol="0">
            <a:spAutoFit/>
          </a:bodyPr>
          <a:lstStyle/>
          <a:p>
            <a:r>
              <a:rPr lang="en-US" sz="4400">
                <a:latin typeface="Segoe UI Semilight" panose="020B0402040204020203" pitchFamily="34" charset="0"/>
                <a:cs typeface="Segoe UI Semilight" panose="020B0402040204020203" pitchFamily="34" charset="0"/>
              </a:rPr>
              <a:t>Launch Timing</a:t>
            </a:r>
          </a:p>
        </p:txBody>
      </p:sp>
    </p:spTree>
    <p:extLst>
      <p:ext uri="{BB962C8B-B14F-4D97-AF65-F5344CB8AC3E}">
        <p14:creationId xmlns:p14="http://schemas.microsoft.com/office/powerpoint/2010/main" val="49719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8D5DC-8131-4B7B-BB0B-933CB31CFE5D}"/>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t>Internal Training</a:t>
            </a:r>
          </a:p>
        </p:txBody>
      </p:sp>
      <p:sp>
        <p:nvSpPr>
          <p:cNvPr id="3" name="Title 2">
            <a:extLst>
              <a:ext uri="{FF2B5EF4-FFF2-40B4-BE49-F238E27FC236}">
                <a16:creationId xmlns:a16="http://schemas.microsoft.com/office/drawing/2014/main" id="{EE4F8A4A-B3DE-4846-A7C3-298E63C932F0}"/>
              </a:ext>
            </a:extLst>
          </p:cNvPr>
          <p:cNvSpPr txBox="1">
            <a:spLocks/>
          </p:cNvSpPr>
          <p:nvPr/>
        </p:nvSpPr>
        <p:spPr>
          <a:xfrm>
            <a:off x="976615" y="471378"/>
            <a:ext cx="10594328"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egoe UI Semilight" panose="020B0402040204020203" pitchFamily="34" charset="0"/>
                <a:cs typeface="Segoe UI Semilight" panose="020B0402040204020203" pitchFamily="34" charset="0"/>
              </a:rPr>
              <a:t>How to Order</a:t>
            </a:r>
          </a:p>
        </p:txBody>
      </p:sp>
      <p:sp>
        <p:nvSpPr>
          <p:cNvPr id="4" name="Text Placeholder 3">
            <a:extLst>
              <a:ext uri="{FF2B5EF4-FFF2-40B4-BE49-F238E27FC236}">
                <a16:creationId xmlns:a16="http://schemas.microsoft.com/office/drawing/2014/main" id="{885AEC86-1DBA-4379-AC48-12EA23AE15E7}"/>
              </a:ext>
            </a:extLst>
          </p:cNvPr>
          <p:cNvSpPr txBox="1">
            <a:spLocks/>
          </p:cNvSpPr>
          <p:nvPr/>
        </p:nvSpPr>
        <p:spPr>
          <a:xfrm>
            <a:off x="976614" y="1254905"/>
            <a:ext cx="10594330" cy="477181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1000"/>
              </a:spcBef>
              <a:buFont typeface="Arial" panose="020B0604020202020204" pitchFamily="34" charset="0"/>
              <a:buChar char="•"/>
            </a:pPr>
            <a:r>
              <a:rPr lang="en-US" b="1" dirty="0">
                <a:latin typeface="Segoe UI Semilight" panose="020B0402040204020203" pitchFamily="34" charset="0"/>
                <a:ea typeface="Helvetica" charset="0"/>
                <a:cs typeface="Segoe UI Semilight" panose="020B0402040204020203" pitchFamily="34" charset="0"/>
              </a:rPr>
              <a:t>First Order Entry:</a:t>
            </a:r>
            <a:r>
              <a:rPr lang="en-US" dirty="0">
                <a:latin typeface="Segoe UI Semilight" panose="020B0402040204020203" pitchFamily="34" charset="0"/>
                <a:ea typeface="Helvetica" charset="0"/>
                <a:cs typeface="Segoe UI Semilight" panose="020B0402040204020203" pitchFamily="34" charset="0"/>
              </a:rPr>
              <a:t> October 2019</a:t>
            </a:r>
          </a:p>
          <a:p>
            <a:pPr marL="0" lvl="1">
              <a:spcBef>
                <a:spcPts val="1000"/>
              </a:spcBef>
              <a:buFont typeface="Arial" panose="020B0604020202020204" pitchFamily="34" charset="0"/>
              <a:buChar char="•"/>
            </a:pPr>
            <a:r>
              <a:rPr lang="en-US" b="1" dirty="0">
                <a:latin typeface="Segoe UI Semilight" panose="020B0402040204020203" pitchFamily="34" charset="0"/>
                <a:ea typeface="Helvetica" charset="0"/>
                <a:cs typeface="Segoe UI Semilight" panose="020B0402040204020203" pitchFamily="34" charset="0"/>
              </a:rPr>
              <a:t>Lead Time: </a:t>
            </a:r>
            <a:r>
              <a:rPr lang="en-US" dirty="0">
                <a:latin typeface="Segoe UI Semilight" panose="020B0402040204020203" pitchFamily="34" charset="0"/>
                <a:ea typeface="Helvetica" charset="0"/>
                <a:cs typeface="Segoe UI Semilight" panose="020B0402040204020203" pitchFamily="34" charset="0"/>
              </a:rPr>
              <a:t>5</a:t>
            </a:r>
            <a:r>
              <a:rPr lang="en-US" b="1" dirty="0">
                <a:latin typeface="Segoe UI Semilight" panose="020B0402040204020203" pitchFamily="34" charset="0"/>
                <a:ea typeface="Helvetica" charset="0"/>
                <a:cs typeface="Segoe UI Semilight" panose="020B0402040204020203" pitchFamily="34" charset="0"/>
              </a:rPr>
              <a:t>-</a:t>
            </a:r>
            <a:r>
              <a:rPr lang="en-US" dirty="0">
                <a:latin typeface="Segoe UI Semilight" panose="020B0402040204020203" pitchFamily="34" charset="0"/>
                <a:ea typeface="Helvetica" charset="0"/>
                <a:cs typeface="Segoe UI Semilight" panose="020B0402040204020203" pitchFamily="34" charset="0"/>
              </a:rPr>
              <a:t>6 Weeks</a:t>
            </a:r>
          </a:p>
          <a:p>
            <a:pPr marL="0" lvl="1">
              <a:spcBef>
                <a:spcPts val="1000"/>
              </a:spcBef>
              <a:buFont typeface="Arial" panose="020B0604020202020204" pitchFamily="34" charset="0"/>
              <a:buChar char="•"/>
            </a:pPr>
            <a:r>
              <a:rPr lang="en-US" b="1" dirty="0">
                <a:latin typeface="Segoe UI Semilight" panose="020B0402040204020203" pitchFamily="34" charset="0"/>
                <a:ea typeface="Helvetica" charset="0"/>
                <a:cs typeface="Segoe UI Semilight" panose="020B0402040204020203" pitchFamily="34" charset="0"/>
              </a:rPr>
              <a:t>Pricing:</a:t>
            </a:r>
          </a:p>
          <a:p>
            <a:pPr marL="740664" lvl="2" indent="-283464">
              <a:lnSpc>
                <a:spcPct val="90000"/>
              </a:lnSpc>
              <a:spcBef>
                <a:spcPts val="500"/>
              </a:spcBef>
              <a:buFont typeface="Arial" charset="0"/>
              <a:buChar char="•"/>
            </a:pPr>
            <a:r>
              <a:rPr lang="en-US" dirty="0">
                <a:latin typeface="Segoe UI Semilight" panose="020B0402040204020203" pitchFamily="34" charset="0"/>
                <a:ea typeface="Helvetica" charset="0"/>
                <a:cs typeface="Segoe UI Semilight" panose="020B0402040204020203" pitchFamily="34" charset="0"/>
              </a:rPr>
              <a:t>Standard Terms				55% off	 </a:t>
            </a:r>
          </a:p>
          <a:p>
            <a:pPr marL="740664" lvl="2" indent="-283464">
              <a:lnSpc>
                <a:spcPct val="90000"/>
              </a:lnSpc>
              <a:spcBef>
                <a:spcPts val="500"/>
              </a:spcBef>
              <a:buFont typeface="Arial" charset="0"/>
              <a:buChar char="•"/>
            </a:pPr>
            <a:r>
              <a:rPr lang="en-US" dirty="0">
                <a:latin typeface="Segoe UI Semilight" panose="020B0402040204020203" pitchFamily="34" charset="0"/>
                <a:ea typeface="Helvetica" charset="0"/>
                <a:cs typeface="Segoe UI Semilight" panose="020B0402040204020203" pitchFamily="34" charset="0"/>
              </a:rPr>
              <a:t>Showroom Discount				75% off	</a:t>
            </a:r>
          </a:p>
          <a:p>
            <a:pPr marL="740664" lvl="2" indent="-283464">
              <a:lnSpc>
                <a:spcPct val="90000"/>
              </a:lnSpc>
              <a:spcBef>
                <a:spcPts val="500"/>
              </a:spcBef>
              <a:buFont typeface="Arial" charset="0"/>
              <a:buChar char="•"/>
            </a:pPr>
            <a:r>
              <a:rPr lang="en-US" dirty="0">
                <a:latin typeface="Segoe UI Semilight" panose="020B0402040204020203" pitchFamily="34" charset="0"/>
                <a:ea typeface="Helvetica" charset="0"/>
                <a:cs typeface="Segoe UI Semilight" panose="020B0402040204020203" pitchFamily="34" charset="0"/>
              </a:rPr>
              <a:t>A&amp;D Own Use Program			65% off </a:t>
            </a:r>
          </a:p>
          <a:p>
            <a:pPr marL="740664" lvl="2" indent="-283464">
              <a:lnSpc>
                <a:spcPct val="90000"/>
              </a:lnSpc>
              <a:spcBef>
                <a:spcPts val="500"/>
              </a:spcBef>
              <a:buFont typeface="Arial" charset="0"/>
              <a:buChar char="•"/>
            </a:pPr>
            <a:r>
              <a:rPr lang="en-US" dirty="0">
                <a:latin typeface="Segoe UI Semilight" panose="020B0402040204020203" pitchFamily="34" charset="0"/>
                <a:ea typeface="Helvetica" charset="0"/>
                <a:cs typeface="Segoe UI Semilight" panose="020B0402040204020203" pitchFamily="34" charset="0"/>
              </a:rPr>
              <a:t>Everyday Advantage				NA</a:t>
            </a:r>
          </a:p>
          <a:p>
            <a:pPr lvl="2">
              <a:lnSpc>
                <a:spcPts val="2500"/>
              </a:lnSpc>
            </a:pPr>
            <a:endParaRPr lang="en-US" dirty="0">
              <a:latin typeface="Segoe UI Semilight" panose="020B0402040204020203" pitchFamily="34" charset="0"/>
              <a:ea typeface="Helvetica" charset="0"/>
              <a:cs typeface="Segoe UI Semilight" panose="020B0402040204020203" pitchFamily="34" charset="0"/>
            </a:endParaRPr>
          </a:p>
          <a:p>
            <a:pPr marL="0" lvl="1">
              <a:spcBef>
                <a:spcPts val="1000"/>
              </a:spcBef>
            </a:pPr>
            <a:r>
              <a:rPr lang="en-US" dirty="0">
                <a:latin typeface="Segoe UI Semilight" panose="020B0402040204020203" pitchFamily="34" charset="0"/>
                <a:ea typeface="Helvetica" charset="0"/>
                <a:cs typeface="Segoe UI Semilight" panose="020B0402040204020203" pitchFamily="34" charset="0"/>
              </a:rPr>
              <a:t>Eligible for Edge points and counts towards standard sales incentive programs</a:t>
            </a:r>
          </a:p>
          <a:p>
            <a:pPr marL="0" lvl="1">
              <a:spcBef>
                <a:spcPts val="1000"/>
              </a:spcBef>
            </a:pPr>
            <a:r>
              <a:rPr lang="en-US" dirty="0">
                <a:latin typeface="Segoe UI Semilight" panose="020B0402040204020203" pitchFamily="34" charset="0"/>
                <a:ea typeface="Helvetica" charset="0"/>
                <a:cs typeface="Segoe UI Semilight" panose="020B0402040204020203" pitchFamily="34" charset="0"/>
              </a:rPr>
              <a:t>BIFMA Certified (certificates available in fall)</a:t>
            </a:r>
          </a:p>
          <a:p>
            <a:pPr marL="0" lvl="1">
              <a:spcBef>
                <a:spcPts val="1000"/>
              </a:spcBef>
            </a:pPr>
            <a:r>
              <a:rPr lang="en-US" dirty="0">
                <a:latin typeface="Segoe UI Semilight" panose="020B0402040204020203" pitchFamily="34" charset="0"/>
                <a:ea typeface="Helvetica" charset="0"/>
                <a:cs typeface="Segoe UI Semilight" panose="020B0402040204020203" pitchFamily="34" charset="0"/>
              </a:rPr>
              <a:t>GSA and Sustainability in progress – not yet available</a:t>
            </a:r>
          </a:p>
        </p:txBody>
      </p:sp>
    </p:spTree>
    <p:extLst>
      <p:ext uri="{BB962C8B-B14F-4D97-AF65-F5344CB8AC3E}">
        <p14:creationId xmlns:p14="http://schemas.microsoft.com/office/powerpoint/2010/main" val="382022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9474" y="1471473"/>
            <a:ext cx="11055738" cy="4708981"/>
          </a:xfrm>
          <a:prstGeom prst="rect">
            <a:avLst/>
          </a:prstGeom>
          <a:noFill/>
        </p:spPr>
        <p:txBody>
          <a:bodyPr wrap="square" rtlCol="0" anchor="t">
            <a:spAutoFit/>
          </a:bodyPr>
          <a:lstStyle/>
          <a:p>
            <a:r>
              <a:rPr lang="en-US" sz="2000" b="1" dirty="0"/>
              <a:t>Q: What new pieces are being added?</a:t>
            </a:r>
            <a:endParaRPr lang="en-US" sz="2000" dirty="0"/>
          </a:p>
          <a:p>
            <a:r>
              <a:rPr lang="en-US" sz="2000" dirty="0"/>
              <a:t>A: Full and half ottomans, chaise, soft wall, arm perch, triangle, lumbar pillow, and laptop table are available in October. High and low work tables will be available Q4 2019.</a:t>
            </a:r>
          </a:p>
          <a:p>
            <a:r>
              <a:rPr lang="en-US" sz="2000" b="1" dirty="0"/>
              <a:t>Q: What new configurations can be accomplished with the new pieces? </a:t>
            </a:r>
            <a:endParaRPr lang="en-US" sz="2000" dirty="0"/>
          </a:p>
          <a:p>
            <a:r>
              <a:rPr lang="en-US" sz="2000" dirty="0"/>
              <a:t>A: Expanded applications, such as island, zig-zag, wave, and serpentine layouts that accommodate more activities and support more postures. </a:t>
            </a:r>
          </a:p>
          <a:p>
            <a:r>
              <a:rPr lang="en-US" sz="2000" b="1" dirty="0"/>
              <a:t>Q: Is Rise movable? </a:t>
            </a:r>
            <a:endParaRPr lang="en-US" sz="2000" dirty="0"/>
          </a:p>
          <a:p>
            <a:r>
              <a:rPr lang="en-US" sz="2000" dirty="0"/>
              <a:t>A: Yes. Slide glides are an option for all new shapes. Current Rise shapes (2-tier, 3-tier, inside corner, outside corner) require a separate part order (part # 3130100100; qty. of 4). The plan is to set up new model numbers for current shapes with the slide-glide option built into the specification string.  </a:t>
            </a:r>
          </a:p>
          <a:p>
            <a:r>
              <a:rPr lang="en-US" sz="2000" b="1" dirty="0"/>
              <a:t>Q: Will the slide glides work on all surfaces? </a:t>
            </a:r>
            <a:endParaRPr lang="en-US" sz="2000" dirty="0"/>
          </a:p>
          <a:p>
            <a:r>
              <a:rPr lang="en-US" sz="2000" dirty="0"/>
              <a:t>A: Slide glides will work on all surfaces, from concrete to carpet. Be cautious with hardwood flooring as  scratches may occur, depending on the weight of the unit.</a:t>
            </a:r>
          </a:p>
          <a:p>
            <a:r>
              <a:rPr lang="en-US" sz="2000" b="1" dirty="0"/>
              <a:t>Q: Can you level Rise units? What is the leveling range? </a:t>
            </a:r>
            <a:endParaRPr lang="en-US" sz="2000" dirty="0"/>
          </a:p>
          <a:p>
            <a:r>
              <a:rPr lang="en-US" sz="2000" dirty="0"/>
              <a:t>A: Rise units with regular glides or slide glides can be leveled, with an adjustment range of 1½ inches.</a:t>
            </a:r>
          </a:p>
        </p:txBody>
      </p:sp>
      <p:sp>
        <p:nvSpPr>
          <p:cNvPr id="7" name="Title 2"/>
          <p:cNvSpPr txBox="1">
            <a:spLocks/>
          </p:cNvSpPr>
          <p:nvPr/>
        </p:nvSpPr>
        <p:spPr>
          <a:xfrm>
            <a:off x="703175" y="494070"/>
            <a:ext cx="10594328"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Semilight" panose="020B0402040204020203" pitchFamily="34" charset="0"/>
                <a:cs typeface="Segoe UI Semilight" panose="020B0402040204020203" pitchFamily="34" charset="0"/>
              </a:rPr>
              <a:t>Frequently Asked Questions</a:t>
            </a:r>
          </a:p>
        </p:txBody>
      </p:sp>
      <p:sp>
        <p:nvSpPr>
          <p:cNvPr id="8" name="Rectangle 7"/>
          <p:cNvSpPr/>
          <p:nvPr/>
        </p:nvSpPr>
        <p:spPr>
          <a:xfrm>
            <a:off x="-13125" y="0"/>
            <a:ext cx="457968"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rot="16200000">
            <a:off x="-2815156" y="3329974"/>
            <a:ext cx="6071617" cy="307777"/>
          </a:xfrm>
          <a:prstGeom prst="rect">
            <a:avLst/>
          </a:prstGeom>
          <a:noFill/>
        </p:spPr>
        <p:txBody>
          <a:bodyPr wrap="square" rtlCol="0">
            <a:spAutoFit/>
          </a:bodyPr>
          <a:lstStyle/>
          <a:p>
            <a:pPr algn="ctr"/>
            <a:r>
              <a:rPr lang="en-US" sz="1400">
                <a:solidFill>
                  <a:schemeClr val="bg1"/>
                </a:solidFill>
                <a:latin typeface="Segoe UI" panose="020B0502040204020203" pitchFamily="34" charset="0"/>
                <a:ea typeface="Helvetica" charset="0"/>
                <a:cs typeface="Segoe UI" panose="020B0502040204020203" pitchFamily="34" charset="0"/>
              </a:rPr>
              <a:t>INTERNAL TRAINING</a:t>
            </a:r>
          </a:p>
        </p:txBody>
      </p:sp>
    </p:spTree>
    <p:extLst>
      <p:ext uri="{BB962C8B-B14F-4D97-AF65-F5344CB8AC3E}">
        <p14:creationId xmlns:p14="http://schemas.microsoft.com/office/powerpoint/2010/main" val="2159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9474" y="1471473"/>
            <a:ext cx="11055738" cy="4093428"/>
          </a:xfrm>
          <a:prstGeom prst="rect">
            <a:avLst/>
          </a:prstGeom>
          <a:noFill/>
        </p:spPr>
        <p:txBody>
          <a:bodyPr wrap="square" rtlCol="0" anchor="t">
            <a:spAutoFit/>
          </a:bodyPr>
          <a:lstStyle/>
          <a:p>
            <a:r>
              <a:rPr lang="en-US" sz="2000" b="1" dirty="0"/>
              <a:t>Q: Are ganging brackets available to make sure Rise can’t move?</a:t>
            </a:r>
            <a:endParaRPr lang="en-US" sz="2000" dirty="0"/>
          </a:p>
          <a:p>
            <a:r>
              <a:rPr lang="en-US" sz="2000" dirty="0"/>
              <a:t>A: Ganging brackets are included in the hardware pack. If a soft wall is placed at the end of the configuration, a special ganging bracket (model # S922GB) is recommended to prevent tipping.  </a:t>
            </a:r>
          </a:p>
          <a:p>
            <a:r>
              <a:rPr lang="en-US" sz="2000" b="1" dirty="0"/>
              <a:t>Q: Can power be specified on the new units?</a:t>
            </a:r>
            <a:endParaRPr lang="en-US" sz="2000" dirty="0"/>
          </a:p>
          <a:p>
            <a:r>
              <a:rPr lang="en-US" sz="2000" dirty="0"/>
              <a:t>A: Power is available on the chaise, triangle, full ottoman, and current 2-tier and 3-tier models. </a:t>
            </a:r>
          </a:p>
          <a:p>
            <a:r>
              <a:rPr lang="en-US" sz="2000" b="1" dirty="0"/>
              <a:t>Q: Is there any change with the electrical?</a:t>
            </a:r>
            <a:endParaRPr lang="en-US" sz="2000" dirty="0"/>
          </a:p>
          <a:p>
            <a:r>
              <a:rPr lang="en-US" sz="2000" dirty="0"/>
              <a:t>A: With the launch of new Rise shapes, we are transitioning all Rise electrical kits to Recharge electrical kits. This applies to the current Rise shapes (2-tier, 3-tier) as well. Refer to the updated Specification Guide &amp; Price List online, which is always updated.  </a:t>
            </a:r>
          </a:p>
          <a:p>
            <a:r>
              <a:rPr lang="en-US" sz="2000" b="1" dirty="0"/>
              <a:t>Q: What are the available fabrics? </a:t>
            </a:r>
            <a:endParaRPr lang="en-US" sz="2000" dirty="0"/>
          </a:p>
          <a:p>
            <a:r>
              <a:rPr lang="en-US" sz="2000" dirty="0"/>
              <a:t>A: Refer to the Specification Guide &amp; Price List online, which is always updated. </a:t>
            </a:r>
          </a:p>
          <a:p>
            <a:r>
              <a:rPr lang="en-US" sz="2000" b="1" dirty="0"/>
              <a:t>Q: Are COMs an option? </a:t>
            </a:r>
            <a:endParaRPr lang="en-US" sz="2000" dirty="0"/>
          </a:p>
          <a:p>
            <a:r>
              <a:rPr lang="en-US" sz="2000" dirty="0"/>
              <a:t>A: With similar upholstery requirements as current Rise models, COMs are available at launch.</a:t>
            </a:r>
          </a:p>
        </p:txBody>
      </p:sp>
      <p:sp>
        <p:nvSpPr>
          <p:cNvPr id="7" name="Title 2"/>
          <p:cNvSpPr txBox="1">
            <a:spLocks/>
          </p:cNvSpPr>
          <p:nvPr/>
        </p:nvSpPr>
        <p:spPr>
          <a:xfrm>
            <a:off x="703175" y="494070"/>
            <a:ext cx="10594328"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egoe UI Semilight" panose="020B0402040204020203" pitchFamily="34" charset="0"/>
                <a:cs typeface="Segoe UI Semilight" panose="020B0402040204020203" pitchFamily="34" charset="0"/>
              </a:rPr>
              <a:t>Frequently Asked Questions</a:t>
            </a:r>
          </a:p>
        </p:txBody>
      </p:sp>
      <p:sp>
        <p:nvSpPr>
          <p:cNvPr id="8" name="Rectangle 7"/>
          <p:cNvSpPr/>
          <p:nvPr/>
        </p:nvSpPr>
        <p:spPr>
          <a:xfrm>
            <a:off x="-13125" y="0"/>
            <a:ext cx="457968"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rot="16200000">
            <a:off x="-2815156" y="3329974"/>
            <a:ext cx="6071617" cy="307777"/>
          </a:xfrm>
          <a:prstGeom prst="rect">
            <a:avLst/>
          </a:prstGeom>
          <a:noFill/>
        </p:spPr>
        <p:txBody>
          <a:bodyPr wrap="square" rtlCol="0">
            <a:spAutoFit/>
          </a:bodyPr>
          <a:lstStyle/>
          <a:p>
            <a:pPr algn="ctr"/>
            <a:r>
              <a:rPr lang="en-US" sz="1400">
                <a:solidFill>
                  <a:schemeClr val="bg1"/>
                </a:solidFill>
                <a:latin typeface="Segoe UI" panose="020B0502040204020203" pitchFamily="34" charset="0"/>
                <a:ea typeface="Helvetica" charset="0"/>
                <a:cs typeface="Segoe UI" panose="020B0502040204020203" pitchFamily="34" charset="0"/>
              </a:rPr>
              <a:t>INTERNAL TRAINING</a:t>
            </a:r>
          </a:p>
        </p:txBody>
      </p:sp>
    </p:spTree>
    <p:extLst>
      <p:ext uri="{BB962C8B-B14F-4D97-AF65-F5344CB8AC3E}">
        <p14:creationId xmlns:p14="http://schemas.microsoft.com/office/powerpoint/2010/main" val="251262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9474" y="1471473"/>
            <a:ext cx="11055738" cy="5016758"/>
          </a:xfrm>
          <a:prstGeom prst="rect">
            <a:avLst/>
          </a:prstGeom>
          <a:noFill/>
        </p:spPr>
        <p:txBody>
          <a:bodyPr wrap="square" rtlCol="0" anchor="t">
            <a:spAutoFit/>
          </a:bodyPr>
          <a:lstStyle/>
          <a:p>
            <a:r>
              <a:rPr lang="en-US" sz="2000" b="1" dirty="0"/>
              <a:t>Q: Are dual upholsteries an option? </a:t>
            </a:r>
            <a:endParaRPr lang="en-US" sz="2000" dirty="0"/>
          </a:p>
          <a:p>
            <a:r>
              <a:rPr lang="en-US" sz="2000" dirty="0"/>
              <a:t>A: Dual upholsteries are available on the chaise, ottomans, arm perch, soft wall, and current models. </a:t>
            </a:r>
          </a:p>
          <a:p>
            <a:r>
              <a:rPr lang="en-US" sz="2000" b="1" dirty="0"/>
              <a:t>Q: Is leather an option?</a:t>
            </a:r>
            <a:endParaRPr lang="en-US" sz="2000" dirty="0"/>
          </a:p>
          <a:p>
            <a:r>
              <a:rPr lang="en-US" sz="2000" dirty="0"/>
              <a:t>A: Leather available on current Rise units is also available on new Rise units. </a:t>
            </a:r>
          </a:p>
          <a:p>
            <a:r>
              <a:rPr lang="en-US" sz="2000" b="1" dirty="0"/>
              <a:t>Q: What is the weight rating and warranty on the new Rise units? </a:t>
            </a:r>
            <a:endParaRPr lang="en-US" sz="2000" dirty="0"/>
          </a:p>
          <a:p>
            <a:r>
              <a:rPr lang="en-US" sz="2000" dirty="0"/>
              <a:t>A: The weight rating for all social collaborative products offered by Allsteel is 300 lbs. per seat. The warranty matches current Rise products. </a:t>
            </a:r>
          </a:p>
          <a:p>
            <a:r>
              <a:rPr lang="en-US" sz="2000" b="1" dirty="0"/>
              <a:t>Q: Will worksurfaces be added in the future? Will all laminates and edge bands be available?</a:t>
            </a:r>
            <a:endParaRPr lang="en-US" sz="2000" dirty="0"/>
          </a:p>
          <a:p>
            <a:r>
              <a:rPr lang="en-US" sz="2000" dirty="0"/>
              <a:t>A: A laptop table will be available with the new shapes. Rectangle work tables will be available Q4 2019 with additional information to be shared at launch. Laminate and paint color offerings vary. Refer to the Specification Guide &amp; Price List online, which is always updated. </a:t>
            </a:r>
          </a:p>
          <a:p>
            <a:r>
              <a:rPr lang="en-US" sz="2000" b="1" dirty="0"/>
              <a:t>Q: Will Rise continue to be part of the Gather collection?</a:t>
            </a:r>
            <a:endParaRPr lang="en-US" sz="2000" dirty="0"/>
          </a:p>
          <a:p>
            <a:r>
              <a:rPr lang="en-US" sz="2000" dirty="0"/>
              <a:t>A: Allsteel is moving away from categorizing products under the Gather name. Rise will stand on its own within the social collaborative category, which includes current Gather products as well as products like Park by Norm Architects and Townhall. </a:t>
            </a:r>
          </a:p>
          <a:p>
            <a:endParaRPr lang="en-US" sz="2000" dirty="0">
              <a:solidFill>
                <a:srgbClr val="FF0000"/>
              </a:solidFill>
              <a:latin typeface="Segoe UI Semilight" panose="020B0402040204020203" pitchFamily="34" charset="0"/>
              <a:cs typeface="Segoe UI Semilight" panose="020B0402040204020203" pitchFamily="34" charset="0"/>
            </a:endParaRPr>
          </a:p>
        </p:txBody>
      </p:sp>
      <p:sp>
        <p:nvSpPr>
          <p:cNvPr id="7" name="Title 2"/>
          <p:cNvSpPr txBox="1">
            <a:spLocks/>
          </p:cNvSpPr>
          <p:nvPr/>
        </p:nvSpPr>
        <p:spPr>
          <a:xfrm>
            <a:off x="703175" y="494070"/>
            <a:ext cx="10594328"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egoe UI Semilight" panose="020B0402040204020203" pitchFamily="34" charset="0"/>
                <a:cs typeface="Segoe UI Semilight" panose="020B0402040204020203" pitchFamily="34" charset="0"/>
              </a:rPr>
              <a:t>Frequently Asked Questions</a:t>
            </a:r>
          </a:p>
        </p:txBody>
      </p:sp>
      <p:sp>
        <p:nvSpPr>
          <p:cNvPr id="8" name="Rectangle 7"/>
          <p:cNvSpPr/>
          <p:nvPr/>
        </p:nvSpPr>
        <p:spPr>
          <a:xfrm>
            <a:off x="-13125" y="0"/>
            <a:ext cx="457968"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rot="16200000">
            <a:off x="-2815156" y="3329974"/>
            <a:ext cx="6071617" cy="307777"/>
          </a:xfrm>
          <a:prstGeom prst="rect">
            <a:avLst/>
          </a:prstGeom>
          <a:noFill/>
        </p:spPr>
        <p:txBody>
          <a:bodyPr wrap="square" rtlCol="0">
            <a:spAutoFit/>
          </a:bodyPr>
          <a:lstStyle/>
          <a:p>
            <a:pPr algn="ctr"/>
            <a:r>
              <a:rPr lang="en-US" sz="1400">
                <a:solidFill>
                  <a:schemeClr val="bg1"/>
                </a:solidFill>
                <a:latin typeface="Segoe UI" panose="020B0502040204020203" pitchFamily="34" charset="0"/>
                <a:ea typeface="Helvetica" charset="0"/>
                <a:cs typeface="Segoe UI" panose="020B0502040204020203" pitchFamily="34" charset="0"/>
              </a:rPr>
              <a:t>INTERNAL TRAINING</a:t>
            </a:r>
          </a:p>
        </p:txBody>
      </p:sp>
    </p:spTree>
    <p:extLst>
      <p:ext uri="{BB962C8B-B14F-4D97-AF65-F5344CB8AC3E}">
        <p14:creationId xmlns:p14="http://schemas.microsoft.com/office/powerpoint/2010/main" val="263964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a:extLst>
              <a:ext uri="{FF2B5EF4-FFF2-40B4-BE49-F238E27FC236}">
                <a16:creationId xmlns:a16="http://schemas.microsoft.com/office/drawing/2014/main" id="{969C5D37-021D-4EF6-88CC-8CE2E5FC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5" y="4311199"/>
            <a:ext cx="12573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98D08B5-B827-40EE-A1C1-8116F1D25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650" y="4318750"/>
            <a:ext cx="1266825" cy="12573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BC9543DF-558C-47EC-B2A4-1EF4A32C5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936" y="4284640"/>
            <a:ext cx="1294388" cy="12845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CF0F452-85CD-4C9B-8B44-F6FD319592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2481" y="4302321"/>
            <a:ext cx="127635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CF1BD2F-5B16-4BEC-8EF1-D40FAF06A8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7441" y="1845831"/>
            <a:ext cx="1166648" cy="117522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195424E7-B982-4C11-9B20-7C3D7D98BC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6321" y="1979454"/>
            <a:ext cx="1109866" cy="11179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664AADC-CCBB-442E-881B-C7C3134878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3738" y="1920688"/>
            <a:ext cx="1135833" cy="1150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E914162-9D8C-405D-9D5C-F02B95D73E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9023" y="2036243"/>
            <a:ext cx="1100321" cy="1100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04C38BD-4A11-4535-8DD1-0FFC8F2A1F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6740" y="2084552"/>
            <a:ext cx="1091640" cy="10326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731E00-62F9-4C37-8403-7A1427CE88F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094" y="1775025"/>
            <a:ext cx="1340593" cy="135030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62A70769-84CA-42EE-96B8-6DFDD7C6D2DD}"/>
              </a:ext>
            </a:extLst>
          </p:cNvPr>
          <p:cNvSpPr txBox="1">
            <a:spLocks/>
          </p:cNvSpPr>
          <p:nvPr/>
        </p:nvSpPr>
        <p:spPr>
          <a:xfrm>
            <a:off x="749059" y="570900"/>
            <a:ext cx="8335433"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Semilight" panose="020B0402040204020203" pitchFamily="34" charset="0"/>
                <a:cs typeface="Segoe UI Semilight" panose="020B0402040204020203" pitchFamily="34" charset="0"/>
              </a:rPr>
              <a:t>Statement of Line &amp; List Price</a:t>
            </a:r>
          </a:p>
          <a:p>
            <a:endParaRPr lang="en-US" sz="3600" dirty="0">
              <a:latin typeface="Segoe UI Semilight" panose="020B0402040204020203" pitchFamily="34" charset="0"/>
              <a:cs typeface="Segoe UI Semilight" panose="020B0402040204020203" pitchFamily="34" charset="0"/>
            </a:endParaRPr>
          </a:p>
        </p:txBody>
      </p:sp>
      <p:sp>
        <p:nvSpPr>
          <p:cNvPr id="22" name="TextBox 21">
            <a:extLst>
              <a:ext uri="{FF2B5EF4-FFF2-40B4-BE49-F238E27FC236}">
                <a16:creationId xmlns:a16="http://schemas.microsoft.com/office/drawing/2014/main" id="{4EC4FEE4-99A6-4622-83D7-00C77DA1CC22}"/>
              </a:ext>
            </a:extLst>
          </p:cNvPr>
          <p:cNvSpPr txBox="1"/>
          <p:nvPr/>
        </p:nvSpPr>
        <p:spPr>
          <a:xfrm>
            <a:off x="744222" y="1361851"/>
            <a:ext cx="3872486" cy="369332"/>
          </a:xfrm>
          <a:prstGeom prst="rect">
            <a:avLst/>
          </a:prstGeom>
          <a:noFill/>
        </p:spPr>
        <p:txBody>
          <a:bodyPr wrap="square" rtlCol="0">
            <a:spAutoFit/>
          </a:bodyPr>
          <a:lstStyle/>
          <a:p>
            <a:r>
              <a:rPr lang="en-US" b="1">
                <a:latin typeface="Segoe UI Semilight" panose="020B0402040204020203" pitchFamily="34" charset="0"/>
                <a:cs typeface="Segoe UI Semilight" panose="020B0402040204020203" pitchFamily="34" charset="0"/>
              </a:rPr>
              <a:t>New Seating Models</a:t>
            </a:r>
          </a:p>
        </p:txBody>
      </p:sp>
      <p:sp>
        <p:nvSpPr>
          <p:cNvPr id="23" name="TextBox 22">
            <a:extLst>
              <a:ext uri="{FF2B5EF4-FFF2-40B4-BE49-F238E27FC236}">
                <a16:creationId xmlns:a16="http://schemas.microsoft.com/office/drawing/2014/main" id="{D32DA570-CA0F-4A1E-A8A0-2D291AC02605}"/>
              </a:ext>
            </a:extLst>
          </p:cNvPr>
          <p:cNvSpPr txBox="1"/>
          <p:nvPr/>
        </p:nvSpPr>
        <p:spPr>
          <a:xfrm>
            <a:off x="692456" y="3946552"/>
            <a:ext cx="3165553" cy="369332"/>
          </a:xfrm>
          <a:prstGeom prst="rect">
            <a:avLst/>
          </a:prstGeom>
          <a:noFill/>
        </p:spPr>
        <p:txBody>
          <a:bodyPr wrap="square" rtlCol="0">
            <a:spAutoFit/>
          </a:bodyPr>
          <a:lstStyle/>
          <a:p>
            <a:r>
              <a:rPr lang="en-US" b="1">
                <a:latin typeface="Segoe UI Semilight" panose="020B0402040204020203" pitchFamily="34" charset="0"/>
                <a:cs typeface="Segoe UI Semilight" panose="020B0402040204020203" pitchFamily="34" charset="0"/>
              </a:rPr>
              <a:t>Existing Seating Models </a:t>
            </a:r>
          </a:p>
        </p:txBody>
      </p:sp>
      <p:sp>
        <p:nvSpPr>
          <p:cNvPr id="2" name="Rectangle 1">
            <a:extLst>
              <a:ext uri="{FF2B5EF4-FFF2-40B4-BE49-F238E27FC236}">
                <a16:creationId xmlns:a16="http://schemas.microsoft.com/office/drawing/2014/main" id="{F6EFC751-96A0-46DC-BA8D-E4CBA8F8D673}"/>
              </a:ext>
            </a:extLst>
          </p:cNvPr>
          <p:cNvSpPr/>
          <p:nvPr/>
        </p:nvSpPr>
        <p:spPr>
          <a:xfrm>
            <a:off x="8357140" y="5555561"/>
            <a:ext cx="2225289" cy="577081"/>
          </a:xfrm>
          <a:prstGeom prst="rect">
            <a:avLst/>
          </a:prstGeom>
        </p:spPr>
        <p:txBody>
          <a:bodyPr wrap="none">
            <a:spAutoFit/>
          </a:bodyPr>
          <a:lstStyle/>
          <a:p>
            <a:r>
              <a:rPr lang="en-US" sz="1050" dirty="0">
                <a:latin typeface="Segoe UI" panose="020B0502040204020203" pitchFamily="34" charset="0"/>
                <a:ea typeface="Segoe UI" panose="020B0502040204020203" pitchFamily="34" charset="0"/>
                <a:cs typeface="Segoe UI" panose="020B0502040204020203" pitchFamily="34" charset="0"/>
              </a:rPr>
              <a:t>*Available with or without power.</a:t>
            </a:r>
          </a:p>
          <a:p>
            <a:endParaRPr lang="en-US" sz="1050" dirty="0">
              <a:latin typeface="Segoe UI" panose="020B0502040204020203" pitchFamily="34" charset="0"/>
              <a:ea typeface="Segoe UI" panose="020B0502040204020203" pitchFamily="34" charset="0"/>
              <a:cs typeface="Segoe UI" panose="020B0502040204020203" pitchFamily="34" charset="0"/>
            </a:endParaRPr>
          </a:p>
          <a:p>
            <a:r>
              <a:rPr lang="en-US" sz="1050" dirty="0">
                <a:latin typeface="Segoe UI" panose="020B0502040204020203" pitchFamily="34" charset="0"/>
                <a:ea typeface="Segoe UI" panose="020B0502040204020203" pitchFamily="34" charset="0"/>
                <a:cs typeface="Segoe UI" panose="020B0502040204020203" pitchFamily="34" charset="0"/>
              </a:rPr>
              <a:t>Pricing is based on Grade 1 textile.</a:t>
            </a:r>
          </a:p>
        </p:txBody>
      </p:sp>
      <p:sp>
        <p:nvSpPr>
          <p:cNvPr id="34" name="Rectangle 33">
            <a:extLst>
              <a:ext uri="{FF2B5EF4-FFF2-40B4-BE49-F238E27FC236}">
                <a16:creationId xmlns:a16="http://schemas.microsoft.com/office/drawing/2014/main" id="{4508FD54-FAA4-4DBF-A8D3-05F520B61D2E}"/>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t>Internal Training</a:t>
            </a:r>
          </a:p>
        </p:txBody>
      </p:sp>
      <p:sp>
        <p:nvSpPr>
          <p:cNvPr id="3" name="TextBox 2">
            <a:extLst>
              <a:ext uri="{FF2B5EF4-FFF2-40B4-BE49-F238E27FC236}">
                <a16:creationId xmlns:a16="http://schemas.microsoft.com/office/drawing/2014/main" id="{581AE57B-96E6-4CF1-B0DB-19662508E0FD}"/>
              </a:ext>
            </a:extLst>
          </p:cNvPr>
          <p:cNvSpPr txBox="1"/>
          <p:nvPr/>
        </p:nvSpPr>
        <p:spPr>
          <a:xfrm>
            <a:off x="695417" y="2838252"/>
            <a:ext cx="1949573" cy="984885"/>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Chaise*</a:t>
            </a:r>
          </a:p>
          <a:p>
            <a:r>
              <a:rPr lang="en-US" sz="1050">
                <a:latin typeface="Segoe UI" panose="020B0502040204020203" pitchFamily="34" charset="0"/>
                <a:ea typeface="Segoe UI" panose="020B0502040204020203" pitchFamily="34" charset="0"/>
                <a:cs typeface="Segoe UI" panose="020B0502040204020203" pitchFamily="34" charset="0"/>
              </a:rPr>
              <a:t>Non-Power - $2,450</a:t>
            </a:r>
          </a:p>
          <a:p>
            <a:r>
              <a:rPr lang="en-US" sz="1050">
                <a:latin typeface="Segoe UI" panose="020B0502040204020203" pitchFamily="34" charset="0"/>
                <a:ea typeface="Segoe UI" panose="020B0502040204020203" pitchFamily="34" charset="0"/>
                <a:cs typeface="Segoe UI" panose="020B0502040204020203" pitchFamily="34" charset="0"/>
              </a:rPr>
              <a:t>Power-Ready - $2,513</a:t>
            </a:r>
          </a:p>
          <a:p>
            <a:r>
              <a:rPr lang="en-US" sz="1050">
                <a:latin typeface="Segoe UI" panose="020B0502040204020203" pitchFamily="34" charset="0"/>
                <a:ea typeface="Segoe UI" panose="020B0502040204020203" pitchFamily="34" charset="0"/>
                <a:cs typeface="Segoe UI" panose="020B0502040204020203" pitchFamily="34" charset="0"/>
              </a:rPr>
              <a:t>2-Tone Non-Power - $2,637</a:t>
            </a:r>
          </a:p>
          <a:p>
            <a:r>
              <a:rPr lang="en-US" sz="1050">
                <a:latin typeface="Segoe UI" panose="020B0502040204020203" pitchFamily="34" charset="0"/>
                <a:ea typeface="Segoe UI" panose="020B0502040204020203" pitchFamily="34" charset="0"/>
                <a:cs typeface="Segoe UI" panose="020B0502040204020203" pitchFamily="34" charset="0"/>
              </a:rPr>
              <a:t>2-Tone Power-Ready - $2,700</a:t>
            </a:r>
          </a:p>
        </p:txBody>
      </p:sp>
      <p:sp>
        <p:nvSpPr>
          <p:cNvPr id="27" name="TextBox 26">
            <a:extLst>
              <a:ext uri="{FF2B5EF4-FFF2-40B4-BE49-F238E27FC236}">
                <a16:creationId xmlns:a16="http://schemas.microsoft.com/office/drawing/2014/main" id="{2F432D57-9F9D-47F9-85B6-777CBBE43504}"/>
              </a:ext>
            </a:extLst>
          </p:cNvPr>
          <p:cNvSpPr txBox="1"/>
          <p:nvPr/>
        </p:nvSpPr>
        <p:spPr>
          <a:xfrm>
            <a:off x="2291313" y="2838252"/>
            <a:ext cx="1489510" cy="661720"/>
          </a:xfrm>
          <a:prstGeom prst="rect">
            <a:avLst/>
          </a:prstGeom>
          <a:noFill/>
        </p:spPr>
        <p:txBody>
          <a:bodyPr wrap="none" rtlCol="0">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Triangle*</a:t>
            </a:r>
          </a:p>
          <a:p>
            <a:r>
              <a:rPr lang="en-US" sz="1050" dirty="0">
                <a:latin typeface="Segoe UI" panose="020B0502040204020203" pitchFamily="34" charset="0"/>
                <a:ea typeface="Segoe UI" panose="020B0502040204020203" pitchFamily="34" charset="0"/>
                <a:cs typeface="Segoe UI" panose="020B0502040204020203" pitchFamily="34" charset="0"/>
              </a:rPr>
              <a:t>Non-Power - $1,800</a:t>
            </a:r>
          </a:p>
          <a:p>
            <a:r>
              <a:rPr lang="en-US" sz="1050" dirty="0">
                <a:latin typeface="Segoe UI" panose="020B0502040204020203" pitchFamily="34" charset="0"/>
                <a:ea typeface="Segoe UI" panose="020B0502040204020203" pitchFamily="34" charset="0"/>
                <a:cs typeface="Segoe UI" panose="020B0502040204020203" pitchFamily="34" charset="0"/>
              </a:rPr>
              <a:t>Power-Ready - $1,863</a:t>
            </a:r>
          </a:p>
        </p:txBody>
      </p:sp>
      <p:sp>
        <p:nvSpPr>
          <p:cNvPr id="29" name="TextBox 28">
            <a:extLst>
              <a:ext uri="{FF2B5EF4-FFF2-40B4-BE49-F238E27FC236}">
                <a16:creationId xmlns:a16="http://schemas.microsoft.com/office/drawing/2014/main" id="{A2F03384-F0FB-4AE7-A9C7-62A4A9D794D3}"/>
              </a:ext>
            </a:extLst>
          </p:cNvPr>
          <p:cNvSpPr txBox="1"/>
          <p:nvPr/>
        </p:nvSpPr>
        <p:spPr>
          <a:xfrm>
            <a:off x="3747108" y="2838252"/>
            <a:ext cx="1842171" cy="661720"/>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Arm Perch</a:t>
            </a:r>
          </a:p>
          <a:p>
            <a:r>
              <a:rPr lang="en-US" sz="1050">
                <a:latin typeface="Segoe UI" panose="020B0502040204020203" pitchFamily="34" charset="0"/>
                <a:ea typeface="Segoe UI" panose="020B0502040204020203" pitchFamily="34" charset="0"/>
                <a:cs typeface="Segoe UI" panose="020B0502040204020203" pitchFamily="34" charset="0"/>
              </a:rPr>
              <a:t>Non-Power - $1,800</a:t>
            </a:r>
          </a:p>
          <a:p>
            <a:r>
              <a:rPr lang="en-US" sz="1050">
                <a:latin typeface="Segoe UI" panose="020B0502040204020203" pitchFamily="34" charset="0"/>
                <a:ea typeface="Segoe UI" panose="020B0502040204020203" pitchFamily="34" charset="0"/>
                <a:cs typeface="Segoe UI" panose="020B0502040204020203" pitchFamily="34" charset="0"/>
              </a:rPr>
              <a:t>2-Tone Non-Power - $1,987</a:t>
            </a:r>
          </a:p>
        </p:txBody>
      </p:sp>
      <p:sp>
        <p:nvSpPr>
          <p:cNvPr id="31" name="TextBox 30">
            <a:extLst>
              <a:ext uri="{FF2B5EF4-FFF2-40B4-BE49-F238E27FC236}">
                <a16:creationId xmlns:a16="http://schemas.microsoft.com/office/drawing/2014/main" id="{D9D27CA6-C310-4F63-8DCE-87222D4AC475}"/>
              </a:ext>
            </a:extLst>
          </p:cNvPr>
          <p:cNvSpPr txBox="1"/>
          <p:nvPr/>
        </p:nvSpPr>
        <p:spPr>
          <a:xfrm>
            <a:off x="5509092" y="2838252"/>
            <a:ext cx="1842171" cy="661720"/>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Soft Wall</a:t>
            </a:r>
          </a:p>
          <a:p>
            <a:r>
              <a:rPr lang="en-US" sz="1050">
                <a:latin typeface="Segoe UI" panose="020B0502040204020203" pitchFamily="34" charset="0"/>
                <a:ea typeface="Segoe UI" panose="020B0502040204020203" pitchFamily="34" charset="0"/>
                <a:cs typeface="Segoe UI" panose="020B0502040204020203" pitchFamily="34" charset="0"/>
              </a:rPr>
              <a:t>Non-Power - $1,800</a:t>
            </a:r>
          </a:p>
          <a:p>
            <a:r>
              <a:rPr lang="en-US" sz="1050">
                <a:latin typeface="Segoe UI" panose="020B0502040204020203" pitchFamily="34" charset="0"/>
                <a:ea typeface="Segoe UI" panose="020B0502040204020203" pitchFamily="34" charset="0"/>
                <a:cs typeface="Segoe UI" panose="020B0502040204020203" pitchFamily="34" charset="0"/>
              </a:rPr>
              <a:t>2-Tone Non-Power - $1,987</a:t>
            </a:r>
          </a:p>
        </p:txBody>
      </p:sp>
      <p:sp>
        <p:nvSpPr>
          <p:cNvPr id="33" name="TextBox 32">
            <a:extLst>
              <a:ext uri="{FF2B5EF4-FFF2-40B4-BE49-F238E27FC236}">
                <a16:creationId xmlns:a16="http://schemas.microsoft.com/office/drawing/2014/main" id="{F9394688-05FE-4BD6-9FB6-48F07F636BB7}"/>
              </a:ext>
            </a:extLst>
          </p:cNvPr>
          <p:cNvSpPr txBox="1"/>
          <p:nvPr/>
        </p:nvSpPr>
        <p:spPr>
          <a:xfrm>
            <a:off x="7263738" y="2838252"/>
            <a:ext cx="1949573" cy="984885"/>
          </a:xfrm>
          <a:prstGeom prst="rect">
            <a:avLst/>
          </a:prstGeom>
          <a:noFill/>
        </p:spPr>
        <p:txBody>
          <a:bodyPr wrap="none" rtlCol="0">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Full Ottoman*</a:t>
            </a:r>
          </a:p>
          <a:p>
            <a:r>
              <a:rPr lang="en-US" sz="1050" dirty="0">
                <a:latin typeface="Segoe UI" panose="020B0502040204020203" pitchFamily="34" charset="0"/>
                <a:ea typeface="Segoe UI" panose="020B0502040204020203" pitchFamily="34" charset="0"/>
                <a:cs typeface="Segoe UI" panose="020B0502040204020203" pitchFamily="34" charset="0"/>
              </a:rPr>
              <a:t>Non-Power - $1,775</a:t>
            </a:r>
          </a:p>
          <a:p>
            <a:r>
              <a:rPr lang="en-US" sz="1050" dirty="0">
                <a:latin typeface="Segoe UI" panose="020B0502040204020203" pitchFamily="34" charset="0"/>
                <a:ea typeface="Segoe UI" panose="020B0502040204020203" pitchFamily="34" charset="0"/>
                <a:cs typeface="Segoe UI" panose="020B0502040204020203" pitchFamily="34" charset="0"/>
              </a:rPr>
              <a:t>Power-Ready - $1,838</a:t>
            </a:r>
          </a:p>
          <a:p>
            <a:r>
              <a:rPr lang="en-US" sz="1050" dirty="0">
                <a:latin typeface="Segoe UI" panose="020B0502040204020203" pitchFamily="34" charset="0"/>
                <a:ea typeface="Segoe UI" panose="020B0502040204020203" pitchFamily="34" charset="0"/>
                <a:cs typeface="Segoe UI" panose="020B0502040204020203" pitchFamily="34" charset="0"/>
              </a:rPr>
              <a:t>2-Tone Non-Power - $1,962</a:t>
            </a:r>
          </a:p>
          <a:p>
            <a:r>
              <a:rPr lang="en-US" sz="1050" dirty="0">
                <a:latin typeface="Segoe UI" panose="020B0502040204020203" pitchFamily="34" charset="0"/>
                <a:ea typeface="Segoe UI" panose="020B0502040204020203" pitchFamily="34" charset="0"/>
                <a:cs typeface="Segoe UI" panose="020B0502040204020203" pitchFamily="34" charset="0"/>
              </a:rPr>
              <a:t>2-Tone Power-Ready - $2,025</a:t>
            </a:r>
          </a:p>
        </p:txBody>
      </p:sp>
      <p:sp>
        <p:nvSpPr>
          <p:cNvPr id="35" name="TextBox 34">
            <a:extLst>
              <a:ext uri="{FF2B5EF4-FFF2-40B4-BE49-F238E27FC236}">
                <a16:creationId xmlns:a16="http://schemas.microsoft.com/office/drawing/2014/main" id="{9E75D7DE-2B9C-40BB-95F1-03AD31C68CDB}"/>
              </a:ext>
            </a:extLst>
          </p:cNvPr>
          <p:cNvSpPr txBox="1"/>
          <p:nvPr/>
        </p:nvSpPr>
        <p:spPr>
          <a:xfrm>
            <a:off x="8961642" y="2838252"/>
            <a:ext cx="1842171" cy="661720"/>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Half Ottoman</a:t>
            </a:r>
          </a:p>
          <a:p>
            <a:r>
              <a:rPr lang="en-US" sz="1050">
                <a:latin typeface="Segoe UI" panose="020B0502040204020203" pitchFamily="34" charset="0"/>
                <a:ea typeface="Segoe UI" panose="020B0502040204020203" pitchFamily="34" charset="0"/>
                <a:cs typeface="Segoe UI" panose="020B0502040204020203" pitchFamily="34" charset="0"/>
              </a:rPr>
              <a:t>Non-Power - $1,500</a:t>
            </a:r>
          </a:p>
          <a:p>
            <a:r>
              <a:rPr lang="en-US" sz="1050">
                <a:latin typeface="Segoe UI" panose="020B0502040204020203" pitchFamily="34" charset="0"/>
                <a:ea typeface="Segoe UI" panose="020B0502040204020203" pitchFamily="34" charset="0"/>
                <a:cs typeface="Segoe UI" panose="020B0502040204020203" pitchFamily="34" charset="0"/>
              </a:rPr>
              <a:t>2-Tone Non-Power - $1,687</a:t>
            </a:r>
          </a:p>
        </p:txBody>
      </p:sp>
      <p:sp>
        <p:nvSpPr>
          <p:cNvPr id="36" name="TextBox 35">
            <a:extLst>
              <a:ext uri="{FF2B5EF4-FFF2-40B4-BE49-F238E27FC236}">
                <a16:creationId xmlns:a16="http://schemas.microsoft.com/office/drawing/2014/main" id="{AD6C9D38-C0C1-463B-AD2A-1C5BBC7286EA}"/>
              </a:ext>
            </a:extLst>
          </p:cNvPr>
          <p:cNvSpPr txBox="1"/>
          <p:nvPr/>
        </p:nvSpPr>
        <p:spPr>
          <a:xfrm>
            <a:off x="695417" y="5327110"/>
            <a:ext cx="1949573" cy="984885"/>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2-Tier*</a:t>
            </a:r>
          </a:p>
          <a:p>
            <a:r>
              <a:rPr lang="en-US" sz="1050">
                <a:latin typeface="Segoe UI" panose="020B0502040204020203" pitchFamily="34" charset="0"/>
                <a:ea typeface="Segoe UI" panose="020B0502040204020203" pitchFamily="34" charset="0"/>
                <a:cs typeface="Segoe UI" panose="020B0502040204020203" pitchFamily="34" charset="0"/>
              </a:rPr>
              <a:t>Non-Power - $2,268</a:t>
            </a:r>
          </a:p>
          <a:p>
            <a:r>
              <a:rPr lang="en-US" sz="1050">
                <a:latin typeface="Segoe UI" panose="020B0502040204020203" pitchFamily="34" charset="0"/>
                <a:ea typeface="Segoe UI" panose="020B0502040204020203" pitchFamily="34" charset="0"/>
                <a:cs typeface="Segoe UI" panose="020B0502040204020203" pitchFamily="34" charset="0"/>
              </a:rPr>
              <a:t>Power-Ready - $2,333</a:t>
            </a:r>
          </a:p>
          <a:p>
            <a:r>
              <a:rPr lang="en-US" sz="1050">
                <a:latin typeface="Segoe UI" panose="020B0502040204020203" pitchFamily="34" charset="0"/>
                <a:ea typeface="Segoe UI" panose="020B0502040204020203" pitchFamily="34" charset="0"/>
                <a:cs typeface="Segoe UI" panose="020B0502040204020203" pitchFamily="34" charset="0"/>
              </a:rPr>
              <a:t>2-Tone Non-Power - $2,458</a:t>
            </a:r>
          </a:p>
          <a:p>
            <a:r>
              <a:rPr lang="en-US" sz="1050">
                <a:latin typeface="Segoe UI" panose="020B0502040204020203" pitchFamily="34" charset="0"/>
                <a:ea typeface="Segoe UI" panose="020B0502040204020203" pitchFamily="34" charset="0"/>
                <a:cs typeface="Segoe UI" panose="020B0502040204020203" pitchFamily="34" charset="0"/>
              </a:rPr>
              <a:t>2-Tone Power-Ready - $2,521</a:t>
            </a:r>
          </a:p>
        </p:txBody>
      </p:sp>
      <p:sp>
        <p:nvSpPr>
          <p:cNvPr id="37" name="TextBox 36">
            <a:extLst>
              <a:ext uri="{FF2B5EF4-FFF2-40B4-BE49-F238E27FC236}">
                <a16:creationId xmlns:a16="http://schemas.microsoft.com/office/drawing/2014/main" id="{33391161-F813-4426-8502-3BD3346812B8}"/>
              </a:ext>
            </a:extLst>
          </p:cNvPr>
          <p:cNvSpPr txBox="1"/>
          <p:nvPr/>
        </p:nvSpPr>
        <p:spPr>
          <a:xfrm>
            <a:off x="2633433" y="5327110"/>
            <a:ext cx="1949573" cy="984885"/>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3-Tier*</a:t>
            </a:r>
          </a:p>
          <a:p>
            <a:r>
              <a:rPr lang="en-US" sz="1050">
                <a:latin typeface="Segoe UI" panose="020B0502040204020203" pitchFamily="34" charset="0"/>
                <a:ea typeface="Segoe UI" panose="020B0502040204020203" pitchFamily="34" charset="0"/>
                <a:cs typeface="Segoe UI" panose="020B0502040204020203" pitchFamily="34" charset="0"/>
              </a:rPr>
              <a:t>Non-Power - $2,521</a:t>
            </a:r>
          </a:p>
          <a:p>
            <a:r>
              <a:rPr lang="en-US" sz="1050">
                <a:latin typeface="Segoe UI" panose="020B0502040204020203" pitchFamily="34" charset="0"/>
                <a:ea typeface="Segoe UI" panose="020B0502040204020203" pitchFamily="34" charset="0"/>
                <a:cs typeface="Segoe UI" panose="020B0502040204020203" pitchFamily="34" charset="0"/>
              </a:rPr>
              <a:t>Power-Ready - $2,586</a:t>
            </a:r>
          </a:p>
          <a:p>
            <a:r>
              <a:rPr lang="en-US" sz="1050">
                <a:latin typeface="Segoe UI" panose="020B0502040204020203" pitchFamily="34" charset="0"/>
                <a:ea typeface="Segoe UI" panose="020B0502040204020203" pitchFamily="34" charset="0"/>
                <a:cs typeface="Segoe UI" panose="020B0502040204020203" pitchFamily="34" charset="0"/>
              </a:rPr>
              <a:t>2-Tone Non-Power - $2,710</a:t>
            </a:r>
          </a:p>
          <a:p>
            <a:r>
              <a:rPr lang="en-US" sz="1050">
                <a:latin typeface="Segoe UI" panose="020B0502040204020203" pitchFamily="34" charset="0"/>
                <a:ea typeface="Segoe UI" panose="020B0502040204020203" pitchFamily="34" charset="0"/>
                <a:cs typeface="Segoe UI" panose="020B0502040204020203" pitchFamily="34" charset="0"/>
              </a:rPr>
              <a:t>2-Tone Power-Ready - $2,774</a:t>
            </a:r>
          </a:p>
        </p:txBody>
      </p:sp>
      <p:sp>
        <p:nvSpPr>
          <p:cNvPr id="38" name="TextBox 37">
            <a:extLst>
              <a:ext uri="{FF2B5EF4-FFF2-40B4-BE49-F238E27FC236}">
                <a16:creationId xmlns:a16="http://schemas.microsoft.com/office/drawing/2014/main" id="{A9815EFD-C89B-4FD0-A898-C30DC2E4908D}"/>
              </a:ext>
            </a:extLst>
          </p:cNvPr>
          <p:cNvSpPr txBox="1"/>
          <p:nvPr/>
        </p:nvSpPr>
        <p:spPr>
          <a:xfrm>
            <a:off x="4466483" y="5327110"/>
            <a:ext cx="1842171" cy="661720"/>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Inside Corner</a:t>
            </a:r>
          </a:p>
          <a:p>
            <a:r>
              <a:rPr lang="en-US" sz="1050">
                <a:latin typeface="Segoe UI" panose="020B0502040204020203" pitchFamily="34" charset="0"/>
                <a:ea typeface="Segoe UI" panose="020B0502040204020203" pitchFamily="34" charset="0"/>
                <a:cs typeface="Segoe UI" panose="020B0502040204020203" pitchFamily="34" charset="0"/>
              </a:rPr>
              <a:t>Non-Power - $3,097</a:t>
            </a:r>
          </a:p>
          <a:p>
            <a:r>
              <a:rPr lang="en-US" sz="1050">
                <a:latin typeface="Segoe UI" panose="020B0502040204020203" pitchFamily="34" charset="0"/>
                <a:ea typeface="Segoe UI" panose="020B0502040204020203" pitchFamily="34" charset="0"/>
                <a:cs typeface="Segoe UI" panose="020B0502040204020203" pitchFamily="34" charset="0"/>
              </a:rPr>
              <a:t>2-Tone Non-Power - $3,275</a:t>
            </a:r>
          </a:p>
        </p:txBody>
      </p:sp>
      <p:sp>
        <p:nvSpPr>
          <p:cNvPr id="39" name="TextBox 38">
            <a:extLst>
              <a:ext uri="{FF2B5EF4-FFF2-40B4-BE49-F238E27FC236}">
                <a16:creationId xmlns:a16="http://schemas.microsoft.com/office/drawing/2014/main" id="{93BA8AB1-6A94-43ED-A871-DEA15148D0DB}"/>
              </a:ext>
            </a:extLst>
          </p:cNvPr>
          <p:cNvSpPr txBox="1"/>
          <p:nvPr/>
        </p:nvSpPr>
        <p:spPr>
          <a:xfrm>
            <a:off x="6276182" y="5327110"/>
            <a:ext cx="1842171" cy="661720"/>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Outside Corner</a:t>
            </a:r>
          </a:p>
          <a:p>
            <a:r>
              <a:rPr lang="en-US" sz="1050">
                <a:latin typeface="Segoe UI" panose="020B0502040204020203" pitchFamily="34" charset="0"/>
                <a:ea typeface="Segoe UI" panose="020B0502040204020203" pitchFamily="34" charset="0"/>
                <a:cs typeface="Segoe UI" panose="020B0502040204020203" pitchFamily="34" charset="0"/>
              </a:rPr>
              <a:t>Non-Power - $3,097</a:t>
            </a:r>
          </a:p>
          <a:p>
            <a:r>
              <a:rPr lang="en-US" sz="1050">
                <a:latin typeface="Segoe UI" panose="020B0502040204020203" pitchFamily="34" charset="0"/>
                <a:ea typeface="Segoe UI" panose="020B0502040204020203" pitchFamily="34" charset="0"/>
                <a:cs typeface="Segoe UI" panose="020B0502040204020203" pitchFamily="34" charset="0"/>
              </a:rPr>
              <a:t>2-Tone Non-Power - $3,275</a:t>
            </a:r>
          </a:p>
        </p:txBody>
      </p:sp>
      <p:pic>
        <p:nvPicPr>
          <p:cNvPr id="5" name="Picture 4" descr="A picture containing case, accessory&#10;&#10;Description automatically generated">
            <a:extLst>
              <a:ext uri="{FF2B5EF4-FFF2-40B4-BE49-F238E27FC236}">
                <a16:creationId xmlns:a16="http://schemas.microsoft.com/office/drawing/2014/main" id="{5FCED519-34F2-4380-90F9-FF078631C2F1}"/>
              </a:ext>
            </a:extLst>
          </p:cNvPr>
          <p:cNvPicPr>
            <a:picLocks noChangeAspect="1"/>
          </p:cNvPicPr>
          <p:nvPr/>
        </p:nvPicPr>
        <p:blipFill>
          <a:blip r:embed="rId1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50229" y="2351901"/>
            <a:ext cx="710109" cy="710109"/>
          </a:xfrm>
          <a:prstGeom prst="rect">
            <a:avLst/>
          </a:prstGeom>
        </p:spPr>
      </p:pic>
      <p:sp>
        <p:nvSpPr>
          <p:cNvPr id="30" name="TextBox 29">
            <a:extLst>
              <a:ext uri="{FF2B5EF4-FFF2-40B4-BE49-F238E27FC236}">
                <a16:creationId xmlns:a16="http://schemas.microsoft.com/office/drawing/2014/main" id="{8526B636-2CA0-4454-A92E-4179B6F3143F}"/>
              </a:ext>
            </a:extLst>
          </p:cNvPr>
          <p:cNvSpPr txBox="1"/>
          <p:nvPr/>
        </p:nvSpPr>
        <p:spPr>
          <a:xfrm>
            <a:off x="10645580" y="2837865"/>
            <a:ext cx="1456361" cy="500137"/>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Lumbar Pillow</a:t>
            </a:r>
          </a:p>
          <a:p>
            <a:r>
              <a:rPr lang="en-US" sz="1050">
                <a:latin typeface="Segoe UI" panose="020B0502040204020203" pitchFamily="34" charset="0"/>
                <a:ea typeface="Segoe UI" panose="020B0502040204020203" pitchFamily="34" charset="0"/>
                <a:cs typeface="Segoe UI" panose="020B0502040204020203" pitchFamily="34" charset="0"/>
              </a:rPr>
              <a:t>$200</a:t>
            </a:r>
          </a:p>
        </p:txBody>
      </p:sp>
    </p:spTree>
    <p:extLst>
      <p:ext uri="{BB962C8B-B14F-4D97-AF65-F5344CB8AC3E}">
        <p14:creationId xmlns:p14="http://schemas.microsoft.com/office/powerpoint/2010/main" val="124838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a:extLst>
              <a:ext uri="{FF2B5EF4-FFF2-40B4-BE49-F238E27FC236}">
                <a16:creationId xmlns:a16="http://schemas.microsoft.com/office/drawing/2014/main" id="{969C5D37-021D-4EF6-88CC-8CE2E5FC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5" y="4320077"/>
            <a:ext cx="12573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98D08B5-B827-40EE-A1C1-8116F1D25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330" y="4336506"/>
            <a:ext cx="1266825" cy="12573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BC9543DF-558C-47EC-B2A4-1EF4A32C5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084" y="4339774"/>
            <a:ext cx="1247775" cy="12382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CF0F452-85CD-4C9B-8B44-F6FD319592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2657" y="4311199"/>
            <a:ext cx="127635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CF1BD2F-5B16-4BEC-8EF1-D40FAF06A8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3963" y="1825147"/>
            <a:ext cx="1166648" cy="117522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195424E7-B982-4C11-9B20-7C3D7D98BC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9162" y="1940878"/>
            <a:ext cx="1156430" cy="11648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664AADC-CCBB-442E-881B-C7C3134878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4467" y="1898802"/>
            <a:ext cx="1164810" cy="1164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E914162-9D8C-405D-9D5C-F02B95D73E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1509" y="2044391"/>
            <a:ext cx="1092173" cy="1092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04C38BD-4A11-4535-8DD1-0FFC8F2A1F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7840" y="2104887"/>
            <a:ext cx="1070144" cy="10122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731E00-62F9-4C37-8403-7A1427CE88F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095" y="1792479"/>
            <a:ext cx="1314450"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62A70769-84CA-42EE-96B8-6DFDD7C6D2DD}"/>
              </a:ext>
            </a:extLst>
          </p:cNvPr>
          <p:cNvSpPr txBox="1">
            <a:spLocks/>
          </p:cNvSpPr>
          <p:nvPr/>
        </p:nvSpPr>
        <p:spPr>
          <a:xfrm>
            <a:off x="749059" y="570900"/>
            <a:ext cx="8335433"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egoe UI Semilight" panose="020B0402040204020203" pitchFamily="34" charset="0"/>
                <a:cs typeface="Segoe UI Semilight" panose="020B0402040204020203" pitchFamily="34" charset="0"/>
              </a:rPr>
              <a:t>Dimensions</a:t>
            </a:r>
          </a:p>
          <a:p>
            <a:endParaRPr lang="en-US" sz="3600">
              <a:latin typeface="Segoe UI Semilight" panose="020B0402040204020203" pitchFamily="34" charset="0"/>
              <a:cs typeface="Segoe UI Semilight" panose="020B0402040204020203" pitchFamily="34" charset="0"/>
            </a:endParaRPr>
          </a:p>
        </p:txBody>
      </p:sp>
      <p:sp>
        <p:nvSpPr>
          <p:cNvPr id="22" name="TextBox 21">
            <a:extLst>
              <a:ext uri="{FF2B5EF4-FFF2-40B4-BE49-F238E27FC236}">
                <a16:creationId xmlns:a16="http://schemas.microsoft.com/office/drawing/2014/main" id="{4EC4FEE4-99A6-4622-83D7-00C77DA1CC22}"/>
              </a:ext>
            </a:extLst>
          </p:cNvPr>
          <p:cNvSpPr txBox="1"/>
          <p:nvPr/>
        </p:nvSpPr>
        <p:spPr>
          <a:xfrm>
            <a:off x="744222" y="1361851"/>
            <a:ext cx="3872486" cy="369332"/>
          </a:xfrm>
          <a:prstGeom prst="rect">
            <a:avLst/>
          </a:prstGeom>
          <a:noFill/>
        </p:spPr>
        <p:txBody>
          <a:bodyPr wrap="square" rtlCol="0">
            <a:spAutoFit/>
          </a:bodyPr>
          <a:lstStyle/>
          <a:p>
            <a:r>
              <a:rPr lang="en-US" b="1">
                <a:latin typeface="Segoe UI Semilight" panose="020B0402040204020203" pitchFamily="34" charset="0"/>
                <a:cs typeface="Segoe UI Semilight" panose="020B0402040204020203" pitchFamily="34" charset="0"/>
              </a:rPr>
              <a:t>New Seating Models</a:t>
            </a:r>
          </a:p>
        </p:txBody>
      </p:sp>
      <p:sp>
        <p:nvSpPr>
          <p:cNvPr id="23" name="TextBox 22">
            <a:extLst>
              <a:ext uri="{FF2B5EF4-FFF2-40B4-BE49-F238E27FC236}">
                <a16:creationId xmlns:a16="http://schemas.microsoft.com/office/drawing/2014/main" id="{D32DA570-CA0F-4A1E-A8A0-2D291AC02605}"/>
              </a:ext>
            </a:extLst>
          </p:cNvPr>
          <p:cNvSpPr txBox="1"/>
          <p:nvPr/>
        </p:nvSpPr>
        <p:spPr>
          <a:xfrm>
            <a:off x="664320" y="3946552"/>
            <a:ext cx="3165553" cy="369332"/>
          </a:xfrm>
          <a:prstGeom prst="rect">
            <a:avLst/>
          </a:prstGeom>
          <a:noFill/>
        </p:spPr>
        <p:txBody>
          <a:bodyPr wrap="square" rtlCol="0">
            <a:spAutoFit/>
          </a:bodyPr>
          <a:lstStyle/>
          <a:p>
            <a:r>
              <a:rPr lang="en-US" b="1">
                <a:latin typeface="Segoe UI Semilight" panose="020B0402040204020203" pitchFamily="34" charset="0"/>
                <a:cs typeface="Segoe UI Semilight" panose="020B0402040204020203" pitchFamily="34" charset="0"/>
              </a:rPr>
              <a:t>Existing Seating Models </a:t>
            </a:r>
          </a:p>
        </p:txBody>
      </p:sp>
      <p:sp>
        <p:nvSpPr>
          <p:cNvPr id="2" name="Rectangle 1">
            <a:extLst>
              <a:ext uri="{FF2B5EF4-FFF2-40B4-BE49-F238E27FC236}">
                <a16:creationId xmlns:a16="http://schemas.microsoft.com/office/drawing/2014/main" id="{F6EFC751-96A0-46DC-BA8D-E4CBA8F8D673}"/>
              </a:ext>
            </a:extLst>
          </p:cNvPr>
          <p:cNvSpPr/>
          <p:nvPr/>
        </p:nvSpPr>
        <p:spPr>
          <a:xfrm>
            <a:off x="8990187" y="5555561"/>
            <a:ext cx="2151551" cy="253916"/>
          </a:xfrm>
          <a:prstGeom prst="rect">
            <a:avLst/>
          </a:prstGeom>
        </p:spPr>
        <p:txBody>
          <a:bodyPr wrap="none">
            <a:spAutoFit/>
          </a:bodyPr>
          <a:lstStyle/>
          <a:p>
            <a:r>
              <a:rPr lang="en-US" sz="1050" dirty="0">
                <a:latin typeface="Segoe UI" panose="020B0502040204020203" pitchFamily="34" charset="0"/>
                <a:ea typeface="Segoe UI" panose="020B0502040204020203" pitchFamily="34" charset="0"/>
                <a:cs typeface="Segoe UI" panose="020B0502040204020203" pitchFamily="34" charset="0"/>
              </a:rPr>
              <a:t>*Available with or without power.</a:t>
            </a:r>
          </a:p>
        </p:txBody>
      </p:sp>
      <p:sp>
        <p:nvSpPr>
          <p:cNvPr id="34" name="Rectangle 33">
            <a:extLst>
              <a:ext uri="{FF2B5EF4-FFF2-40B4-BE49-F238E27FC236}">
                <a16:creationId xmlns:a16="http://schemas.microsoft.com/office/drawing/2014/main" id="{4508FD54-FAA4-4DBF-A8D3-05F520B61D2E}"/>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t>Internal Training</a:t>
            </a:r>
          </a:p>
        </p:txBody>
      </p:sp>
      <p:sp>
        <p:nvSpPr>
          <p:cNvPr id="3" name="TextBox 2">
            <a:extLst>
              <a:ext uri="{FF2B5EF4-FFF2-40B4-BE49-F238E27FC236}">
                <a16:creationId xmlns:a16="http://schemas.microsoft.com/office/drawing/2014/main" id="{581AE57B-96E6-4CF1-B0DB-19662508E0FD}"/>
              </a:ext>
            </a:extLst>
          </p:cNvPr>
          <p:cNvSpPr txBox="1"/>
          <p:nvPr/>
        </p:nvSpPr>
        <p:spPr>
          <a:xfrm>
            <a:off x="695417" y="2838252"/>
            <a:ext cx="1810111" cy="823302"/>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Chaise*</a:t>
            </a:r>
          </a:p>
          <a:p>
            <a:r>
              <a:rPr lang="en-US" sz="1050">
                <a:latin typeface="Segoe UI" panose="020B0502040204020203" pitchFamily="34" charset="0"/>
                <a:ea typeface="Segoe UI" panose="020B0502040204020203" pitchFamily="34" charset="0"/>
                <a:cs typeface="Segoe UI" panose="020B0502040204020203" pitchFamily="34" charset="0"/>
              </a:rPr>
              <a:t>34"H overall  17"H tiers</a:t>
            </a:r>
          </a:p>
          <a:p>
            <a:r>
              <a:rPr lang="en-US" sz="1050">
                <a:latin typeface="Segoe UI" panose="020B0502040204020203" pitchFamily="34" charset="0"/>
                <a:ea typeface="Segoe UI" panose="020B0502040204020203" pitchFamily="34" charset="0"/>
                <a:cs typeface="Segoe UI" panose="020B0502040204020203" pitchFamily="34" charset="0"/>
              </a:rPr>
              <a:t>36"W</a:t>
            </a:r>
          </a:p>
          <a:p>
            <a:r>
              <a:rPr lang="en-US" sz="1050">
                <a:latin typeface="Segoe UI" panose="020B0502040204020203" pitchFamily="34" charset="0"/>
                <a:ea typeface="Segoe UI" panose="020B0502040204020203" pitchFamily="34" charset="0"/>
                <a:cs typeface="Segoe UI" panose="020B0502040204020203" pitchFamily="34" charset="0"/>
              </a:rPr>
              <a:t>60"D overall  40"/20"D tiers</a:t>
            </a:r>
          </a:p>
        </p:txBody>
      </p:sp>
      <p:sp>
        <p:nvSpPr>
          <p:cNvPr id="27" name="TextBox 26">
            <a:extLst>
              <a:ext uri="{FF2B5EF4-FFF2-40B4-BE49-F238E27FC236}">
                <a16:creationId xmlns:a16="http://schemas.microsoft.com/office/drawing/2014/main" id="{2F432D57-9F9D-47F9-85B6-777CBBE43504}"/>
              </a:ext>
            </a:extLst>
          </p:cNvPr>
          <p:cNvSpPr txBox="1"/>
          <p:nvPr/>
        </p:nvSpPr>
        <p:spPr>
          <a:xfrm>
            <a:off x="2417925" y="2838252"/>
            <a:ext cx="1542410" cy="823302"/>
          </a:xfrm>
          <a:prstGeom prst="rect">
            <a:avLst/>
          </a:prstGeom>
          <a:noFill/>
        </p:spPr>
        <p:txBody>
          <a:bodyPr wrap="none" rtlCol="0">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Triangle*</a:t>
            </a:r>
          </a:p>
          <a:p>
            <a:r>
              <a:rPr lang="en-US" sz="1050" dirty="0">
                <a:latin typeface="Segoe UI" panose="020B0502040204020203" pitchFamily="34" charset="0"/>
                <a:ea typeface="Segoe UI" panose="020B0502040204020203" pitchFamily="34" charset="0"/>
                <a:cs typeface="Segoe UI" panose="020B0502040204020203" pitchFamily="34" charset="0"/>
              </a:rPr>
              <a:t>17"H</a:t>
            </a:r>
          </a:p>
          <a:p>
            <a:r>
              <a:rPr lang="en-US" sz="1050" dirty="0">
                <a:latin typeface="Segoe UI" panose="020B0502040204020203" pitchFamily="34" charset="0"/>
                <a:ea typeface="Segoe UI" panose="020B0502040204020203" pitchFamily="34" charset="0"/>
                <a:cs typeface="Segoe UI" panose="020B0502040204020203" pitchFamily="34" charset="0"/>
              </a:rPr>
              <a:t>10"W front  37"W back</a:t>
            </a:r>
          </a:p>
          <a:p>
            <a:r>
              <a:rPr lang="en-US" sz="1050" dirty="0">
                <a:latin typeface="Segoe UI" panose="020B0502040204020203" pitchFamily="34" charset="0"/>
                <a:ea typeface="Segoe UI" panose="020B0502040204020203" pitchFamily="34" charset="0"/>
                <a:cs typeface="Segoe UI" panose="020B0502040204020203" pitchFamily="34" charset="0"/>
              </a:rPr>
              <a:t>40"D </a:t>
            </a:r>
          </a:p>
        </p:txBody>
      </p:sp>
      <p:sp>
        <p:nvSpPr>
          <p:cNvPr id="29" name="TextBox 28">
            <a:extLst>
              <a:ext uri="{FF2B5EF4-FFF2-40B4-BE49-F238E27FC236}">
                <a16:creationId xmlns:a16="http://schemas.microsoft.com/office/drawing/2014/main" id="{A2F03384-F0FB-4AE7-A9C7-62A4A9D794D3}"/>
              </a:ext>
            </a:extLst>
          </p:cNvPr>
          <p:cNvSpPr txBox="1"/>
          <p:nvPr/>
        </p:nvSpPr>
        <p:spPr>
          <a:xfrm>
            <a:off x="4066078" y="2838252"/>
            <a:ext cx="1364476" cy="500137"/>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Arm Perch</a:t>
            </a:r>
          </a:p>
          <a:p>
            <a:r>
              <a:rPr lang="en-US" sz="1050">
                <a:latin typeface="Segoe UI" panose="020B0502040204020203" pitchFamily="34" charset="0"/>
                <a:ea typeface="Segoe UI" panose="020B0502040204020203" pitchFamily="34" charset="0"/>
                <a:cs typeface="Segoe UI" panose="020B0502040204020203" pitchFamily="34" charset="0"/>
              </a:rPr>
              <a:t>17"H x 36"W x 40"D</a:t>
            </a:r>
          </a:p>
        </p:txBody>
      </p:sp>
      <p:sp>
        <p:nvSpPr>
          <p:cNvPr id="31" name="TextBox 30">
            <a:extLst>
              <a:ext uri="{FF2B5EF4-FFF2-40B4-BE49-F238E27FC236}">
                <a16:creationId xmlns:a16="http://schemas.microsoft.com/office/drawing/2014/main" id="{D9D27CA6-C310-4F63-8DCE-87222D4AC475}"/>
              </a:ext>
            </a:extLst>
          </p:cNvPr>
          <p:cNvSpPr txBox="1"/>
          <p:nvPr/>
        </p:nvSpPr>
        <p:spPr>
          <a:xfrm>
            <a:off x="5593500" y="2838252"/>
            <a:ext cx="1364476" cy="500137"/>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Soft Wall</a:t>
            </a:r>
          </a:p>
          <a:p>
            <a:r>
              <a:rPr lang="en-US" sz="1050">
                <a:latin typeface="Segoe UI" panose="020B0502040204020203" pitchFamily="34" charset="0"/>
                <a:ea typeface="Segoe UI" panose="020B0502040204020203" pitchFamily="34" charset="0"/>
                <a:cs typeface="Segoe UI" panose="020B0502040204020203" pitchFamily="34" charset="0"/>
              </a:rPr>
              <a:t>34"H x 13"W x 40"D</a:t>
            </a:r>
          </a:p>
        </p:txBody>
      </p:sp>
      <p:sp>
        <p:nvSpPr>
          <p:cNvPr id="33" name="TextBox 32">
            <a:extLst>
              <a:ext uri="{FF2B5EF4-FFF2-40B4-BE49-F238E27FC236}">
                <a16:creationId xmlns:a16="http://schemas.microsoft.com/office/drawing/2014/main" id="{F9394688-05FE-4BD6-9FB6-48F07F636BB7}"/>
              </a:ext>
            </a:extLst>
          </p:cNvPr>
          <p:cNvSpPr txBox="1"/>
          <p:nvPr/>
        </p:nvSpPr>
        <p:spPr>
          <a:xfrm>
            <a:off x="6975326" y="2849677"/>
            <a:ext cx="1449436" cy="500137"/>
          </a:xfrm>
          <a:prstGeom prst="rect">
            <a:avLst/>
          </a:prstGeom>
          <a:noFill/>
        </p:spPr>
        <p:txBody>
          <a:bodyPr wrap="none" rtlCol="0">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Full Ottoman*</a:t>
            </a:r>
          </a:p>
          <a:p>
            <a:r>
              <a:rPr lang="en-US" sz="1050" dirty="0">
                <a:latin typeface="Segoe UI" panose="020B0502040204020203" pitchFamily="34" charset="0"/>
                <a:ea typeface="Segoe UI" panose="020B0502040204020203" pitchFamily="34" charset="0"/>
                <a:cs typeface="Segoe UI" panose="020B0502040204020203" pitchFamily="34" charset="0"/>
              </a:rPr>
              <a:t>17"H x 36"W x 40"D</a:t>
            </a:r>
          </a:p>
        </p:txBody>
      </p:sp>
      <p:sp>
        <p:nvSpPr>
          <p:cNvPr id="35" name="TextBox 34">
            <a:extLst>
              <a:ext uri="{FF2B5EF4-FFF2-40B4-BE49-F238E27FC236}">
                <a16:creationId xmlns:a16="http://schemas.microsoft.com/office/drawing/2014/main" id="{9E75D7DE-2B9C-40BB-95F1-03AD31C68CDB}"/>
              </a:ext>
            </a:extLst>
          </p:cNvPr>
          <p:cNvSpPr txBox="1"/>
          <p:nvPr/>
        </p:nvSpPr>
        <p:spPr>
          <a:xfrm>
            <a:off x="8662154" y="2834876"/>
            <a:ext cx="1412566" cy="500137"/>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Half Ottoman</a:t>
            </a:r>
          </a:p>
          <a:p>
            <a:r>
              <a:rPr lang="en-US" sz="1050">
                <a:latin typeface="Segoe UI" panose="020B0502040204020203" pitchFamily="34" charset="0"/>
                <a:ea typeface="Segoe UI" panose="020B0502040204020203" pitchFamily="34" charset="0"/>
                <a:cs typeface="Segoe UI" panose="020B0502040204020203" pitchFamily="34" charset="0"/>
              </a:rPr>
              <a:t>17"H x 36"W x 20"D</a:t>
            </a:r>
          </a:p>
        </p:txBody>
      </p:sp>
      <p:sp>
        <p:nvSpPr>
          <p:cNvPr id="36" name="TextBox 35">
            <a:extLst>
              <a:ext uri="{FF2B5EF4-FFF2-40B4-BE49-F238E27FC236}">
                <a16:creationId xmlns:a16="http://schemas.microsoft.com/office/drawing/2014/main" id="{AD6C9D38-C0C1-463B-AD2A-1C5BBC7286EA}"/>
              </a:ext>
            </a:extLst>
          </p:cNvPr>
          <p:cNvSpPr txBox="1"/>
          <p:nvPr/>
        </p:nvSpPr>
        <p:spPr>
          <a:xfrm>
            <a:off x="695417" y="5327110"/>
            <a:ext cx="1563248" cy="823302"/>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2-Tier*</a:t>
            </a:r>
          </a:p>
          <a:p>
            <a:r>
              <a:rPr lang="en-US" sz="1050">
                <a:latin typeface="Segoe UI" panose="020B0502040204020203" pitchFamily="34" charset="0"/>
                <a:ea typeface="Segoe UI" panose="020B0502040204020203" pitchFamily="34" charset="0"/>
                <a:cs typeface="Segoe UI" panose="020B0502040204020203" pitchFamily="34" charset="0"/>
              </a:rPr>
              <a:t>34"H overall  17"H tiers</a:t>
            </a:r>
          </a:p>
          <a:p>
            <a:r>
              <a:rPr lang="en-US" sz="1050">
                <a:latin typeface="Segoe UI" panose="020B0502040204020203" pitchFamily="34" charset="0"/>
                <a:ea typeface="Segoe UI" panose="020B0502040204020203" pitchFamily="34" charset="0"/>
                <a:cs typeface="Segoe UI" panose="020B0502040204020203" pitchFamily="34" charset="0"/>
              </a:rPr>
              <a:t>36"W</a:t>
            </a:r>
          </a:p>
          <a:p>
            <a:r>
              <a:rPr lang="en-US" sz="1050">
                <a:latin typeface="Segoe UI" panose="020B0502040204020203" pitchFamily="34" charset="0"/>
                <a:ea typeface="Segoe UI" panose="020B0502040204020203" pitchFamily="34" charset="0"/>
                <a:cs typeface="Segoe UI" panose="020B0502040204020203" pitchFamily="34" charset="0"/>
              </a:rPr>
              <a:t>40"D overall  20"D tiers</a:t>
            </a:r>
          </a:p>
        </p:txBody>
      </p:sp>
      <p:sp>
        <p:nvSpPr>
          <p:cNvPr id="37" name="TextBox 36">
            <a:extLst>
              <a:ext uri="{FF2B5EF4-FFF2-40B4-BE49-F238E27FC236}">
                <a16:creationId xmlns:a16="http://schemas.microsoft.com/office/drawing/2014/main" id="{33391161-F813-4426-8502-3BD3346812B8}"/>
              </a:ext>
            </a:extLst>
          </p:cNvPr>
          <p:cNvSpPr txBox="1"/>
          <p:nvPr/>
        </p:nvSpPr>
        <p:spPr>
          <a:xfrm>
            <a:off x="2760045" y="5327110"/>
            <a:ext cx="2169184" cy="823302"/>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3-Tier*</a:t>
            </a:r>
          </a:p>
          <a:p>
            <a:r>
              <a:rPr lang="en-US" sz="1050">
                <a:latin typeface="Segoe UI" panose="020B0502040204020203" pitchFamily="34" charset="0"/>
                <a:ea typeface="Segoe UI" panose="020B0502040204020203" pitchFamily="34" charset="0"/>
                <a:cs typeface="Segoe UI" panose="020B0502040204020203" pitchFamily="34" charset="0"/>
              </a:rPr>
              <a:t>34"H overall  9½"/16"/8½"H tiers</a:t>
            </a:r>
          </a:p>
          <a:p>
            <a:r>
              <a:rPr lang="en-US" sz="1050">
                <a:latin typeface="Segoe UI" panose="020B0502040204020203" pitchFamily="34" charset="0"/>
                <a:ea typeface="Segoe UI" panose="020B0502040204020203" pitchFamily="34" charset="0"/>
                <a:cs typeface="Segoe UI" panose="020B0502040204020203" pitchFamily="34" charset="0"/>
              </a:rPr>
              <a:t>36"W</a:t>
            </a:r>
          </a:p>
          <a:p>
            <a:r>
              <a:rPr lang="en-US" sz="1050">
                <a:latin typeface="Segoe UI" panose="020B0502040204020203" pitchFamily="34" charset="0"/>
                <a:ea typeface="Segoe UI" panose="020B0502040204020203" pitchFamily="34" charset="0"/>
                <a:cs typeface="Segoe UI" panose="020B0502040204020203" pitchFamily="34" charset="0"/>
              </a:rPr>
              <a:t>40"D overall  12"/20"/8"D tiers</a:t>
            </a:r>
          </a:p>
        </p:txBody>
      </p:sp>
      <p:sp>
        <p:nvSpPr>
          <p:cNvPr id="38" name="TextBox 37">
            <a:extLst>
              <a:ext uri="{FF2B5EF4-FFF2-40B4-BE49-F238E27FC236}">
                <a16:creationId xmlns:a16="http://schemas.microsoft.com/office/drawing/2014/main" id="{A9815EFD-C89B-4FD0-A898-C30DC2E4908D}"/>
              </a:ext>
            </a:extLst>
          </p:cNvPr>
          <p:cNvSpPr txBox="1"/>
          <p:nvPr/>
        </p:nvSpPr>
        <p:spPr>
          <a:xfrm>
            <a:off x="4916659" y="5327110"/>
            <a:ext cx="1625766" cy="823302"/>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Inside Corner</a:t>
            </a:r>
          </a:p>
          <a:p>
            <a:r>
              <a:rPr lang="en-US" sz="1050">
                <a:latin typeface="Segoe UI" panose="020B0502040204020203" pitchFamily="34" charset="0"/>
                <a:ea typeface="Segoe UI" panose="020B0502040204020203" pitchFamily="34" charset="0"/>
                <a:cs typeface="Segoe UI" panose="020B0502040204020203" pitchFamily="34" charset="0"/>
              </a:rPr>
              <a:t>34"H overall  17"H tiers </a:t>
            </a:r>
          </a:p>
          <a:p>
            <a:r>
              <a:rPr lang="en-US" sz="1050">
                <a:latin typeface="Segoe UI" panose="020B0502040204020203" pitchFamily="34" charset="0"/>
                <a:ea typeface="Segoe UI" panose="020B0502040204020203" pitchFamily="34" charset="0"/>
                <a:cs typeface="Segoe UI" panose="020B0502040204020203" pitchFamily="34" charset="0"/>
              </a:rPr>
              <a:t>40"W overall  20"W tiers</a:t>
            </a:r>
          </a:p>
          <a:p>
            <a:r>
              <a:rPr lang="en-US" sz="1050">
                <a:latin typeface="Segoe UI" panose="020B0502040204020203" pitchFamily="34" charset="0"/>
                <a:ea typeface="Segoe UI" panose="020B0502040204020203" pitchFamily="34" charset="0"/>
                <a:cs typeface="Segoe UI" panose="020B0502040204020203" pitchFamily="34" charset="0"/>
              </a:rPr>
              <a:t>40"D overall  20"D tiers</a:t>
            </a:r>
          </a:p>
        </p:txBody>
      </p:sp>
      <p:sp>
        <p:nvSpPr>
          <p:cNvPr id="39" name="TextBox 38">
            <a:extLst>
              <a:ext uri="{FF2B5EF4-FFF2-40B4-BE49-F238E27FC236}">
                <a16:creationId xmlns:a16="http://schemas.microsoft.com/office/drawing/2014/main" id="{93BA8AB1-6A94-43ED-A871-DEA15148D0DB}"/>
              </a:ext>
            </a:extLst>
          </p:cNvPr>
          <p:cNvSpPr txBox="1"/>
          <p:nvPr/>
        </p:nvSpPr>
        <p:spPr>
          <a:xfrm>
            <a:off x="7106194" y="5327110"/>
            <a:ext cx="1625766" cy="823302"/>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Outside Corner</a:t>
            </a:r>
          </a:p>
          <a:p>
            <a:r>
              <a:rPr lang="en-US" sz="1050">
                <a:latin typeface="Segoe UI" panose="020B0502040204020203" pitchFamily="34" charset="0"/>
                <a:ea typeface="Segoe UI" panose="020B0502040204020203" pitchFamily="34" charset="0"/>
                <a:cs typeface="Segoe UI" panose="020B0502040204020203" pitchFamily="34" charset="0"/>
              </a:rPr>
              <a:t>34"H overall  17"H tiers</a:t>
            </a:r>
          </a:p>
          <a:p>
            <a:r>
              <a:rPr lang="en-US" sz="1050">
                <a:latin typeface="Segoe UI" panose="020B0502040204020203" pitchFamily="34" charset="0"/>
                <a:ea typeface="Segoe UI" panose="020B0502040204020203" pitchFamily="34" charset="0"/>
                <a:cs typeface="Segoe UI" panose="020B0502040204020203" pitchFamily="34" charset="0"/>
              </a:rPr>
              <a:t>40"W overall  20"W tiers</a:t>
            </a:r>
          </a:p>
          <a:p>
            <a:r>
              <a:rPr lang="en-US" sz="1050">
                <a:latin typeface="Segoe UI" panose="020B0502040204020203" pitchFamily="34" charset="0"/>
                <a:ea typeface="Segoe UI" panose="020B0502040204020203" pitchFamily="34" charset="0"/>
                <a:cs typeface="Segoe UI" panose="020B0502040204020203" pitchFamily="34" charset="0"/>
              </a:rPr>
              <a:t>40"D overall  20"D tiers</a:t>
            </a:r>
          </a:p>
        </p:txBody>
      </p:sp>
      <p:pic>
        <p:nvPicPr>
          <p:cNvPr id="5" name="Picture 4" descr="A picture containing case, accessory&#10;&#10;Description automatically generated">
            <a:extLst>
              <a:ext uri="{FF2B5EF4-FFF2-40B4-BE49-F238E27FC236}">
                <a16:creationId xmlns:a16="http://schemas.microsoft.com/office/drawing/2014/main" id="{5FCED519-34F2-4380-90F9-FF078631C2F1}"/>
              </a:ext>
            </a:extLst>
          </p:cNvPr>
          <p:cNvPicPr>
            <a:picLocks noChangeAspect="1"/>
          </p:cNvPicPr>
          <p:nvPr/>
        </p:nvPicPr>
        <p:blipFill>
          <a:blip r:embed="rId1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218019" y="2325777"/>
            <a:ext cx="710109" cy="710109"/>
          </a:xfrm>
          <a:prstGeom prst="rect">
            <a:avLst/>
          </a:prstGeom>
        </p:spPr>
      </p:pic>
      <p:sp>
        <p:nvSpPr>
          <p:cNvPr id="30" name="TextBox 29">
            <a:extLst>
              <a:ext uri="{FF2B5EF4-FFF2-40B4-BE49-F238E27FC236}">
                <a16:creationId xmlns:a16="http://schemas.microsoft.com/office/drawing/2014/main" id="{8526B636-2CA0-4454-A92E-4179B6F3143F}"/>
              </a:ext>
            </a:extLst>
          </p:cNvPr>
          <p:cNvSpPr txBox="1"/>
          <p:nvPr/>
        </p:nvSpPr>
        <p:spPr>
          <a:xfrm>
            <a:off x="10209141" y="2834821"/>
            <a:ext cx="1456361" cy="500137"/>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Lumbar Pillow</a:t>
            </a:r>
          </a:p>
          <a:p>
            <a:r>
              <a:rPr lang="en-US" sz="1050">
                <a:latin typeface="Segoe UI" panose="020B0502040204020203" pitchFamily="34" charset="0"/>
                <a:ea typeface="Segoe UI" panose="020B0502040204020203" pitchFamily="34" charset="0"/>
                <a:cs typeface="Segoe UI" panose="020B0502040204020203" pitchFamily="34" charset="0"/>
              </a:rPr>
              <a:t>10"H x 36"W x 5"D</a:t>
            </a:r>
          </a:p>
        </p:txBody>
      </p:sp>
    </p:spTree>
    <p:extLst>
      <p:ext uri="{BB962C8B-B14F-4D97-AF65-F5344CB8AC3E}">
        <p14:creationId xmlns:p14="http://schemas.microsoft.com/office/powerpoint/2010/main" val="332494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2A70769-84CA-42EE-96B8-6DFDD7C6D2DD}"/>
              </a:ext>
            </a:extLst>
          </p:cNvPr>
          <p:cNvSpPr txBox="1">
            <a:spLocks/>
          </p:cNvSpPr>
          <p:nvPr/>
        </p:nvSpPr>
        <p:spPr>
          <a:xfrm>
            <a:off x="749059" y="570900"/>
            <a:ext cx="8335433"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egoe UI Semilight" panose="020B0402040204020203" pitchFamily="34" charset="0"/>
                <a:cs typeface="Segoe UI Semilight" panose="020B0402040204020203" pitchFamily="34" charset="0"/>
              </a:rPr>
              <a:t>Statement of Line &amp; List Price</a:t>
            </a:r>
          </a:p>
          <a:p>
            <a:endParaRPr lang="en-US" sz="3600">
              <a:latin typeface="Segoe UI Semilight" panose="020B0402040204020203" pitchFamily="34" charset="0"/>
              <a:cs typeface="Segoe UI Semilight" panose="020B0402040204020203" pitchFamily="34" charset="0"/>
            </a:endParaRPr>
          </a:p>
        </p:txBody>
      </p:sp>
      <p:sp>
        <p:nvSpPr>
          <p:cNvPr id="22" name="TextBox 21">
            <a:extLst>
              <a:ext uri="{FF2B5EF4-FFF2-40B4-BE49-F238E27FC236}">
                <a16:creationId xmlns:a16="http://schemas.microsoft.com/office/drawing/2014/main" id="{4EC4FEE4-99A6-4622-83D7-00C77DA1CC22}"/>
              </a:ext>
            </a:extLst>
          </p:cNvPr>
          <p:cNvSpPr txBox="1"/>
          <p:nvPr/>
        </p:nvSpPr>
        <p:spPr>
          <a:xfrm>
            <a:off x="735344" y="1299705"/>
            <a:ext cx="3872486" cy="369332"/>
          </a:xfrm>
          <a:prstGeom prst="rect">
            <a:avLst/>
          </a:prstGeom>
          <a:noFill/>
        </p:spPr>
        <p:txBody>
          <a:bodyPr wrap="square" rtlCol="0">
            <a:spAutoFit/>
          </a:bodyPr>
          <a:lstStyle/>
          <a:p>
            <a:r>
              <a:rPr lang="en-US" b="1" dirty="0">
                <a:latin typeface="Segoe UI Semilight" panose="020B0402040204020203" pitchFamily="34" charset="0"/>
                <a:cs typeface="Segoe UI Semilight" panose="020B0402040204020203" pitchFamily="34" charset="0"/>
              </a:rPr>
              <a:t>Work Tables</a:t>
            </a:r>
          </a:p>
        </p:txBody>
      </p:sp>
      <p:sp>
        <p:nvSpPr>
          <p:cNvPr id="2" name="Rectangle 1">
            <a:extLst>
              <a:ext uri="{FF2B5EF4-FFF2-40B4-BE49-F238E27FC236}">
                <a16:creationId xmlns:a16="http://schemas.microsoft.com/office/drawing/2014/main" id="{F6EFC751-96A0-46DC-BA8D-E4CBA8F8D673}"/>
              </a:ext>
            </a:extLst>
          </p:cNvPr>
          <p:cNvSpPr/>
          <p:nvPr/>
        </p:nvSpPr>
        <p:spPr>
          <a:xfrm>
            <a:off x="8110886" y="5884032"/>
            <a:ext cx="3298012" cy="253916"/>
          </a:xfrm>
          <a:prstGeom prst="rect">
            <a:avLst/>
          </a:prstGeom>
        </p:spPr>
        <p:txBody>
          <a:bodyPr wrap="square">
            <a:spAutoFit/>
          </a:bodyPr>
          <a:lstStyle/>
          <a:p>
            <a:r>
              <a:rPr lang="en-US" sz="1050" dirty="0">
                <a:latin typeface="Segoe UI Semilight" panose="020B0402040204020203" pitchFamily="34" charset="0"/>
                <a:cs typeface="Segoe UI Semilight" panose="020B0402040204020203" pitchFamily="34" charset="0"/>
              </a:rPr>
              <a:t>Pricing is based on L1 laminate and P1 paint.</a:t>
            </a:r>
          </a:p>
        </p:txBody>
      </p:sp>
      <p:sp>
        <p:nvSpPr>
          <p:cNvPr id="34" name="Rectangle 33">
            <a:extLst>
              <a:ext uri="{FF2B5EF4-FFF2-40B4-BE49-F238E27FC236}">
                <a16:creationId xmlns:a16="http://schemas.microsoft.com/office/drawing/2014/main" id="{4508FD54-FAA4-4DBF-A8D3-05F520B61D2E}"/>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t>Internal Training</a:t>
            </a:r>
          </a:p>
        </p:txBody>
      </p:sp>
      <p:pic>
        <p:nvPicPr>
          <p:cNvPr id="30" name="Picture 4">
            <a:extLst>
              <a:ext uri="{FF2B5EF4-FFF2-40B4-BE49-F238E27FC236}">
                <a16:creationId xmlns:a16="http://schemas.microsoft.com/office/drawing/2014/main" id="{7C509FF6-3409-4C03-88F3-F2188D957425}"/>
              </a:ext>
            </a:extLst>
          </p:cNvPr>
          <p:cNvPicPr>
            <a:picLocks noChangeAspect="1"/>
          </p:cNvPicPr>
          <p:nvPr/>
        </p:nvPicPr>
        <p:blipFill rotWithShape="1">
          <a:blip r:embed="rId3"/>
          <a:srcRect b="8242"/>
          <a:stretch/>
        </p:blipFill>
        <p:spPr>
          <a:xfrm>
            <a:off x="7362343" y="2063051"/>
            <a:ext cx="2370483" cy="2174556"/>
          </a:xfrm>
          <a:prstGeom prst="rect">
            <a:avLst/>
          </a:prstGeom>
        </p:spPr>
      </p:pic>
      <p:pic>
        <p:nvPicPr>
          <p:cNvPr id="32" name="Picture 7">
            <a:extLst>
              <a:ext uri="{FF2B5EF4-FFF2-40B4-BE49-F238E27FC236}">
                <a16:creationId xmlns:a16="http://schemas.microsoft.com/office/drawing/2014/main" id="{496F919A-34F2-49A8-BD17-049C81F2A6EE}"/>
              </a:ext>
            </a:extLst>
          </p:cNvPr>
          <p:cNvPicPr>
            <a:picLocks noChangeAspect="1"/>
          </p:cNvPicPr>
          <p:nvPr/>
        </p:nvPicPr>
        <p:blipFill>
          <a:blip r:embed="rId4"/>
          <a:stretch>
            <a:fillRect/>
          </a:stretch>
        </p:blipFill>
        <p:spPr>
          <a:xfrm>
            <a:off x="2333429" y="1908816"/>
            <a:ext cx="2378766" cy="2370483"/>
          </a:xfrm>
          <a:prstGeom prst="rect">
            <a:avLst/>
          </a:prstGeom>
        </p:spPr>
      </p:pic>
      <p:pic>
        <p:nvPicPr>
          <p:cNvPr id="40" name="Picture 9">
            <a:extLst>
              <a:ext uri="{FF2B5EF4-FFF2-40B4-BE49-F238E27FC236}">
                <a16:creationId xmlns:a16="http://schemas.microsoft.com/office/drawing/2014/main" id="{AD019253-2155-4437-9C8F-4036EE1AE73C}"/>
              </a:ext>
            </a:extLst>
          </p:cNvPr>
          <p:cNvPicPr>
            <a:picLocks noChangeAspect="1"/>
          </p:cNvPicPr>
          <p:nvPr/>
        </p:nvPicPr>
        <p:blipFill>
          <a:blip r:embed="rId5"/>
          <a:stretch>
            <a:fillRect/>
          </a:stretch>
        </p:blipFill>
        <p:spPr>
          <a:xfrm>
            <a:off x="5075988" y="2131378"/>
            <a:ext cx="2182153" cy="2174556"/>
          </a:xfrm>
          <a:prstGeom prst="rect">
            <a:avLst/>
          </a:prstGeom>
        </p:spPr>
      </p:pic>
      <p:sp>
        <p:nvSpPr>
          <p:cNvPr id="41" name="TextBox 40">
            <a:extLst>
              <a:ext uri="{FF2B5EF4-FFF2-40B4-BE49-F238E27FC236}">
                <a16:creationId xmlns:a16="http://schemas.microsoft.com/office/drawing/2014/main" id="{D13F1EB5-3085-4993-9830-74D8F6F5DCFF}"/>
              </a:ext>
            </a:extLst>
          </p:cNvPr>
          <p:cNvSpPr txBox="1"/>
          <p:nvPr/>
        </p:nvSpPr>
        <p:spPr>
          <a:xfrm>
            <a:off x="2606519" y="4165254"/>
            <a:ext cx="2417650" cy="661720"/>
          </a:xfrm>
          <a:prstGeom prst="rect">
            <a:avLst/>
          </a:prstGeom>
          <a:noFill/>
        </p:spPr>
        <p:txBody>
          <a:bodyPr wrap="none" rtlCol="0">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High Rectangle Table</a:t>
            </a:r>
            <a:endParaRPr lang="en-US" sz="1050" dirty="0">
              <a:latin typeface="Segoe UI" panose="020B0502040204020203" pitchFamily="34" charset="0"/>
              <a:ea typeface="Segoe UI" panose="020B0502040204020203" pitchFamily="34" charset="0"/>
              <a:cs typeface="Segoe UI" panose="020B0502040204020203" pitchFamily="34" charset="0"/>
            </a:endParaRPr>
          </a:p>
          <a:p>
            <a:r>
              <a:rPr lang="en-US" sz="1050" dirty="0">
                <a:latin typeface="Segoe UI" panose="020B0502040204020203" pitchFamily="34" charset="0"/>
                <a:ea typeface="Segoe UI" panose="020B0502040204020203" pitchFamily="34" charset="0"/>
                <a:cs typeface="Segoe UI" panose="020B0502040204020203" pitchFamily="34" charset="0"/>
              </a:rPr>
              <a:t>Pricing coming soon/Q4 2019 launch</a:t>
            </a:r>
          </a:p>
          <a:p>
            <a:r>
              <a:rPr lang="en-US" sz="1050" dirty="0">
                <a:latin typeface="Segoe UI" panose="020B0502040204020203" pitchFamily="34" charset="0"/>
                <a:ea typeface="Segoe UI" panose="020B0502040204020203" pitchFamily="34" charset="0"/>
                <a:cs typeface="Segoe UI" panose="020B0502040204020203" pitchFamily="34" charset="0"/>
              </a:rPr>
              <a:t>38"H x 42"W x 15"D</a:t>
            </a:r>
          </a:p>
        </p:txBody>
      </p:sp>
      <p:sp>
        <p:nvSpPr>
          <p:cNvPr id="42" name="TextBox 41">
            <a:extLst>
              <a:ext uri="{FF2B5EF4-FFF2-40B4-BE49-F238E27FC236}">
                <a16:creationId xmlns:a16="http://schemas.microsoft.com/office/drawing/2014/main" id="{AF89257A-DD97-4C32-94FE-EC95F4C515F1}"/>
              </a:ext>
            </a:extLst>
          </p:cNvPr>
          <p:cNvSpPr txBox="1"/>
          <p:nvPr/>
        </p:nvSpPr>
        <p:spPr>
          <a:xfrm>
            <a:off x="5374209" y="4170792"/>
            <a:ext cx="2417650" cy="661720"/>
          </a:xfrm>
          <a:prstGeom prst="rect">
            <a:avLst/>
          </a:prstGeom>
          <a:noFill/>
        </p:spPr>
        <p:txBody>
          <a:bodyPr wrap="none" rtlCol="0">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Low Rectangle Table</a:t>
            </a:r>
            <a:endParaRPr lang="en-US" sz="1050" dirty="0">
              <a:latin typeface="Segoe UI" panose="020B0502040204020203" pitchFamily="34" charset="0"/>
              <a:ea typeface="Segoe UI" panose="020B0502040204020203" pitchFamily="34" charset="0"/>
              <a:cs typeface="Segoe UI" panose="020B0502040204020203" pitchFamily="34" charset="0"/>
            </a:endParaRPr>
          </a:p>
          <a:p>
            <a:r>
              <a:rPr lang="en-US" sz="1050" dirty="0">
                <a:latin typeface="Segoe UI" panose="020B0502040204020203" pitchFamily="34" charset="0"/>
                <a:ea typeface="Segoe UI" panose="020B0502040204020203" pitchFamily="34" charset="0"/>
                <a:cs typeface="Segoe UI" panose="020B0502040204020203" pitchFamily="34" charset="0"/>
              </a:rPr>
              <a:t>Pricing coming soon/Q4 2019 launch</a:t>
            </a:r>
          </a:p>
          <a:p>
            <a:r>
              <a:rPr lang="en-US" sz="1050" dirty="0">
                <a:latin typeface="Segoe UI" panose="020B0502040204020203" pitchFamily="34" charset="0"/>
                <a:ea typeface="Segoe UI" panose="020B0502040204020203" pitchFamily="34" charset="0"/>
                <a:cs typeface="Segoe UI" panose="020B0502040204020203" pitchFamily="34" charset="0"/>
              </a:rPr>
              <a:t>28"H x 36"W x 15"D</a:t>
            </a:r>
          </a:p>
        </p:txBody>
      </p:sp>
      <p:sp>
        <p:nvSpPr>
          <p:cNvPr id="43" name="TextBox 42">
            <a:extLst>
              <a:ext uri="{FF2B5EF4-FFF2-40B4-BE49-F238E27FC236}">
                <a16:creationId xmlns:a16="http://schemas.microsoft.com/office/drawing/2014/main" id="{E60A5801-14B4-45A0-872F-5B5D94C15D76}"/>
              </a:ext>
            </a:extLst>
          </p:cNvPr>
          <p:cNvSpPr txBox="1"/>
          <p:nvPr/>
        </p:nvSpPr>
        <p:spPr>
          <a:xfrm>
            <a:off x="8088632" y="4165254"/>
            <a:ext cx="1503938" cy="661720"/>
          </a:xfrm>
          <a:prstGeom prst="rect">
            <a:avLst/>
          </a:prstGeom>
          <a:noFill/>
        </p:spPr>
        <p:txBody>
          <a:bodyPr wrap="none" rtlCol="0">
            <a:spAutoFit/>
          </a:bodyPr>
          <a:lstStyle/>
          <a:p>
            <a:r>
              <a:rPr lang="en-US" sz="1600">
                <a:latin typeface="Segoe UI" panose="020B0502040204020203" pitchFamily="34" charset="0"/>
                <a:ea typeface="Segoe UI" panose="020B0502040204020203" pitchFamily="34" charset="0"/>
                <a:cs typeface="Segoe UI" panose="020B0502040204020203" pitchFamily="34" charset="0"/>
              </a:rPr>
              <a:t>Laptop Table</a:t>
            </a:r>
            <a:endParaRPr lang="en-US" sz="1050">
              <a:latin typeface="Segoe UI" panose="020B0502040204020203" pitchFamily="34" charset="0"/>
              <a:ea typeface="Segoe UI" panose="020B0502040204020203" pitchFamily="34" charset="0"/>
              <a:cs typeface="Segoe UI" panose="020B0502040204020203" pitchFamily="34" charset="0"/>
            </a:endParaRPr>
          </a:p>
          <a:p>
            <a:r>
              <a:rPr lang="en-US" sz="1050">
                <a:latin typeface="Segoe UI" panose="020B0502040204020203" pitchFamily="34" charset="0"/>
                <a:ea typeface="Segoe UI" panose="020B0502040204020203" pitchFamily="34" charset="0"/>
                <a:cs typeface="Segoe UI" panose="020B0502040204020203" pitchFamily="34" charset="0"/>
              </a:rPr>
              <a:t>$700</a:t>
            </a:r>
          </a:p>
          <a:p>
            <a:r>
              <a:rPr lang="en-US" sz="1050">
                <a:latin typeface="Segoe UI" panose="020B0502040204020203" pitchFamily="34" charset="0"/>
                <a:ea typeface="Segoe UI" panose="020B0502040204020203" pitchFamily="34" charset="0"/>
                <a:cs typeface="Segoe UI" panose="020B0502040204020203" pitchFamily="34" charset="0"/>
              </a:rPr>
              <a:t>28"H x 20" Round Top</a:t>
            </a:r>
          </a:p>
        </p:txBody>
      </p:sp>
    </p:spTree>
    <p:extLst>
      <p:ext uri="{BB962C8B-B14F-4D97-AF65-F5344CB8AC3E}">
        <p14:creationId xmlns:p14="http://schemas.microsoft.com/office/powerpoint/2010/main" val="11714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92A4C1-DC97-4450-9D7B-9B9AFEE3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261" y="5843757"/>
            <a:ext cx="754459" cy="599739"/>
          </a:xfrm>
          <a:prstGeom prst="rect">
            <a:avLst/>
          </a:prstGeom>
        </p:spPr>
      </p:pic>
      <p:pic>
        <p:nvPicPr>
          <p:cNvPr id="7" name="Picture 6">
            <a:extLst>
              <a:ext uri="{FF2B5EF4-FFF2-40B4-BE49-F238E27FC236}">
                <a16:creationId xmlns:a16="http://schemas.microsoft.com/office/drawing/2014/main" id="{A4D87AC3-B4DE-4CCC-95C1-E09DDD6CB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670" y="5856671"/>
            <a:ext cx="751763" cy="634684"/>
          </a:xfrm>
          <a:prstGeom prst="rect">
            <a:avLst/>
          </a:prstGeom>
        </p:spPr>
      </p:pic>
      <p:pic>
        <p:nvPicPr>
          <p:cNvPr id="9" name="Picture 8">
            <a:extLst>
              <a:ext uri="{FF2B5EF4-FFF2-40B4-BE49-F238E27FC236}">
                <a16:creationId xmlns:a16="http://schemas.microsoft.com/office/drawing/2014/main" id="{A20FCC19-E22D-4C1C-AE4A-EB663A461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781" y="5820738"/>
            <a:ext cx="688305" cy="609844"/>
          </a:xfrm>
          <a:prstGeom prst="rect">
            <a:avLst/>
          </a:prstGeom>
        </p:spPr>
      </p:pic>
      <p:pic>
        <p:nvPicPr>
          <p:cNvPr id="11" name="Picture 10">
            <a:extLst>
              <a:ext uri="{FF2B5EF4-FFF2-40B4-BE49-F238E27FC236}">
                <a16:creationId xmlns:a16="http://schemas.microsoft.com/office/drawing/2014/main" id="{66548D32-2F77-42E4-8EB9-8E477A1D8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104" y="5742538"/>
            <a:ext cx="869001" cy="674712"/>
          </a:xfrm>
          <a:prstGeom prst="rect">
            <a:avLst/>
          </a:prstGeom>
        </p:spPr>
      </p:pic>
      <p:sp>
        <p:nvSpPr>
          <p:cNvPr id="12" name="Title 1">
            <a:extLst>
              <a:ext uri="{FF2B5EF4-FFF2-40B4-BE49-F238E27FC236}">
                <a16:creationId xmlns:a16="http://schemas.microsoft.com/office/drawing/2014/main" id="{7DA2D809-9196-4477-AFE0-9057993B7208}"/>
              </a:ext>
            </a:extLst>
          </p:cNvPr>
          <p:cNvSpPr txBox="1">
            <a:spLocks/>
          </p:cNvSpPr>
          <p:nvPr/>
        </p:nvSpPr>
        <p:spPr>
          <a:xfrm>
            <a:off x="745964" y="-113532"/>
            <a:ext cx="9827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br>
              <a:rPr lang="en-US" sz="1000">
                <a:latin typeface="Arial" panose="020B0604020202020204" pitchFamily="34" charset="0"/>
                <a:ea typeface="Helvetica" charset="0"/>
                <a:cs typeface="Arial" panose="020B0604020202020204" pitchFamily="34" charset="0"/>
              </a:rPr>
            </a:br>
            <a:r>
              <a:rPr lang="en-US">
                <a:solidFill>
                  <a:srgbClr val="0C3648"/>
                </a:solidFill>
                <a:latin typeface="Segoe UI Semilight" panose="020B0402040204020203" pitchFamily="34" charset="0"/>
                <a:ea typeface="Helvetica" charset="0"/>
                <a:cs typeface="Segoe UI Semilight" panose="020B0402040204020203" pitchFamily="34" charset="0"/>
              </a:rPr>
              <a:t>Rise Price Positioning – Chaise</a:t>
            </a:r>
            <a:endParaRPr lang="en-US">
              <a:solidFill>
                <a:srgbClr val="FF0000"/>
              </a:solidFill>
              <a:latin typeface="Segoe UI Semilight" panose="020B0402040204020203" pitchFamily="34" charset="0"/>
              <a:ea typeface="Helvetica" charset="0"/>
              <a:cs typeface="Segoe UI Semilight" panose="020B0402040204020203" pitchFamily="34" charset="0"/>
            </a:endParaRPr>
          </a:p>
        </p:txBody>
      </p:sp>
      <p:pic>
        <p:nvPicPr>
          <p:cNvPr id="13" name="Picture 12">
            <a:extLst>
              <a:ext uri="{FF2B5EF4-FFF2-40B4-BE49-F238E27FC236}">
                <a16:creationId xmlns:a16="http://schemas.microsoft.com/office/drawing/2014/main" id="{71F591B8-1166-4845-967E-A948F2FFEA82}"/>
              </a:ext>
            </a:extLst>
          </p:cNvPr>
          <p:cNvPicPr>
            <a:picLocks noChangeAspect="1"/>
          </p:cNvPicPr>
          <p:nvPr/>
        </p:nvPicPr>
        <p:blipFill>
          <a:blip r:embed="rId6"/>
          <a:stretch>
            <a:fillRect/>
          </a:stretch>
        </p:blipFill>
        <p:spPr>
          <a:xfrm>
            <a:off x="6683298" y="5762552"/>
            <a:ext cx="1016493" cy="748817"/>
          </a:xfrm>
          <a:prstGeom prst="rect">
            <a:avLst/>
          </a:prstGeom>
        </p:spPr>
      </p:pic>
      <p:graphicFrame>
        <p:nvGraphicFramePr>
          <p:cNvPr id="16" name="Chart 15">
            <a:extLst>
              <a:ext uri="{FF2B5EF4-FFF2-40B4-BE49-F238E27FC236}">
                <a16:creationId xmlns:a16="http://schemas.microsoft.com/office/drawing/2014/main" id="{64E7BAD9-0800-484A-9EBB-2D0AC01EFE2E}"/>
              </a:ext>
            </a:extLst>
          </p:cNvPr>
          <p:cNvGraphicFramePr/>
          <p:nvPr/>
        </p:nvGraphicFramePr>
        <p:xfrm>
          <a:off x="749267" y="1245761"/>
          <a:ext cx="9600475" cy="4610909"/>
        </p:xfrm>
        <a:graphic>
          <a:graphicData uri="http://schemas.openxmlformats.org/drawingml/2006/chart">
            <c:chart xmlns:c="http://schemas.openxmlformats.org/drawingml/2006/chart" xmlns:r="http://schemas.openxmlformats.org/officeDocument/2006/relationships" r:id="rId7"/>
          </a:graphicData>
        </a:graphic>
      </p:graphicFrame>
      <p:pic>
        <p:nvPicPr>
          <p:cNvPr id="6" name="Picture 5">
            <a:extLst>
              <a:ext uri="{FF2B5EF4-FFF2-40B4-BE49-F238E27FC236}">
                <a16:creationId xmlns:a16="http://schemas.microsoft.com/office/drawing/2014/main" id="{0116A302-A99B-4BC1-96DC-ECCAF78F85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7746" y="5718259"/>
            <a:ext cx="941051" cy="888405"/>
          </a:xfrm>
          <a:prstGeom prst="rect">
            <a:avLst/>
          </a:prstGeom>
        </p:spPr>
      </p:pic>
      <p:pic>
        <p:nvPicPr>
          <p:cNvPr id="10" name="Picture 9">
            <a:extLst>
              <a:ext uri="{FF2B5EF4-FFF2-40B4-BE49-F238E27FC236}">
                <a16:creationId xmlns:a16="http://schemas.microsoft.com/office/drawing/2014/main" id="{1DB8E3B9-C9A3-49D9-AACE-348A658220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9718" y="5729810"/>
            <a:ext cx="1148680" cy="888405"/>
          </a:xfrm>
          <a:prstGeom prst="rect">
            <a:avLst/>
          </a:prstGeom>
        </p:spPr>
      </p:pic>
      <p:sp>
        <p:nvSpPr>
          <p:cNvPr id="14" name="Rectangle 13">
            <a:extLst>
              <a:ext uri="{FF2B5EF4-FFF2-40B4-BE49-F238E27FC236}">
                <a16:creationId xmlns:a16="http://schemas.microsoft.com/office/drawing/2014/main" id="{9A79332F-5999-463A-AC5E-666326A20442}"/>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t>Internal Training</a:t>
            </a:r>
          </a:p>
        </p:txBody>
      </p:sp>
      <p:sp>
        <p:nvSpPr>
          <p:cNvPr id="15" name="Arrow: Down 14">
            <a:extLst>
              <a:ext uri="{FF2B5EF4-FFF2-40B4-BE49-F238E27FC236}">
                <a16:creationId xmlns:a16="http://schemas.microsoft.com/office/drawing/2014/main" id="{1E81E1A8-FD32-4894-937A-55F27DFA987F}"/>
              </a:ext>
            </a:extLst>
          </p:cNvPr>
          <p:cNvSpPr/>
          <p:nvPr/>
        </p:nvSpPr>
        <p:spPr>
          <a:xfrm flipH="1">
            <a:off x="6906686" y="1717539"/>
            <a:ext cx="310720" cy="795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1688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4A30FE-8753-4E11-9EB0-ACBAAD9678D6}"/>
              </a:ext>
            </a:extLst>
          </p:cNvPr>
          <p:cNvPicPr>
            <a:picLocks noChangeAspect="1"/>
          </p:cNvPicPr>
          <p:nvPr/>
        </p:nvPicPr>
        <p:blipFill>
          <a:blip r:embed="rId3"/>
          <a:stretch>
            <a:fillRect/>
          </a:stretch>
        </p:blipFill>
        <p:spPr>
          <a:xfrm>
            <a:off x="7655493" y="6136239"/>
            <a:ext cx="748628" cy="449177"/>
          </a:xfrm>
          <a:prstGeom prst="rect">
            <a:avLst/>
          </a:prstGeom>
        </p:spPr>
      </p:pic>
      <p:sp>
        <p:nvSpPr>
          <p:cNvPr id="5" name="Title 1">
            <a:extLst>
              <a:ext uri="{FF2B5EF4-FFF2-40B4-BE49-F238E27FC236}">
                <a16:creationId xmlns:a16="http://schemas.microsoft.com/office/drawing/2014/main" id="{0B0F24DA-D2B5-43BB-96F6-4794973C793E}"/>
              </a:ext>
            </a:extLst>
          </p:cNvPr>
          <p:cNvSpPr txBox="1">
            <a:spLocks/>
          </p:cNvSpPr>
          <p:nvPr/>
        </p:nvSpPr>
        <p:spPr>
          <a:xfrm>
            <a:off x="739777" y="-107482"/>
            <a:ext cx="105012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br>
              <a:rPr lang="en-US" sz="1000" dirty="0">
                <a:latin typeface="Arial" panose="020B0604020202020204" pitchFamily="34" charset="0"/>
                <a:ea typeface="Helvetica" charset="0"/>
                <a:cs typeface="Arial" panose="020B0604020202020204" pitchFamily="34" charset="0"/>
              </a:rPr>
            </a:br>
            <a:r>
              <a:rPr lang="en-US" dirty="0">
                <a:solidFill>
                  <a:srgbClr val="0C3648"/>
                </a:solidFill>
                <a:latin typeface="Segoe UI Semilight" panose="020B0402040204020203" pitchFamily="34" charset="0"/>
                <a:ea typeface="Helvetica" charset="0"/>
                <a:cs typeface="Segoe UI Semilight" panose="020B0402040204020203" pitchFamily="34" charset="0"/>
              </a:rPr>
              <a:t>Rise Price Positioning – Full Ottoman</a:t>
            </a:r>
            <a:endParaRPr lang="en-US" dirty="0">
              <a:solidFill>
                <a:srgbClr val="FF0000"/>
              </a:solidFill>
              <a:latin typeface="Segoe UI Semilight" panose="020B0402040204020203" pitchFamily="34" charset="0"/>
              <a:ea typeface="Helvetica" charset="0"/>
              <a:cs typeface="Segoe UI Semilight" panose="020B0402040204020203" pitchFamily="34" charset="0"/>
            </a:endParaRPr>
          </a:p>
        </p:txBody>
      </p:sp>
      <p:pic>
        <p:nvPicPr>
          <p:cNvPr id="35" name="Picture 34">
            <a:extLst>
              <a:ext uri="{FF2B5EF4-FFF2-40B4-BE49-F238E27FC236}">
                <a16:creationId xmlns:a16="http://schemas.microsoft.com/office/drawing/2014/main" id="{F570866C-6D00-4005-9A3C-6ED1AEB23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850" y="6159421"/>
            <a:ext cx="639249" cy="402814"/>
          </a:xfrm>
          <a:prstGeom prst="rect">
            <a:avLst/>
          </a:prstGeom>
        </p:spPr>
      </p:pic>
      <p:pic>
        <p:nvPicPr>
          <p:cNvPr id="41" name="Picture 40">
            <a:extLst>
              <a:ext uri="{FF2B5EF4-FFF2-40B4-BE49-F238E27FC236}">
                <a16:creationId xmlns:a16="http://schemas.microsoft.com/office/drawing/2014/main" id="{78E9F22C-B3B0-4E1A-B9F4-99F7C998E8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8936711" y="6196860"/>
            <a:ext cx="711870" cy="402814"/>
          </a:xfrm>
          <a:prstGeom prst="rect">
            <a:avLst/>
          </a:prstGeom>
        </p:spPr>
      </p:pic>
      <p:pic>
        <p:nvPicPr>
          <p:cNvPr id="47" name="Picture 46">
            <a:extLst>
              <a:ext uri="{FF2B5EF4-FFF2-40B4-BE49-F238E27FC236}">
                <a16:creationId xmlns:a16="http://schemas.microsoft.com/office/drawing/2014/main" id="{79D773F1-184C-4F84-A5CB-75B72DF260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8825" y="6257988"/>
            <a:ext cx="587273" cy="319111"/>
          </a:xfrm>
          <a:prstGeom prst="rect">
            <a:avLst/>
          </a:prstGeom>
        </p:spPr>
      </p:pic>
      <p:pic>
        <p:nvPicPr>
          <p:cNvPr id="51" name="Picture 50">
            <a:extLst>
              <a:ext uri="{FF2B5EF4-FFF2-40B4-BE49-F238E27FC236}">
                <a16:creationId xmlns:a16="http://schemas.microsoft.com/office/drawing/2014/main" id="{3EAD646A-6E46-4BC7-8BEA-26C1BCCA37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0216" y="6249312"/>
            <a:ext cx="679775" cy="319608"/>
          </a:xfrm>
          <a:prstGeom prst="rect">
            <a:avLst/>
          </a:prstGeom>
        </p:spPr>
      </p:pic>
      <p:pic>
        <p:nvPicPr>
          <p:cNvPr id="57" name="Picture 56">
            <a:extLst>
              <a:ext uri="{FF2B5EF4-FFF2-40B4-BE49-F238E27FC236}">
                <a16:creationId xmlns:a16="http://schemas.microsoft.com/office/drawing/2014/main" id="{37799E25-3DD1-4C46-B33A-B12816C20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0796" y="6120606"/>
            <a:ext cx="750034" cy="439580"/>
          </a:xfrm>
          <a:prstGeom prst="rect">
            <a:avLst/>
          </a:prstGeom>
        </p:spPr>
      </p:pic>
      <p:pic>
        <p:nvPicPr>
          <p:cNvPr id="61" name="Picture 60">
            <a:extLst>
              <a:ext uri="{FF2B5EF4-FFF2-40B4-BE49-F238E27FC236}">
                <a16:creationId xmlns:a16="http://schemas.microsoft.com/office/drawing/2014/main" id="{5AEB861D-CAEE-4EA3-BB23-60321CA2AF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171" y="6184461"/>
            <a:ext cx="750033" cy="453146"/>
          </a:xfrm>
          <a:prstGeom prst="rect">
            <a:avLst/>
          </a:prstGeom>
        </p:spPr>
      </p:pic>
      <p:graphicFrame>
        <p:nvGraphicFramePr>
          <p:cNvPr id="6" name="Chart 5">
            <a:extLst>
              <a:ext uri="{FF2B5EF4-FFF2-40B4-BE49-F238E27FC236}">
                <a16:creationId xmlns:a16="http://schemas.microsoft.com/office/drawing/2014/main" id="{B63B1816-2246-4D37-B8F9-2D2AC95F1A5B}"/>
              </a:ext>
            </a:extLst>
          </p:cNvPr>
          <p:cNvGraphicFramePr/>
          <p:nvPr>
            <p:extLst>
              <p:ext uri="{D42A27DB-BD31-4B8C-83A1-F6EECF244321}">
                <p14:modId xmlns:p14="http://schemas.microsoft.com/office/powerpoint/2010/main" val="960887649"/>
              </p:ext>
            </p:extLst>
          </p:nvPr>
        </p:nvGraphicFramePr>
        <p:xfrm>
          <a:off x="379379" y="1222195"/>
          <a:ext cx="10948555" cy="5000197"/>
        </p:xfrm>
        <a:graphic>
          <a:graphicData uri="http://schemas.openxmlformats.org/drawingml/2006/chart">
            <c:chart xmlns:c="http://schemas.openxmlformats.org/drawingml/2006/chart" xmlns:r="http://schemas.openxmlformats.org/officeDocument/2006/relationships" r:id="rId10"/>
          </a:graphicData>
        </a:graphic>
      </p:graphicFrame>
      <p:pic>
        <p:nvPicPr>
          <p:cNvPr id="10" name="Picture 9">
            <a:extLst>
              <a:ext uri="{FF2B5EF4-FFF2-40B4-BE49-F238E27FC236}">
                <a16:creationId xmlns:a16="http://schemas.microsoft.com/office/drawing/2014/main" id="{9F920406-8126-46CD-8333-04974F6C6E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9351" y="6161470"/>
            <a:ext cx="684307" cy="407450"/>
          </a:xfrm>
          <a:prstGeom prst="rect">
            <a:avLst/>
          </a:prstGeom>
        </p:spPr>
      </p:pic>
      <p:sp>
        <p:nvSpPr>
          <p:cNvPr id="12" name="Rectangle 11">
            <a:extLst>
              <a:ext uri="{FF2B5EF4-FFF2-40B4-BE49-F238E27FC236}">
                <a16:creationId xmlns:a16="http://schemas.microsoft.com/office/drawing/2014/main" id="{0F090E2D-89ED-4BCF-ADE1-9F968DA90A24}"/>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t>Internal Training</a:t>
            </a:r>
          </a:p>
        </p:txBody>
      </p:sp>
    </p:spTree>
    <p:extLst>
      <p:ext uri="{BB962C8B-B14F-4D97-AF65-F5344CB8AC3E}">
        <p14:creationId xmlns:p14="http://schemas.microsoft.com/office/powerpoint/2010/main" val="228243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940AF-C6FF-421C-8C8A-64352CEAC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112" y="6040813"/>
            <a:ext cx="584890" cy="733527"/>
          </a:xfrm>
          <a:prstGeom prst="rect">
            <a:avLst/>
          </a:prstGeom>
        </p:spPr>
      </p:pic>
      <p:pic>
        <p:nvPicPr>
          <p:cNvPr id="9" name="Picture 8">
            <a:extLst>
              <a:ext uri="{FF2B5EF4-FFF2-40B4-BE49-F238E27FC236}">
                <a16:creationId xmlns:a16="http://schemas.microsoft.com/office/drawing/2014/main" id="{9EDA913E-6B9D-4511-979A-3D4AF4BF7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294" y="6011355"/>
            <a:ext cx="673824" cy="729772"/>
          </a:xfrm>
          <a:prstGeom prst="rect">
            <a:avLst/>
          </a:prstGeom>
        </p:spPr>
      </p:pic>
      <p:pic>
        <p:nvPicPr>
          <p:cNvPr id="11" name="Picture 10">
            <a:extLst>
              <a:ext uri="{FF2B5EF4-FFF2-40B4-BE49-F238E27FC236}">
                <a16:creationId xmlns:a16="http://schemas.microsoft.com/office/drawing/2014/main" id="{65DD74AF-6EB1-4951-B6E9-1EA13346F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037" y="5997641"/>
            <a:ext cx="723862" cy="729771"/>
          </a:xfrm>
          <a:prstGeom prst="rect">
            <a:avLst/>
          </a:prstGeom>
        </p:spPr>
      </p:pic>
      <p:pic>
        <p:nvPicPr>
          <p:cNvPr id="13" name="Picture 12">
            <a:extLst>
              <a:ext uri="{FF2B5EF4-FFF2-40B4-BE49-F238E27FC236}">
                <a16:creationId xmlns:a16="http://schemas.microsoft.com/office/drawing/2014/main" id="{4C5B773F-65A8-4F60-803B-C936A32473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4120" y="6016032"/>
            <a:ext cx="584890" cy="747257"/>
          </a:xfrm>
          <a:prstGeom prst="rect">
            <a:avLst/>
          </a:prstGeom>
        </p:spPr>
      </p:pic>
      <p:pic>
        <p:nvPicPr>
          <p:cNvPr id="15" name="Picture 14">
            <a:extLst>
              <a:ext uri="{FF2B5EF4-FFF2-40B4-BE49-F238E27FC236}">
                <a16:creationId xmlns:a16="http://schemas.microsoft.com/office/drawing/2014/main" id="{6279413B-1762-4454-AB90-547B353466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0115" y="6033616"/>
            <a:ext cx="483350" cy="733526"/>
          </a:xfrm>
          <a:prstGeom prst="rect">
            <a:avLst/>
          </a:prstGeom>
        </p:spPr>
      </p:pic>
      <p:pic>
        <p:nvPicPr>
          <p:cNvPr id="17" name="Picture 16">
            <a:extLst>
              <a:ext uri="{FF2B5EF4-FFF2-40B4-BE49-F238E27FC236}">
                <a16:creationId xmlns:a16="http://schemas.microsoft.com/office/drawing/2014/main" id="{82C894F5-C49E-417C-8E37-B52D14AE21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7259" y="5982966"/>
            <a:ext cx="584890" cy="729772"/>
          </a:xfrm>
          <a:prstGeom prst="rect">
            <a:avLst/>
          </a:prstGeom>
        </p:spPr>
      </p:pic>
      <p:pic>
        <p:nvPicPr>
          <p:cNvPr id="19" name="Picture 18">
            <a:extLst>
              <a:ext uri="{FF2B5EF4-FFF2-40B4-BE49-F238E27FC236}">
                <a16:creationId xmlns:a16="http://schemas.microsoft.com/office/drawing/2014/main" id="{56971AED-4084-43EE-8488-7C9C72169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6620" y="6044385"/>
            <a:ext cx="619211" cy="764936"/>
          </a:xfrm>
          <a:prstGeom prst="rect">
            <a:avLst/>
          </a:prstGeom>
        </p:spPr>
      </p:pic>
      <p:pic>
        <p:nvPicPr>
          <p:cNvPr id="21" name="Picture 20">
            <a:extLst>
              <a:ext uri="{FF2B5EF4-FFF2-40B4-BE49-F238E27FC236}">
                <a16:creationId xmlns:a16="http://schemas.microsoft.com/office/drawing/2014/main" id="{E2A39158-C09A-4059-8459-47ECF1AA93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3169" y="6040813"/>
            <a:ext cx="652554" cy="690659"/>
          </a:xfrm>
          <a:prstGeom prst="rect">
            <a:avLst/>
          </a:prstGeom>
        </p:spPr>
      </p:pic>
      <p:sp>
        <p:nvSpPr>
          <p:cNvPr id="22" name="Title 1">
            <a:extLst>
              <a:ext uri="{FF2B5EF4-FFF2-40B4-BE49-F238E27FC236}">
                <a16:creationId xmlns:a16="http://schemas.microsoft.com/office/drawing/2014/main" id="{96BC1DA4-C3A7-436A-A7FD-0EC2F0A19506}"/>
              </a:ext>
            </a:extLst>
          </p:cNvPr>
          <p:cNvSpPr txBox="1">
            <a:spLocks/>
          </p:cNvSpPr>
          <p:nvPr/>
        </p:nvSpPr>
        <p:spPr>
          <a:xfrm>
            <a:off x="740132" y="-117044"/>
            <a:ext cx="112447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br>
              <a:rPr lang="en-US" sz="1000">
                <a:latin typeface="Arial" panose="020B0604020202020204" pitchFamily="34" charset="0"/>
                <a:ea typeface="Helvetica" charset="0"/>
                <a:cs typeface="Arial" panose="020B0604020202020204" pitchFamily="34" charset="0"/>
              </a:rPr>
            </a:br>
            <a:r>
              <a:rPr lang="en-US">
                <a:solidFill>
                  <a:srgbClr val="0C3648"/>
                </a:solidFill>
                <a:latin typeface="Segoe UI Semilight" panose="020B0402040204020203" pitchFamily="34" charset="0"/>
                <a:ea typeface="Helvetica" charset="0"/>
                <a:cs typeface="Segoe UI Semilight" panose="020B0402040204020203" pitchFamily="34" charset="0"/>
              </a:rPr>
              <a:t>Rise Price Positioning – Laptop Table</a:t>
            </a:r>
            <a:endParaRPr lang="en-US">
              <a:solidFill>
                <a:srgbClr val="FF0000"/>
              </a:solidFill>
              <a:latin typeface="Segoe UI Semilight" panose="020B0402040204020203" pitchFamily="34" charset="0"/>
              <a:ea typeface="Helvetica" charset="0"/>
              <a:cs typeface="Segoe UI Semilight" panose="020B0402040204020203" pitchFamily="34" charset="0"/>
            </a:endParaRPr>
          </a:p>
        </p:txBody>
      </p:sp>
      <p:pic>
        <p:nvPicPr>
          <p:cNvPr id="23" name="Picture 22">
            <a:extLst>
              <a:ext uri="{FF2B5EF4-FFF2-40B4-BE49-F238E27FC236}">
                <a16:creationId xmlns:a16="http://schemas.microsoft.com/office/drawing/2014/main" id="{E0E628D1-088A-4BF2-A179-3D0A70AB6551}"/>
              </a:ext>
            </a:extLst>
          </p:cNvPr>
          <p:cNvPicPr>
            <a:picLocks noChangeAspect="1"/>
          </p:cNvPicPr>
          <p:nvPr/>
        </p:nvPicPr>
        <p:blipFill>
          <a:blip r:embed="rId10"/>
          <a:stretch>
            <a:fillRect/>
          </a:stretch>
        </p:blipFill>
        <p:spPr>
          <a:xfrm>
            <a:off x="5611351" y="5997640"/>
            <a:ext cx="536222" cy="729771"/>
          </a:xfrm>
          <a:prstGeom prst="rect">
            <a:avLst/>
          </a:prstGeom>
        </p:spPr>
      </p:pic>
      <p:graphicFrame>
        <p:nvGraphicFramePr>
          <p:cNvPr id="26" name="Chart 25">
            <a:extLst>
              <a:ext uri="{FF2B5EF4-FFF2-40B4-BE49-F238E27FC236}">
                <a16:creationId xmlns:a16="http://schemas.microsoft.com/office/drawing/2014/main" id="{0B415164-0C8D-440A-B712-774353F5F6FC}"/>
              </a:ext>
            </a:extLst>
          </p:cNvPr>
          <p:cNvGraphicFramePr/>
          <p:nvPr>
            <p:extLst>
              <p:ext uri="{D42A27DB-BD31-4B8C-83A1-F6EECF244321}">
                <p14:modId xmlns:p14="http://schemas.microsoft.com/office/powerpoint/2010/main" val="2709511085"/>
              </p:ext>
            </p:extLst>
          </p:nvPr>
        </p:nvGraphicFramePr>
        <p:xfrm>
          <a:off x="614914" y="1148478"/>
          <a:ext cx="10041622" cy="4921929"/>
        </p:xfrm>
        <a:graphic>
          <a:graphicData uri="http://schemas.openxmlformats.org/drawingml/2006/chart">
            <c:chart xmlns:c="http://schemas.openxmlformats.org/drawingml/2006/chart" xmlns:r="http://schemas.openxmlformats.org/officeDocument/2006/relationships" r:id="rId11"/>
          </a:graphicData>
        </a:graphic>
      </p:graphicFrame>
      <p:sp>
        <p:nvSpPr>
          <p:cNvPr id="14" name="Rectangle 13">
            <a:extLst>
              <a:ext uri="{FF2B5EF4-FFF2-40B4-BE49-F238E27FC236}">
                <a16:creationId xmlns:a16="http://schemas.microsoft.com/office/drawing/2014/main" id="{410753B9-CAEF-4B77-AB44-52AE80C7C47D}"/>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t>Internal Training</a:t>
            </a:r>
          </a:p>
        </p:txBody>
      </p:sp>
      <p:sp>
        <p:nvSpPr>
          <p:cNvPr id="16" name="Arrow: Down 15">
            <a:extLst>
              <a:ext uri="{FF2B5EF4-FFF2-40B4-BE49-F238E27FC236}">
                <a16:creationId xmlns:a16="http://schemas.microsoft.com/office/drawing/2014/main" id="{E52E6CED-6755-48AB-A354-B2F9DDE75918}"/>
              </a:ext>
            </a:extLst>
          </p:cNvPr>
          <p:cNvSpPr/>
          <p:nvPr/>
        </p:nvSpPr>
        <p:spPr>
          <a:xfrm flipH="1">
            <a:off x="5736275" y="2576132"/>
            <a:ext cx="310720" cy="795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1246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CABBE9-1531-418B-8E19-3A7EF5C261AD}"/>
              </a:ext>
            </a:extLst>
          </p:cNvPr>
          <p:cNvSpPr txBox="1">
            <a:spLocks/>
          </p:cNvSpPr>
          <p:nvPr/>
        </p:nvSpPr>
        <p:spPr>
          <a:xfrm>
            <a:off x="970991" y="471378"/>
            <a:ext cx="10999442"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egoe UI Semilight" panose="020B0402040204020203" pitchFamily="34" charset="0"/>
                <a:cs typeface="Segoe UI Semilight" panose="020B0402040204020203" pitchFamily="34" charset="0"/>
              </a:rPr>
              <a:t>Customers to Target with Rise</a:t>
            </a:r>
          </a:p>
        </p:txBody>
      </p:sp>
      <p:grpSp>
        <p:nvGrpSpPr>
          <p:cNvPr id="3" name="Group 2">
            <a:extLst>
              <a:ext uri="{FF2B5EF4-FFF2-40B4-BE49-F238E27FC236}">
                <a16:creationId xmlns:a16="http://schemas.microsoft.com/office/drawing/2014/main" id="{1B9EEEC6-B5F9-4FA6-AED8-4E8E9ACC2692}"/>
              </a:ext>
            </a:extLst>
          </p:cNvPr>
          <p:cNvGrpSpPr/>
          <p:nvPr/>
        </p:nvGrpSpPr>
        <p:grpSpPr>
          <a:xfrm>
            <a:off x="1944211" y="1561794"/>
            <a:ext cx="8941817" cy="4759106"/>
            <a:chOff x="1664489" y="1524340"/>
            <a:chExt cx="8941817" cy="4759106"/>
          </a:xfrm>
        </p:grpSpPr>
        <p:pic>
          <p:nvPicPr>
            <p:cNvPr id="4" name="Picture 3" descr="Image result for customer icon">
              <a:hlinkClick r:id="rId2"/>
              <a:extLst>
                <a:ext uri="{FF2B5EF4-FFF2-40B4-BE49-F238E27FC236}">
                  <a16:creationId xmlns:a16="http://schemas.microsoft.com/office/drawing/2014/main" id="{B6233E16-873D-4568-8362-D166B76592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924" y="3111459"/>
              <a:ext cx="1376928" cy="1376928"/>
            </a:xfrm>
            <a:prstGeom prst="rect">
              <a:avLst/>
            </a:prstGeom>
            <a:noFill/>
            <a:ln>
              <a:noFill/>
            </a:ln>
          </p:spPr>
        </p:pic>
        <p:sp>
          <p:nvSpPr>
            <p:cNvPr id="5" name="Speech Bubble: Rectangle with Corners Rounded 2">
              <a:extLst>
                <a:ext uri="{FF2B5EF4-FFF2-40B4-BE49-F238E27FC236}">
                  <a16:creationId xmlns:a16="http://schemas.microsoft.com/office/drawing/2014/main" id="{90233C5E-9606-437A-982B-2E2A48BC3DBF}"/>
                </a:ext>
              </a:extLst>
            </p:cNvPr>
            <p:cNvSpPr/>
            <p:nvPr/>
          </p:nvSpPr>
          <p:spPr>
            <a:xfrm>
              <a:off x="3813636" y="1524340"/>
              <a:ext cx="3167502" cy="1083186"/>
            </a:xfrm>
            <a:prstGeom prst="wedgeRoundRectCallout">
              <a:avLst>
                <a:gd name="adj1" fmla="val 30581"/>
                <a:gd name="adj2" fmla="val 79266"/>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Segoe UI Light" panose="020B0502040204020203" pitchFamily="34" charset="0"/>
                </a:rPr>
                <a:t>I want teams to be able to easily change their furniture surroundings.</a:t>
              </a:r>
            </a:p>
          </p:txBody>
        </p:sp>
        <p:sp>
          <p:nvSpPr>
            <p:cNvPr id="6" name="Speech Bubble: Rectangle with Corners Rounded 6">
              <a:extLst>
                <a:ext uri="{FF2B5EF4-FFF2-40B4-BE49-F238E27FC236}">
                  <a16:creationId xmlns:a16="http://schemas.microsoft.com/office/drawing/2014/main" id="{FE7459FD-24B0-42CA-9B69-460256B75465}"/>
                </a:ext>
              </a:extLst>
            </p:cNvPr>
            <p:cNvSpPr/>
            <p:nvPr/>
          </p:nvSpPr>
          <p:spPr>
            <a:xfrm>
              <a:off x="1664489" y="3707046"/>
              <a:ext cx="2681055" cy="1083186"/>
            </a:xfrm>
            <a:prstGeom prst="wedgeRoundRectCallout">
              <a:avLst>
                <a:gd name="adj1" fmla="val 63141"/>
                <a:gd name="adj2" fmla="val 26333"/>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Segoe UI Light" panose="020B0502040204020203" pitchFamily="34" charset="0"/>
                </a:rPr>
                <a:t>I like furniture flexibility and movability, but I don’t want the mess.</a:t>
              </a:r>
            </a:p>
          </p:txBody>
        </p:sp>
        <p:sp>
          <p:nvSpPr>
            <p:cNvPr id="7" name="Speech Bubble: Rectangle with Corners Rounded 8">
              <a:extLst>
                <a:ext uri="{FF2B5EF4-FFF2-40B4-BE49-F238E27FC236}">
                  <a16:creationId xmlns:a16="http://schemas.microsoft.com/office/drawing/2014/main" id="{DD091C7B-A593-4966-824F-6FF19C3595BA}"/>
                </a:ext>
              </a:extLst>
            </p:cNvPr>
            <p:cNvSpPr/>
            <p:nvPr/>
          </p:nvSpPr>
          <p:spPr>
            <a:xfrm>
              <a:off x="2037352" y="5200260"/>
              <a:ext cx="3453413" cy="1083186"/>
            </a:xfrm>
            <a:prstGeom prst="wedgeRoundRectCallout">
              <a:avLst>
                <a:gd name="adj1" fmla="val 39164"/>
                <a:gd name="adj2" fmla="val -79189"/>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Segoe UI Light" panose="020B0502040204020203" pitchFamily="34" charset="0"/>
                </a:rPr>
                <a:t>Collaborative furniture is great for group meetings, but there aren’t worksurfaces to support work.</a:t>
              </a:r>
            </a:p>
          </p:txBody>
        </p:sp>
        <p:sp>
          <p:nvSpPr>
            <p:cNvPr id="8" name="Speech Bubble: Rectangle with Corners Rounded 9">
              <a:extLst>
                <a:ext uri="{FF2B5EF4-FFF2-40B4-BE49-F238E27FC236}">
                  <a16:creationId xmlns:a16="http://schemas.microsoft.com/office/drawing/2014/main" id="{14ED2607-4F5E-4366-9A82-650AF4966CBD}"/>
                </a:ext>
              </a:extLst>
            </p:cNvPr>
            <p:cNvSpPr/>
            <p:nvPr/>
          </p:nvSpPr>
          <p:spPr>
            <a:xfrm>
              <a:off x="7438804" y="3326014"/>
              <a:ext cx="3167502" cy="1083187"/>
            </a:xfrm>
            <a:prstGeom prst="wedgeRoundRectCallout">
              <a:avLst>
                <a:gd name="adj1" fmla="val -63458"/>
                <a:gd name="adj2" fmla="val -12358"/>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Segoe UI Light" panose="020B0502040204020203" pitchFamily="34" charset="0"/>
                </a:rPr>
                <a:t>I’m looking for soft seating that provides support for different postures and sitting positions.</a:t>
              </a:r>
            </a:p>
          </p:txBody>
        </p:sp>
        <p:sp>
          <p:nvSpPr>
            <p:cNvPr id="9" name="Speech Bubble: Rectangle with Corners Rounded 10">
              <a:extLst>
                <a:ext uri="{FF2B5EF4-FFF2-40B4-BE49-F238E27FC236}">
                  <a16:creationId xmlns:a16="http://schemas.microsoft.com/office/drawing/2014/main" id="{E8AB486B-900E-4202-86A7-EF53EE2A28A3}"/>
                </a:ext>
              </a:extLst>
            </p:cNvPr>
            <p:cNvSpPr/>
            <p:nvPr/>
          </p:nvSpPr>
          <p:spPr>
            <a:xfrm>
              <a:off x="6278472" y="4822847"/>
              <a:ext cx="3609697" cy="1083187"/>
            </a:xfrm>
            <a:prstGeom prst="wedgeRoundRectCallout">
              <a:avLst>
                <a:gd name="adj1" fmla="val -58678"/>
                <a:gd name="adj2" fmla="val -49447"/>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Segoe UI Light" panose="020B0502040204020203" pitchFamily="34" charset="0"/>
                </a:rPr>
                <a:t>I want furniture that can continuously adapt and evolve to our current and future space needs. </a:t>
              </a:r>
            </a:p>
          </p:txBody>
        </p:sp>
        <p:sp>
          <p:nvSpPr>
            <p:cNvPr id="10" name="Speech Bubble: Rectangle with Corners Rounded 11">
              <a:extLst>
                <a:ext uri="{FF2B5EF4-FFF2-40B4-BE49-F238E27FC236}">
                  <a16:creationId xmlns:a16="http://schemas.microsoft.com/office/drawing/2014/main" id="{48B80FC8-4ABE-4026-B6B9-06BE6E160269}"/>
                </a:ext>
              </a:extLst>
            </p:cNvPr>
            <p:cNvSpPr/>
            <p:nvPr/>
          </p:nvSpPr>
          <p:spPr>
            <a:xfrm>
              <a:off x="7269809" y="1909079"/>
              <a:ext cx="3167502" cy="1083187"/>
            </a:xfrm>
            <a:prstGeom prst="wedgeRoundRectCallout">
              <a:avLst>
                <a:gd name="adj1" fmla="val -58647"/>
                <a:gd name="adj2" fmla="val 38874"/>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Segoe UI Light" panose="020B0502040204020203" pitchFamily="34" charset="0"/>
                </a:rPr>
                <a:t>I want something kind of fun for the space, but it must support collaborative work.</a:t>
              </a:r>
            </a:p>
          </p:txBody>
        </p:sp>
      </p:grpSp>
      <p:sp>
        <p:nvSpPr>
          <p:cNvPr id="11" name="Rectangle 10">
            <a:extLst>
              <a:ext uri="{FF2B5EF4-FFF2-40B4-BE49-F238E27FC236}">
                <a16:creationId xmlns:a16="http://schemas.microsoft.com/office/drawing/2014/main" id="{16034B91-27DF-4CB2-8770-FFFD13A5B6F3}"/>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t>Internal Training</a:t>
            </a:r>
          </a:p>
        </p:txBody>
      </p:sp>
      <p:sp>
        <p:nvSpPr>
          <p:cNvPr id="13" name="Speech Bubble: Rectangle with Corners Rounded 6">
            <a:extLst>
              <a:ext uri="{FF2B5EF4-FFF2-40B4-BE49-F238E27FC236}">
                <a16:creationId xmlns:a16="http://schemas.microsoft.com/office/drawing/2014/main" id="{17192740-4A59-4338-98F2-DC0E8A79EC4A}"/>
              </a:ext>
            </a:extLst>
          </p:cNvPr>
          <p:cNvSpPr/>
          <p:nvPr/>
        </p:nvSpPr>
        <p:spPr>
          <a:xfrm>
            <a:off x="1475177" y="2316678"/>
            <a:ext cx="2431000" cy="1083187"/>
          </a:xfrm>
          <a:prstGeom prst="wedgeRoundRectCallout">
            <a:avLst>
              <a:gd name="adj1" fmla="val 63141"/>
              <a:gd name="adj2" fmla="val 26333"/>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Segoe UI Light" panose="020B0502040204020203" pitchFamily="34" charset="0"/>
              </a:rPr>
              <a:t>I want team members to feel comfortable in casual team settings. </a:t>
            </a:r>
          </a:p>
        </p:txBody>
      </p:sp>
    </p:spTree>
    <p:extLst>
      <p:ext uri="{BB962C8B-B14F-4D97-AF65-F5344CB8AC3E}">
        <p14:creationId xmlns:p14="http://schemas.microsoft.com/office/powerpoint/2010/main" val="25173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955152-8FEE-4DF6-961F-AA08999F3560}"/>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t>Internal Training</a:t>
            </a:r>
          </a:p>
        </p:txBody>
      </p:sp>
      <p:sp>
        <p:nvSpPr>
          <p:cNvPr id="3" name="Title 2">
            <a:extLst>
              <a:ext uri="{FF2B5EF4-FFF2-40B4-BE49-F238E27FC236}">
                <a16:creationId xmlns:a16="http://schemas.microsoft.com/office/drawing/2014/main" id="{42CB8D37-1AB3-4AC8-B0E9-F038BCB82611}"/>
              </a:ext>
            </a:extLst>
          </p:cNvPr>
          <p:cNvSpPr txBox="1">
            <a:spLocks/>
          </p:cNvSpPr>
          <p:nvPr/>
        </p:nvSpPr>
        <p:spPr>
          <a:xfrm>
            <a:off x="976615" y="471378"/>
            <a:ext cx="10594328"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egoe UI Semilight" panose="020B0402040204020203" pitchFamily="34" charset="0"/>
                <a:cs typeface="Segoe UI Semilight" panose="020B0402040204020203" pitchFamily="34" charset="0"/>
              </a:rPr>
              <a:t>Pre-Sell Launch Timing</a:t>
            </a:r>
          </a:p>
        </p:txBody>
      </p:sp>
      <p:sp>
        <p:nvSpPr>
          <p:cNvPr id="4" name="Text Placeholder 3">
            <a:extLst>
              <a:ext uri="{FF2B5EF4-FFF2-40B4-BE49-F238E27FC236}">
                <a16:creationId xmlns:a16="http://schemas.microsoft.com/office/drawing/2014/main" id="{8322AB94-950A-4F36-95C6-320F9930134E}"/>
              </a:ext>
            </a:extLst>
          </p:cNvPr>
          <p:cNvSpPr txBox="1">
            <a:spLocks/>
          </p:cNvSpPr>
          <p:nvPr/>
        </p:nvSpPr>
        <p:spPr>
          <a:xfrm>
            <a:off x="976613" y="1731147"/>
            <a:ext cx="10999443" cy="2450237"/>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1000"/>
              </a:spcBef>
              <a:defRPr/>
            </a:pPr>
            <a:r>
              <a:rPr lang="en-US" b="1" dirty="0">
                <a:latin typeface="Segoe UI Semilight" panose="020B0402040204020203" pitchFamily="34" charset="0"/>
                <a:ea typeface="Arial" charset="0"/>
                <a:cs typeface="Segoe UI Semilight" panose="020B0402040204020203" pitchFamily="34" charset="0"/>
              </a:rPr>
              <a:t>PRE-LAUNCH </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Press Release &amp; Media Announcement		NeoCon</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Sample Availability 				Very limited until launch	</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Allsteel Sales Team Training Call			October 2019 </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Pre-Sell Package				August 2019</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AO &amp; Synergy Website Live			At Launch </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Brochure (Online)				At Launch			</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Pre-Sell Symbols Available Online		August 2019</a:t>
            </a:r>
            <a:r>
              <a:rPr lang="en-US" dirty="0">
                <a:latin typeface="+mj-lt"/>
                <a:ea typeface="Arial" charset="0"/>
                <a:cs typeface="Arial" charset="0"/>
              </a:rPr>
              <a:t>	</a:t>
            </a:r>
          </a:p>
        </p:txBody>
      </p:sp>
    </p:spTree>
    <p:extLst>
      <p:ext uri="{BB962C8B-B14F-4D97-AF65-F5344CB8AC3E}">
        <p14:creationId xmlns:p14="http://schemas.microsoft.com/office/powerpoint/2010/main" val="956711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FBD5432AC24E419B81711E170D0919" ma:contentTypeVersion="13" ma:contentTypeDescription="Create a new document." ma:contentTypeScope="" ma:versionID="11f390b8fb0f0d426865f7b6ab37066e">
  <xsd:schema xmlns:xsd="http://www.w3.org/2001/XMLSchema" xmlns:xs="http://www.w3.org/2001/XMLSchema" xmlns:p="http://schemas.microsoft.com/office/2006/metadata/properties" xmlns:ns2="15c31a32-3354-4257-a8a0-dd9e80f222f4" xmlns:ns3="5f0559c5-1f10-41ba-9474-71cd0c72dbb0" targetNamespace="http://schemas.microsoft.com/office/2006/metadata/properties" ma:root="true" ma:fieldsID="605d3d99e0b94f8187e50d56fe8e6a94" ns2:_="" ns3:_="">
    <xsd:import namespace="15c31a32-3354-4257-a8a0-dd9e80f222f4"/>
    <xsd:import namespace="5f0559c5-1f10-41ba-9474-71cd0c72db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31a32-3354-4257-a8a0-dd9e80f222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0559c5-1f10-41ba-9474-71cd0c72dbb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4DFB02-22BB-4948-A221-93E47E4712DF}"/>
</file>

<file path=customXml/itemProps2.xml><?xml version="1.0" encoding="utf-8"?>
<ds:datastoreItem xmlns:ds="http://schemas.openxmlformats.org/officeDocument/2006/customXml" ds:itemID="{4390808B-95D7-4DFB-A983-2EE2C80AD91E}"/>
</file>

<file path=customXml/itemProps3.xml><?xml version="1.0" encoding="utf-8"?>
<ds:datastoreItem xmlns:ds="http://schemas.openxmlformats.org/officeDocument/2006/customXml" ds:itemID="{DB5B260E-2FDF-429E-826E-DB9BDAAD6981}"/>
</file>

<file path=docProps/app.xml><?xml version="1.0" encoding="utf-8"?>
<Properties xmlns="http://schemas.openxmlformats.org/officeDocument/2006/extended-properties" xmlns:vt="http://schemas.openxmlformats.org/officeDocument/2006/docPropsVTypes">
  <TotalTime>65</TotalTime>
  <Words>1326</Words>
  <Application>Microsoft Office PowerPoint</Application>
  <PresentationFormat>Widescreen</PresentationFormat>
  <Paragraphs>198</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Segoe UI</vt:lpstr>
      <vt:lpstr>Segoe UI Light</vt:lpstr>
      <vt:lpstr>Segoe UI Semibold</vt:lpstr>
      <vt:lpstr>Segoe UI Semilight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Seating Enhancements</dc:title>
  <dc:creator>Parrott, Brian (Allsteel)</dc:creator>
  <cp:keywords/>
  <cp:lastModifiedBy>Barton, Peter (Gunlocke)</cp:lastModifiedBy>
  <cp:revision>2</cp:revision>
  <dcterms:created xsi:type="dcterms:W3CDTF">2019-04-24T00:34:27Z</dcterms:created>
  <dcterms:modified xsi:type="dcterms:W3CDTF">2019-10-04T17:59:09Z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0x01010064FBD5432AC24E419B81711E170D0919</vt:lpwstr>
  </property>
</Properties>
</file>