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26"/>
  </p:notesMasterIdLst>
  <p:handoutMasterIdLst>
    <p:handoutMasterId r:id="rId27"/>
  </p:handoutMasterIdLst>
  <p:sldIdLst>
    <p:sldId id="256" r:id="rId5"/>
    <p:sldId id="257" r:id="rId6"/>
    <p:sldId id="2145706025" r:id="rId7"/>
    <p:sldId id="2145706023" r:id="rId8"/>
    <p:sldId id="2145706005" r:id="rId9"/>
    <p:sldId id="2145706003" r:id="rId10"/>
    <p:sldId id="2145706006" r:id="rId11"/>
    <p:sldId id="2145706007" r:id="rId12"/>
    <p:sldId id="2145706008" r:id="rId13"/>
    <p:sldId id="2145705975" r:id="rId14"/>
    <p:sldId id="2145706022" r:id="rId15"/>
    <p:sldId id="2145705976" r:id="rId16"/>
    <p:sldId id="2145706019" r:id="rId17"/>
    <p:sldId id="2145706020" r:id="rId18"/>
    <p:sldId id="2145706009" r:id="rId19"/>
    <p:sldId id="2145706011" r:id="rId20"/>
    <p:sldId id="264" r:id="rId21"/>
    <p:sldId id="2145706026" r:id="rId22"/>
    <p:sldId id="2145706018" r:id="rId23"/>
    <p:sldId id="2145705990" r:id="rId24"/>
    <p:sldId id="2145705910" r:id="rId25"/>
  </p:sldIdLst>
  <p:sldSz cx="12192000" cy="6858000"/>
  <p:notesSz cx="6858000" cy="9144000"/>
  <p:embeddedFontLst>
    <p:embeddedFont>
      <p:font typeface="Metropolis" pitchFamily="2" charset="77"/>
      <p:regular r:id="rId28"/>
      <p:bold r:id="rId29"/>
      <p:italic r:id="rId30"/>
      <p:boldItalic r:id="rId31"/>
    </p:embeddedFont>
    <p:embeddedFont>
      <p:font typeface="Metropolis Medium" pitchFamily="2" charset="77"/>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D58"/>
    <a:srgbClr val="C3DEDC"/>
    <a:srgbClr val="CCE6FF"/>
    <a:srgbClr val="75A3A1"/>
    <a:srgbClr val="AFABAB"/>
    <a:srgbClr val="DBEEB5"/>
    <a:srgbClr val="548235"/>
    <a:srgbClr val="F0B1C5"/>
    <a:srgbClr val="FBC6D7"/>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82" autoAdjust="0"/>
    <p:restoredTop sz="96547" autoAdjust="0"/>
  </p:normalViewPr>
  <p:slideViewPr>
    <p:cSldViewPr snapToGrid="0" snapToObjects="1">
      <p:cViewPr>
        <p:scale>
          <a:sx n="96" d="100"/>
          <a:sy n="96" d="100"/>
        </p:scale>
        <p:origin x="864" y="2080"/>
      </p:cViewPr>
      <p:guideLst/>
    </p:cSldViewPr>
  </p:slideViewPr>
  <p:notesTextViewPr>
    <p:cViewPr>
      <p:scale>
        <a:sx n="1" d="1"/>
        <a:sy n="1" d="1"/>
      </p:scale>
      <p:origin x="0" y="0"/>
    </p:cViewPr>
  </p:notesTextViewPr>
  <p:notesViewPr>
    <p:cSldViewPr snapToGrid="0" snapToObjects="1">
      <p:cViewPr varScale="1">
        <p:scale>
          <a:sx n="52" d="100"/>
          <a:sy n="52" d="100"/>
        </p:scale>
        <p:origin x="201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en-US" dirty="0"/>
              <a:t>%C(g)</a:t>
            </a:r>
          </a:p>
        </c:rich>
      </c:tx>
      <c:layout>
        <c:manualLayout>
          <c:xMode val="edge"/>
          <c:yMode val="edge"/>
          <c:x val="6.2317861126142782E-4"/>
          <c:y val="3.1472244330349529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Grade</c:v>
                </c:pt>
              </c:strCache>
            </c:strRef>
          </c:tx>
          <c:spPr>
            <a:solidFill>
              <a:srgbClr val="75A3A1"/>
            </a:solidFill>
            <a:ln>
              <a:noFill/>
            </a:ln>
            <a:effectLst/>
          </c:spPr>
          <c:invertIfNegative val="0"/>
          <c:dPt>
            <c:idx val="32"/>
            <c:invertIfNegative val="0"/>
            <c:bubble3D val="0"/>
            <c:spPr>
              <a:solidFill>
                <a:srgbClr val="FF6600"/>
              </a:solidFill>
              <a:ln>
                <a:noFill/>
              </a:ln>
              <a:effectLst/>
            </c:spPr>
            <c:extLst>
              <c:ext xmlns:c16="http://schemas.microsoft.com/office/drawing/2014/chart" uri="{C3380CC4-5D6E-409C-BE32-E72D297353CC}">
                <c16:uniqueId val="{00000001-7331-D04A-ADBF-F84CFD72E99E}"/>
              </c:ext>
            </c:extLst>
          </c:dPt>
          <c:cat>
            <c:strRef>
              <c:f>Sheet1!$A$2:$A$34</c:f>
              <c:strCache>
                <c:ptCount val="33"/>
                <c:pt idx="0">
                  <c:v>Kasiya</c:v>
                </c:pt>
                <c:pt idx="1">
                  <c:v>Lola</c:v>
                </c:pt>
                <c:pt idx="2">
                  <c:v>Matawinie</c:v>
                </c:pt>
                <c:pt idx="3">
                  <c:v>Mcintosh</c:v>
                </c:pt>
                <c:pt idx="4">
                  <c:v>La Loutre</c:v>
                </c:pt>
                <c:pt idx="5">
                  <c:v>Aitolampi</c:v>
                </c:pt>
                <c:pt idx="6">
                  <c:v>Cobra Plains</c:v>
                </c:pt>
                <c:pt idx="7">
                  <c:v>Graphite Creek</c:v>
                </c:pt>
                <c:pt idx="8">
                  <c:v>Chilalo</c:v>
                </c:pt>
                <c:pt idx="9">
                  <c:v>Nachu</c:v>
                </c:pt>
                <c:pt idx="10">
                  <c:v>Bunyu</c:v>
                </c:pt>
                <c:pt idx="11">
                  <c:v>Razafy</c:v>
                </c:pt>
                <c:pt idx="12">
                  <c:v>Springdale </c:v>
                </c:pt>
                <c:pt idx="13">
                  <c:v>Ancuabe</c:v>
                </c:pt>
                <c:pt idx="14">
                  <c:v>Lurio</c:v>
                </c:pt>
                <c:pt idx="15">
                  <c:v>Duwi</c:v>
                </c:pt>
                <c:pt idx="16">
                  <c:v>Siviour</c:v>
                </c:pt>
                <c:pt idx="17">
                  <c:v>Malingunde</c:v>
                </c:pt>
                <c:pt idx="18">
                  <c:v>Kookaburra</c:v>
                </c:pt>
                <c:pt idx="19">
                  <c:v>Epanko</c:v>
                </c:pt>
                <c:pt idx="20">
                  <c:v>Mahenge</c:v>
                </c:pt>
                <c:pt idx="21">
                  <c:v>Kambale</c:v>
                </c:pt>
                <c:pt idx="22">
                  <c:v>Mozambique</c:v>
                </c:pt>
                <c:pt idx="23">
                  <c:v>Lac Tetepisca</c:v>
                </c:pt>
                <c:pt idx="24">
                  <c:v>Graphite Bull</c:v>
                </c:pt>
                <c:pt idx="25">
                  <c:v>Nicanda Hill</c:v>
                </c:pt>
                <c:pt idx="26">
                  <c:v>Lac Carheil</c:v>
                </c:pt>
                <c:pt idx="27">
                  <c:v>Munglinup</c:v>
                </c:pt>
                <c:pt idx="28">
                  <c:v>Caula</c:v>
                </c:pt>
                <c:pt idx="29">
                  <c:v>Burke</c:v>
                </c:pt>
                <c:pt idx="30">
                  <c:v>Lac Knife</c:v>
                </c:pt>
                <c:pt idx="31">
                  <c:v>Lac Gueret</c:v>
                </c:pt>
                <c:pt idx="32">
                  <c:v>Amitsoq</c:v>
                </c:pt>
              </c:strCache>
            </c:strRef>
          </c:cat>
          <c:val>
            <c:numRef>
              <c:f>Sheet1!$B$2:$B$34</c:f>
              <c:numCache>
                <c:formatCode>0.00%</c:formatCode>
                <c:ptCount val="33"/>
                <c:pt idx="0">
                  <c:v>1.4E-2</c:v>
                </c:pt>
                <c:pt idx="1">
                  <c:v>3.9800000000000002E-2</c:v>
                </c:pt>
                <c:pt idx="2">
                  <c:v>4.2299999999999997E-2</c:v>
                </c:pt>
                <c:pt idx="3">
                  <c:v>4.3999999999999997E-2</c:v>
                </c:pt>
                <c:pt idx="4">
                  <c:v>4.5900000000000003E-2</c:v>
                </c:pt>
                <c:pt idx="5">
                  <c:v>4.9000000000000002E-2</c:v>
                </c:pt>
                <c:pt idx="6">
                  <c:v>5.1999999999999998E-2</c:v>
                </c:pt>
                <c:pt idx="7">
                  <c:v>5.2200000000000003E-2</c:v>
                </c:pt>
                <c:pt idx="8">
                  <c:v>5.3999999999999999E-2</c:v>
                </c:pt>
                <c:pt idx="9">
                  <c:v>5.3999999999999999E-2</c:v>
                </c:pt>
                <c:pt idx="10">
                  <c:v>5.6399999999999999E-2</c:v>
                </c:pt>
                <c:pt idx="11">
                  <c:v>6.5000000000000002E-2</c:v>
                </c:pt>
                <c:pt idx="12">
                  <c:v>6.5000000000000002E-2</c:v>
                </c:pt>
                <c:pt idx="13">
                  <c:v>6.6000000000000003E-2</c:v>
                </c:pt>
                <c:pt idx="14">
                  <c:v>7.0300000000000001E-2</c:v>
                </c:pt>
                <c:pt idx="15">
                  <c:v>7.1999999999999995E-2</c:v>
                </c:pt>
                <c:pt idx="16">
                  <c:v>7.2999999999999995E-2</c:v>
                </c:pt>
                <c:pt idx="17">
                  <c:v>7.3700000000000002E-2</c:v>
                </c:pt>
                <c:pt idx="18">
                  <c:v>7.5999999999999998E-2</c:v>
                </c:pt>
                <c:pt idx="19">
                  <c:v>7.5999999999999998E-2</c:v>
                </c:pt>
                <c:pt idx="20">
                  <c:v>8.1000000000000003E-2</c:v>
                </c:pt>
                <c:pt idx="21">
                  <c:v>8.5999999999999993E-2</c:v>
                </c:pt>
                <c:pt idx="22">
                  <c:v>0.10100000000000001</c:v>
                </c:pt>
                <c:pt idx="23">
                  <c:v>0.1061</c:v>
                </c:pt>
                <c:pt idx="24">
                  <c:v>0.108</c:v>
                </c:pt>
                <c:pt idx="25">
                  <c:v>0.1118</c:v>
                </c:pt>
                <c:pt idx="26">
                  <c:v>0.115</c:v>
                </c:pt>
                <c:pt idx="27">
                  <c:v>0.122</c:v>
                </c:pt>
                <c:pt idx="28">
                  <c:v>0.13400000000000001</c:v>
                </c:pt>
                <c:pt idx="29">
                  <c:v>0.14399999999999999</c:v>
                </c:pt>
                <c:pt idx="30">
                  <c:v>0.15340000000000001</c:v>
                </c:pt>
                <c:pt idx="31">
                  <c:v>0.17199999999999999</c:v>
                </c:pt>
                <c:pt idx="32">
                  <c:v>0.2041</c:v>
                </c:pt>
              </c:numCache>
            </c:numRef>
          </c:val>
          <c:extLst>
            <c:ext xmlns:c16="http://schemas.microsoft.com/office/drawing/2014/chart" uri="{C3380CC4-5D6E-409C-BE32-E72D297353CC}">
              <c16:uniqueId val="{00000000-6F5D-4A81-B5F3-AC9F6375FCB8}"/>
            </c:ext>
          </c:extLst>
        </c:ser>
        <c:dLbls>
          <c:showLegendKey val="0"/>
          <c:showVal val="0"/>
          <c:showCatName val="0"/>
          <c:showSerName val="0"/>
          <c:showPercent val="0"/>
          <c:showBubbleSize val="0"/>
        </c:dLbls>
        <c:gapWidth val="67"/>
        <c:overlap val="-27"/>
        <c:axId val="776738351"/>
        <c:axId val="776739311"/>
      </c:barChart>
      <c:catAx>
        <c:axId val="776738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76739311"/>
        <c:crosses val="autoZero"/>
        <c:auto val="1"/>
        <c:lblAlgn val="ctr"/>
        <c:lblOffset val="100"/>
        <c:noMultiLvlLbl val="0"/>
      </c:catAx>
      <c:valAx>
        <c:axId val="7767393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767383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06C59B-6AD5-B707-2645-A2D2513197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7D07DB4-61A5-B225-2D13-F0059DB4EA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86CB1E-65E6-4184-8B0C-C970F22660D7}" type="datetimeFigureOut">
              <a:rPr lang="en-GB" smtClean="0"/>
              <a:t>22/10/2025</a:t>
            </a:fld>
            <a:endParaRPr lang="en-GB"/>
          </a:p>
        </p:txBody>
      </p:sp>
      <p:sp>
        <p:nvSpPr>
          <p:cNvPr id="4" name="Footer Placeholder 3">
            <a:extLst>
              <a:ext uri="{FF2B5EF4-FFF2-40B4-BE49-F238E27FC236}">
                <a16:creationId xmlns:a16="http://schemas.microsoft.com/office/drawing/2014/main" id="{297767DC-8D24-14BD-4675-5E447C885C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29852EC-1F10-CB60-24E5-3BEA214E7B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C40269-FCF5-4302-8AE1-ED5A2FE04E44}" type="slidenum">
              <a:rPr lang="en-GB" smtClean="0"/>
              <a:t>‹#›</a:t>
            </a:fld>
            <a:endParaRPr lang="en-GB"/>
          </a:p>
        </p:txBody>
      </p:sp>
    </p:spTree>
    <p:extLst>
      <p:ext uri="{BB962C8B-B14F-4D97-AF65-F5344CB8AC3E}">
        <p14:creationId xmlns:p14="http://schemas.microsoft.com/office/powerpoint/2010/main" val="1524374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0D946-19E4-7147-A872-ECC9C6401D61}" type="datetimeFigureOut">
              <a:rPr lang="en-DK" smtClean="0"/>
              <a:t>22/10/2025</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EEB90-BBBC-364F-87B1-B8F00BB1378A}" type="slidenum">
              <a:rPr lang="en-DK" smtClean="0"/>
              <a:t>‹#›</a:t>
            </a:fld>
            <a:endParaRPr lang="en-DK"/>
          </a:p>
        </p:txBody>
      </p:sp>
    </p:spTree>
    <p:extLst>
      <p:ext uri="{BB962C8B-B14F-4D97-AF65-F5344CB8AC3E}">
        <p14:creationId xmlns:p14="http://schemas.microsoft.com/office/powerpoint/2010/main" val="2401185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CB4EEB90-BBBC-364F-87B1-B8F00BB1378A}" type="slidenum">
              <a:rPr lang="en-DK" smtClean="0"/>
              <a:t>1</a:t>
            </a:fld>
            <a:endParaRPr lang="en-DK"/>
          </a:p>
        </p:txBody>
      </p:sp>
    </p:spTree>
    <p:extLst>
      <p:ext uri="{BB962C8B-B14F-4D97-AF65-F5344CB8AC3E}">
        <p14:creationId xmlns:p14="http://schemas.microsoft.com/office/powerpoint/2010/main" val="255962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EEB90-BBBC-364F-87B1-B8F00BB1378A}" type="slidenum">
              <a:rPr lang="en-DK" smtClean="0"/>
              <a:t>7</a:t>
            </a:fld>
            <a:endParaRPr lang="en-DK"/>
          </a:p>
        </p:txBody>
      </p:sp>
    </p:spTree>
    <p:extLst>
      <p:ext uri="{BB962C8B-B14F-4D97-AF65-F5344CB8AC3E}">
        <p14:creationId xmlns:p14="http://schemas.microsoft.com/office/powerpoint/2010/main" val="2551013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CB4EEB90-BBBC-364F-87B1-B8F00BB1378A}" type="slidenum">
              <a:rPr lang="en-DK" smtClean="0"/>
              <a:t>17</a:t>
            </a:fld>
            <a:endParaRPr lang="en-DK"/>
          </a:p>
        </p:txBody>
      </p:sp>
    </p:spTree>
    <p:extLst>
      <p:ext uri="{BB962C8B-B14F-4D97-AF65-F5344CB8AC3E}">
        <p14:creationId xmlns:p14="http://schemas.microsoft.com/office/powerpoint/2010/main" val="76144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82430D3A-27B3-51E4-7E18-AFBF7BB7CA57}"/>
              </a:ext>
            </a:extLst>
          </p:cNvPr>
          <p:cNvSpPr>
            <a:spLocks noGrp="1"/>
          </p:cNvSpPr>
          <p:nvPr userDrawn="1"/>
        </p:nvSpPr>
        <p:spPr>
          <a:xfrm>
            <a:off x="9651911" y="6236665"/>
            <a:ext cx="2101111" cy="411332"/>
          </a:xfrm>
          <a:prstGeom prst="rect">
            <a:avLst/>
          </a:prstGeom>
        </p:spPr>
        <p:txBody>
          <a:bodyPr vert="horz" wrap="square" lIns="91440" tIns="45720" rIns="91440" bIns="45720" rtlCol="0" anchor="b">
            <a:noAutofit/>
          </a:bodyPr>
          <a:lstStyle>
            <a:lvl1pPr algn="l" defTabSz="914400" rtl="0" eaLnBrk="1" latinLnBrk="0" hangingPunct="1">
              <a:lnSpc>
                <a:spcPct val="90000"/>
              </a:lnSpc>
              <a:spcBef>
                <a:spcPct val="0"/>
              </a:spcBef>
              <a:buNone/>
              <a:defRPr lang="en-GB" sz="4800" b="1" kern="1200" spc="-150" baseline="0">
                <a:solidFill>
                  <a:schemeClr val="bg1"/>
                </a:solidFill>
                <a:latin typeface="+mj-lt"/>
                <a:ea typeface="+mj-ea"/>
                <a:cs typeface="+mj-cs"/>
              </a:defRPr>
            </a:lvl1pPr>
          </a:lstStyle>
          <a:p>
            <a:pPr>
              <a:lnSpc>
                <a:spcPct val="100000"/>
              </a:lnSpc>
            </a:pPr>
            <a:endParaRPr lang="en-US" sz="1400" b="0" spc="0" dirty="0">
              <a:solidFill>
                <a:srgbClr val="254D58"/>
              </a:solidFill>
              <a:latin typeface="Metropolis Medium" pitchFamily="2" charset="77"/>
            </a:endParaRPr>
          </a:p>
        </p:txBody>
      </p:sp>
      <p:cxnSp>
        <p:nvCxnSpPr>
          <p:cNvPr id="14" name="Straight Connector 13">
            <a:extLst>
              <a:ext uri="{FF2B5EF4-FFF2-40B4-BE49-F238E27FC236}">
                <a16:creationId xmlns:a16="http://schemas.microsoft.com/office/drawing/2014/main" id="{CCF43EDD-CD7C-41E5-D0FA-094BEF0465A1}"/>
              </a:ext>
            </a:extLst>
          </p:cNvPr>
          <p:cNvCxnSpPr>
            <a:cxnSpLocks/>
          </p:cNvCxnSpPr>
          <p:nvPr userDrawn="1"/>
        </p:nvCxnSpPr>
        <p:spPr>
          <a:xfrm>
            <a:off x="6685666" y="6003792"/>
            <a:ext cx="5506333" cy="0"/>
          </a:xfrm>
          <a:prstGeom prst="line">
            <a:avLst/>
          </a:prstGeom>
          <a:ln w="3175">
            <a:solidFill>
              <a:srgbClr val="254D58">
                <a:alpha val="29000"/>
              </a:srgb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66C30A-A347-8101-881C-7077706444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8151" y="6131963"/>
            <a:ext cx="1871305" cy="283137"/>
          </a:xfrm>
          <a:prstGeom prst="rect">
            <a:avLst/>
          </a:prstGeom>
        </p:spPr>
      </p:pic>
      <p:pic>
        <p:nvPicPr>
          <p:cNvPr id="2" name="Picture 1">
            <a:extLst>
              <a:ext uri="{FF2B5EF4-FFF2-40B4-BE49-F238E27FC236}">
                <a16:creationId xmlns:a16="http://schemas.microsoft.com/office/drawing/2014/main" id="{DF06EF2D-6659-F257-59DE-7AB0FC5D00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4273022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B3A13F-C3DC-8C48-848D-BDF5A70BA028}"/>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2D18542-C2C0-444F-A68C-9E71AA3B3D95}"/>
              </a:ext>
            </a:extLst>
          </p:cNvPr>
          <p:cNvSpPr>
            <a:spLocks noGrp="1"/>
          </p:cNvSpPr>
          <p:nvPr>
            <p:ph type="dt" sz="half" idx="10"/>
          </p:nvPr>
        </p:nvSpPr>
        <p:spPr>
          <a:xfrm>
            <a:off x="838200" y="6356350"/>
            <a:ext cx="2743200" cy="365125"/>
          </a:xfrm>
          <a:prstGeom prst="rect">
            <a:avLst/>
          </a:prstGeom>
        </p:spPr>
        <p:txBody>
          <a:bodyPr/>
          <a:lstStyle/>
          <a:p>
            <a:fld id="{E348769C-EF21-D94C-90B6-1F65EB1F6A8E}" type="datetime1">
              <a:t>22/10/2025</a:t>
            </a:fld>
            <a:endParaRPr lang="en-US"/>
          </a:p>
        </p:txBody>
      </p:sp>
      <p:sp>
        <p:nvSpPr>
          <p:cNvPr id="5" name="Footer Placeholder 4">
            <a:extLst>
              <a:ext uri="{FF2B5EF4-FFF2-40B4-BE49-F238E27FC236}">
                <a16:creationId xmlns:a16="http://schemas.microsoft.com/office/drawing/2014/main" id="{C4DDEB81-3E88-F240-A4DA-BA76CD6EECDB}"/>
              </a:ext>
            </a:extLst>
          </p:cNvPr>
          <p:cNvSpPr>
            <a:spLocks noGrp="1"/>
          </p:cNvSpPr>
          <p:nvPr>
            <p:ph type="ftr" sz="quarter" idx="11"/>
          </p:nvPr>
        </p:nvSpPr>
        <p:spPr/>
        <p:txBody>
          <a:bodyPr/>
          <a:lstStyle/>
          <a:p>
            <a:r>
              <a:rPr lang="en-US" dirty="0"/>
              <a:t>|</a:t>
            </a:r>
          </a:p>
        </p:txBody>
      </p:sp>
      <p:sp>
        <p:nvSpPr>
          <p:cNvPr id="6" name="Slide Number Placeholder 5">
            <a:extLst>
              <a:ext uri="{FF2B5EF4-FFF2-40B4-BE49-F238E27FC236}">
                <a16:creationId xmlns:a16="http://schemas.microsoft.com/office/drawing/2014/main" id="{DA9A83C2-1466-4245-96A4-941BC3604263}"/>
              </a:ext>
            </a:extLst>
          </p:cNvPr>
          <p:cNvSpPr>
            <a:spLocks noGrp="1"/>
          </p:cNvSpPr>
          <p:nvPr>
            <p:ph type="sldNum" sz="quarter" idx="12"/>
          </p:nvPr>
        </p:nvSpPr>
        <p:spPr/>
        <p:txBody>
          <a:bodyPr/>
          <a:lstStyle/>
          <a:p>
            <a:fld id="{B345C097-F9D3-5445-ACB1-61409225E071}" type="slidenum">
              <a:rPr lang="en-US" smtClean="0"/>
              <a:t>‹#›</a:t>
            </a:fld>
            <a:endParaRPr lang="en-US"/>
          </a:p>
        </p:txBody>
      </p:sp>
      <p:sp>
        <p:nvSpPr>
          <p:cNvPr id="7" name="Title 6">
            <a:extLst>
              <a:ext uri="{FF2B5EF4-FFF2-40B4-BE49-F238E27FC236}">
                <a16:creationId xmlns:a16="http://schemas.microsoft.com/office/drawing/2014/main" id="{315D5339-CF44-A00C-7AEC-432BD63AD6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44587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04CA-915A-5945-9CDB-779369AD770A}"/>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4C783F4-94F1-E349-9CDD-9F44A0065B15}"/>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A346D17-8144-C84B-A9E4-5F48D68A8FF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A14BF63-E126-A442-B9E1-386C4BA1D5A0}"/>
              </a:ext>
            </a:extLst>
          </p:cNvPr>
          <p:cNvSpPr>
            <a:spLocks noGrp="1"/>
          </p:cNvSpPr>
          <p:nvPr>
            <p:ph type="dt" sz="half" idx="10"/>
          </p:nvPr>
        </p:nvSpPr>
        <p:spPr>
          <a:xfrm>
            <a:off x="838200" y="6356350"/>
            <a:ext cx="2743200" cy="365125"/>
          </a:xfrm>
          <a:prstGeom prst="rect">
            <a:avLst/>
          </a:prstGeom>
        </p:spPr>
        <p:txBody>
          <a:bodyPr/>
          <a:lstStyle/>
          <a:p>
            <a:fld id="{88188E78-A29A-EB43-8265-FF42550AE557}" type="datetime1">
              <a:t>22/10/2025</a:t>
            </a:fld>
            <a:endParaRPr lang="en-US"/>
          </a:p>
        </p:txBody>
      </p:sp>
      <p:sp>
        <p:nvSpPr>
          <p:cNvPr id="7" name="Slide Number Placeholder 6">
            <a:extLst>
              <a:ext uri="{FF2B5EF4-FFF2-40B4-BE49-F238E27FC236}">
                <a16:creationId xmlns:a16="http://schemas.microsoft.com/office/drawing/2014/main" id="{1E4DD2E0-6CCE-2B4F-B401-7A143E0275D7}"/>
              </a:ext>
            </a:extLst>
          </p:cNvPr>
          <p:cNvSpPr>
            <a:spLocks noGrp="1"/>
          </p:cNvSpPr>
          <p:nvPr>
            <p:ph type="sldNum" sz="quarter" idx="12"/>
          </p:nvPr>
        </p:nvSpPr>
        <p:spPr/>
        <p:txBody>
          <a:bodyPr/>
          <a:lstStyle/>
          <a:p>
            <a:fld id="{B345C097-F9D3-5445-ACB1-61409225E071}" type="slidenum">
              <a:rPr lang="en-US" smtClean="0"/>
              <a:t>‹#›</a:t>
            </a:fld>
            <a:endParaRPr lang="en-US"/>
          </a:p>
        </p:txBody>
      </p:sp>
    </p:spTree>
    <p:extLst>
      <p:ext uri="{BB962C8B-B14F-4D97-AF65-F5344CB8AC3E}">
        <p14:creationId xmlns:p14="http://schemas.microsoft.com/office/powerpoint/2010/main" val="28938260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26A1-1FFF-FF49-B0F6-F9E839D315A4}"/>
              </a:ext>
            </a:extLst>
          </p:cNvPr>
          <p:cNvSpPr>
            <a:spLocks noGrp="1"/>
          </p:cNvSpPr>
          <p:nvPr>
            <p:ph type="title"/>
          </p:nvPr>
        </p:nvSpPr>
        <p:spPr/>
        <p:txBody>
          <a:bodyPr/>
          <a:lstStyle/>
          <a:p>
            <a:r>
              <a:rPr lang="en-GB" dirty="0"/>
              <a:t>Click to edit Master title style</a:t>
            </a:r>
            <a:endParaRPr lang="en-US" dirty="0"/>
          </a:p>
        </p:txBody>
      </p:sp>
      <p:sp>
        <p:nvSpPr>
          <p:cNvPr id="6" name="Footer Placeholder 5">
            <a:extLst>
              <a:ext uri="{FF2B5EF4-FFF2-40B4-BE49-F238E27FC236}">
                <a16:creationId xmlns:a16="http://schemas.microsoft.com/office/drawing/2014/main" id="{D404733C-B20D-06AA-188E-BDEBF84C138C}"/>
              </a:ext>
            </a:extLst>
          </p:cNvPr>
          <p:cNvSpPr>
            <a:spLocks noGrp="1"/>
          </p:cNvSpPr>
          <p:nvPr>
            <p:ph type="ftr" sz="quarter" idx="10"/>
          </p:nvPr>
        </p:nvSpPr>
        <p:spPr/>
        <p:txBody>
          <a:bodyPr/>
          <a:lstStyle/>
          <a:p>
            <a:r>
              <a:rPr lang="en-US" dirty="0"/>
              <a:t>|</a:t>
            </a:r>
          </a:p>
        </p:txBody>
      </p:sp>
      <p:sp>
        <p:nvSpPr>
          <p:cNvPr id="7" name="Slide Number Placeholder 6">
            <a:extLst>
              <a:ext uri="{FF2B5EF4-FFF2-40B4-BE49-F238E27FC236}">
                <a16:creationId xmlns:a16="http://schemas.microsoft.com/office/drawing/2014/main" id="{F8C9F0E8-9A04-8B72-B6B9-224C069A2052}"/>
              </a:ext>
            </a:extLst>
          </p:cNvPr>
          <p:cNvSpPr>
            <a:spLocks noGrp="1"/>
          </p:cNvSpPr>
          <p:nvPr>
            <p:ph type="sldNum" sz="quarter" idx="11"/>
          </p:nvPr>
        </p:nvSpPr>
        <p:spPr/>
        <p:txBody>
          <a:bodyPr/>
          <a:lstStyle/>
          <a:p>
            <a:fld id="{B345C097-F9D3-5445-ACB1-61409225E071}" type="slidenum">
              <a:rPr lang="en-US" smtClean="0"/>
              <a:pPr/>
              <a:t>‹#›</a:t>
            </a:fld>
            <a:endParaRPr lang="en-US" dirty="0"/>
          </a:p>
        </p:txBody>
      </p:sp>
    </p:spTree>
    <p:extLst>
      <p:ext uri="{BB962C8B-B14F-4D97-AF65-F5344CB8AC3E}">
        <p14:creationId xmlns:p14="http://schemas.microsoft.com/office/powerpoint/2010/main" val="3168550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F8019-36C8-FC48-9366-5D185834B357}"/>
              </a:ext>
            </a:extLst>
          </p:cNvPr>
          <p:cNvSpPr>
            <a:spLocks noGrp="1"/>
          </p:cNvSpPr>
          <p:nvPr>
            <p:ph type="title"/>
          </p:nvPr>
        </p:nvSpPr>
        <p:spPr>
          <a:xfrm>
            <a:off x="336862" y="165748"/>
            <a:ext cx="10515600" cy="58126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387780-ABCF-C947-9AF7-7CA20877B772}"/>
              </a:ext>
            </a:extLst>
          </p:cNvPr>
          <p:cNvSpPr>
            <a:spLocks noGrp="1"/>
          </p:cNvSpPr>
          <p:nvPr>
            <p:ph type="body" idx="1"/>
          </p:nvPr>
        </p:nvSpPr>
        <p:spPr>
          <a:xfrm>
            <a:off x="336862" y="983373"/>
            <a:ext cx="11470342" cy="4960215"/>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A130FB8A-F059-CB4C-987A-A1C54008BA10}"/>
              </a:ext>
            </a:extLst>
          </p:cNvPr>
          <p:cNvSpPr>
            <a:spLocks noGrp="1"/>
          </p:cNvSpPr>
          <p:nvPr>
            <p:ph type="ftr" sz="quarter" idx="3"/>
          </p:nvPr>
        </p:nvSpPr>
        <p:spPr>
          <a:xfrm>
            <a:off x="742950" y="6376706"/>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dirty="0"/>
              <a:t>|</a:t>
            </a:r>
          </a:p>
        </p:txBody>
      </p:sp>
      <p:sp>
        <p:nvSpPr>
          <p:cNvPr id="6" name="Slide Number Placeholder 5">
            <a:extLst>
              <a:ext uri="{FF2B5EF4-FFF2-40B4-BE49-F238E27FC236}">
                <a16:creationId xmlns:a16="http://schemas.microsoft.com/office/drawing/2014/main" id="{98FF0ADC-FE02-3A4E-A85F-2DC98761BA5A}"/>
              </a:ext>
            </a:extLst>
          </p:cNvPr>
          <p:cNvSpPr>
            <a:spLocks noGrp="1"/>
          </p:cNvSpPr>
          <p:nvPr>
            <p:ph type="sldNum" sz="quarter" idx="4"/>
          </p:nvPr>
        </p:nvSpPr>
        <p:spPr>
          <a:xfrm>
            <a:off x="301004" y="6387997"/>
            <a:ext cx="537196" cy="353834"/>
          </a:xfrm>
          <a:prstGeom prst="rect">
            <a:avLst/>
          </a:prstGeom>
        </p:spPr>
        <p:txBody>
          <a:bodyPr vert="horz" lIns="91440" tIns="45720" rIns="91440" bIns="45720" rtlCol="0" anchor="ctr"/>
          <a:lstStyle>
            <a:lvl1pPr algn="ctr">
              <a:defRPr sz="1200">
                <a:solidFill>
                  <a:schemeClr val="bg1"/>
                </a:solidFill>
              </a:defRPr>
            </a:lvl1pPr>
          </a:lstStyle>
          <a:p>
            <a:fld id="{B345C097-F9D3-5445-ACB1-61409225E071}" type="slidenum">
              <a:rPr lang="en-US" smtClean="0"/>
              <a:pPr/>
              <a:t>‹#›</a:t>
            </a:fld>
            <a:endParaRPr lang="en-US" dirty="0"/>
          </a:p>
        </p:txBody>
      </p:sp>
      <p:cxnSp>
        <p:nvCxnSpPr>
          <p:cNvPr id="10" name="Straight Connector 9">
            <a:extLst>
              <a:ext uri="{FF2B5EF4-FFF2-40B4-BE49-F238E27FC236}">
                <a16:creationId xmlns:a16="http://schemas.microsoft.com/office/drawing/2014/main" id="{AE2BD66E-E95E-0D79-F2E7-2CC684C0F87B}"/>
              </a:ext>
            </a:extLst>
          </p:cNvPr>
          <p:cNvCxnSpPr>
            <a:cxnSpLocks/>
          </p:cNvCxnSpPr>
          <p:nvPr userDrawn="1"/>
        </p:nvCxnSpPr>
        <p:spPr>
          <a:xfrm>
            <a:off x="378327" y="737948"/>
            <a:ext cx="114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464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hdr="0" dt="0"/>
  <p:txStyles>
    <p:titleStyle>
      <a:lvl1pPr algn="l" defTabSz="914400" rtl="0" eaLnBrk="1" latinLnBrk="0" hangingPunct="1">
        <a:lnSpc>
          <a:spcPct val="90000"/>
        </a:lnSpc>
        <a:spcBef>
          <a:spcPct val="0"/>
        </a:spcBef>
        <a:buNone/>
        <a:defRPr sz="2400" kern="1200">
          <a:solidFill>
            <a:srgbClr val="254D58"/>
          </a:solidFill>
          <a:latin typeface="Metropolis" panose="020B0604020202020204" charset="0"/>
          <a:ea typeface="+mj-ea"/>
          <a:cs typeface="+mj-cs"/>
        </a:defRPr>
      </a:lvl1pPr>
    </p:titleStyle>
    <p:bodyStyle>
      <a:lvl1pPr marL="228600" indent="-228600" algn="just" defTabSz="914400" rtl="0" eaLnBrk="1" latinLnBrk="0" hangingPunct="1">
        <a:lnSpc>
          <a:spcPct val="90000"/>
        </a:lnSpc>
        <a:spcBef>
          <a:spcPts val="1000"/>
        </a:spcBef>
        <a:buFont typeface="Arial" panose="020B0604020202020204" pitchFamily="34" charset="0"/>
        <a:buChar char="•"/>
        <a:defRPr sz="1800" kern="1200">
          <a:solidFill>
            <a:srgbClr val="254D58"/>
          </a:solidFill>
          <a:latin typeface="Metropolis" panose="020B0604020202020204" charset="0"/>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1600" kern="1200">
          <a:solidFill>
            <a:srgbClr val="254D58"/>
          </a:solidFill>
          <a:latin typeface="Metropolis" panose="020B0604020202020204" charset="0"/>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4D58"/>
          </a:solidFill>
          <a:latin typeface="Metropolis" panose="020B0604020202020204" charset="0"/>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200" kern="1200">
          <a:solidFill>
            <a:srgbClr val="254D58"/>
          </a:solidFill>
          <a:latin typeface="Metropolis" panose="020B0604020202020204" charset="0"/>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200" kern="1200">
          <a:solidFill>
            <a:srgbClr val="254D58"/>
          </a:solidFill>
          <a:latin typeface="Metropolis"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7.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jpeg"/><Relationship Id="rId5" Type="http://schemas.microsoft.com/office/2007/relationships/hdphoto" Target="../media/hdphoto3.wdp"/><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source.benchmarkminerals.com/article/infographic-china-controls-three-quarters-of-graphite-anode-supply-chain"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emf"/><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3793330-7355-285C-7E2F-1CEC112AE78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 y="-1"/>
            <a:ext cx="12192000" cy="5320041"/>
          </a:xfrm>
          <a:prstGeom prst="rect">
            <a:avLst/>
          </a:prstGeom>
        </p:spPr>
      </p:pic>
      <p:sp>
        <p:nvSpPr>
          <p:cNvPr id="7" name="Rectangle 6">
            <a:extLst>
              <a:ext uri="{FF2B5EF4-FFF2-40B4-BE49-F238E27FC236}">
                <a16:creationId xmlns:a16="http://schemas.microsoft.com/office/drawing/2014/main" id="{0695D61F-0EDF-C3DE-2759-A4CB3B0349DD}"/>
              </a:ext>
            </a:extLst>
          </p:cNvPr>
          <p:cNvSpPr/>
          <p:nvPr/>
        </p:nvSpPr>
        <p:spPr>
          <a:xfrm>
            <a:off x="0" y="4667250"/>
            <a:ext cx="12214320" cy="2190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2">
            <a:extLst>
              <a:ext uri="{FF2B5EF4-FFF2-40B4-BE49-F238E27FC236}">
                <a16:creationId xmlns:a16="http://schemas.microsoft.com/office/drawing/2014/main" id="{70BFD569-C76D-BA40-A163-6C986EE9613D}"/>
              </a:ext>
            </a:extLst>
          </p:cNvPr>
          <p:cNvSpPr>
            <a:spLocks noGrp="1"/>
          </p:cNvSpPr>
          <p:nvPr/>
        </p:nvSpPr>
        <p:spPr>
          <a:xfrm>
            <a:off x="9651911" y="6236665"/>
            <a:ext cx="2101111" cy="411332"/>
          </a:xfrm>
          <a:prstGeom prst="rect">
            <a:avLst/>
          </a:prstGeom>
        </p:spPr>
        <p:txBody>
          <a:bodyPr vert="horz" wrap="square" lIns="91440" tIns="45720" rIns="91440" bIns="45720" rtlCol="0" anchor="b">
            <a:noAutofit/>
          </a:bodyPr>
          <a:lstStyle>
            <a:lvl1pPr algn="l" defTabSz="914400" rtl="0" eaLnBrk="1" latinLnBrk="0" hangingPunct="1">
              <a:lnSpc>
                <a:spcPct val="90000"/>
              </a:lnSpc>
              <a:spcBef>
                <a:spcPct val="0"/>
              </a:spcBef>
              <a:buNone/>
              <a:defRPr lang="en-GB" sz="4800" b="1" kern="1200" spc="-150" baseline="0">
                <a:solidFill>
                  <a:schemeClr val="bg1"/>
                </a:solidFill>
                <a:latin typeface="+mj-lt"/>
                <a:ea typeface="+mj-ea"/>
                <a:cs typeface="+mj-cs"/>
              </a:defRPr>
            </a:lvl1pPr>
          </a:lstStyle>
          <a:p>
            <a:pPr>
              <a:lnSpc>
                <a:spcPct val="100000"/>
              </a:lnSpc>
            </a:pPr>
            <a:endParaRPr lang="en-US" sz="1400" b="0" spc="0" dirty="0">
              <a:solidFill>
                <a:srgbClr val="254D58"/>
              </a:solidFill>
              <a:latin typeface="Metropolis Medium" pitchFamily="2" charset="77"/>
            </a:endParaRPr>
          </a:p>
        </p:txBody>
      </p:sp>
      <p:sp>
        <p:nvSpPr>
          <p:cNvPr id="13" name="Title 2">
            <a:extLst>
              <a:ext uri="{FF2B5EF4-FFF2-40B4-BE49-F238E27FC236}">
                <a16:creationId xmlns:a16="http://schemas.microsoft.com/office/drawing/2014/main" id="{7B72EE39-65B4-DD4B-BB3A-2B98678654D8}"/>
              </a:ext>
            </a:extLst>
          </p:cNvPr>
          <p:cNvSpPr>
            <a:spLocks noGrp="1"/>
          </p:cNvSpPr>
          <p:nvPr/>
        </p:nvSpPr>
        <p:spPr>
          <a:xfrm>
            <a:off x="0" y="4526360"/>
            <a:ext cx="9541065" cy="2034155"/>
          </a:xfrm>
          <a:prstGeom prst="rect">
            <a:avLst/>
          </a:prstGeom>
        </p:spPr>
        <p:txBody>
          <a:bodyPr vert="horz" wrap="square" lIns="91440" tIns="45720" rIns="91440" bIns="45720" rtlCol="0" anchor="b">
            <a:noAutofit/>
          </a:bodyPr>
          <a:lstStyle>
            <a:lvl1pPr algn="l" defTabSz="914400" rtl="0" eaLnBrk="1" latinLnBrk="0" hangingPunct="1">
              <a:lnSpc>
                <a:spcPct val="90000"/>
              </a:lnSpc>
              <a:spcBef>
                <a:spcPct val="0"/>
              </a:spcBef>
              <a:buNone/>
              <a:defRPr lang="en-GB" sz="4800" b="1" kern="1200" spc="-150" baseline="0">
                <a:solidFill>
                  <a:schemeClr val="bg1"/>
                </a:solidFill>
                <a:latin typeface="+mj-lt"/>
                <a:ea typeface="+mj-ea"/>
                <a:cs typeface="+mj-cs"/>
              </a:defRPr>
            </a:lvl1pPr>
          </a:lstStyle>
          <a:p>
            <a:pPr>
              <a:lnSpc>
                <a:spcPct val="100000"/>
              </a:lnSpc>
            </a:pPr>
            <a:endParaRPr lang="en-GB" sz="3200" b="0" spc="0" dirty="0">
              <a:solidFill>
                <a:schemeClr val="tx1"/>
              </a:solidFill>
              <a:latin typeface="Metropolis Medium" pitchFamily="2" charset="77"/>
            </a:endParaRPr>
          </a:p>
        </p:txBody>
      </p:sp>
      <p:sp>
        <p:nvSpPr>
          <p:cNvPr id="10" name="Title 2">
            <a:extLst>
              <a:ext uri="{FF2B5EF4-FFF2-40B4-BE49-F238E27FC236}">
                <a16:creationId xmlns:a16="http://schemas.microsoft.com/office/drawing/2014/main" id="{2E61C974-178B-0F9F-DC24-DF9F69D1E004}"/>
              </a:ext>
            </a:extLst>
          </p:cNvPr>
          <p:cNvSpPr>
            <a:spLocks noGrp="1"/>
          </p:cNvSpPr>
          <p:nvPr/>
        </p:nvSpPr>
        <p:spPr>
          <a:xfrm>
            <a:off x="229982" y="4574367"/>
            <a:ext cx="9384163" cy="1528139"/>
          </a:xfrm>
          <a:prstGeom prst="rect">
            <a:avLst/>
          </a:prstGeom>
        </p:spPr>
        <p:txBody>
          <a:bodyPr vert="horz" wrap="square" lIns="91440" tIns="45720" rIns="91440" bIns="45720" rtlCol="0" anchor="b">
            <a:noAutofit/>
          </a:bodyPr>
          <a:lstStyle>
            <a:lvl1pPr algn="l" defTabSz="914400" rtl="0" eaLnBrk="1" latinLnBrk="0" hangingPunct="1">
              <a:lnSpc>
                <a:spcPct val="90000"/>
              </a:lnSpc>
              <a:spcBef>
                <a:spcPct val="0"/>
              </a:spcBef>
              <a:buNone/>
              <a:defRPr lang="en-GB" sz="4800" b="1" kern="1200" spc="-150" baseline="0">
                <a:solidFill>
                  <a:schemeClr val="bg1"/>
                </a:solidFill>
                <a:latin typeface="+mj-lt"/>
                <a:ea typeface="+mj-ea"/>
                <a:cs typeface="+mj-cs"/>
              </a:defRPr>
            </a:lvl1pPr>
          </a:lstStyle>
          <a:p>
            <a:pPr>
              <a:lnSpc>
                <a:spcPct val="100000"/>
              </a:lnSpc>
            </a:pPr>
            <a:r>
              <a:rPr lang="en-GB" sz="3600" spc="0" dirty="0">
                <a:solidFill>
                  <a:srgbClr val="254D58"/>
                </a:solidFill>
                <a:latin typeface="Metropolis" pitchFamily="2" charset="77"/>
                <a:ea typeface="+mn-ea"/>
                <a:cs typeface="+mn-cs"/>
              </a:rPr>
              <a:t>Amitsoq: Graphite Supply for Europe</a:t>
            </a:r>
          </a:p>
        </p:txBody>
      </p:sp>
      <p:sp>
        <p:nvSpPr>
          <p:cNvPr id="14" name="Footer Placeholder 7">
            <a:extLst>
              <a:ext uri="{FF2B5EF4-FFF2-40B4-BE49-F238E27FC236}">
                <a16:creationId xmlns:a16="http://schemas.microsoft.com/office/drawing/2014/main" id="{4A7197D7-264D-0FF6-98A7-A8F1924209D8}"/>
              </a:ext>
            </a:extLst>
          </p:cNvPr>
          <p:cNvSpPr txBox="1">
            <a:spLocks/>
          </p:cNvSpPr>
          <p:nvPr/>
        </p:nvSpPr>
        <p:spPr>
          <a:xfrm>
            <a:off x="229982" y="6416203"/>
            <a:ext cx="1797601" cy="3671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spc="300" dirty="0">
                <a:solidFill>
                  <a:srgbClr val="254D58"/>
                </a:solidFill>
                <a:latin typeface="Metropolis" panose="020B0604020202020204" charset="0"/>
              </a:rPr>
              <a:t>October 2025 </a:t>
            </a:r>
            <a:endParaRPr lang="en-GB" sz="1200" spc="300" dirty="0">
              <a:solidFill>
                <a:srgbClr val="254D58"/>
              </a:solidFill>
              <a:latin typeface="Metropolis" panose="020B0604020202020204" charset="0"/>
            </a:endParaRPr>
          </a:p>
        </p:txBody>
      </p:sp>
      <p:pic>
        <p:nvPicPr>
          <p:cNvPr id="5" name="Picture 4" descr="A logo with letters and numbers&#10;&#10;Description automatically generated">
            <a:extLst>
              <a:ext uri="{FF2B5EF4-FFF2-40B4-BE49-F238E27FC236}">
                <a16:creationId xmlns:a16="http://schemas.microsoft.com/office/drawing/2014/main" id="{04D29E5E-CA6C-D953-5FE9-D69AAA6002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6591" y="6166330"/>
            <a:ext cx="3888493" cy="600367"/>
          </a:xfrm>
          <a:prstGeom prst="rect">
            <a:avLst/>
          </a:prstGeom>
        </p:spPr>
      </p:pic>
      <p:pic>
        <p:nvPicPr>
          <p:cNvPr id="3" name="Picture 6" descr="EU-flag">
            <a:extLst>
              <a:ext uri="{FF2B5EF4-FFF2-40B4-BE49-F238E27FC236}">
                <a16:creationId xmlns:a16="http://schemas.microsoft.com/office/drawing/2014/main" id="{F9E4E534-CD17-DE78-906E-99466D66DB0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124093" y="343439"/>
            <a:ext cx="1459653" cy="9626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EFB281-7AC9-7AEC-37D4-18D78461FE90}"/>
              </a:ext>
            </a:extLst>
          </p:cNvPr>
          <p:cNvSpPr txBox="1"/>
          <p:nvPr/>
        </p:nvSpPr>
        <p:spPr>
          <a:xfrm>
            <a:off x="9058471" y="1376497"/>
            <a:ext cx="3590896" cy="830997"/>
          </a:xfrm>
          <a:prstGeom prst="rect">
            <a:avLst/>
          </a:prstGeom>
          <a:noFill/>
        </p:spPr>
        <p:txBody>
          <a:bodyPr wrap="square" rtlCol="0">
            <a:spAutoFit/>
          </a:bodyPr>
          <a:lstStyle/>
          <a:p>
            <a:pPr algn="ctr"/>
            <a:r>
              <a:rPr lang="en-DK" sz="2400">
                <a:solidFill>
                  <a:srgbClr val="254D58"/>
                </a:solidFill>
                <a:latin typeface="Metropolis" pitchFamily="2" charset="77"/>
                <a:cs typeface="Broadway" panose="020F0502020204030204" pitchFamily="34" charset="0"/>
              </a:rPr>
              <a:t>European Union</a:t>
            </a:r>
          </a:p>
          <a:p>
            <a:pPr algn="ctr"/>
            <a:r>
              <a:rPr lang="en-DK" sz="2400">
                <a:solidFill>
                  <a:srgbClr val="254D58"/>
                </a:solidFill>
                <a:latin typeface="Metropolis" pitchFamily="2" charset="77"/>
                <a:cs typeface="Broadway" panose="020F0502020204030204" pitchFamily="34" charset="0"/>
              </a:rPr>
              <a:t>Strategic Project</a:t>
            </a:r>
          </a:p>
        </p:txBody>
      </p:sp>
      <p:pic>
        <p:nvPicPr>
          <p:cNvPr id="8" name="Picture 7" descr="A blue hexagon with white text and a check mark&#10;&#10;AI-generated content may be incorrect.">
            <a:extLst>
              <a:ext uri="{FF2B5EF4-FFF2-40B4-BE49-F238E27FC236}">
                <a16:creationId xmlns:a16="http://schemas.microsoft.com/office/drawing/2014/main" id="{6D739742-E0C5-886A-13EE-D17186B9B9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41067" y="3473265"/>
            <a:ext cx="1425704" cy="1743837"/>
          </a:xfrm>
          <a:prstGeom prst="rect">
            <a:avLst/>
          </a:prstGeom>
        </p:spPr>
      </p:pic>
    </p:spTree>
    <p:extLst>
      <p:ext uri="{BB962C8B-B14F-4D97-AF65-F5344CB8AC3E}">
        <p14:creationId xmlns:p14="http://schemas.microsoft.com/office/powerpoint/2010/main" val="1545298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53C7C-9C33-43DF-3B93-186942CB2261}"/>
            </a:ext>
          </a:extLst>
        </p:cNvPr>
        <p:cNvGrpSpPr/>
        <p:nvPr/>
      </p:nvGrpSpPr>
      <p:grpSpPr>
        <a:xfrm>
          <a:off x="0" y="0"/>
          <a:ext cx="0" cy="0"/>
          <a:chOff x="0" y="0"/>
          <a:chExt cx="0" cy="0"/>
        </a:xfrm>
      </p:grpSpPr>
      <p:pic>
        <p:nvPicPr>
          <p:cNvPr id="13" name="Picture 2" descr="APC - Advanced Propulsion Centre">
            <a:extLst>
              <a:ext uri="{FF2B5EF4-FFF2-40B4-BE49-F238E27FC236}">
                <a16:creationId xmlns:a16="http://schemas.microsoft.com/office/drawing/2014/main" id="{D173517F-84F4-8C47-315C-57F126728F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02893" y="4149408"/>
            <a:ext cx="2085903" cy="11681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E653ED4-5C5F-445E-2B4D-09AF13CA9C4E}"/>
              </a:ext>
            </a:extLst>
          </p:cNvPr>
          <p:cNvSpPr/>
          <p:nvPr/>
        </p:nvSpPr>
        <p:spPr>
          <a:xfrm>
            <a:off x="0" y="5282119"/>
            <a:ext cx="12192000" cy="1575881"/>
          </a:xfrm>
          <a:prstGeom prst="rect">
            <a:avLst/>
          </a:prstGeom>
          <a:solidFill>
            <a:srgbClr val="C3DE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C3DEDC"/>
              </a:solidFill>
            </a:endParaRPr>
          </a:p>
        </p:txBody>
      </p:sp>
      <p:sp>
        <p:nvSpPr>
          <p:cNvPr id="5" name="Title 4">
            <a:extLst>
              <a:ext uri="{FF2B5EF4-FFF2-40B4-BE49-F238E27FC236}">
                <a16:creationId xmlns:a16="http://schemas.microsoft.com/office/drawing/2014/main" id="{0975F783-4B1E-E609-ECF3-DC1529C48FF9}"/>
              </a:ext>
            </a:extLst>
          </p:cNvPr>
          <p:cNvSpPr>
            <a:spLocks noGrp="1"/>
          </p:cNvSpPr>
          <p:nvPr>
            <p:ph type="title"/>
          </p:nvPr>
        </p:nvSpPr>
        <p:spPr>
          <a:xfrm>
            <a:off x="184830" y="345380"/>
            <a:ext cx="11168974" cy="266532"/>
          </a:xfrm>
        </p:spPr>
        <p:txBody>
          <a:bodyPr>
            <a:noAutofit/>
          </a:bodyPr>
          <a:lstStyle/>
          <a:p>
            <a:r>
              <a:rPr lang="en-GB" b="1" dirty="0"/>
              <a:t>Strong Project Economics, Mine / AAM plant</a:t>
            </a:r>
            <a:endParaRPr lang="en-GB" b="1" dirty="0">
              <a:solidFill>
                <a:srgbClr val="264D58"/>
              </a:solidFill>
              <a:latin typeface="Metropolis"/>
            </a:endParaRPr>
          </a:p>
        </p:txBody>
      </p:sp>
      <p:sp>
        <p:nvSpPr>
          <p:cNvPr id="11" name="TextBox 10">
            <a:extLst>
              <a:ext uri="{FF2B5EF4-FFF2-40B4-BE49-F238E27FC236}">
                <a16:creationId xmlns:a16="http://schemas.microsoft.com/office/drawing/2014/main" id="{A7CCD766-73CE-E31D-6B00-7416362B94AA}"/>
              </a:ext>
            </a:extLst>
          </p:cNvPr>
          <p:cNvSpPr txBox="1"/>
          <p:nvPr/>
        </p:nvSpPr>
        <p:spPr>
          <a:xfrm>
            <a:off x="6286313" y="5420140"/>
            <a:ext cx="5720857" cy="923330"/>
          </a:xfrm>
          <a:prstGeom prst="rect">
            <a:avLst/>
          </a:prstGeom>
          <a:noFill/>
          <a:ln w="28575">
            <a:solidFill>
              <a:schemeClr val="tx1"/>
            </a:solidFill>
          </a:ln>
        </p:spPr>
        <p:txBody>
          <a:bodyPr wrap="square">
            <a:spAutoFit/>
          </a:bodyPr>
          <a:lstStyle/>
          <a:p>
            <a:r>
              <a:rPr lang="en-GB" b="1" dirty="0">
                <a:solidFill>
                  <a:srgbClr val="254D58"/>
                </a:solidFill>
                <a:latin typeface="Metropolis" pitchFamily="2" charset="77"/>
              </a:rPr>
              <a:t>AAM Processing Plant</a:t>
            </a:r>
          </a:p>
          <a:p>
            <a:r>
              <a:rPr lang="en-GB" dirty="0">
                <a:solidFill>
                  <a:srgbClr val="254D58"/>
                </a:solidFill>
                <a:latin typeface="Metropolis" pitchFamily="2" charset="77"/>
              </a:rPr>
              <a:t>After-Tax IRR	26.51% 			US$ Mil.</a:t>
            </a:r>
          </a:p>
          <a:p>
            <a:r>
              <a:rPr lang="en-GB" dirty="0">
                <a:solidFill>
                  <a:srgbClr val="254D58"/>
                </a:solidFill>
                <a:latin typeface="Metropolis" pitchFamily="2" charset="77"/>
              </a:rPr>
              <a:t>After-tax </a:t>
            </a:r>
            <a:r>
              <a:rPr lang="en-GB" b="1" dirty="0">
                <a:solidFill>
                  <a:srgbClr val="254D58"/>
                </a:solidFill>
                <a:latin typeface="Metropolis" pitchFamily="2" charset="77"/>
              </a:rPr>
              <a:t>NPV</a:t>
            </a:r>
            <a:r>
              <a:rPr lang="en-GB" dirty="0">
                <a:solidFill>
                  <a:srgbClr val="254D58"/>
                </a:solidFill>
                <a:latin typeface="Metropolis" pitchFamily="2" charset="77"/>
              </a:rPr>
              <a:t> at 8% discounting		</a:t>
            </a:r>
            <a:r>
              <a:rPr lang="en-GB" b="1" dirty="0">
                <a:solidFill>
                  <a:srgbClr val="254D58"/>
                </a:solidFill>
                <a:latin typeface="Metropolis" pitchFamily="2" charset="77"/>
              </a:rPr>
              <a:t>621.46</a:t>
            </a:r>
          </a:p>
        </p:txBody>
      </p:sp>
      <p:sp>
        <p:nvSpPr>
          <p:cNvPr id="10" name="TextBox 9">
            <a:extLst>
              <a:ext uri="{FF2B5EF4-FFF2-40B4-BE49-F238E27FC236}">
                <a16:creationId xmlns:a16="http://schemas.microsoft.com/office/drawing/2014/main" id="{501532D4-98B4-C445-1745-CE94265E904B}"/>
              </a:ext>
            </a:extLst>
          </p:cNvPr>
          <p:cNvSpPr txBox="1"/>
          <p:nvPr/>
        </p:nvSpPr>
        <p:spPr>
          <a:xfrm>
            <a:off x="400988" y="2987919"/>
            <a:ext cx="7804267" cy="2370970"/>
          </a:xfrm>
          <a:prstGeom prst="rect">
            <a:avLst/>
          </a:prstGeom>
          <a:noFill/>
        </p:spPr>
        <p:txBody>
          <a:bodyPr wrap="square" lIns="91440" tIns="45720" rIns="91440" bIns="45720" anchor="t">
            <a:spAutoFit/>
          </a:bodyPr>
          <a:lstStyle/>
          <a:p>
            <a:pPr algn="just">
              <a:lnSpc>
                <a:spcPts val="2500"/>
              </a:lnSpc>
              <a:spcBef>
                <a:spcPts val="600"/>
              </a:spcBef>
            </a:pPr>
            <a:r>
              <a:rPr lang="en-GB" sz="1600" b="1" dirty="0">
                <a:solidFill>
                  <a:srgbClr val="254D58"/>
                </a:solidFill>
                <a:effectLst/>
                <a:latin typeface="Metropolis"/>
                <a:ea typeface="Calibri" panose="020F0502020204030204" pitchFamily="34" charset="0"/>
              </a:rPr>
              <a:t>AAM Processing Plant PFS </a:t>
            </a:r>
            <a:r>
              <a:rPr lang="en-GB" sz="1600" dirty="0">
                <a:solidFill>
                  <a:srgbClr val="254D58"/>
                </a:solidFill>
                <a:effectLst/>
                <a:latin typeface="Metropolis"/>
                <a:ea typeface="Calibri" panose="020F0502020204030204" pitchFamily="34" charset="0"/>
              </a:rPr>
              <a:t>(SLR Consulting, June 2024)</a:t>
            </a:r>
          </a:p>
          <a:p>
            <a:pPr marL="342900" indent="-342900" algn="just">
              <a:lnSpc>
                <a:spcPts val="2500"/>
              </a:lnSpc>
              <a:spcBef>
                <a:spcPts val="600"/>
              </a:spcBef>
              <a:buFont typeface="Symbol" pitchFamily="2" charset="2"/>
              <a:buChar char=""/>
            </a:pPr>
            <a:r>
              <a:rPr lang="en-GB" sz="1600" dirty="0">
                <a:solidFill>
                  <a:srgbClr val="254D58"/>
                </a:solidFill>
                <a:effectLst/>
                <a:latin typeface="Metropolis"/>
                <a:ea typeface="Calibri" panose="020F0502020204030204" pitchFamily="34" charset="0"/>
              </a:rPr>
              <a:t>Initial capital cost (Capex): </a:t>
            </a:r>
            <a:r>
              <a:rPr lang="en-GB" sz="1600" b="1" dirty="0">
                <a:solidFill>
                  <a:srgbClr val="254D58"/>
                </a:solidFill>
                <a:effectLst/>
                <a:latin typeface="Metropolis"/>
                <a:ea typeface="Calibri" panose="020F0502020204030204" pitchFamily="34" charset="0"/>
              </a:rPr>
              <a:t>US$ 340 M</a:t>
            </a:r>
            <a:r>
              <a:rPr lang="en-GB" sz="1600" dirty="0">
                <a:solidFill>
                  <a:srgbClr val="254D58"/>
                </a:solidFill>
                <a:effectLst/>
                <a:latin typeface="Metropolis"/>
                <a:ea typeface="Calibri" panose="020F0502020204030204" pitchFamily="34" charset="0"/>
              </a:rPr>
              <a:t> inclusive of 25% contingency</a:t>
            </a:r>
            <a:endParaRPr lang="en-DK" sz="1600" dirty="0">
              <a:solidFill>
                <a:srgbClr val="254D58"/>
              </a:solidFill>
              <a:effectLst/>
              <a:latin typeface="Metropolis" panose="020B0604020202020204" charset="0"/>
              <a:ea typeface="Calibri" panose="020F0502020204030204" pitchFamily="34" charset="0"/>
            </a:endParaRPr>
          </a:p>
          <a:p>
            <a:pPr marL="342900" indent="-342900" algn="just">
              <a:lnSpc>
                <a:spcPts val="2500"/>
              </a:lnSpc>
              <a:spcBef>
                <a:spcPts val="600"/>
              </a:spcBef>
              <a:buFont typeface="Symbol" pitchFamily="2" charset="2"/>
              <a:buChar char=""/>
            </a:pPr>
            <a:r>
              <a:rPr lang="en-GB" sz="1600" dirty="0">
                <a:solidFill>
                  <a:srgbClr val="254D58"/>
                </a:solidFill>
                <a:effectLst/>
                <a:latin typeface="Metropolis"/>
                <a:ea typeface="Calibri" panose="020F0502020204030204" pitchFamily="34" charset="0"/>
              </a:rPr>
              <a:t>Av. operating costs (</a:t>
            </a:r>
            <a:r>
              <a:rPr lang="en-GB" sz="1600" dirty="0" err="1">
                <a:solidFill>
                  <a:srgbClr val="254D58"/>
                </a:solidFill>
                <a:effectLst/>
                <a:latin typeface="Metropolis"/>
                <a:ea typeface="Calibri" panose="020F0502020204030204" pitchFamily="34" charset="0"/>
              </a:rPr>
              <a:t>Opex</a:t>
            </a:r>
            <a:r>
              <a:rPr lang="en-GB" sz="1600" dirty="0">
                <a:solidFill>
                  <a:srgbClr val="254D58"/>
                </a:solidFill>
                <a:effectLst/>
                <a:latin typeface="Metropolis"/>
                <a:ea typeface="Calibri" panose="020F0502020204030204" pitchFamily="34" charset="0"/>
              </a:rPr>
              <a:t>): </a:t>
            </a:r>
            <a:r>
              <a:rPr lang="en-GB" sz="1600" b="1" dirty="0">
                <a:solidFill>
                  <a:srgbClr val="254D58"/>
                </a:solidFill>
                <a:effectLst/>
                <a:latin typeface="Metropolis"/>
                <a:ea typeface="Calibri" panose="020F0502020204030204" pitchFamily="34" charset="0"/>
              </a:rPr>
              <a:t>US$ 1,872/t</a:t>
            </a:r>
            <a:r>
              <a:rPr lang="en-GB" sz="1600" dirty="0">
                <a:solidFill>
                  <a:srgbClr val="254D58"/>
                </a:solidFill>
                <a:effectLst/>
                <a:latin typeface="Metropolis"/>
                <a:ea typeface="Calibri" panose="020F0502020204030204" pitchFamily="34" charset="0"/>
              </a:rPr>
              <a:t> </a:t>
            </a:r>
            <a:r>
              <a:rPr lang="en-GB" sz="1600" dirty="0">
                <a:solidFill>
                  <a:srgbClr val="254D58"/>
                </a:solidFill>
                <a:latin typeface="Metropolis"/>
                <a:ea typeface="Calibri" panose="020F0502020204030204" pitchFamily="34" charset="0"/>
              </a:rPr>
              <a:t>C</a:t>
            </a:r>
            <a:r>
              <a:rPr lang="en-GB" sz="1600" dirty="0">
                <a:solidFill>
                  <a:srgbClr val="254D58"/>
                </a:solidFill>
                <a:effectLst/>
                <a:latin typeface="Metropolis"/>
                <a:ea typeface="Calibri" panose="020F0502020204030204" pitchFamily="34" charset="0"/>
              </a:rPr>
              <a:t>SPG (AAM)</a:t>
            </a:r>
            <a:endParaRPr lang="en-GB" sz="1600" dirty="0">
              <a:solidFill>
                <a:srgbClr val="254D58"/>
              </a:solidFill>
              <a:effectLst/>
              <a:latin typeface="Metropolis" panose="020B0604020202020204" charset="0"/>
              <a:ea typeface="Calibri" panose="020F0502020204030204" pitchFamily="34" charset="0"/>
            </a:endParaRPr>
          </a:p>
          <a:p>
            <a:pPr marL="342900" indent="-342900" algn="just">
              <a:lnSpc>
                <a:spcPts val="2500"/>
              </a:lnSpc>
              <a:spcBef>
                <a:spcPts val="600"/>
              </a:spcBef>
              <a:buFont typeface="Symbol" pitchFamily="2" charset="2"/>
              <a:buChar char=""/>
            </a:pPr>
            <a:r>
              <a:rPr lang="en-GB" sz="1600" dirty="0">
                <a:solidFill>
                  <a:srgbClr val="254D58"/>
                </a:solidFill>
                <a:latin typeface="Metropolis"/>
                <a:ea typeface="Calibri" panose="020F0502020204030204" pitchFamily="34" charset="0"/>
              </a:rPr>
              <a:t>4</a:t>
            </a:r>
            <a:r>
              <a:rPr lang="en-GB" sz="1600" dirty="0">
                <a:solidFill>
                  <a:srgbClr val="254D58"/>
                </a:solidFill>
                <a:effectLst/>
                <a:latin typeface="Metropolis"/>
                <a:ea typeface="Calibri" panose="020F0502020204030204" pitchFamily="34" charset="0"/>
              </a:rPr>
              <a:t>-year payback period on capital from start of production</a:t>
            </a:r>
          </a:p>
          <a:p>
            <a:pPr marL="342900" indent="-342900" algn="just">
              <a:lnSpc>
                <a:spcPts val="2500"/>
              </a:lnSpc>
              <a:spcBef>
                <a:spcPts val="600"/>
              </a:spcBef>
              <a:buFont typeface="Symbol" pitchFamily="2" charset="2"/>
              <a:buChar char=""/>
            </a:pPr>
            <a:r>
              <a:rPr lang="en-GB" sz="1600" dirty="0">
                <a:solidFill>
                  <a:srgbClr val="254D58"/>
                </a:solidFill>
                <a:effectLst/>
                <a:latin typeface="Metropolis"/>
                <a:ea typeface="Calibri" panose="020F0502020204030204" pitchFamily="34" charset="0"/>
              </a:rPr>
              <a:t>Based on 22 years of operation and av. </a:t>
            </a:r>
            <a:r>
              <a:rPr lang="en-GB" sz="1600" dirty="0">
                <a:solidFill>
                  <a:srgbClr val="254D58"/>
                </a:solidFill>
                <a:latin typeface="Metropolis" panose="020B0604020202020204" charset="0"/>
                <a:ea typeface="Calibri" panose="020F0502020204030204" pitchFamily="34" charset="0"/>
              </a:rPr>
              <a:t>40,000t graphite AAM/y</a:t>
            </a:r>
            <a:endParaRPr lang="en-GB" sz="1600" dirty="0">
              <a:solidFill>
                <a:srgbClr val="254D58"/>
              </a:solidFill>
              <a:effectLst/>
              <a:latin typeface="Metropolis" panose="020B0604020202020204" charset="0"/>
              <a:ea typeface="Calibri" panose="020F0502020204030204" pitchFamily="34" charset="0"/>
            </a:endParaRPr>
          </a:p>
          <a:p>
            <a:pPr marL="342900" indent="-342900" algn="just">
              <a:lnSpc>
                <a:spcPts val="2500"/>
              </a:lnSpc>
              <a:spcBef>
                <a:spcPts val="600"/>
              </a:spcBef>
              <a:buFont typeface="Symbol" pitchFamily="2" charset="2"/>
              <a:buChar char=""/>
            </a:pPr>
            <a:endParaRPr lang="en-GB" sz="1600" dirty="0">
              <a:solidFill>
                <a:srgbClr val="254D58"/>
              </a:solidFill>
              <a:effectLst/>
              <a:latin typeface="Metropolis"/>
              <a:ea typeface="Calibri" panose="020F0502020204030204" pitchFamily="34" charset="0"/>
            </a:endParaRPr>
          </a:p>
        </p:txBody>
      </p:sp>
      <p:sp>
        <p:nvSpPr>
          <p:cNvPr id="14" name="TextBox 13">
            <a:extLst>
              <a:ext uri="{FF2B5EF4-FFF2-40B4-BE49-F238E27FC236}">
                <a16:creationId xmlns:a16="http://schemas.microsoft.com/office/drawing/2014/main" id="{4B8CC9F2-D5AD-5F86-055D-9CC94BDCB337}"/>
              </a:ext>
            </a:extLst>
          </p:cNvPr>
          <p:cNvSpPr txBox="1"/>
          <p:nvPr/>
        </p:nvSpPr>
        <p:spPr>
          <a:xfrm>
            <a:off x="8369075" y="4400727"/>
            <a:ext cx="1798890" cy="584775"/>
          </a:xfrm>
          <a:prstGeom prst="rect">
            <a:avLst/>
          </a:prstGeom>
          <a:noFill/>
        </p:spPr>
        <p:txBody>
          <a:bodyPr wrap="none" rtlCol="0">
            <a:spAutoFit/>
          </a:bodyPr>
          <a:lstStyle/>
          <a:p>
            <a:r>
              <a:rPr lang="en-DK" sz="1600" i="1" dirty="0">
                <a:latin typeface="Metropolis" pitchFamily="2" charset="77"/>
              </a:rPr>
              <a:t>Feasibility Study</a:t>
            </a:r>
          </a:p>
          <a:p>
            <a:r>
              <a:rPr lang="en-DK" sz="1600" i="1" dirty="0">
                <a:latin typeface="Metropolis" pitchFamily="2" charset="77"/>
              </a:rPr>
              <a:t>supported by:</a:t>
            </a:r>
          </a:p>
        </p:txBody>
      </p:sp>
      <p:pic>
        <p:nvPicPr>
          <p:cNvPr id="2" name="Picture 1">
            <a:extLst>
              <a:ext uri="{FF2B5EF4-FFF2-40B4-BE49-F238E27FC236}">
                <a16:creationId xmlns:a16="http://schemas.microsoft.com/office/drawing/2014/main" id="{97C33816-9734-AECC-86C5-A9591BB4A1F5}"/>
              </a:ext>
            </a:extLst>
          </p:cNvPr>
          <p:cNvPicPr>
            <a:picLocks noChangeAspect="1"/>
          </p:cNvPicPr>
          <p:nvPr/>
        </p:nvPicPr>
        <p:blipFill>
          <a:blip r:embed="rId3"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9878626" y="6429699"/>
            <a:ext cx="2240280" cy="345890"/>
          </a:xfrm>
          <a:prstGeom prst="rect">
            <a:avLst/>
          </a:prstGeom>
        </p:spPr>
      </p:pic>
      <p:sp>
        <p:nvSpPr>
          <p:cNvPr id="3" name="TextBox 2">
            <a:extLst>
              <a:ext uri="{FF2B5EF4-FFF2-40B4-BE49-F238E27FC236}">
                <a16:creationId xmlns:a16="http://schemas.microsoft.com/office/drawing/2014/main" id="{F3FAA644-2317-4BE6-0751-0D37B772884E}"/>
              </a:ext>
            </a:extLst>
          </p:cNvPr>
          <p:cNvSpPr txBox="1"/>
          <p:nvPr/>
        </p:nvSpPr>
        <p:spPr>
          <a:xfrm>
            <a:off x="400988" y="859910"/>
            <a:ext cx="9082196" cy="1973425"/>
          </a:xfrm>
          <a:prstGeom prst="rect">
            <a:avLst/>
          </a:prstGeom>
          <a:noFill/>
        </p:spPr>
        <p:txBody>
          <a:bodyPr wrap="square">
            <a:spAutoFit/>
          </a:bodyPr>
          <a:lstStyle/>
          <a:p>
            <a:pPr lvl="0" algn="just">
              <a:lnSpc>
                <a:spcPts val="2500"/>
              </a:lnSpc>
              <a:spcBef>
                <a:spcPts val="600"/>
              </a:spcBef>
            </a:pPr>
            <a:r>
              <a:rPr lang="en-GB" sz="1600" b="1" dirty="0">
                <a:solidFill>
                  <a:srgbClr val="254D58"/>
                </a:solidFill>
                <a:latin typeface="Metropolis" panose="020B0604020202020204" charset="0"/>
                <a:ea typeface="Calibri" panose="020F0502020204030204" pitchFamily="34" charset="0"/>
              </a:rPr>
              <a:t>Amitsoq Graphite Mine PEA </a:t>
            </a:r>
            <a:r>
              <a:rPr lang="en-GB" sz="1600" dirty="0">
                <a:solidFill>
                  <a:srgbClr val="254D58"/>
                </a:solidFill>
                <a:latin typeface="Metropolis" panose="020B0604020202020204" charset="0"/>
                <a:ea typeface="Calibri" panose="020F0502020204030204" pitchFamily="34" charset="0"/>
              </a:rPr>
              <a:t>(SLR Consulting, Oct 2023)</a:t>
            </a:r>
            <a:endParaRPr lang="en-GB" sz="1600" dirty="0">
              <a:solidFill>
                <a:srgbClr val="254D58"/>
              </a:solidFill>
              <a:effectLst/>
              <a:latin typeface="Metropolis" panose="020B0604020202020204" charset="0"/>
              <a:ea typeface="Calibri" panose="020F0502020204030204" pitchFamily="34" charset="0"/>
            </a:endParaRPr>
          </a:p>
          <a:p>
            <a:pPr marL="342900" lvl="0" indent="-342900" algn="just">
              <a:lnSpc>
                <a:spcPts val="2500"/>
              </a:lnSpc>
              <a:spcBef>
                <a:spcPts val="600"/>
              </a:spcBef>
              <a:buFont typeface="Symbol" pitchFamily="2" charset="2"/>
              <a:buChar char=""/>
            </a:pPr>
            <a:r>
              <a:rPr lang="en-GB" sz="1600" dirty="0">
                <a:solidFill>
                  <a:srgbClr val="254D58"/>
                </a:solidFill>
                <a:effectLst/>
                <a:latin typeface="Metropolis" panose="020B0604020202020204" charset="0"/>
                <a:ea typeface="Calibri" panose="020F0502020204030204" pitchFamily="34" charset="0"/>
              </a:rPr>
              <a:t>Initial capital cost (Capex): </a:t>
            </a:r>
            <a:r>
              <a:rPr lang="en-GB" sz="1600" b="1" dirty="0">
                <a:solidFill>
                  <a:srgbClr val="254D58"/>
                </a:solidFill>
                <a:effectLst/>
                <a:latin typeface="Metropolis" panose="020B0604020202020204" charset="0"/>
                <a:ea typeface="Calibri" panose="020F0502020204030204" pitchFamily="34" charset="0"/>
              </a:rPr>
              <a:t>US$ 131 M </a:t>
            </a:r>
            <a:r>
              <a:rPr lang="en-GB" sz="1600" dirty="0">
                <a:solidFill>
                  <a:srgbClr val="254D58"/>
                </a:solidFill>
                <a:effectLst/>
                <a:latin typeface="Metropolis" panose="020B0604020202020204" charset="0"/>
                <a:ea typeface="Calibri" panose="020F0502020204030204" pitchFamily="34" charset="0"/>
              </a:rPr>
              <a:t>inclusive of 25% contingency</a:t>
            </a:r>
            <a:endParaRPr lang="en-DK" sz="1600" dirty="0">
              <a:solidFill>
                <a:srgbClr val="254D58"/>
              </a:solidFill>
              <a:effectLst/>
              <a:latin typeface="Metropolis" panose="020B0604020202020204" charset="0"/>
              <a:ea typeface="Calibri" panose="020F0502020204030204" pitchFamily="34" charset="0"/>
            </a:endParaRPr>
          </a:p>
          <a:p>
            <a:pPr marL="342900" lvl="0" indent="-342900" algn="just">
              <a:lnSpc>
                <a:spcPts val="2500"/>
              </a:lnSpc>
              <a:spcBef>
                <a:spcPts val="600"/>
              </a:spcBef>
              <a:buFont typeface="Symbol" pitchFamily="2" charset="2"/>
              <a:buChar char=""/>
            </a:pPr>
            <a:r>
              <a:rPr lang="en-GB" sz="1600" dirty="0">
                <a:solidFill>
                  <a:srgbClr val="254D58"/>
                </a:solidFill>
                <a:effectLst/>
                <a:latin typeface="Metropolis" panose="020B0604020202020204" charset="0"/>
                <a:ea typeface="Calibri" panose="020F0502020204030204" pitchFamily="34" charset="0"/>
              </a:rPr>
              <a:t>Av. operating costs (</a:t>
            </a:r>
            <a:r>
              <a:rPr lang="en-GB" sz="1600" dirty="0" err="1">
                <a:solidFill>
                  <a:srgbClr val="254D58"/>
                </a:solidFill>
                <a:effectLst/>
                <a:latin typeface="Metropolis" panose="020B0604020202020204" charset="0"/>
                <a:ea typeface="Calibri" panose="020F0502020204030204" pitchFamily="34" charset="0"/>
              </a:rPr>
              <a:t>Opex</a:t>
            </a:r>
            <a:r>
              <a:rPr lang="en-GB" sz="1600" dirty="0">
                <a:solidFill>
                  <a:srgbClr val="254D58"/>
                </a:solidFill>
                <a:effectLst/>
                <a:latin typeface="Metropolis" panose="020B0604020202020204" charset="0"/>
                <a:ea typeface="Calibri" panose="020F0502020204030204" pitchFamily="34" charset="0"/>
              </a:rPr>
              <a:t>): </a:t>
            </a:r>
            <a:r>
              <a:rPr lang="en-GB" sz="1600" b="1" dirty="0">
                <a:solidFill>
                  <a:srgbClr val="254D58"/>
                </a:solidFill>
                <a:effectLst/>
                <a:latin typeface="Metropolis" panose="020B0604020202020204" charset="0"/>
                <a:ea typeface="Calibri" panose="020F0502020204030204" pitchFamily="34" charset="0"/>
              </a:rPr>
              <a:t>US$ 121/t </a:t>
            </a:r>
            <a:r>
              <a:rPr lang="en-GB" sz="1600" dirty="0">
                <a:solidFill>
                  <a:srgbClr val="254D58"/>
                </a:solidFill>
                <a:effectLst/>
                <a:latin typeface="Metropolis" panose="020B0604020202020204" charset="0"/>
                <a:ea typeface="Calibri" panose="020F0502020204030204" pitchFamily="34" charset="0"/>
              </a:rPr>
              <a:t>of milled ore, including shipping</a:t>
            </a:r>
            <a:endParaRPr lang="en-DK" sz="1600" dirty="0">
              <a:solidFill>
                <a:srgbClr val="254D58"/>
              </a:solidFill>
              <a:effectLst/>
              <a:latin typeface="Metropolis" panose="020B0604020202020204" charset="0"/>
              <a:ea typeface="Calibri" panose="020F0502020204030204" pitchFamily="34" charset="0"/>
            </a:endParaRPr>
          </a:p>
          <a:p>
            <a:pPr marL="342900" lvl="0" indent="-342900" algn="just">
              <a:lnSpc>
                <a:spcPts val="2500"/>
              </a:lnSpc>
              <a:spcBef>
                <a:spcPts val="600"/>
              </a:spcBef>
              <a:buFont typeface="Symbol" pitchFamily="2" charset="2"/>
              <a:buChar char=""/>
            </a:pPr>
            <a:r>
              <a:rPr lang="en-GB" sz="1600" dirty="0">
                <a:solidFill>
                  <a:srgbClr val="254D58"/>
                </a:solidFill>
                <a:latin typeface="Metropolis" panose="020B0604020202020204" charset="0"/>
                <a:ea typeface="Calibri" panose="020F0502020204030204" pitchFamily="34" charset="0"/>
              </a:rPr>
              <a:t>4</a:t>
            </a:r>
            <a:r>
              <a:rPr lang="en-GB" sz="1600" dirty="0">
                <a:solidFill>
                  <a:srgbClr val="254D58"/>
                </a:solidFill>
                <a:effectLst/>
                <a:latin typeface="Metropolis" panose="020B0604020202020204" charset="0"/>
                <a:ea typeface="Calibri" panose="020F0502020204030204" pitchFamily="34" charset="0"/>
              </a:rPr>
              <a:t>-year payback period after production start</a:t>
            </a:r>
          </a:p>
          <a:p>
            <a:pPr marL="342900" lvl="0" indent="-342900" algn="just">
              <a:lnSpc>
                <a:spcPts val="2500"/>
              </a:lnSpc>
              <a:spcBef>
                <a:spcPts val="600"/>
              </a:spcBef>
              <a:buFont typeface="Symbol" pitchFamily="2" charset="2"/>
              <a:buChar char=""/>
            </a:pPr>
            <a:r>
              <a:rPr lang="en-GB" sz="1600" dirty="0">
                <a:solidFill>
                  <a:srgbClr val="254D58"/>
                </a:solidFill>
                <a:effectLst/>
                <a:latin typeface="Metropolis" panose="020B0604020202020204" charset="0"/>
                <a:ea typeface="Calibri" panose="020F0502020204030204" pitchFamily="34" charset="0"/>
              </a:rPr>
              <a:t>Life of mine (LOM) is 22 years and av. </a:t>
            </a:r>
            <a:r>
              <a:rPr lang="en-GB" sz="1600" dirty="0">
                <a:solidFill>
                  <a:srgbClr val="254D58"/>
                </a:solidFill>
                <a:latin typeface="Metropolis" panose="020B0604020202020204" charset="0"/>
                <a:ea typeface="Calibri" panose="020F0502020204030204" pitchFamily="34" charset="0"/>
              </a:rPr>
              <a:t>80,000t graphite concentrate/y</a:t>
            </a:r>
            <a:endParaRPr lang="en-GB" sz="1600" dirty="0">
              <a:solidFill>
                <a:srgbClr val="254D58"/>
              </a:solidFill>
              <a:effectLst/>
              <a:latin typeface="Metropolis" panose="020B0604020202020204" charset="0"/>
              <a:ea typeface="Calibri" panose="020F0502020204030204" pitchFamily="34" charset="0"/>
            </a:endParaRPr>
          </a:p>
        </p:txBody>
      </p:sp>
      <p:sp>
        <p:nvSpPr>
          <p:cNvPr id="4" name="TextBox 3">
            <a:extLst>
              <a:ext uri="{FF2B5EF4-FFF2-40B4-BE49-F238E27FC236}">
                <a16:creationId xmlns:a16="http://schemas.microsoft.com/office/drawing/2014/main" id="{BF7CB607-5F95-19C6-1F5D-B94A014EE3B5}"/>
              </a:ext>
            </a:extLst>
          </p:cNvPr>
          <p:cNvSpPr txBox="1"/>
          <p:nvPr/>
        </p:nvSpPr>
        <p:spPr>
          <a:xfrm>
            <a:off x="184830" y="5435084"/>
            <a:ext cx="5720857" cy="923330"/>
          </a:xfrm>
          <a:prstGeom prst="rect">
            <a:avLst/>
          </a:prstGeom>
          <a:noFill/>
          <a:ln w="28575">
            <a:solidFill>
              <a:schemeClr val="tx1"/>
            </a:solidFill>
          </a:ln>
        </p:spPr>
        <p:txBody>
          <a:bodyPr wrap="square">
            <a:spAutoFit/>
          </a:bodyPr>
          <a:lstStyle/>
          <a:p>
            <a:r>
              <a:rPr lang="en-GB" b="1" dirty="0">
                <a:solidFill>
                  <a:srgbClr val="254D58"/>
                </a:solidFill>
                <a:latin typeface="Metropolis" pitchFamily="2" charset="77"/>
              </a:rPr>
              <a:t>Amitsoq Graphite Mine</a:t>
            </a:r>
          </a:p>
          <a:p>
            <a:r>
              <a:rPr lang="en-GB" dirty="0">
                <a:solidFill>
                  <a:srgbClr val="254D58"/>
                </a:solidFill>
                <a:latin typeface="Metropolis" pitchFamily="2" charset="77"/>
              </a:rPr>
              <a:t>After-Tax IRR	26.7%</a:t>
            </a:r>
            <a:r>
              <a:rPr lang="en-GB" b="1" dirty="0">
                <a:solidFill>
                  <a:srgbClr val="254D58"/>
                </a:solidFill>
                <a:latin typeface="Metropolis" pitchFamily="2" charset="77"/>
              </a:rPr>
              <a:t> </a:t>
            </a:r>
            <a:r>
              <a:rPr lang="en-GB" dirty="0">
                <a:solidFill>
                  <a:srgbClr val="254D58"/>
                </a:solidFill>
                <a:latin typeface="Metropolis" pitchFamily="2" charset="77"/>
              </a:rPr>
              <a:t>			US$ Mil.</a:t>
            </a:r>
          </a:p>
          <a:p>
            <a:r>
              <a:rPr lang="en-GB" dirty="0">
                <a:solidFill>
                  <a:srgbClr val="254D58"/>
                </a:solidFill>
                <a:latin typeface="Metropolis" pitchFamily="2" charset="77"/>
              </a:rPr>
              <a:t>After-tax </a:t>
            </a:r>
            <a:r>
              <a:rPr lang="en-GB" b="1" dirty="0">
                <a:solidFill>
                  <a:srgbClr val="254D58"/>
                </a:solidFill>
                <a:latin typeface="Metropolis" pitchFamily="2" charset="77"/>
              </a:rPr>
              <a:t>NPV</a:t>
            </a:r>
            <a:r>
              <a:rPr lang="en-GB" dirty="0">
                <a:solidFill>
                  <a:srgbClr val="254D58"/>
                </a:solidFill>
                <a:latin typeface="Metropolis" pitchFamily="2" charset="77"/>
              </a:rPr>
              <a:t> at 8% discounting		</a:t>
            </a:r>
            <a:r>
              <a:rPr lang="en-GB" b="1" dirty="0">
                <a:solidFill>
                  <a:srgbClr val="254D58"/>
                </a:solidFill>
                <a:latin typeface="Metropolis" pitchFamily="2" charset="77"/>
              </a:rPr>
              <a:t>179.35</a:t>
            </a:r>
          </a:p>
        </p:txBody>
      </p:sp>
      <p:pic>
        <p:nvPicPr>
          <p:cNvPr id="15" name="Picture 14">
            <a:extLst>
              <a:ext uri="{FF2B5EF4-FFF2-40B4-BE49-F238E27FC236}">
                <a16:creationId xmlns:a16="http://schemas.microsoft.com/office/drawing/2014/main" id="{FF4C66B7-EC0E-A4A8-65B3-E0247EE730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42159">
            <a:off x="7872519" y="292113"/>
            <a:ext cx="2544464" cy="3731881"/>
          </a:xfrm>
          <a:prstGeom prst="rect">
            <a:avLst/>
          </a:prstGeom>
          <a:ln>
            <a:solidFill>
              <a:schemeClr val="tx1"/>
            </a:solidFill>
          </a:ln>
          <a:effectLst>
            <a:outerShdw blurRad="50800" dist="93322" dir="19980000" algn="ctr" rotWithShape="0">
              <a:srgbClr val="000000">
                <a:alpha val="43137"/>
              </a:srgbClr>
            </a:outerShdw>
          </a:effectLst>
        </p:spPr>
      </p:pic>
      <p:pic>
        <p:nvPicPr>
          <p:cNvPr id="9" name="Picture 8">
            <a:extLst>
              <a:ext uri="{FF2B5EF4-FFF2-40B4-BE49-F238E27FC236}">
                <a16:creationId xmlns:a16="http://schemas.microsoft.com/office/drawing/2014/main" id="{3D3BF6CC-B14C-33CF-39BA-9FC5138DD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00000">
            <a:off x="8872107" y="409982"/>
            <a:ext cx="2670035" cy="3756834"/>
          </a:xfrm>
          <a:prstGeom prst="rect">
            <a:avLst/>
          </a:prstGeom>
          <a:ln>
            <a:solidFill>
              <a:schemeClr val="tx1"/>
            </a:solidFill>
          </a:ln>
          <a:effectLst>
            <a:outerShdw blurRad="292100" dist="139700" dir="2700000" algn="tl" rotWithShape="0">
              <a:srgbClr val="333333">
                <a:alpha val="65000"/>
              </a:srgbClr>
            </a:outerShdw>
          </a:effectLst>
        </p:spPr>
      </p:pic>
      <p:sp>
        <p:nvSpPr>
          <p:cNvPr id="6" name="Slide Number Placeholder 10">
            <a:extLst>
              <a:ext uri="{FF2B5EF4-FFF2-40B4-BE49-F238E27FC236}">
                <a16:creationId xmlns:a16="http://schemas.microsoft.com/office/drawing/2014/main" id="{B29428D7-4C3A-BD26-4C84-FA1FE00D39A5}"/>
              </a:ext>
            </a:extLst>
          </p:cNvPr>
          <p:cNvSpPr txBox="1">
            <a:spLocks/>
          </p:cNvSpPr>
          <p:nvPr/>
        </p:nvSpPr>
        <p:spPr>
          <a:xfrm>
            <a:off x="377204" y="6441328"/>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chemeClr val="bg1"/>
                </a:solidFill>
              </a:rPr>
              <a:pPr/>
              <a:t>10</a:t>
            </a:fld>
            <a:endParaRPr lang="en-US">
              <a:solidFill>
                <a:schemeClr val="bg1"/>
              </a:solidFill>
            </a:endParaRPr>
          </a:p>
        </p:txBody>
      </p:sp>
    </p:spTree>
    <p:extLst>
      <p:ext uri="{BB962C8B-B14F-4D97-AF65-F5344CB8AC3E}">
        <p14:creationId xmlns:p14="http://schemas.microsoft.com/office/powerpoint/2010/main" val="416395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BFEE-4ADD-5D57-6A6E-638E30E73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506EDE-87EA-9B71-B35B-148EC966BFB2}"/>
              </a:ext>
            </a:extLst>
          </p:cNvPr>
          <p:cNvSpPr>
            <a:spLocks noGrp="1"/>
          </p:cNvSpPr>
          <p:nvPr>
            <p:ph type="title"/>
          </p:nvPr>
        </p:nvSpPr>
        <p:spPr>
          <a:xfrm>
            <a:off x="336862" y="165748"/>
            <a:ext cx="11621590" cy="581264"/>
          </a:xfrm>
        </p:spPr>
        <p:txBody>
          <a:bodyPr/>
          <a:lstStyle/>
          <a:p>
            <a:r>
              <a:rPr lang="en-DK" b="1"/>
              <a:t>EIFO Financing: €5.2M Loan Facility</a:t>
            </a:r>
          </a:p>
        </p:txBody>
      </p:sp>
      <p:sp>
        <p:nvSpPr>
          <p:cNvPr id="3" name="Footer Placeholder 2">
            <a:extLst>
              <a:ext uri="{FF2B5EF4-FFF2-40B4-BE49-F238E27FC236}">
                <a16:creationId xmlns:a16="http://schemas.microsoft.com/office/drawing/2014/main" id="{73CC0720-9F81-A409-56E1-0129B1256776}"/>
              </a:ext>
            </a:extLst>
          </p:cNvPr>
          <p:cNvSpPr>
            <a:spLocks noGrp="1"/>
          </p:cNvSpPr>
          <p:nvPr>
            <p:ph type="ftr" sz="quarter" idx="10"/>
          </p:nvPr>
        </p:nvSpPr>
        <p:spPr/>
        <p:txBody>
          <a:bodyPr/>
          <a:lstStyle/>
          <a:p>
            <a:r>
              <a:rPr lang="en-US" dirty="0"/>
              <a:t>|</a:t>
            </a:r>
          </a:p>
        </p:txBody>
      </p:sp>
      <p:pic>
        <p:nvPicPr>
          <p:cNvPr id="5" name="Picture 4">
            <a:extLst>
              <a:ext uri="{FF2B5EF4-FFF2-40B4-BE49-F238E27FC236}">
                <a16:creationId xmlns:a16="http://schemas.microsoft.com/office/drawing/2014/main" id="{436BE216-40FE-0DB8-D986-A19FF3C152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2174" y="1675180"/>
            <a:ext cx="5410696" cy="3599185"/>
          </a:xfrm>
          <a:prstGeom prst="rect">
            <a:avLst/>
          </a:prstGeom>
        </p:spPr>
      </p:pic>
      <p:sp>
        <p:nvSpPr>
          <p:cNvPr id="6" name="TextBox 5">
            <a:extLst>
              <a:ext uri="{FF2B5EF4-FFF2-40B4-BE49-F238E27FC236}">
                <a16:creationId xmlns:a16="http://schemas.microsoft.com/office/drawing/2014/main" id="{B2954CA6-ED5D-8375-B7CD-08D08BD20798}"/>
              </a:ext>
            </a:extLst>
          </p:cNvPr>
          <p:cNvSpPr txBox="1"/>
          <p:nvPr/>
        </p:nvSpPr>
        <p:spPr>
          <a:xfrm>
            <a:off x="301004" y="747012"/>
            <a:ext cx="5794996" cy="5324535"/>
          </a:xfrm>
          <a:prstGeom prst="rect">
            <a:avLst/>
          </a:prstGeom>
          <a:noFill/>
        </p:spPr>
        <p:txBody>
          <a:bodyPr wrap="square" rtlCol="0">
            <a:spAutoFit/>
          </a:bodyPr>
          <a:lstStyle/>
          <a:p>
            <a:r>
              <a:rPr lang="en-DK" sz="2000">
                <a:solidFill>
                  <a:srgbClr val="254D58"/>
                </a:solidFill>
                <a:latin typeface="Metropolis" pitchFamily="2" charset="77"/>
              </a:rPr>
              <a:t>Development work at </a:t>
            </a:r>
            <a:r>
              <a:rPr lang="en-DK" sz="2000" b="1">
                <a:solidFill>
                  <a:srgbClr val="254D58"/>
                </a:solidFill>
                <a:latin typeface="Metropolis" pitchFamily="2" charset="77"/>
              </a:rPr>
              <a:t>Amitsoq</a:t>
            </a:r>
            <a:r>
              <a:rPr lang="en-DK" sz="2000">
                <a:solidFill>
                  <a:srgbClr val="254D58"/>
                </a:solidFill>
                <a:latin typeface="Metropolis" pitchFamily="2" charset="77"/>
              </a:rPr>
              <a:t>:</a:t>
            </a:r>
          </a:p>
          <a:p>
            <a:pPr marL="285750" indent="-285750">
              <a:buFont typeface="Arial" panose="020B0604020202020204" pitchFamily="34" charset="0"/>
              <a:buChar char="•"/>
            </a:pPr>
            <a:r>
              <a:rPr lang="en-DK" sz="2000">
                <a:solidFill>
                  <a:srgbClr val="254D58"/>
                </a:solidFill>
                <a:latin typeface="Metropolis" pitchFamily="2" charset="77"/>
              </a:rPr>
              <a:t>bulk sampling</a:t>
            </a:r>
          </a:p>
          <a:p>
            <a:pPr marL="285750" indent="-285750">
              <a:buFont typeface="Arial" panose="020B0604020202020204" pitchFamily="34" charset="0"/>
              <a:buChar char="•"/>
            </a:pPr>
            <a:r>
              <a:rPr lang="en-DK" sz="2000">
                <a:solidFill>
                  <a:srgbClr val="254D58"/>
                </a:solidFill>
                <a:latin typeface="Metropolis" pitchFamily="2" charset="77"/>
              </a:rPr>
              <a:t>processing of bulk sample</a:t>
            </a:r>
          </a:p>
          <a:p>
            <a:pPr marL="285750" indent="-285750">
              <a:buFont typeface="Arial" panose="020B0604020202020204" pitchFamily="34" charset="0"/>
              <a:buChar char="•"/>
            </a:pPr>
            <a:r>
              <a:rPr lang="en-DK" sz="2000">
                <a:solidFill>
                  <a:srgbClr val="254D58"/>
                </a:solidFill>
                <a:latin typeface="Metropolis" pitchFamily="2" charset="77"/>
              </a:rPr>
              <a:t>Phase III drilling</a:t>
            </a:r>
          </a:p>
          <a:p>
            <a:pPr marL="285750" indent="-285750">
              <a:buFont typeface="Arial" panose="020B0604020202020204" pitchFamily="34" charset="0"/>
              <a:buChar char="•"/>
            </a:pPr>
            <a:r>
              <a:rPr lang="en-DK" sz="2000">
                <a:solidFill>
                  <a:srgbClr val="254D58"/>
                </a:solidFill>
                <a:latin typeface="Metropolis" pitchFamily="2" charset="77"/>
              </a:rPr>
              <a:t>Geotechnical survey</a:t>
            </a:r>
          </a:p>
          <a:p>
            <a:pPr marL="285750" indent="-285750">
              <a:buFont typeface="Arial" panose="020B0604020202020204" pitchFamily="34" charset="0"/>
              <a:buChar char="•"/>
            </a:pPr>
            <a:r>
              <a:rPr lang="en-DK" sz="2000">
                <a:solidFill>
                  <a:srgbClr val="254D58"/>
                </a:solidFill>
                <a:latin typeface="Metropolis" pitchFamily="2" charset="77"/>
              </a:rPr>
              <a:t>EIA</a:t>
            </a:r>
          </a:p>
          <a:p>
            <a:pPr marL="285750" indent="-285750">
              <a:buFont typeface="Arial" panose="020B0604020202020204" pitchFamily="34" charset="0"/>
              <a:buChar char="•"/>
            </a:pPr>
            <a:r>
              <a:rPr lang="en-DK" sz="2000">
                <a:solidFill>
                  <a:srgbClr val="254D58"/>
                </a:solidFill>
                <a:latin typeface="Metropolis" pitchFamily="2" charset="77"/>
              </a:rPr>
              <a:t>SIA</a:t>
            </a:r>
          </a:p>
          <a:p>
            <a:pPr marL="285750" indent="-285750">
              <a:buFont typeface="Arial" panose="020B0604020202020204" pitchFamily="34" charset="0"/>
              <a:buChar char="•"/>
            </a:pPr>
            <a:endParaRPr lang="en-DK" sz="2000">
              <a:solidFill>
                <a:srgbClr val="254D58"/>
              </a:solidFill>
              <a:latin typeface="Metropolis" pitchFamily="2" charset="77"/>
            </a:endParaRPr>
          </a:p>
          <a:p>
            <a:r>
              <a:rPr lang="en-DK" sz="2000">
                <a:solidFill>
                  <a:srgbClr val="254D58"/>
                </a:solidFill>
                <a:latin typeface="Metropolis" pitchFamily="2" charset="77"/>
              </a:rPr>
              <a:t>Build pilot plant for processing to </a:t>
            </a:r>
            <a:r>
              <a:rPr lang="en-DK" sz="2000" b="1">
                <a:solidFill>
                  <a:srgbClr val="254D58"/>
                </a:solidFill>
                <a:latin typeface="Metropolis" pitchFamily="2" charset="77"/>
              </a:rPr>
              <a:t>anode material </a:t>
            </a:r>
            <a:r>
              <a:rPr lang="en-DK" sz="2000">
                <a:solidFill>
                  <a:srgbClr val="254D58"/>
                </a:solidFill>
                <a:latin typeface="Metropolis" pitchFamily="2" charset="77"/>
              </a:rPr>
              <a:t>and</a:t>
            </a:r>
            <a:r>
              <a:rPr lang="en-DK" sz="2000" b="1">
                <a:solidFill>
                  <a:srgbClr val="254D58"/>
                </a:solidFill>
                <a:latin typeface="Metropolis" pitchFamily="2" charset="77"/>
              </a:rPr>
              <a:t> flexible graphite</a:t>
            </a:r>
            <a:r>
              <a:rPr lang="en-DK" sz="2000">
                <a:solidFill>
                  <a:srgbClr val="254D58"/>
                </a:solidFill>
                <a:latin typeface="Metropolis" pitchFamily="2" charset="77"/>
              </a:rPr>
              <a:t>:</a:t>
            </a:r>
          </a:p>
          <a:p>
            <a:pPr marL="285750" indent="-285750">
              <a:buFont typeface="Arial" panose="020B0604020202020204" pitchFamily="34" charset="0"/>
              <a:buChar char="•"/>
            </a:pPr>
            <a:r>
              <a:rPr lang="en-DK" sz="2000">
                <a:solidFill>
                  <a:srgbClr val="254D58"/>
                </a:solidFill>
                <a:latin typeface="Metropolis" pitchFamily="2" charset="77"/>
              </a:rPr>
              <a:t>rental of warehouse in Denmark</a:t>
            </a:r>
          </a:p>
          <a:p>
            <a:pPr marL="285750" indent="-285750">
              <a:buFont typeface="Arial" panose="020B0604020202020204" pitchFamily="34" charset="0"/>
              <a:buChar char="•"/>
            </a:pPr>
            <a:r>
              <a:rPr lang="en-DK" sz="2000">
                <a:solidFill>
                  <a:srgbClr val="254D58"/>
                </a:solidFill>
                <a:latin typeface="Metropolis" pitchFamily="2" charset="77"/>
              </a:rPr>
              <a:t>puchase of mills from Zhongke Powder Co</a:t>
            </a:r>
          </a:p>
          <a:p>
            <a:pPr marL="285750" indent="-285750">
              <a:buFont typeface="Arial" panose="020B0604020202020204" pitchFamily="34" charset="0"/>
              <a:buChar char="•"/>
            </a:pPr>
            <a:r>
              <a:rPr lang="en-DK" sz="2000">
                <a:solidFill>
                  <a:srgbClr val="254D58"/>
                </a:solidFill>
                <a:latin typeface="Metropolis" pitchFamily="2" charset="77"/>
              </a:rPr>
              <a:t>design of purification plant</a:t>
            </a:r>
          </a:p>
          <a:p>
            <a:pPr marL="285750" indent="-285750">
              <a:buFont typeface="Arial" panose="020B0604020202020204" pitchFamily="34" charset="0"/>
              <a:buChar char="•"/>
            </a:pPr>
            <a:r>
              <a:rPr lang="en-DK" sz="2000">
                <a:solidFill>
                  <a:srgbClr val="254D58"/>
                </a:solidFill>
                <a:latin typeface="Metropolis" pitchFamily="2" charset="77"/>
              </a:rPr>
              <a:t>construction of plant</a:t>
            </a:r>
          </a:p>
          <a:p>
            <a:pPr marL="285750" indent="-285750">
              <a:buFont typeface="Arial" panose="020B0604020202020204" pitchFamily="34" charset="0"/>
              <a:buChar char="•"/>
            </a:pPr>
            <a:r>
              <a:rPr lang="en-DK" sz="2000">
                <a:solidFill>
                  <a:srgbClr val="254D58"/>
                </a:solidFill>
                <a:latin typeface="Metropolis" pitchFamily="2" charset="77"/>
              </a:rPr>
              <a:t>operating expenses of pilot</a:t>
            </a:r>
          </a:p>
          <a:p>
            <a:pPr marL="285750" indent="-285750">
              <a:buFont typeface="Arial" panose="020B0604020202020204" pitchFamily="34" charset="0"/>
              <a:buChar char="•"/>
            </a:pPr>
            <a:r>
              <a:rPr lang="en-DK" sz="2000">
                <a:solidFill>
                  <a:srgbClr val="254D58"/>
                </a:solidFill>
                <a:latin typeface="Metropolis" pitchFamily="2" charset="77"/>
              </a:rPr>
              <a:t>further purification testwork</a:t>
            </a:r>
          </a:p>
          <a:p>
            <a:pPr marL="285750" indent="-285750">
              <a:buFont typeface="Arial" panose="020B0604020202020204" pitchFamily="34" charset="0"/>
              <a:buChar char="•"/>
            </a:pPr>
            <a:r>
              <a:rPr lang="en-DK" sz="2000">
                <a:solidFill>
                  <a:srgbClr val="254D58"/>
                </a:solidFill>
                <a:latin typeface="Metropolis" pitchFamily="2" charset="77"/>
              </a:rPr>
              <a:t>early design of pilot for flexible graphite</a:t>
            </a:r>
          </a:p>
        </p:txBody>
      </p:sp>
      <p:pic>
        <p:nvPicPr>
          <p:cNvPr id="8" name="Picture 7" descr="A logo with letters and numbers&#10;&#10;Description automatically generated">
            <a:extLst>
              <a:ext uri="{FF2B5EF4-FFF2-40B4-BE49-F238E27FC236}">
                <a16:creationId xmlns:a16="http://schemas.microsoft.com/office/drawing/2014/main" id="{900BFF91-670E-E7C1-D721-0F388EF159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3856" y="6441804"/>
            <a:ext cx="2317212" cy="357768"/>
          </a:xfrm>
          <a:prstGeom prst="rect">
            <a:avLst/>
          </a:prstGeom>
        </p:spPr>
      </p:pic>
      <p:sp>
        <p:nvSpPr>
          <p:cNvPr id="9" name="Slide Number Placeholder 10">
            <a:extLst>
              <a:ext uri="{FF2B5EF4-FFF2-40B4-BE49-F238E27FC236}">
                <a16:creationId xmlns:a16="http://schemas.microsoft.com/office/drawing/2014/main" id="{84AFFB15-FE93-084C-AD49-8CA659360A3A}"/>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11</a:t>
            </a:fld>
            <a:endParaRPr lang="en-US">
              <a:solidFill>
                <a:srgbClr val="254D58"/>
              </a:solidFill>
            </a:endParaRPr>
          </a:p>
        </p:txBody>
      </p:sp>
    </p:spTree>
    <p:extLst>
      <p:ext uri="{BB962C8B-B14F-4D97-AF65-F5344CB8AC3E}">
        <p14:creationId xmlns:p14="http://schemas.microsoft.com/office/powerpoint/2010/main" val="265250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DC719-0425-E5DB-1EB5-7F3144D98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BDEFA-EDDE-5318-B7E4-12940911C822}"/>
              </a:ext>
            </a:extLst>
          </p:cNvPr>
          <p:cNvSpPr>
            <a:spLocks noGrp="1"/>
          </p:cNvSpPr>
          <p:nvPr>
            <p:ph type="title"/>
          </p:nvPr>
        </p:nvSpPr>
        <p:spPr>
          <a:xfrm>
            <a:off x="276473" y="154613"/>
            <a:ext cx="8841023" cy="490946"/>
          </a:xfrm>
          <a:solidFill>
            <a:schemeClr val="bg1"/>
          </a:solidFill>
        </p:spPr>
        <p:txBody>
          <a:bodyPr>
            <a:normAutofit/>
          </a:bodyPr>
          <a:lstStyle/>
          <a:p>
            <a:r>
              <a:rPr lang="en-DK" b="1" dirty="0"/>
              <a:t>AAM Pilot Plant. Possible location in Hørsholm, Denmark</a:t>
            </a:r>
            <a:endParaRPr lang="en-DK" sz="2000" b="1" dirty="0"/>
          </a:p>
        </p:txBody>
      </p:sp>
      <p:pic>
        <p:nvPicPr>
          <p:cNvPr id="4" name="Picture 3" descr="A logo with letters and numbers&#10;&#10;Description automatically generated">
            <a:extLst>
              <a:ext uri="{FF2B5EF4-FFF2-40B4-BE49-F238E27FC236}">
                <a16:creationId xmlns:a16="http://schemas.microsoft.com/office/drawing/2014/main" id="{477BF15D-48B3-6857-A782-AAE722E72E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3856" y="6441804"/>
            <a:ext cx="2317212" cy="357768"/>
          </a:xfrm>
          <a:prstGeom prst="rect">
            <a:avLst/>
          </a:prstGeom>
        </p:spPr>
      </p:pic>
      <p:pic>
        <p:nvPicPr>
          <p:cNvPr id="5" name="Picture 4">
            <a:extLst>
              <a:ext uri="{FF2B5EF4-FFF2-40B4-BE49-F238E27FC236}">
                <a16:creationId xmlns:a16="http://schemas.microsoft.com/office/drawing/2014/main" id="{128E88F0-CC71-E157-90A4-158456F5C825}"/>
              </a:ext>
            </a:extLst>
          </p:cNvPr>
          <p:cNvPicPr>
            <a:picLocks noChangeAspect="1"/>
          </p:cNvPicPr>
          <p:nvPr/>
        </p:nvPicPr>
        <p:blipFill>
          <a:blip r:embed="rId3"/>
          <a:stretch>
            <a:fillRect/>
          </a:stretch>
        </p:blipFill>
        <p:spPr>
          <a:xfrm>
            <a:off x="4976211" y="1272576"/>
            <a:ext cx="7098791" cy="4398715"/>
          </a:xfrm>
          <a:prstGeom prst="rect">
            <a:avLst/>
          </a:prstGeom>
        </p:spPr>
      </p:pic>
      <p:grpSp>
        <p:nvGrpSpPr>
          <p:cNvPr id="6" name="Group 5">
            <a:extLst>
              <a:ext uri="{FF2B5EF4-FFF2-40B4-BE49-F238E27FC236}">
                <a16:creationId xmlns:a16="http://schemas.microsoft.com/office/drawing/2014/main" id="{26A3B8A4-49D8-86B3-71C0-511A2547EC98}"/>
              </a:ext>
            </a:extLst>
          </p:cNvPr>
          <p:cNvGrpSpPr/>
          <p:nvPr/>
        </p:nvGrpSpPr>
        <p:grpSpPr>
          <a:xfrm flipH="1">
            <a:off x="170457" y="1272576"/>
            <a:ext cx="4699738" cy="4398717"/>
            <a:chOff x="2209800" y="52374"/>
            <a:chExt cx="7772400" cy="6753252"/>
          </a:xfrm>
        </p:grpSpPr>
        <p:pic>
          <p:nvPicPr>
            <p:cNvPr id="8" name="Picture 7">
              <a:extLst>
                <a:ext uri="{FF2B5EF4-FFF2-40B4-BE49-F238E27FC236}">
                  <a16:creationId xmlns:a16="http://schemas.microsoft.com/office/drawing/2014/main" id="{F96F0AA9-A9BF-6D5E-D339-DDA94277EF44}"/>
                </a:ext>
              </a:extLst>
            </p:cNvPr>
            <p:cNvPicPr>
              <a:picLocks noChangeAspect="1"/>
            </p:cNvPicPr>
            <p:nvPr/>
          </p:nvPicPr>
          <p:blipFill>
            <a:blip r:embed="rId4"/>
            <a:stretch>
              <a:fillRect/>
            </a:stretch>
          </p:blipFill>
          <p:spPr>
            <a:xfrm>
              <a:off x="2209800" y="52374"/>
              <a:ext cx="7772400" cy="6753252"/>
            </a:xfrm>
            <a:prstGeom prst="rect">
              <a:avLst/>
            </a:prstGeom>
          </p:spPr>
        </p:pic>
        <p:sp>
          <p:nvSpPr>
            <p:cNvPr id="10" name="Freeform 9">
              <a:extLst>
                <a:ext uri="{FF2B5EF4-FFF2-40B4-BE49-F238E27FC236}">
                  <a16:creationId xmlns:a16="http://schemas.microsoft.com/office/drawing/2014/main" id="{83B15299-46BF-39C4-BE94-5CD4344D867B}"/>
                </a:ext>
              </a:extLst>
            </p:cNvPr>
            <p:cNvSpPr/>
            <p:nvPr/>
          </p:nvSpPr>
          <p:spPr>
            <a:xfrm>
              <a:off x="2209801" y="150312"/>
              <a:ext cx="3188918" cy="6655314"/>
            </a:xfrm>
            <a:custGeom>
              <a:avLst/>
              <a:gdLst>
                <a:gd name="connsiteX0" fmla="*/ 0 w 3181611"/>
                <a:gd name="connsiteY0" fmla="*/ 62630 h 6576165"/>
                <a:gd name="connsiteX1" fmla="*/ 3181611 w 3181611"/>
                <a:gd name="connsiteY1" fmla="*/ 2530258 h 6576165"/>
                <a:gd name="connsiteX2" fmla="*/ 3169085 w 3181611"/>
                <a:gd name="connsiteY2" fmla="*/ 4033381 h 6576165"/>
                <a:gd name="connsiteX3" fmla="*/ 62630 w 3181611"/>
                <a:gd name="connsiteY3" fmla="*/ 6576165 h 6576165"/>
                <a:gd name="connsiteX4" fmla="*/ 12526 w 3181611"/>
                <a:gd name="connsiteY4" fmla="*/ 0 h 6576165"/>
                <a:gd name="connsiteX5" fmla="*/ 0 w 3181611"/>
                <a:gd name="connsiteY5" fmla="*/ 62630 h 657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611" h="6576165">
                  <a:moveTo>
                    <a:pt x="0" y="62630"/>
                  </a:moveTo>
                  <a:lnTo>
                    <a:pt x="3181611" y="2530258"/>
                  </a:lnTo>
                  <a:lnTo>
                    <a:pt x="3169085" y="4033381"/>
                  </a:lnTo>
                  <a:lnTo>
                    <a:pt x="62630" y="6576165"/>
                  </a:lnTo>
                  <a:lnTo>
                    <a:pt x="12526" y="0"/>
                  </a:lnTo>
                  <a:lnTo>
                    <a:pt x="0" y="62630"/>
                  </a:lnTo>
                  <a:close/>
                </a:path>
              </a:pathLst>
            </a:cu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2" name="Slide Number Placeholder 10">
            <a:extLst>
              <a:ext uri="{FF2B5EF4-FFF2-40B4-BE49-F238E27FC236}">
                <a16:creationId xmlns:a16="http://schemas.microsoft.com/office/drawing/2014/main" id="{0B864531-29DE-ED65-B304-CB852C614D87}"/>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12</a:t>
            </a:fld>
            <a:endParaRPr lang="en-US">
              <a:solidFill>
                <a:srgbClr val="254D58"/>
              </a:solidFill>
            </a:endParaRPr>
          </a:p>
        </p:txBody>
      </p:sp>
      <p:pic>
        <p:nvPicPr>
          <p:cNvPr id="4098" name="Picture 2" descr="vektor - Kort over danmark vektor ...">
            <a:extLst>
              <a:ext uri="{FF2B5EF4-FFF2-40B4-BE49-F238E27FC236}">
                <a16:creationId xmlns:a16="http://schemas.microsoft.com/office/drawing/2014/main" id="{7683BF4F-53D1-E6BC-19B2-C7DE08C4DC1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10527457" y="1336368"/>
            <a:ext cx="1483611" cy="1516163"/>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3A18A810-CB1B-2A55-AC86-C6787EF29B7F}"/>
              </a:ext>
            </a:extLst>
          </p:cNvPr>
          <p:cNvSpPr/>
          <p:nvPr/>
        </p:nvSpPr>
        <p:spPr>
          <a:xfrm>
            <a:off x="11582400" y="2120347"/>
            <a:ext cx="132522" cy="11927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2033690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12335-B5B1-4346-D487-BFD88A87C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9D075-7D03-D5E1-D6B9-2C4FF7F295E4}"/>
              </a:ext>
            </a:extLst>
          </p:cNvPr>
          <p:cNvSpPr>
            <a:spLocks noGrp="1"/>
          </p:cNvSpPr>
          <p:nvPr>
            <p:ph type="title"/>
          </p:nvPr>
        </p:nvSpPr>
        <p:spPr>
          <a:xfrm>
            <a:off x="276473" y="154613"/>
            <a:ext cx="7133729" cy="490946"/>
          </a:xfrm>
          <a:solidFill>
            <a:schemeClr val="bg1"/>
          </a:solidFill>
        </p:spPr>
        <p:txBody>
          <a:bodyPr>
            <a:normAutofit/>
          </a:bodyPr>
          <a:lstStyle/>
          <a:p>
            <a:r>
              <a:rPr lang="en-DK" b="1" dirty="0"/>
              <a:t>AAM Pilot Plant</a:t>
            </a:r>
            <a:endParaRPr lang="en-DK" sz="2000" b="1" dirty="0"/>
          </a:p>
        </p:txBody>
      </p:sp>
      <p:pic>
        <p:nvPicPr>
          <p:cNvPr id="4" name="Picture 3" descr="A logo with letters and numbers&#10;&#10;Description automatically generated">
            <a:extLst>
              <a:ext uri="{FF2B5EF4-FFF2-40B4-BE49-F238E27FC236}">
                <a16:creationId xmlns:a16="http://schemas.microsoft.com/office/drawing/2014/main" id="{32EA6B24-5169-314F-7960-AC7178D8C5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3856" y="6441804"/>
            <a:ext cx="2317212" cy="357768"/>
          </a:xfrm>
          <a:prstGeom prst="rect">
            <a:avLst/>
          </a:prstGeom>
        </p:spPr>
      </p:pic>
      <p:sp>
        <p:nvSpPr>
          <p:cNvPr id="7" name="Footer Placeholder 6">
            <a:extLst>
              <a:ext uri="{FF2B5EF4-FFF2-40B4-BE49-F238E27FC236}">
                <a16:creationId xmlns:a16="http://schemas.microsoft.com/office/drawing/2014/main" id="{0463D2B8-89D5-C37E-23ED-E79D151EB4F3}"/>
              </a:ext>
            </a:extLst>
          </p:cNvPr>
          <p:cNvSpPr>
            <a:spLocks noGrp="1"/>
          </p:cNvSpPr>
          <p:nvPr>
            <p:ph type="ftr" sz="quarter" idx="10"/>
          </p:nvPr>
        </p:nvSpPr>
        <p:spPr/>
        <p:txBody>
          <a:bodyPr/>
          <a:lstStyle/>
          <a:p>
            <a:r>
              <a:rPr lang="en-US" dirty="0"/>
              <a:t>|</a:t>
            </a:r>
          </a:p>
        </p:txBody>
      </p:sp>
      <p:sp>
        <p:nvSpPr>
          <p:cNvPr id="23" name="Slide Number Placeholder 22">
            <a:extLst>
              <a:ext uri="{FF2B5EF4-FFF2-40B4-BE49-F238E27FC236}">
                <a16:creationId xmlns:a16="http://schemas.microsoft.com/office/drawing/2014/main" id="{2546E9F1-1CAE-E3DF-7A9F-F0A90B701901}"/>
              </a:ext>
            </a:extLst>
          </p:cNvPr>
          <p:cNvSpPr>
            <a:spLocks noGrp="1"/>
          </p:cNvSpPr>
          <p:nvPr>
            <p:ph type="sldNum" sz="quarter" idx="11"/>
          </p:nvPr>
        </p:nvSpPr>
        <p:spPr/>
        <p:txBody>
          <a:bodyPr/>
          <a:lstStyle/>
          <a:p>
            <a:fld id="{B345C097-F9D3-5445-ACB1-61409225E071}" type="slidenum">
              <a:rPr lang="en-US" smtClean="0"/>
              <a:pPr/>
              <a:t>13</a:t>
            </a:fld>
            <a:endParaRPr lang="en-US" dirty="0"/>
          </a:p>
        </p:txBody>
      </p:sp>
      <p:pic>
        <p:nvPicPr>
          <p:cNvPr id="14" name="Picture 13">
            <a:extLst>
              <a:ext uri="{FF2B5EF4-FFF2-40B4-BE49-F238E27FC236}">
                <a16:creationId xmlns:a16="http://schemas.microsoft.com/office/drawing/2014/main" id="{67A30E90-F119-6C69-EB03-5C88968236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2487" y="908927"/>
            <a:ext cx="5189825" cy="3108344"/>
          </a:xfrm>
          <a:prstGeom prst="rect">
            <a:avLst/>
          </a:prstGeom>
        </p:spPr>
      </p:pic>
      <p:pic>
        <p:nvPicPr>
          <p:cNvPr id="15" name="Picture 14">
            <a:extLst>
              <a:ext uri="{FF2B5EF4-FFF2-40B4-BE49-F238E27FC236}">
                <a16:creationId xmlns:a16="http://schemas.microsoft.com/office/drawing/2014/main" id="{1854F056-A634-040D-985E-F66A7F3B2D1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574585" y="908927"/>
            <a:ext cx="2221671" cy="531117"/>
          </a:xfrm>
          <a:prstGeom prst="rect">
            <a:avLst/>
          </a:prstGeom>
        </p:spPr>
      </p:pic>
      <p:sp>
        <p:nvSpPr>
          <p:cNvPr id="16" name="TextBox 15">
            <a:extLst>
              <a:ext uri="{FF2B5EF4-FFF2-40B4-BE49-F238E27FC236}">
                <a16:creationId xmlns:a16="http://schemas.microsoft.com/office/drawing/2014/main" id="{48544AB3-2B9C-F255-8EE3-FFA186D82852}"/>
              </a:ext>
            </a:extLst>
          </p:cNvPr>
          <p:cNvSpPr txBox="1"/>
          <p:nvPr/>
        </p:nvSpPr>
        <p:spPr>
          <a:xfrm>
            <a:off x="395744" y="1205948"/>
            <a:ext cx="4462006" cy="4801314"/>
          </a:xfrm>
          <a:prstGeom prst="rect">
            <a:avLst/>
          </a:prstGeom>
          <a:noFill/>
        </p:spPr>
        <p:txBody>
          <a:bodyPr wrap="square" rtlCol="0">
            <a:spAutoFit/>
          </a:bodyPr>
          <a:lstStyle/>
          <a:p>
            <a:r>
              <a:rPr lang="en-DK">
                <a:solidFill>
                  <a:srgbClr val="254D58"/>
                </a:solidFill>
                <a:latin typeface="Metropolis" pitchFamily="2" charset="77"/>
              </a:rPr>
              <a:t>Mills from Zhongke Powder, China to be ordered Oct 2025 – delivery Jan, 2026.</a:t>
            </a:r>
          </a:p>
          <a:p>
            <a:endParaRPr lang="en-DK">
              <a:solidFill>
                <a:srgbClr val="254D58"/>
              </a:solidFill>
              <a:latin typeface="Metropolis" pitchFamily="2" charset="77"/>
            </a:endParaRPr>
          </a:p>
          <a:p>
            <a:r>
              <a:rPr lang="en-DK">
                <a:solidFill>
                  <a:srgbClr val="254D58"/>
                </a:solidFill>
                <a:latin typeface="Metropolis" pitchFamily="2" charset="77"/>
              </a:rPr>
              <a:t>Purification plant presently being designed by Sepor Inc, USA, using standard equipment– delivery March, 2026</a:t>
            </a:r>
          </a:p>
          <a:p>
            <a:endParaRPr lang="en-DK">
              <a:solidFill>
                <a:srgbClr val="254D58"/>
              </a:solidFill>
              <a:latin typeface="Metropolis" pitchFamily="2" charset="77"/>
            </a:endParaRPr>
          </a:p>
          <a:p>
            <a:r>
              <a:rPr lang="en-DK">
                <a:solidFill>
                  <a:srgbClr val="254D58"/>
                </a:solidFill>
                <a:latin typeface="Metropolis" pitchFamily="2" charset="77"/>
              </a:rPr>
              <a:t>Construction starts January 2026</a:t>
            </a:r>
          </a:p>
          <a:p>
            <a:endParaRPr lang="en-DK">
              <a:solidFill>
                <a:srgbClr val="254D58"/>
              </a:solidFill>
              <a:latin typeface="Metropolis" pitchFamily="2" charset="77"/>
            </a:endParaRPr>
          </a:p>
          <a:p>
            <a:r>
              <a:rPr lang="en-DK">
                <a:solidFill>
                  <a:srgbClr val="254D58"/>
                </a:solidFill>
                <a:latin typeface="Metropolis" pitchFamily="2" charset="77"/>
              </a:rPr>
              <a:t>Plant operational in April 2026 (mills) and June 2026 (purification)</a:t>
            </a:r>
          </a:p>
          <a:p>
            <a:endParaRPr lang="en-DK">
              <a:solidFill>
                <a:srgbClr val="254D58"/>
              </a:solidFill>
              <a:latin typeface="Metropolis" pitchFamily="2" charset="77"/>
            </a:endParaRPr>
          </a:p>
          <a:p>
            <a:r>
              <a:rPr lang="en-DK">
                <a:solidFill>
                  <a:srgbClr val="254D58"/>
                </a:solidFill>
                <a:latin typeface="Metropolis" pitchFamily="2" charset="77"/>
              </a:rPr>
              <a:t>First spherical graphite ready for testing by Nov 2026</a:t>
            </a:r>
          </a:p>
          <a:p>
            <a:endParaRPr lang="en-DK">
              <a:solidFill>
                <a:srgbClr val="254D58"/>
              </a:solidFill>
              <a:latin typeface="Metropolis" pitchFamily="2" charset="77"/>
            </a:endParaRPr>
          </a:p>
        </p:txBody>
      </p:sp>
      <p:pic>
        <p:nvPicPr>
          <p:cNvPr id="18" name="Picture 2" descr="Magnetic Separators">
            <a:extLst>
              <a:ext uri="{FF2B5EF4-FFF2-40B4-BE49-F238E27FC236}">
                <a16:creationId xmlns:a16="http://schemas.microsoft.com/office/drawing/2014/main" id="{11E4A9DF-4DCA-5E23-F71D-D05A1D4BA47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a:fillRect/>
          </a:stretch>
        </p:blipFill>
        <p:spPr bwMode="auto">
          <a:xfrm>
            <a:off x="8875123" y="4157891"/>
            <a:ext cx="2116212" cy="21432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inless Steel Pharma Reactor Vessel, Capacity: 100-500 L at ₹ 1600000 in  Pune">
            <a:extLst>
              <a:ext uri="{FF2B5EF4-FFF2-40B4-BE49-F238E27FC236}">
                <a16:creationId xmlns:a16="http://schemas.microsoft.com/office/drawing/2014/main" id="{55BB067A-C9F7-2C2C-7BA2-96ABE213AD8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6430172" y="4126160"/>
            <a:ext cx="1656069" cy="2577227"/>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10">
            <a:extLst>
              <a:ext uri="{FF2B5EF4-FFF2-40B4-BE49-F238E27FC236}">
                <a16:creationId xmlns:a16="http://schemas.microsoft.com/office/drawing/2014/main" id="{B189B77B-D774-CC03-3DDF-73CB3ACF6513}"/>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13</a:t>
            </a:fld>
            <a:endParaRPr lang="en-US">
              <a:solidFill>
                <a:srgbClr val="254D58"/>
              </a:solidFill>
            </a:endParaRPr>
          </a:p>
        </p:txBody>
      </p:sp>
    </p:spTree>
    <p:extLst>
      <p:ext uri="{BB962C8B-B14F-4D97-AF65-F5344CB8AC3E}">
        <p14:creationId xmlns:p14="http://schemas.microsoft.com/office/powerpoint/2010/main" val="3998319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8AF4-DCA7-D6F3-6709-D6D7472A29DD}"/>
              </a:ext>
            </a:extLst>
          </p:cNvPr>
          <p:cNvSpPr>
            <a:spLocks noGrp="1"/>
          </p:cNvSpPr>
          <p:nvPr>
            <p:ph type="title"/>
          </p:nvPr>
        </p:nvSpPr>
        <p:spPr/>
        <p:txBody>
          <a:bodyPr/>
          <a:lstStyle/>
          <a:p>
            <a:r>
              <a:rPr lang="en-DK" b="1"/>
              <a:t>Amitsoq: Bulk Sampling completed, Oct, 2025</a:t>
            </a:r>
          </a:p>
        </p:txBody>
      </p:sp>
      <p:sp>
        <p:nvSpPr>
          <p:cNvPr id="3" name="Footer Placeholder 2">
            <a:extLst>
              <a:ext uri="{FF2B5EF4-FFF2-40B4-BE49-F238E27FC236}">
                <a16:creationId xmlns:a16="http://schemas.microsoft.com/office/drawing/2014/main" id="{0A3743BC-99FB-5723-B6E9-67B7328659FC}"/>
              </a:ext>
            </a:extLst>
          </p:cNvPr>
          <p:cNvSpPr>
            <a:spLocks noGrp="1"/>
          </p:cNvSpPr>
          <p:nvPr>
            <p:ph type="ftr" sz="quarter" idx="10"/>
          </p:nvPr>
        </p:nvSpPr>
        <p:spPr/>
        <p:txBody>
          <a:bodyPr/>
          <a:lstStyle/>
          <a:p>
            <a:r>
              <a:rPr lang="en-US" dirty="0"/>
              <a:t>|</a:t>
            </a:r>
          </a:p>
        </p:txBody>
      </p:sp>
      <p:sp>
        <p:nvSpPr>
          <p:cNvPr id="4" name="Slide Number Placeholder 3">
            <a:extLst>
              <a:ext uri="{FF2B5EF4-FFF2-40B4-BE49-F238E27FC236}">
                <a16:creationId xmlns:a16="http://schemas.microsoft.com/office/drawing/2014/main" id="{2A70F00C-803B-A81B-6E7E-F4FF4B5F81AE}"/>
              </a:ext>
            </a:extLst>
          </p:cNvPr>
          <p:cNvSpPr>
            <a:spLocks noGrp="1"/>
          </p:cNvSpPr>
          <p:nvPr>
            <p:ph type="sldNum" sz="quarter" idx="11"/>
          </p:nvPr>
        </p:nvSpPr>
        <p:spPr/>
        <p:txBody>
          <a:bodyPr/>
          <a:lstStyle/>
          <a:p>
            <a:fld id="{B345C097-F9D3-5445-ACB1-61409225E071}" type="slidenum">
              <a:rPr lang="en-US" smtClean="0"/>
              <a:pPr/>
              <a:t>14</a:t>
            </a:fld>
            <a:endParaRPr lang="en-US" dirty="0"/>
          </a:p>
        </p:txBody>
      </p:sp>
      <p:pic>
        <p:nvPicPr>
          <p:cNvPr id="5" name="Picture 4">
            <a:extLst>
              <a:ext uri="{FF2B5EF4-FFF2-40B4-BE49-F238E27FC236}">
                <a16:creationId xmlns:a16="http://schemas.microsoft.com/office/drawing/2014/main" id="{BAB145EB-197F-E66A-3B71-2B3314AC34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3554" y="1021450"/>
            <a:ext cx="4193114" cy="4422800"/>
          </a:xfrm>
          <a:prstGeom prst="rect">
            <a:avLst/>
          </a:prstGeom>
        </p:spPr>
      </p:pic>
      <p:pic>
        <p:nvPicPr>
          <p:cNvPr id="6" name="Picture 5">
            <a:extLst>
              <a:ext uri="{FF2B5EF4-FFF2-40B4-BE49-F238E27FC236}">
                <a16:creationId xmlns:a16="http://schemas.microsoft.com/office/drawing/2014/main" id="{253E9D26-0C45-97F9-53EE-96F855E516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862" y="1021451"/>
            <a:ext cx="6648844" cy="4422799"/>
          </a:xfrm>
          <a:prstGeom prst="rect">
            <a:avLst/>
          </a:prstGeom>
        </p:spPr>
      </p:pic>
      <p:sp>
        <p:nvSpPr>
          <p:cNvPr id="7" name="TextBox 6">
            <a:extLst>
              <a:ext uri="{FF2B5EF4-FFF2-40B4-BE49-F238E27FC236}">
                <a16:creationId xmlns:a16="http://schemas.microsoft.com/office/drawing/2014/main" id="{06729AC2-47DD-FB8F-C768-55AA3CD32E17}"/>
              </a:ext>
            </a:extLst>
          </p:cNvPr>
          <p:cNvSpPr txBox="1"/>
          <p:nvPr/>
        </p:nvSpPr>
        <p:spPr>
          <a:xfrm>
            <a:off x="336862" y="5651883"/>
            <a:ext cx="9647193" cy="369332"/>
          </a:xfrm>
          <a:prstGeom prst="rect">
            <a:avLst/>
          </a:prstGeom>
          <a:noFill/>
        </p:spPr>
        <p:txBody>
          <a:bodyPr wrap="none" rtlCol="0">
            <a:spAutoFit/>
          </a:bodyPr>
          <a:lstStyle/>
          <a:p>
            <a:r>
              <a:rPr lang="en-DK">
                <a:solidFill>
                  <a:srgbClr val="254D58"/>
                </a:solidFill>
                <a:latin typeface="Metropolis" pitchFamily="2" charset="77"/>
              </a:rPr>
              <a:t>Total of 18.3 tons. Working with several companies for quotes to process bulk sample</a:t>
            </a:r>
          </a:p>
        </p:txBody>
      </p:sp>
      <p:pic>
        <p:nvPicPr>
          <p:cNvPr id="8" name="Picture 7" descr="A logo with letters and numbers&#10;&#10;Description automatically generated">
            <a:extLst>
              <a:ext uri="{FF2B5EF4-FFF2-40B4-BE49-F238E27FC236}">
                <a16:creationId xmlns:a16="http://schemas.microsoft.com/office/drawing/2014/main" id="{C3425BA8-089D-D8C2-2F82-F1F86A5B2B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7108" y="6441804"/>
            <a:ext cx="2317212" cy="357768"/>
          </a:xfrm>
          <a:prstGeom prst="rect">
            <a:avLst/>
          </a:prstGeom>
        </p:spPr>
      </p:pic>
      <p:sp>
        <p:nvSpPr>
          <p:cNvPr id="9" name="Slide Number Placeholder 10">
            <a:extLst>
              <a:ext uri="{FF2B5EF4-FFF2-40B4-BE49-F238E27FC236}">
                <a16:creationId xmlns:a16="http://schemas.microsoft.com/office/drawing/2014/main" id="{8C6F627E-4B23-04C5-AA52-35545CBDCABC}"/>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14</a:t>
            </a:fld>
            <a:endParaRPr lang="en-US">
              <a:solidFill>
                <a:srgbClr val="254D58"/>
              </a:solidFill>
            </a:endParaRPr>
          </a:p>
        </p:txBody>
      </p:sp>
    </p:spTree>
    <p:extLst>
      <p:ext uri="{BB962C8B-B14F-4D97-AF65-F5344CB8AC3E}">
        <p14:creationId xmlns:p14="http://schemas.microsoft.com/office/powerpoint/2010/main" val="3107458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BAA4D-6DE1-C123-8F7C-3F18C8EC0E71}"/>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7FFE2334-C429-2F73-ECD0-AF10703AF007}"/>
              </a:ext>
            </a:extLst>
          </p:cNvPr>
          <p:cNvSpPr>
            <a:spLocks noGrp="1"/>
          </p:cNvSpPr>
          <p:nvPr>
            <p:ph type="title"/>
          </p:nvPr>
        </p:nvSpPr>
        <p:spPr>
          <a:xfrm>
            <a:off x="360427" y="210939"/>
            <a:ext cx="11471145" cy="581264"/>
          </a:xfrm>
        </p:spPr>
        <p:txBody>
          <a:bodyPr>
            <a:normAutofit/>
          </a:bodyPr>
          <a:lstStyle/>
          <a:p>
            <a:r>
              <a:rPr lang="en-GB" b="1" dirty="0" err="1">
                <a:latin typeface="Metropolis" pitchFamily="2" charset="77"/>
              </a:rPr>
              <a:t>Amitsoq</a:t>
            </a:r>
            <a:r>
              <a:rPr lang="en-GB" b="1" dirty="0"/>
              <a:t> – </a:t>
            </a:r>
            <a:r>
              <a:rPr lang="en-GB" b="1" dirty="0">
                <a:latin typeface="Metropolis" pitchFamily="2" charset="77"/>
              </a:rPr>
              <a:t>Exploitation Licence Application</a:t>
            </a:r>
            <a:endParaRPr lang="en-GB" sz="2400" b="1" spc="0" dirty="0">
              <a:solidFill>
                <a:srgbClr val="254D58"/>
              </a:solidFill>
              <a:latin typeface="Metropolis" pitchFamily="2" charset="77"/>
            </a:endParaRPr>
          </a:p>
        </p:txBody>
      </p:sp>
      <p:sp>
        <p:nvSpPr>
          <p:cNvPr id="13" name="TextBox 12">
            <a:extLst>
              <a:ext uri="{FF2B5EF4-FFF2-40B4-BE49-F238E27FC236}">
                <a16:creationId xmlns:a16="http://schemas.microsoft.com/office/drawing/2014/main" id="{7A9A6A87-CC77-654A-6A01-F3F42A4877A1}"/>
              </a:ext>
            </a:extLst>
          </p:cNvPr>
          <p:cNvSpPr txBox="1"/>
          <p:nvPr/>
        </p:nvSpPr>
        <p:spPr>
          <a:xfrm>
            <a:off x="569602" y="689698"/>
            <a:ext cx="6333051" cy="2810000"/>
          </a:xfrm>
          <a:prstGeom prst="rect">
            <a:avLst/>
          </a:prstGeom>
          <a:noFill/>
        </p:spPr>
        <p:txBody>
          <a:bodyPr wrap="square" rtlCol="0">
            <a:spAutoFit/>
          </a:bodyPr>
          <a:lstStyle/>
          <a:p>
            <a:pPr>
              <a:lnSpc>
                <a:spcPct val="150000"/>
              </a:lnSpc>
            </a:pPr>
            <a:r>
              <a:rPr lang="en-DK" sz="2000" dirty="0">
                <a:solidFill>
                  <a:srgbClr val="254D58"/>
                </a:solidFill>
                <a:latin typeface="Metropolis" pitchFamily="2" charset="77"/>
              </a:rPr>
              <a:t>Sept 2024 Application submitted.</a:t>
            </a:r>
          </a:p>
          <a:p>
            <a:pPr>
              <a:lnSpc>
                <a:spcPct val="150000"/>
              </a:lnSpc>
            </a:pPr>
            <a:r>
              <a:rPr lang="en-DK" sz="2000" dirty="0">
                <a:solidFill>
                  <a:srgbClr val="254D58"/>
                </a:solidFill>
                <a:latin typeface="Metropolis" pitchFamily="2" charset="77"/>
              </a:rPr>
              <a:t>June 2025 Public consultation.</a:t>
            </a:r>
          </a:p>
          <a:p>
            <a:pPr>
              <a:lnSpc>
                <a:spcPct val="150000"/>
              </a:lnSpc>
            </a:pPr>
            <a:r>
              <a:rPr lang="en-DK" sz="2000" dirty="0">
                <a:solidFill>
                  <a:srgbClr val="254D58"/>
                </a:solidFill>
                <a:latin typeface="Metropolis" pitchFamily="2" charset="77"/>
              </a:rPr>
              <a:t>August 2025 White Book prepared and translated into Greenlandic.</a:t>
            </a:r>
          </a:p>
          <a:p>
            <a:pPr>
              <a:lnSpc>
                <a:spcPct val="150000"/>
              </a:lnSpc>
            </a:pPr>
            <a:r>
              <a:rPr lang="en-DK" sz="2000" dirty="0">
                <a:solidFill>
                  <a:srgbClr val="254D58"/>
                </a:solidFill>
                <a:latin typeface="Metropolis" pitchFamily="2" charset="77"/>
              </a:rPr>
              <a:t>Nov 2025 (expected) Recommendation presented to the Greenland Parliament</a:t>
            </a:r>
          </a:p>
        </p:txBody>
      </p:sp>
      <p:sp>
        <p:nvSpPr>
          <p:cNvPr id="14" name="TextBox 13">
            <a:extLst>
              <a:ext uri="{FF2B5EF4-FFF2-40B4-BE49-F238E27FC236}">
                <a16:creationId xmlns:a16="http://schemas.microsoft.com/office/drawing/2014/main" id="{594AC5DD-D7C9-EFB1-55DD-CB1AAE5B32E9}"/>
              </a:ext>
            </a:extLst>
          </p:cNvPr>
          <p:cNvSpPr txBox="1"/>
          <p:nvPr/>
        </p:nvSpPr>
        <p:spPr>
          <a:xfrm>
            <a:off x="4881775" y="5446941"/>
            <a:ext cx="2616217" cy="584775"/>
          </a:xfrm>
          <a:prstGeom prst="rect">
            <a:avLst/>
          </a:prstGeom>
          <a:noFill/>
        </p:spPr>
        <p:txBody>
          <a:bodyPr wrap="square">
            <a:spAutoFit/>
          </a:bodyPr>
          <a:lstStyle/>
          <a:p>
            <a:r>
              <a:rPr lang="da-DK" sz="1600" i="1" dirty="0">
                <a:solidFill>
                  <a:schemeClr val="bg1"/>
                </a:solidFill>
                <a:latin typeface="Metropolis" pitchFamily="2" charset="77"/>
              </a:rPr>
              <a:t>Regular local</a:t>
            </a:r>
          </a:p>
          <a:p>
            <a:r>
              <a:rPr lang="en-DK" sz="1600" i="1" dirty="0">
                <a:solidFill>
                  <a:schemeClr val="bg1"/>
                </a:solidFill>
                <a:latin typeface="Metropolis" pitchFamily="2" charset="77"/>
              </a:rPr>
              <a:t>information meetings </a:t>
            </a:r>
            <a:endParaRPr lang="en-DK" sz="1600" i="1">
              <a:solidFill>
                <a:schemeClr val="bg1"/>
              </a:solidFill>
            </a:endParaRPr>
          </a:p>
        </p:txBody>
      </p:sp>
      <p:pic>
        <p:nvPicPr>
          <p:cNvPr id="4" name="Picture 3" descr="A logo with letters and numbers&#10;&#10;Description automatically generated">
            <a:extLst>
              <a:ext uri="{FF2B5EF4-FFF2-40B4-BE49-F238E27FC236}">
                <a16:creationId xmlns:a16="http://schemas.microsoft.com/office/drawing/2014/main" id="{84EFDEFE-C364-91EB-7B3E-A5364541BB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3856" y="6477603"/>
            <a:ext cx="2317212" cy="357768"/>
          </a:xfrm>
          <a:prstGeom prst="rect">
            <a:avLst/>
          </a:prstGeom>
        </p:spPr>
      </p:pic>
      <p:pic>
        <p:nvPicPr>
          <p:cNvPr id="2050" name="Picture 2" descr="New multi-purpose hall in Nuuk - Mikkelsen Arkitekter">
            <a:extLst>
              <a:ext uri="{FF2B5EF4-FFF2-40B4-BE49-F238E27FC236}">
                <a16:creationId xmlns:a16="http://schemas.microsoft.com/office/drawing/2014/main" id="{D9E0E08A-8A58-1F28-148B-954F3995C37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569602" y="3763359"/>
            <a:ext cx="6704111" cy="25709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lvstyret vil forenkle flere udvalg og nævn">
            <a:extLst>
              <a:ext uri="{FF2B5EF4-FFF2-40B4-BE49-F238E27FC236}">
                <a16:creationId xmlns:a16="http://schemas.microsoft.com/office/drawing/2014/main" id="{999BCE3E-A822-BE6C-7CF9-0324143C10C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5929" y="3763359"/>
            <a:ext cx="4455139" cy="25431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enland: Wants Independence, Just Not Right Now">
            <a:extLst>
              <a:ext uri="{FF2B5EF4-FFF2-40B4-BE49-F238E27FC236}">
                <a16:creationId xmlns:a16="http://schemas.microsoft.com/office/drawing/2014/main" id="{FB0CA319-8B1C-0443-451C-5375FAC03AA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51000" y="830929"/>
            <a:ext cx="4448218" cy="284685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0">
            <a:extLst>
              <a:ext uri="{FF2B5EF4-FFF2-40B4-BE49-F238E27FC236}">
                <a16:creationId xmlns:a16="http://schemas.microsoft.com/office/drawing/2014/main" id="{82C9D230-E28A-59ED-1448-77A56DF21100}"/>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15</a:t>
            </a:fld>
            <a:endParaRPr lang="en-US">
              <a:solidFill>
                <a:srgbClr val="254D58"/>
              </a:solidFill>
            </a:endParaRPr>
          </a:p>
        </p:txBody>
      </p:sp>
    </p:spTree>
    <p:extLst>
      <p:ext uri="{BB962C8B-B14F-4D97-AF65-F5344CB8AC3E}">
        <p14:creationId xmlns:p14="http://schemas.microsoft.com/office/powerpoint/2010/main" val="2782754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48D59-6300-9933-AF2C-7938344F7220}"/>
            </a:ext>
          </a:extLst>
        </p:cNvPr>
        <p:cNvGrpSpPr/>
        <p:nvPr/>
      </p:nvGrpSpPr>
      <p:grpSpPr>
        <a:xfrm>
          <a:off x="0" y="0"/>
          <a:ext cx="0" cy="0"/>
          <a:chOff x="0" y="0"/>
          <a:chExt cx="0" cy="0"/>
        </a:xfrm>
      </p:grpSpPr>
      <p:sp>
        <p:nvSpPr>
          <p:cNvPr id="3" name="Arrow: Pentagon 2">
            <a:extLst>
              <a:ext uri="{FF2B5EF4-FFF2-40B4-BE49-F238E27FC236}">
                <a16:creationId xmlns:a16="http://schemas.microsoft.com/office/drawing/2014/main" id="{D05A7824-DF2B-CA19-7790-6FEEE351E078}"/>
              </a:ext>
            </a:extLst>
          </p:cNvPr>
          <p:cNvSpPr/>
          <p:nvPr/>
        </p:nvSpPr>
        <p:spPr>
          <a:xfrm>
            <a:off x="0" y="1578964"/>
            <a:ext cx="2089751" cy="956752"/>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14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2021+2022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Phase I and II drilling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Maiden Resource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Definition</a:t>
            </a:r>
          </a:p>
        </p:txBody>
      </p:sp>
      <p:sp>
        <p:nvSpPr>
          <p:cNvPr id="22" name="Title 21">
            <a:extLst>
              <a:ext uri="{FF2B5EF4-FFF2-40B4-BE49-F238E27FC236}">
                <a16:creationId xmlns:a16="http://schemas.microsoft.com/office/drawing/2014/main" id="{060E2F0C-8F99-9E16-9F50-D25749E52326}"/>
              </a:ext>
            </a:extLst>
          </p:cNvPr>
          <p:cNvSpPr>
            <a:spLocks noGrp="1"/>
          </p:cNvSpPr>
          <p:nvPr>
            <p:ph type="title"/>
          </p:nvPr>
        </p:nvSpPr>
        <p:spPr>
          <a:xfrm>
            <a:off x="360427" y="210939"/>
            <a:ext cx="11471145" cy="581264"/>
          </a:xfrm>
        </p:spPr>
        <p:txBody>
          <a:bodyPr>
            <a:normAutofit/>
          </a:bodyPr>
          <a:lstStyle/>
          <a:p>
            <a:r>
              <a:rPr lang="en-GB" b="1" spc="0" dirty="0">
                <a:solidFill>
                  <a:srgbClr val="254D58"/>
                </a:solidFill>
                <a:latin typeface="Metropolis" pitchFamily="2" charset="77"/>
              </a:rPr>
              <a:t>Roadmap to Primary </a:t>
            </a:r>
            <a:r>
              <a:rPr lang="en-GB" b="1" dirty="0">
                <a:latin typeface="Metropolis" pitchFamily="2" charset="77"/>
              </a:rPr>
              <a:t>C</a:t>
            </a:r>
            <a:r>
              <a:rPr lang="en-GB" b="1" spc="0" dirty="0">
                <a:solidFill>
                  <a:srgbClr val="254D58"/>
                </a:solidFill>
                <a:latin typeface="Metropolis" pitchFamily="2" charset="77"/>
              </a:rPr>
              <a:t>oncentrate and AAM Production</a:t>
            </a:r>
            <a:endParaRPr lang="en-GB" sz="2400" b="1" spc="0" dirty="0">
              <a:solidFill>
                <a:srgbClr val="254D58"/>
              </a:solidFill>
              <a:latin typeface="Metropolis" pitchFamily="2" charset="77"/>
            </a:endParaRPr>
          </a:p>
        </p:txBody>
      </p:sp>
      <p:sp>
        <p:nvSpPr>
          <p:cNvPr id="47" name="TextBox 46">
            <a:extLst>
              <a:ext uri="{FF2B5EF4-FFF2-40B4-BE49-F238E27FC236}">
                <a16:creationId xmlns:a16="http://schemas.microsoft.com/office/drawing/2014/main" id="{1B783443-BD8E-79CE-C3AB-6D1E01BA0C64}"/>
              </a:ext>
            </a:extLst>
          </p:cNvPr>
          <p:cNvSpPr txBox="1"/>
          <p:nvPr/>
        </p:nvSpPr>
        <p:spPr>
          <a:xfrm>
            <a:off x="0" y="2749396"/>
            <a:ext cx="1219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b="1" i="0" u="none" strike="noStrike" kern="1200" cap="none" spc="0" normalizeH="0" baseline="0" noProof="0" dirty="0">
                <a:ln>
                  <a:noFill/>
                </a:ln>
                <a:solidFill>
                  <a:srgbClr val="254D58"/>
                </a:solidFill>
                <a:effectLst/>
                <a:uLnTx/>
                <a:uFillTx/>
                <a:latin typeface="Metropolis" panose="020B0604020202020204" charset="0"/>
                <a:ea typeface="+mn-ea"/>
                <a:cs typeface="+mn-cs"/>
              </a:rPr>
              <a:t>AAM production Plant in Norway/N Europe</a:t>
            </a:r>
          </a:p>
        </p:txBody>
      </p:sp>
      <p:sp>
        <p:nvSpPr>
          <p:cNvPr id="48" name="TextBox 47">
            <a:extLst>
              <a:ext uri="{FF2B5EF4-FFF2-40B4-BE49-F238E27FC236}">
                <a16:creationId xmlns:a16="http://schemas.microsoft.com/office/drawing/2014/main" id="{6C757F2E-0CC3-50C3-0A78-E8D2D72F17E2}"/>
              </a:ext>
            </a:extLst>
          </p:cNvPr>
          <p:cNvSpPr txBox="1"/>
          <p:nvPr/>
        </p:nvSpPr>
        <p:spPr>
          <a:xfrm>
            <a:off x="0" y="1105817"/>
            <a:ext cx="1219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254D58"/>
                </a:solidFill>
                <a:effectLst/>
                <a:uLnTx/>
                <a:uFillTx/>
                <a:latin typeface="Metropolis" panose="020B0604020202020204" charset="0"/>
                <a:ea typeface="+mn-ea"/>
                <a:cs typeface="+mn-cs"/>
              </a:rPr>
              <a:t>Graphite concentrate production from </a:t>
            </a:r>
            <a:r>
              <a:rPr kumimoji="0" lang="en-GB" b="1" i="0" u="none" strike="noStrike" kern="1200" cap="none" spc="0" normalizeH="0" baseline="0" noProof="0" dirty="0" err="1">
                <a:ln>
                  <a:noFill/>
                </a:ln>
                <a:solidFill>
                  <a:srgbClr val="254D58"/>
                </a:solidFill>
                <a:effectLst/>
                <a:uLnTx/>
                <a:uFillTx/>
                <a:latin typeface="Metropolis" panose="020B0604020202020204" charset="0"/>
                <a:ea typeface="+mn-ea"/>
                <a:cs typeface="+mn-cs"/>
              </a:rPr>
              <a:t>Amitsoq</a:t>
            </a:r>
            <a:r>
              <a:rPr kumimoji="0" lang="en-GB" b="1" i="0" u="none" strike="noStrike" kern="1200" cap="none" spc="0" normalizeH="0" baseline="0" noProof="0" dirty="0">
                <a:ln>
                  <a:noFill/>
                </a:ln>
                <a:solidFill>
                  <a:srgbClr val="254D58"/>
                </a:solidFill>
                <a:effectLst/>
                <a:uLnTx/>
                <a:uFillTx/>
                <a:latin typeface="Metropolis" panose="020B0604020202020204" charset="0"/>
                <a:ea typeface="+mn-ea"/>
                <a:cs typeface="+mn-cs"/>
              </a:rPr>
              <a:t> mine, Greenland</a:t>
            </a:r>
          </a:p>
        </p:txBody>
      </p:sp>
      <p:sp>
        <p:nvSpPr>
          <p:cNvPr id="2" name="Title 2">
            <a:extLst>
              <a:ext uri="{FF2B5EF4-FFF2-40B4-BE49-F238E27FC236}">
                <a16:creationId xmlns:a16="http://schemas.microsoft.com/office/drawing/2014/main" id="{DF0B2838-DB94-D0EF-8FE1-3AE266CD1F20}"/>
              </a:ext>
            </a:extLst>
          </p:cNvPr>
          <p:cNvSpPr>
            <a:spLocks noGrp="1"/>
          </p:cNvSpPr>
          <p:nvPr/>
        </p:nvSpPr>
        <p:spPr>
          <a:xfrm>
            <a:off x="609655" y="5372004"/>
            <a:ext cx="10577098" cy="402311"/>
          </a:xfrm>
          <a:prstGeom prst="rect">
            <a:avLst/>
          </a:prstGeom>
        </p:spPr>
        <p:txBody>
          <a:bodyPr vert="horz" wrap="square" lIns="91440" tIns="45720" rIns="91440" bIns="45720" rtlCol="0" anchor="b">
            <a:noAutofit/>
          </a:bodyPr>
          <a:lstStyle>
            <a:lvl1pPr algn="l" defTabSz="914400" rtl="0" eaLnBrk="1" latinLnBrk="0" hangingPunct="1">
              <a:lnSpc>
                <a:spcPct val="90000"/>
              </a:lnSpc>
              <a:spcBef>
                <a:spcPct val="0"/>
              </a:spcBef>
              <a:buNone/>
              <a:defRPr lang="en-GB" sz="4800" b="1" kern="1200" spc="-15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i="0" u="none" strike="noStrike" kern="1200" cap="none" spc="0" normalizeH="0" baseline="0" noProof="0" dirty="0">
              <a:ln>
                <a:noFill/>
              </a:ln>
              <a:solidFill>
                <a:srgbClr val="254D58"/>
              </a:solidFill>
              <a:effectLst/>
              <a:uLnTx/>
              <a:uFillTx/>
              <a:latin typeface="Metropolis" panose="020B0604020202020204" charset="0"/>
              <a:ea typeface="+mj-ea"/>
              <a:cs typeface="+mj-cs"/>
            </a:endParaRPr>
          </a:p>
        </p:txBody>
      </p:sp>
      <p:sp>
        <p:nvSpPr>
          <p:cNvPr id="5" name="Arrow: Chevron 4">
            <a:extLst>
              <a:ext uri="{FF2B5EF4-FFF2-40B4-BE49-F238E27FC236}">
                <a16:creationId xmlns:a16="http://schemas.microsoft.com/office/drawing/2014/main" id="{9D2FBA79-8D7A-E056-A429-877818617FCA}"/>
              </a:ext>
            </a:extLst>
          </p:cNvPr>
          <p:cNvSpPr/>
          <p:nvPr/>
        </p:nvSpPr>
        <p:spPr>
          <a:xfrm>
            <a:off x="1698315" y="1578964"/>
            <a:ext cx="2412000" cy="950017"/>
          </a:xfrm>
          <a:prstGeom prst="chevron">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44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Resource definition,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PEA, Bulk Sampling,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Test process</a:t>
            </a:r>
            <a:endParaRPr kumimoji="0" lang="en-DK" sz="1100" b="1" i="0" u="none" strike="noStrike" kern="1200" cap="none" spc="0" normalizeH="0" baseline="0" noProof="0" dirty="0">
              <a:ln>
                <a:noFill/>
              </a:ln>
              <a:solidFill>
                <a:schemeClr val="bg1"/>
              </a:solidFill>
              <a:effectLst/>
              <a:uLnTx/>
              <a:uFillTx/>
              <a:latin typeface="Metropolis" pitchFamily="2" charset="77"/>
              <a:ea typeface="+mn-ea"/>
              <a:cs typeface="+mn-cs"/>
            </a:endParaRPr>
          </a:p>
        </p:txBody>
      </p:sp>
      <p:sp>
        <p:nvSpPr>
          <p:cNvPr id="6" name="Arrow: Chevron 5">
            <a:extLst>
              <a:ext uri="{FF2B5EF4-FFF2-40B4-BE49-F238E27FC236}">
                <a16:creationId xmlns:a16="http://schemas.microsoft.com/office/drawing/2014/main" id="{A0502227-E2D3-C9B0-E59B-13EE1ABEBE9F}"/>
              </a:ext>
            </a:extLst>
          </p:cNvPr>
          <p:cNvSpPr/>
          <p:nvPr/>
        </p:nvSpPr>
        <p:spPr>
          <a:xfrm>
            <a:off x="3718879" y="1578964"/>
            <a:ext cx="2412000" cy="950017"/>
          </a:xfrm>
          <a:prstGeom prst="chevron">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44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rPr>
              <a:t>Exploitation Licence application</a:t>
            </a:r>
          </a:p>
        </p:txBody>
      </p:sp>
      <p:sp>
        <p:nvSpPr>
          <p:cNvPr id="7" name="Arrow: Chevron 6">
            <a:extLst>
              <a:ext uri="{FF2B5EF4-FFF2-40B4-BE49-F238E27FC236}">
                <a16:creationId xmlns:a16="http://schemas.microsoft.com/office/drawing/2014/main" id="{96B6F6B8-FA08-04E1-320C-C110B94BFD3A}"/>
              </a:ext>
            </a:extLst>
          </p:cNvPr>
          <p:cNvSpPr/>
          <p:nvPr/>
        </p:nvSpPr>
        <p:spPr>
          <a:xfrm>
            <a:off x="5739443" y="1578964"/>
            <a:ext cx="2412000" cy="950017"/>
          </a:xfrm>
          <a:prstGeom prst="chevron">
            <a:avLst/>
          </a:prstGeom>
          <a:solidFill>
            <a:srgbClr val="99C9C7"/>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44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rPr>
              <a:t>2025/2026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rPr>
              <a:t>EIA+SIA </a:t>
            </a:r>
            <a:r>
              <a:rPr kumimoji="0" lang="fr-FR" sz="1100" b="1" i="0" u="none" strike="noStrike" kern="1200" cap="none" spc="0" normalizeH="0" baseline="0" noProof="0" dirty="0" err="1">
                <a:ln>
                  <a:noFill/>
                </a:ln>
                <a:solidFill>
                  <a:schemeClr val="bg1"/>
                </a:solidFill>
                <a:effectLst/>
                <a:uLnTx/>
                <a:uFillTx/>
                <a:latin typeface="Metropolis" pitchFamily="2" charset="77"/>
                <a:ea typeface="+mn-ea"/>
                <a:cs typeface="+mn-cs"/>
              </a:rPr>
              <a:t>completion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1" dirty="0" err="1">
                <a:solidFill>
                  <a:schemeClr val="bg1"/>
                </a:solidFill>
                <a:latin typeface="Metropolis" pitchFamily="2" charset="77"/>
              </a:rPr>
              <a:t>Drilling, bulk sample</a:t>
            </a:r>
            <a:endPar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1" dirty="0">
                <a:solidFill>
                  <a:schemeClr val="bg1"/>
                </a:solidFill>
                <a:latin typeface="Metropolis" pitchFamily="2" charset="77"/>
              </a:rPr>
              <a:t>Exploit. Licence</a:t>
            </a:r>
            <a:endParaRPr kumimoji="0" lang="en-DK" sz="1100" b="1" i="0" u="none" strike="noStrike" kern="1200" cap="none" spc="0" normalizeH="0" baseline="0" noProof="0" dirty="0">
              <a:ln>
                <a:noFill/>
              </a:ln>
              <a:solidFill>
                <a:schemeClr val="bg1"/>
              </a:solidFill>
              <a:effectLst/>
              <a:uLnTx/>
              <a:uFillTx/>
              <a:latin typeface="Metropolis" pitchFamily="2" charset="77"/>
              <a:ea typeface="+mn-ea"/>
              <a:cs typeface="+mn-cs"/>
            </a:endParaRPr>
          </a:p>
        </p:txBody>
      </p:sp>
      <p:sp>
        <p:nvSpPr>
          <p:cNvPr id="8" name="Arrow: Chevron 7">
            <a:extLst>
              <a:ext uri="{FF2B5EF4-FFF2-40B4-BE49-F238E27FC236}">
                <a16:creationId xmlns:a16="http://schemas.microsoft.com/office/drawing/2014/main" id="{34D0AEAA-EC3D-F885-D869-D8B41AA8C72A}"/>
              </a:ext>
            </a:extLst>
          </p:cNvPr>
          <p:cNvSpPr/>
          <p:nvPr/>
        </p:nvSpPr>
        <p:spPr>
          <a:xfrm>
            <a:off x="7760007" y="1578964"/>
            <a:ext cx="2412000" cy="950017"/>
          </a:xfrm>
          <a:prstGeom prst="chevron">
            <a:avLst/>
          </a:prstGeom>
          <a:solidFill>
            <a:srgbClr val="99C9C7"/>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44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rPr>
              <a:t>2027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rPr>
              <a:t>PFS-DFS, Mining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rPr>
              <a:t>Permit</a:t>
            </a:r>
          </a:p>
        </p:txBody>
      </p:sp>
      <p:sp>
        <p:nvSpPr>
          <p:cNvPr id="9" name="Arrow: Chevron 8">
            <a:extLst>
              <a:ext uri="{FF2B5EF4-FFF2-40B4-BE49-F238E27FC236}">
                <a16:creationId xmlns:a16="http://schemas.microsoft.com/office/drawing/2014/main" id="{1F628340-A6A4-927F-BEFD-9B4DEF8F21DF}"/>
              </a:ext>
            </a:extLst>
          </p:cNvPr>
          <p:cNvSpPr/>
          <p:nvPr/>
        </p:nvSpPr>
        <p:spPr>
          <a:xfrm>
            <a:off x="9780572" y="1578964"/>
            <a:ext cx="2412000" cy="950017"/>
          </a:xfrm>
          <a:prstGeom prst="chevron">
            <a:avLst/>
          </a:prstGeom>
          <a:solidFill>
            <a:srgbClr val="99C9C7"/>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44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rPr>
              <a:t>2028-2029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rPr>
              <a:t>Construction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rPr>
              <a:t>2029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bg1"/>
                </a:solidFill>
                <a:effectLst/>
                <a:uLnTx/>
                <a:uFillTx/>
                <a:latin typeface="Metropolis" pitchFamily="2" charset="77"/>
                <a:ea typeface="+mn-ea"/>
                <a:cs typeface="+mn-cs"/>
              </a:rPr>
              <a:t>Start production</a:t>
            </a:r>
          </a:p>
        </p:txBody>
      </p:sp>
      <p:sp>
        <p:nvSpPr>
          <p:cNvPr id="11" name="Arrow: Pentagon 10">
            <a:extLst>
              <a:ext uri="{FF2B5EF4-FFF2-40B4-BE49-F238E27FC236}">
                <a16:creationId xmlns:a16="http://schemas.microsoft.com/office/drawing/2014/main" id="{F424F891-C96F-B22A-D412-2FBA8B184925}"/>
              </a:ext>
            </a:extLst>
          </p:cNvPr>
          <p:cNvSpPr/>
          <p:nvPr/>
        </p:nvSpPr>
        <p:spPr>
          <a:xfrm>
            <a:off x="1" y="3193955"/>
            <a:ext cx="2407348" cy="956752"/>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Feasibility Study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Electro-chemical tests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Purification tests</a:t>
            </a:r>
          </a:p>
        </p:txBody>
      </p:sp>
      <p:sp>
        <p:nvSpPr>
          <p:cNvPr id="12" name="Arrow: Chevron 11">
            <a:extLst>
              <a:ext uri="{FF2B5EF4-FFF2-40B4-BE49-F238E27FC236}">
                <a16:creationId xmlns:a16="http://schemas.microsoft.com/office/drawing/2014/main" id="{BCC76C18-45A3-3B64-B7DD-3570D4FB6FC1}"/>
              </a:ext>
            </a:extLst>
          </p:cNvPr>
          <p:cNvSpPr/>
          <p:nvPr/>
        </p:nvSpPr>
        <p:spPr>
          <a:xfrm>
            <a:off x="2009717" y="3193955"/>
            <a:ext cx="2844000" cy="950017"/>
          </a:xfrm>
          <a:prstGeom prst="chevron">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Feasibility Study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Identify site</a:t>
            </a:r>
          </a:p>
        </p:txBody>
      </p:sp>
      <p:sp>
        <p:nvSpPr>
          <p:cNvPr id="21" name="Arrow: Chevron 20">
            <a:extLst>
              <a:ext uri="{FF2B5EF4-FFF2-40B4-BE49-F238E27FC236}">
                <a16:creationId xmlns:a16="http://schemas.microsoft.com/office/drawing/2014/main" id="{D4F82B9D-AE61-9FCB-2DD0-87232CB77248}"/>
              </a:ext>
            </a:extLst>
          </p:cNvPr>
          <p:cNvSpPr/>
          <p:nvPr/>
        </p:nvSpPr>
        <p:spPr>
          <a:xfrm>
            <a:off x="4456085" y="3193955"/>
            <a:ext cx="2844000" cy="950017"/>
          </a:xfrm>
          <a:prstGeom prst="chevron">
            <a:avLst/>
          </a:prstGeom>
          <a:solidFill>
            <a:srgbClr val="99C9C7"/>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0" rIns="0" bIns="0" rtlCol="0" anchor="t"/>
          <a:lstStyle/>
          <a:p>
            <a:pPr lvl="0" algn="ctr">
              <a:defRPr/>
            </a:pPr>
            <a:r>
              <a:rPr lang="en-GB" sz="1100" b="1" dirty="0">
                <a:solidFill>
                  <a:schemeClr val="bg1"/>
                </a:solidFill>
                <a:latin typeface="Metropolis" pitchFamily="2" charset="77"/>
              </a:rPr>
              <a:t>2025/2026</a:t>
            </a:r>
          </a:p>
          <a:p>
            <a:pPr lvl="0" algn="ctr">
              <a:defRPr/>
            </a:pPr>
            <a:r>
              <a:rPr lang="en-GB" sz="1100" b="1" dirty="0">
                <a:solidFill>
                  <a:schemeClr val="bg1"/>
                </a:solidFill>
                <a:latin typeface="Metropolis" pitchFamily="2" charset="77"/>
              </a:rPr>
              <a:t>Running pilot plant,</a:t>
            </a:r>
          </a:p>
          <a:p>
            <a:pPr lvl="0" algn="ctr">
              <a:defRPr/>
            </a:pPr>
            <a:r>
              <a:rPr lang="en-GB" sz="1100" b="1" dirty="0">
                <a:solidFill>
                  <a:schemeClr val="bg1"/>
                </a:solidFill>
                <a:latin typeface="Metropolis" pitchFamily="2" charset="77"/>
              </a:rPr>
              <a:t>Qualification tests</a:t>
            </a:r>
          </a:p>
        </p:txBody>
      </p:sp>
      <p:sp>
        <p:nvSpPr>
          <p:cNvPr id="23" name="Arrow: Chevron 22">
            <a:extLst>
              <a:ext uri="{FF2B5EF4-FFF2-40B4-BE49-F238E27FC236}">
                <a16:creationId xmlns:a16="http://schemas.microsoft.com/office/drawing/2014/main" id="{37F0E7C8-03FE-657A-DD53-6C21994BFBEE}"/>
              </a:ext>
            </a:extLst>
          </p:cNvPr>
          <p:cNvSpPr/>
          <p:nvPr/>
        </p:nvSpPr>
        <p:spPr>
          <a:xfrm>
            <a:off x="6902453" y="3193955"/>
            <a:ext cx="2844000" cy="950017"/>
          </a:xfrm>
          <a:prstGeom prst="chevron">
            <a:avLst/>
          </a:prstGeom>
          <a:solidFill>
            <a:srgbClr val="99C9C7"/>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0" rIns="0" bIns="0" rtlCol="0" anchor="t"/>
          <a:lstStyle/>
          <a:p>
            <a:pPr lvl="0" algn="ctr">
              <a:defRPr/>
            </a:pPr>
            <a:r>
              <a:rPr lang="en-GB" sz="1100" b="1" dirty="0">
                <a:solidFill>
                  <a:schemeClr val="bg1"/>
                </a:solidFill>
                <a:latin typeface="Metropolis" pitchFamily="2" charset="77"/>
              </a:rPr>
              <a:t>2027/2028 E</a:t>
            </a:r>
          </a:p>
          <a:p>
            <a:pPr lvl="0" algn="ctr">
              <a:defRPr/>
            </a:pPr>
            <a:r>
              <a:rPr lang="en-GB" sz="1100" b="1" dirty="0">
                <a:solidFill>
                  <a:schemeClr val="bg1"/>
                </a:solidFill>
                <a:latin typeface="Metropolis" pitchFamily="2" charset="77"/>
              </a:rPr>
              <a:t>DFS</a:t>
            </a:r>
          </a:p>
          <a:p>
            <a:pPr lvl="0" algn="ctr">
              <a:defRPr/>
            </a:pPr>
            <a:r>
              <a:rPr lang="en-GB" sz="1100" b="1" dirty="0">
                <a:solidFill>
                  <a:schemeClr val="bg1"/>
                </a:solidFill>
                <a:latin typeface="Metropolis" pitchFamily="2" charset="77"/>
              </a:rPr>
              <a:t>Construction </a:t>
            </a:r>
          </a:p>
        </p:txBody>
      </p:sp>
      <p:sp>
        <p:nvSpPr>
          <p:cNvPr id="24" name="Arrow: Chevron 23">
            <a:extLst>
              <a:ext uri="{FF2B5EF4-FFF2-40B4-BE49-F238E27FC236}">
                <a16:creationId xmlns:a16="http://schemas.microsoft.com/office/drawing/2014/main" id="{80F7CCC0-2ED7-F747-435E-FE1830460A64}"/>
              </a:ext>
            </a:extLst>
          </p:cNvPr>
          <p:cNvSpPr/>
          <p:nvPr/>
        </p:nvSpPr>
        <p:spPr>
          <a:xfrm>
            <a:off x="9348822" y="3193955"/>
            <a:ext cx="2844000" cy="950017"/>
          </a:xfrm>
          <a:prstGeom prst="chevron">
            <a:avLst/>
          </a:prstGeom>
          <a:solidFill>
            <a:srgbClr val="99C9C7"/>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2029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Metropolis" pitchFamily="2" charset="77"/>
                <a:ea typeface="+mn-ea"/>
                <a:cs typeface="+mn-cs"/>
              </a:rPr>
              <a:t>Start production</a:t>
            </a:r>
          </a:p>
        </p:txBody>
      </p:sp>
      <p:sp>
        <p:nvSpPr>
          <p:cNvPr id="4" name="TextBox 3">
            <a:extLst>
              <a:ext uri="{FF2B5EF4-FFF2-40B4-BE49-F238E27FC236}">
                <a16:creationId xmlns:a16="http://schemas.microsoft.com/office/drawing/2014/main" id="{41022DE4-F5BB-0E12-4509-11C654938B92}"/>
              </a:ext>
            </a:extLst>
          </p:cNvPr>
          <p:cNvSpPr txBox="1"/>
          <p:nvPr/>
        </p:nvSpPr>
        <p:spPr>
          <a:xfrm>
            <a:off x="505483" y="4381817"/>
            <a:ext cx="4664085" cy="2308324"/>
          </a:xfrm>
          <a:prstGeom prst="rect">
            <a:avLst/>
          </a:prstGeom>
          <a:noFill/>
        </p:spPr>
        <p:txBody>
          <a:bodyPr wrap="square" rtlCol="0">
            <a:spAutoFit/>
          </a:bodyPr>
          <a:lstStyle/>
          <a:p>
            <a:r>
              <a:rPr lang="en-DK" b="1">
                <a:solidFill>
                  <a:srgbClr val="254D58"/>
                </a:solidFill>
                <a:latin typeface="Metropolis" pitchFamily="2" charset="77"/>
              </a:rPr>
              <a:t>News flow over the coming 12 months:</a:t>
            </a:r>
          </a:p>
          <a:p>
            <a:pPr marL="285750" indent="-285750">
              <a:buFont typeface="Arial" panose="020B0604020202020204" pitchFamily="34" charset="0"/>
              <a:buChar char="•"/>
            </a:pPr>
            <a:r>
              <a:rPr lang="en-DK">
                <a:solidFill>
                  <a:srgbClr val="254D58"/>
                </a:solidFill>
                <a:latin typeface="Metropolis" pitchFamily="2" charset="77"/>
              </a:rPr>
              <a:t>Site for Pilot plant secured</a:t>
            </a:r>
          </a:p>
          <a:p>
            <a:pPr marL="285750" indent="-285750">
              <a:buFont typeface="Arial" panose="020B0604020202020204" pitchFamily="34" charset="0"/>
              <a:buChar char="•"/>
            </a:pPr>
            <a:r>
              <a:rPr lang="en-DK">
                <a:solidFill>
                  <a:srgbClr val="254D58"/>
                </a:solidFill>
                <a:latin typeface="Metropolis" pitchFamily="2" charset="77"/>
              </a:rPr>
              <a:t>Exploitation Licence granted</a:t>
            </a:r>
          </a:p>
          <a:p>
            <a:pPr marL="285750" indent="-285750">
              <a:buFont typeface="Arial" panose="020B0604020202020204" pitchFamily="34" charset="0"/>
              <a:buChar char="•"/>
            </a:pPr>
            <a:r>
              <a:rPr lang="en-DK">
                <a:solidFill>
                  <a:srgbClr val="254D58"/>
                </a:solidFill>
                <a:latin typeface="Metropolis" pitchFamily="2" charset="77"/>
              </a:rPr>
              <a:t>Pilot plant commense construction</a:t>
            </a:r>
          </a:p>
          <a:p>
            <a:pPr marL="285750" indent="-285750">
              <a:buFont typeface="Arial" panose="020B0604020202020204" pitchFamily="34" charset="0"/>
              <a:buChar char="•"/>
            </a:pPr>
            <a:r>
              <a:rPr lang="en-DK">
                <a:solidFill>
                  <a:srgbClr val="254D58"/>
                </a:solidFill>
                <a:latin typeface="Metropolis" pitchFamily="2" charset="77"/>
              </a:rPr>
              <a:t>Pilot plant operational</a:t>
            </a:r>
          </a:p>
          <a:p>
            <a:pPr marL="285750" indent="-285750">
              <a:buFont typeface="Arial" panose="020B0604020202020204" pitchFamily="34" charset="0"/>
              <a:buChar char="•"/>
            </a:pPr>
            <a:r>
              <a:rPr lang="en-DK">
                <a:solidFill>
                  <a:srgbClr val="254D58"/>
                </a:solidFill>
                <a:latin typeface="Metropolis" pitchFamily="2" charset="77"/>
              </a:rPr>
              <a:t>First spheronized graphite</a:t>
            </a:r>
          </a:p>
          <a:p>
            <a:pPr marL="285750" indent="-285750">
              <a:buFont typeface="Arial" panose="020B0604020202020204" pitchFamily="34" charset="0"/>
              <a:buChar char="•"/>
            </a:pPr>
            <a:r>
              <a:rPr lang="en-GB">
                <a:solidFill>
                  <a:srgbClr val="254D58"/>
                </a:solidFill>
                <a:latin typeface="Metropolis" pitchFamily="2" charset="77"/>
              </a:rPr>
              <a:t>Drill contractor announced</a:t>
            </a:r>
          </a:p>
          <a:p>
            <a:endParaRPr lang="en-DK">
              <a:solidFill>
                <a:srgbClr val="254D58"/>
              </a:solidFill>
              <a:latin typeface="Metropolis" pitchFamily="2" charset="77"/>
            </a:endParaRPr>
          </a:p>
        </p:txBody>
      </p:sp>
      <p:sp>
        <p:nvSpPr>
          <p:cNvPr id="14" name="TextBox 13">
            <a:extLst>
              <a:ext uri="{FF2B5EF4-FFF2-40B4-BE49-F238E27FC236}">
                <a16:creationId xmlns:a16="http://schemas.microsoft.com/office/drawing/2014/main" id="{A3DEF659-6165-33D1-4BF1-51F737F93C1B}"/>
              </a:ext>
            </a:extLst>
          </p:cNvPr>
          <p:cNvSpPr txBox="1"/>
          <p:nvPr/>
        </p:nvSpPr>
        <p:spPr>
          <a:xfrm>
            <a:off x="5349154" y="4381817"/>
            <a:ext cx="5498561" cy="2308324"/>
          </a:xfrm>
          <a:prstGeom prst="rect">
            <a:avLst/>
          </a:prstGeom>
          <a:noFill/>
        </p:spPr>
        <p:txBody>
          <a:bodyPr wrap="square" rtlCol="0">
            <a:spAutoFit/>
          </a:bodyPr>
          <a:lstStyle/>
          <a:p>
            <a:pPr marL="285750" indent="-285750">
              <a:buFont typeface="Arial" panose="020B0604020202020204" pitchFamily="34" charset="0"/>
              <a:buChar char="•"/>
            </a:pPr>
            <a:r>
              <a:rPr lang="en-GB">
                <a:solidFill>
                  <a:srgbClr val="254D58"/>
                </a:solidFill>
                <a:latin typeface="Metropolis" pitchFamily="2" charset="77"/>
              </a:rPr>
              <a:t>Phase III drilling</a:t>
            </a:r>
          </a:p>
          <a:p>
            <a:pPr marL="285750" indent="-285750">
              <a:buFont typeface="Arial" panose="020B0604020202020204" pitchFamily="34" charset="0"/>
              <a:buChar char="•"/>
            </a:pPr>
            <a:r>
              <a:rPr lang="en-GB">
                <a:solidFill>
                  <a:srgbClr val="254D58"/>
                </a:solidFill>
                <a:latin typeface="Metropolis" pitchFamily="2" charset="77"/>
              </a:rPr>
              <a:t>Bulk sample processing commensed</a:t>
            </a:r>
          </a:p>
          <a:p>
            <a:pPr marL="285750" indent="-285750">
              <a:buFont typeface="Arial" panose="020B0604020202020204" pitchFamily="34" charset="0"/>
              <a:buChar char="•"/>
            </a:pPr>
            <a:r>
              <a:rPr lang="en-GB">
                <a:solidFill>
                  <a:srgbClr val="254D58"/>
                </a:solidFill>
                <a:latin typeface="Metropolis" pitchFamily="2" charset="77"/>
              </a:rPr>
              <a:t>Optimised purification technology achieved </a:t>
            </a:r>
          </a:p>
          <a:p>
            <a:pPr marL="285750" indent="-285750">
              <a:buFont typeface="Arial" panose="020B0604020202020204" pitchFamily="34" charset="0"/>
              <a:buChar char="•"/>
            </a:pPr>
            <a:r>
              <a:rPr lang="en-GB">
                <a:solidFill>
                  <a:srgbClr val="254D58"/>
                </a:solidFill>
                <a:latin typeface="Metropolis" pitchFamily="2" charset="77"/>
              </a:rPr>
              <a:t>DigBee revised ESG rating</a:t>
            </a:r>
          </a:p>
          <a:p>
            <a:pPr marL="285750" indent="-285750">
              <a:buFont typeface="Arial" panose="020B0604020202020204" pitchFamily="34" charset="0"/>
              <a:buChar char="•"/>
            </a:pPr>
            <a:r>
              <a:rPr lang="en-GB">
                <a:solidFill>
                  <a:srgbClr val="254D58"/>
                </a:solidFill>
                <a:latin typeface="Metropolis" pitchFamily="2" charset="77"/>
              </a:rPr>
              <a:t>First purified spheronized graphite</a:t>
            </a:r>
          </a:p>
          <a:p>
            <a:pPr marL="285750" indent="-285750">
              <a:buFont typeface="Arial" panose="020B0604020202020204" pitchFamily="34" charset="0"/>
              <a:buChar char="•"/>
            </a:pPr>
            <a:r>
              <a:rPr lang="en-GB">
                <a:solidFill>
                  <a:srgbClr val="254D58"/>
                </a:solidFill>
                <a:latin typeface="Metropolis" pitchFamily="2" charset="77"/>
              </a:rPr>
              <a:t>Revised Resource Estimate</a:t>
            </a:r>
          </a:p>
          <a:p>
            <a:pPr marL="285750" indent="-285750">
              <a:buFont typeface="Arial" panose="020B0604020202020204" pitchFamily="34" charset="0"/>
              <a:buChar char="•"/>
            </a:pPr>
            <a:r>
              <a:rPr lang="en-GB">
                <a:solidFill>
                  <a:srgbClr val="254D58"/>
                </a:solidFill>
                <a:latin typeface="Metropolis" pitchFamily="2" charset="77"/>
              </a:rPr>
              <a:t>Contractor for Amitsoq PFS announced</a:t>
            </a:r>
          </a:p>
          <a:p>
            <a:pPr marL="285750" indent="-285750">
              <a:buFont typeface="Arial" panose="020B0604020202020204" pitchFamily="34" charset="0"/>
              <a:buChar char="•"/>
            </a:pPr>
            <a:endParaRPr lang="en-GB">
              <a:solidFill>
                <a:srgbClr val="254D58"/>
              </a:solidFill>
              <a:latin typeface="Metropolis" pitchFamily="2" charset="77"/>
            </a:endParaRPr>
          </a:p>
        </p:txBody>
      </p:sp>
      <p:pic>
        <p:nvPicPr>
          <p:cNvPr id="16" name="Picture 15" descr="A logo with letters and numbers&#10;&#10;Description automatically generated">
            <a:extLst>
              <a:ext uri="{FF2B5EF4-FFF2-40B4-BE49-F238E27FC236}">
                <a16:creationId xmlns:a16="http://schemas.microsoft.com/office/drawing/2014/main" id="{47E177FD-7326-4C55-B1D1-548DE93CE8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3856" y="6441804"/>
            <a:ext cx="2317212" cy="357768"/>
          </a:xfrm>
          <a:prstGeom prst="rect">
            <a:avLst/>
          </a:prstGeom>
        </p:spPr>
      </p:pic>
      <p:sp>
        <p:nvSpPr>
          <p:cNvPr id="17" name="Slide Number Placeholder 10">
            <a:extLst>
              <a:ext uri="{FF2B5EF4-FFF2-40B4-BE49-F238E27FC236}">
                <a16:creationId xmlns:a16="http://schemas.microsoft.com/office/drawing/2014/main" id="{5A1F2BFB-9688-FBFA-47B9-2FF1701B3A62}"/>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16</a:t>
            </a:fld>
            <a:endParaRPr lang="en-US">
              <a:solidFill>
                <a:srgbClr val="254D58"/>
              </a:solidFill>
            </a:endParaRPr>
          </a:p>
        </p:txBody>
      </p:sp>
    </p:spTree>
    <p:extLst>
      <p:ext uri="{BB962C8B-B14F-4D97-AF65-F5344CB8AC3E}">
        <p14:creationId xmlns:p14="http://schemas.microsoft.com/office/powerpoint/2010/main" val="2315930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EA08593-FD44-6E77-8FA4-B4133231ED2D}"/>
              </a:ext>
            </a:extLst>
          </p:cNvPr>
          <p:cNvSpPr/>
          <p:nvPr/>
        </p:nvSpPr>
        <p:spPr>
          <a:xfrm>
            <a:off x="-6278" y="6347287"/>
            <a:ext cx="12214320" cy="510714"/>
          </a:xfrm>
          <a:prstGeom prst="rect">
            <a:avLst/>
          </a:prstGeom>
          <a:solidFill>
            <a:srgbClr val="254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A26A8E56-9261-529C-BB6A-429076A364A6}"/>
              </a:ext>
            </a:extLst>
          </p:cNvPr>
          <p:cNvSpPr>
            <a:spLocks noGrp="1"/>
          </p:cNvSpPr>
          <p:nvPr/>
        </p:nvSpPr>
        <p:spPr>
          <a:xfrm>
            <a:off x="410816" y="167764"/>
            <a:ext cx="11549304" cy="622800"/>
          </a:xfrm>
          <a:prstGeom prst="rect">
            <a:avLst/>
          </a:prstGeom>
        </p:spPr>
        <p:txBody>
          <a:bodyPr vert="horz" wrap="square" lIns="91440" tIns="45720" rIns="91440" bIns="45720" rtlCol="0" anchor="b">
            <a:noAutofit/>
          </a:bodyPr>
          <a:lstStyle>
            <a:lvl1pPr algn="l" defTabSz="914400" rtl="0" eaLnBrk="1" latinLnBrk="0" hangingPunct="1">
              <a:lnSpc>
                <a:spcPct val="90000"/>
              </a:lnSpc>
              <a:spcBef>
                <a:spcPct val="0"/>
              </a:spcBef>
              <a:buNone/>
              <a:defRPr lang="en-GB" sz="4800" b="1" kern="1200" spc="-150" baseline="0">
                <a:solidFill>
                  <a:schemeClr val="bg1"/>
                </a:solidFill>
                <a:latin typeface="+mj-lt"/>
                <a:ea typeface="+mj-ea"/>
                <a:cs typeface="+mj-cs"/>
              </a:defRPr>
            </a:lvl1pPr>
          </a:lstStyle>
          <a:p>
            <a:pPr>
              <a:lnSpc>
                <a:spcPct val="100000"/>
              </a:lnSpc>
            </a:pPr>
            <a:r>
              <a:rPr lang="en-GB" sz="2400" spc="0" dirty="0">
                <a:solidFill>
                  <a:srgbClr val="254D58"/>
                </a:solidFill>
                <a:latin typeface="Metropolis Medium" pitchFamily="2" charset="77"/>
              </a:rPr>
              <a:t>EU Strategic Project</a:t>
            </a:r>
          </a:p>
        </p:txBody>
      </p:sp>
      <p:pic>
        <p:nvPicPr>
          <p:cNvPr id="1030" name="Picture 6" descr="EU-flag">
            <a:extLst>
              <a:ext uri="{FF2B5EF4-FFF2-40B4-BE49-F238E27FC236}">
                <a16:creationId xmlns:a16="http://schemas.microsoft.com/office/drawing/2014/main" id="{476F2D65-EBCD-DAB3-C10A-C63D07D03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64703" y="999977"/>
            <a:ext cx="2006790" cy="13234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703A0E1-4DCE-041A-F3FE-8EA268A8F9D5}"/>
              </a:ext>
            </a:extLst>
          </p:cNvPr>
          <p:cNvSpPr txBox="1"/>
          <p:nvPr/>
        </p:nvSpPr>
        <p:spPr>
          <a:xfrm>
            <a:off x="7983351" y="963435"/>
            <a:ext cx="3976769" cy="1323439"/>
          </a:xfrm>
          <a:prstGeom prst="rect">
            <a:avLst/>
          </a:prstGeom>
          <a:noFill/>
        </p:spPr>
        <p:txBody>
          <a:bodyPr wrap="square" rtlCol="0">
            <a:spAutoFit/>
          </a:bodyPr>
          <a:lstStyle/>
          <a:p>
            <a:r>
              <a:rPr lang="en-GB" sz="2000" b="1" dirty="0" err="1">
                <a:solidFill>
                  <a:srgbClr val="254D58"/>
                </a:solidFill>
                <a:effectLst/>
                <a:latin typeface="Metropolis" pitchFamily="2" charset="77"/>
              </a:rPr>
              <a:t>GreenRoc’s Amitsoq</a:t>
            </a:r>
            <a:r>
              <a:rPr lang="en-GB" sz="2000" b="1" dirty="0">
                <a:solidFill>
                  <a:srgbClr val="254D58"/>
                </a:solidFill>
                <a:effectLst/>
                <a:latin typeface="Metropolis" pitchFamily="2" charset="77"/>
              </a:rPr>
              <a:t> awarded Strategic Project status under the EU Critical Raw Materials Act, June 2025</a:t>
            </a:r>
            <a:endParaRPr lang="en-GB" sz="2000" dirty="0">
              <a:solidFill>
                <a:srgbClr val="254D58"/>
              </a:solidFill>
              <a:effectLst/>
              <a:latin typeface="Metropolis" pitchFamily="2" charset="77"/>
            </a:endParaRPr>
          </a:p>
        </p:txBody>
      </p:sp>
      <p:pic>
        <p:nvPicPr>
          <p:cNvPr id="6" name="Picture 5">
            <a:extLst>
              <a:ext uri="{FF2B5EF4-FFF2-40B4-BE49-F238E27FC236}">
                <a16:creationId xmlns:a16="http://schemas.microsoft.com/office/drawing/2014/main" id="{2A702E41-55DC-A4F1-72CB-333D122C3BBE}"/>
              </a:ext>
            </a:extLst>
          </p:cNvPr>
          <p:cNvPicPr>
            <a:picLocks noChangeAspect="1"/>
          </p:cNvPicPr>
          <p:nvPr/>
        </p:nvPicPr>
        <p:blipFill>
          <a:blip r:embed="rId4"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9878626" y="6429699"/>
            <a:ext cx="2240280" cy="345890"/>
          </a:xfrm>
          <a:prstGeom prst="rect">
            <a:avLst/>
          </a:prstGeom>
        </p:spPr>
      </p:pic>
      <p:pic>
        <p:nvPicPr>
          <p:cNvPr id="2" name="Picture 1">
            <a:extLst>
              <a:ext uri="{FF2B5EF4-FFF2-40B4-BE49-F238E27FC236}">
                <a16:creationId xmlns:a16="http://schemas.microsoft.com/office/drawing/2014/main" id="{CF112DA9-2AC7-6BED-4D27-EFEA12B6E3D3}"/>
              </a:ext>
            </a:extLst>
          </p:cNvPr>
          <p:cNvPicPr>
            <a:picLocks noChangeAspect="1"/>
          </p:cNvPicPr>
          <p:nvPr/>
        </p:nvPicPr>
        <p:blipFill>
          <a:blip r:embed="rId5"/>
          <a:stretch>
            <a:fillRect/>
          </a:stretch>
        </p:blipFill>
        <p:spPr>
          <a:xfrm>
            <a:off x="5664703" y="2496287"/>
            <a:ext cx="6026340" cy="3337865"/>
          </a:xfrm>
          <a:prstGeom prst="rect">
            <a:avLst/>
          </a:prstGeom>
        </p:spPr>
      </p:pic>
      <p:sp>
        <p:nvSpPr>
          <p:cNvPr id="3" name="TextBox 2">
            <a:extLst>
              <a:ext uri="{FF2B5EF4-FFF2-40B4-BE49-F238E27FC236}">
                <a16:creationId xmlns:a16="http://schemas.microsoft.com/office/drawing/2014/main" id="{3373C9A6-2956-98EE-0E2E-DC57396A6889}"/>
              </a:ext>
            </a:extLst>
          </p:cNvPr>
          <p:cNvSpPr txBox="1"/>
          <p:nvPr/>
        </p:nvSpPr>
        <p:spPr>
          <a:xfrm>
            <a:off x="5535826" y="5894565"/>
            <a:ext cx="6284093" cy="338554"/>
          </a:xfrm>
          <a:prstGeom prst="rect">
            <a:avLst/>
          </a:prstGeom>
          <a:noFill/>
        </p:spPr>
        <p:txBody>
          <a:bodyPr wrap="none" rtlCol="0">
            <a:spAutoFit/>
          </a:bodyPr>
          <a:lstStyle/>
          <a:p>
            <a:r>
              <a:rPr lang="en-DK" sz="1600">
                <a:solidFill>
                  <a:srgbClr val="254D58"/>
                </a:solidFill>
                <a:latin typeface="Metropolis" pitchFamily="2" charset="77"/>
              </a:rPr>
              <a:t>EU-Commissioner for Energy Dan Jørgensen, Nuuk, Sept 2025</a:t>
            </a:r>
          </a:p>
        </p:txBody>
      </p:sp>
      <p:pic>
        <p:nvPicPr>
          <p:cNvPr id="9" name="Picture 2" descr="Raw Materials Week 2025 | IAM-I">
            <a:extLst>
              <a:ext uri="{FF2B5EF4-FFF2-40B4-BE49-F238E27FC236}">
                <a16:creationId xmlns:a16="http://schemas.microsoft.com/office/drawing/2014/main" id="{F277B031-9450-802E-6DCD-07621080E22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8679" y="2607598"/>
            <a:ext cx="36703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26E2ED0-2467-1B93-9DB9-6B06FC0EF010}"/>
              </a:ext>
            </a:extLst>
          </p:cNvPr>
          <p:cNvSpPr txBox="1"/>
          <p:nvPr/>
        </p:nvSpPr>
        <p:spPr>
          <a:xfrm>
            <a:off x="500957" y="4850977"/>
            <a:ext cx="4405745" cy="646331"/>
          </a:xfrm>
          <a:prstGeom prst="rect">
            <a:avLst/>
          </a:prstGeom>
          <a:noFill/>
        </p:spPr>
        <p:txBody>
          <a:bodyPr wrap="square" rtlCol="0">
            <a:spAutoFit/>
          </a:bodyPr>
          <a:lstStyle/>
          <a:p>
            <a:r>
              <a:rPr lang="en-DK">
                <a:solidFill>
                  <a:srgbClr val="254D58"/>
                </a:solidFill>
                <a:latin typeface="Metropolis" pitchFamily="2" charset="77"/>
              </a:rPr>
              <a:t>Invite to speak at special sessions on partner countries</a:t>
            </a:r>
          </a:p>
        </p:txBody>
      </p:sp>
      <p:sp>
        <p:nvSpPr>
          <p:cNvPr id="14" name="Slide Number Placeholder 10">
            <a:extLst>
              <a:ext uri="{FF2B5EF4-FFF2-40B4-BE49-F238E27FC236}">
                <a16:creationId xmlns:a16="http://schemas.microsoft.com/office/drawing/2014/main" id="{33AB258E-8EAA-0C3F-7CD4-C831F3AF17BE}"/>
              </a:ext>
            </a:extLst>
          </p:cNvPr>
          <p:cNvSpPr txBox="1">
            <a:spLocks/>
          </p:cNvSpPr>
          <p:nvPr/>
        </p:nvSpPr>
        <p:spPr>
          <a:xfrm>
            <a:off x="377204" y="6441328"/>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chemeClr val="bg1"/>
                </a:solidFill>
              </a:rPr>
              <a:pPr/>
              <a:t>17</a:t>
            </a:fld>
            <a:endParaRPr lang="en-US">
              <a:solidFill>
                <a:schemeClr val="bg1"/>
              </a:solidFill>
            </a:endParaRPr>
          </a:p>
        </p:txBody>
      </p:sp>
    </p:spTree>
    <p:extLst>
      <p:ext uri="{BB962C8B-B14F-4D97-AF65-F5344CB8AC3E}">
        <p14:creationId xmlns:p14="http://schemas.microsoft.com/office/powerpoint/2010/main" val="2987828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03ADE-8679-B6C8-BA84-2733A600ED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809CC-A3AE-16C6-2409-ECF6CC9300B7}"/>
              </a:ext>
            </a:extLst>
          </p:cNvPr>
          <p:cNvSpPr>
            <a:spLocks noGrp="1"/>
          </p:cNvSpPr>
          <p:nvPr>
            <p:ph type="title"/>
          </p:nvPr>
        </p:nvSpPr>
        <p:spPr/>
        <p:txBody>
          <a:bodyPr/>
          <a:lstStyle/>
          <a:p>
            <a:r>
              <a:rPr lang="en-DK" b="1"/>
              <a:t>EIFO Financing: €5.2M Convertible Loan Facility</a:t>
            </a:r>
          </a:p>
        </p:txBody>
      </p:sp>
      <p:sp>
        <p:nvSpPr>
          <p:cNvPr id="3" name="Footer Placeholder 2">
            <a:extLst>
              <a:ext uri="{FF2B5EF4-FFF2-40B4-BE49-F238E27FC236}">
                <a16:creationId xmlns:a16="http://schemas.microsoft.com/office/drawing/2014/main" id="{F370DE72-3FC4-4FC9-FDD3-1E4CCA522B6E}"/>
              </a:ext>
            </a:extLst>
          </p:cNvPr>
          <p:cNvSpPr>
            <a:spLocks noGrp="1"/>
          </p:cNvSpPr>
          <p:nvPr>
            <p:ph type="ftr" sz="quarter" idx="10"/>
          </p:nvPr>
        </p:nvSpPr>
        <p:spPr/>
        <p:txBody>
          <a:bodyPr/>
          <a:lstStyle/>
          <a:p>
            <a:r>
              <a:rPr lang="en-US" dirty="0"/>
              <a:t>|</a:t>
            </a:r>
          </a:p>
        </p:txBody>
      </p:sp>
      <p:sp>
        <p:nvSpPr>
          <p:cNvPr id="4" name="Slide Number Placeholder 3">
            <a:extLst>
              <a:ext uri="{FF2B5EF4-FFF2-40B4-BE49-F238E27FC236}">
                <a16:creationId xmlns:a16="http://schemas.microsoft.com/office/drawing/2014/main" id="{EB578BFC-F81C-5008-3A8A-FB316C97CCFC}"/>
              </a:ext>
            </a:extLst>
          </p:cNvPr>
          <p:cNvSpPr>
            <a:spLocks noGrp="1"/>
          </p:cNvSpPr>
          <p:nvPr>
            <p:ph type="sldNum" sz="quarter" idx="11"/>
          </p:nvPr>
        </p:nvSpPr>
        <p:spPr/>
        <p:txBody>
          <a:bodyPr/>
          <a:lstStyle/>
          <a:p>
            <a:fld id="{B345C097-F9D3-5445-ACB1-61409225E071}" type="slidenum">
              <a:rPr lang="en-US" smtClean="0"/>
              <a:pPr/>
              <a:t>18</a:t>
            </a:fld>
            <a:endParaRPr lang="en-US" dirty="0"/>
          </a:p>
        </p:txBody>
      </p:sp>
      <p:sp>
        <p:nvSpPr>
          <p:cNvPr id="6" name="TextBox 5">
            <a:extLst>
              <a:ext uri="{FF2B5EF4-FFF2-40B4-BE49-F238E27FC236}">
                <a16:creationId xmlns:a16="http://schemas.microsoft.com/office/drawing/2014/main" id="{5E1B0FFD-F139-167B-7CE7-00F313699368}"/>
              </a:ext>
            </a:extLst>
          </p:cNvPr>
          <p:cNvSpPr txBox="1"/>
          <p:nvPr/>
        </p:nvSpPr>
        <p:spPr>
          <a:xfrm>
            <a:off x="336861" y="869133"/>
            <a:ext cx="11554135" cy="3784754"/>
          </a:xfrm>
          <a:prstGeom prst="rect">
            <a:avLst/>
          </a:prstGeom>
          <a:noFill/>
        </p:spPr>
        <p:txBody>
          <a:bodyPr wrap="square" rtlCol="0">
            <a:spAutoFit/>
          </a:bodyPr>
          <a:lstStyle/>
          <a:p>
            <a:pPr>
              <a:lnSpc>
                <a:spcPct val="150000"/>
              </a:lnSpc>
              <a:buClr>
                <a:srgbClr val="89BEBB"/>
              </a:buClr>
            </a:pPr>
            <a:r>
              <a:rPr lang="en-GB" dirty="0">
                <a:solidFill>
                  <a:srgbClr val="254D58"/>
                </a:solidFill>
                <a:latin typeface="Metropolis" panose="020B0604020202020204" charset="0"/>
              </a:rPr>
              <a:t>Conversion:</a:t>
            </a:r>
          </a:p>
          <a:p>
            <a:pPr marL="285750" indent="-285750">
              <a:lnSpc>
                <a:spcPct val="150000"/>
              </a:lnSpc>
              <a:buClr>
                <a:srgbClr val="89BEBB"/>
              </a:buClr>
              <a:buFont typeface="Arial" panose="020B0604020202020204" pitchFamily="34" charset="0"/>
              <a:buChar char="•"/>
            </a:pPr>
            <a:r>
              <a:rPr lang="en-GB" dirty="0">
                <a:solidFill>
                  <a:srgbClr val="254D58"/>
                </a:solidFill>
                <a:latin typeface="Metropolis" panose="020B0604020202020204" charset="0"/>
              </a:rPr>
              <a:t>EIFO can convert into a maximum of 10% of the issued share capital of GreenRoc, with any remaining balance being settled in cash, unless GreenRoc is unable to settle in cash, in which case the excess shall be converted into shares in one or more of GreenRoc’s Amitsoq subsidiaries at a price determined by an independent valuation of the fair market value of the relevant subsidiaries</a:t>
            </a:r>
          </a:p>
          <a:p>
            <a:pPr marL="285750" indent="-285750">
              <a:lnSpc>
                <a:spcPct val="150000"/>
              </a:lnSpc>
              <a:buClr>
                <a:srgbClr val="89BEBB"/>
              </a:buClr>
              <a:buFont typeface="Arial" panose="020B0604020202020204" pitchFamily="34" charset="0"/>
              <a:buChar char="•"/>
            </a:pPr>
            <a:endParaRPr lang="en-GB" dirty="0">
              <a:solidFill>
                <a:srgbClr val="254D58"/>
              </a:solidFill>
              <a:latin typeface="Metropolis" panose="020B0604020202020204" charset="0"/>
            </a:endParaRPr>
          </a:p>
          <a:p>
            <a:pPr marL="285750" indent="-285750">
              <a:lnSpc>
                <a:spcPct val="150000"/>
              </a:lnSpc>
              <a:buClr>
                <a:srgbClr val="89BEBB"/>
              </a:buClr>
              <a:buFont typeface="Arial" panose="020B0604020202020204" pitchFamily="34" charset="0"/>
              <a:buChar char="•"/>
            </a:pPr>
            <a:r>
              <a:rPr lang="en-GB" dirty="0">
                <a:solidFill>
                  <a:srgbClr val="254D58"/>
                </a:solidFill>
                <a:latin typeface="Metropolis" panose="020B0604020202020204" charset="0"/>
              </a:rPr>
              <a:t>If EIFO elects to convert the loan into Ordinary Shares, the Company has the right to repay the loan plus accrued interest in cash and to issue share options to EIFO, with a two year duration and a nominal exercise price, in an aggregate value corresponding to 20% of the amount repaid in cash.</a:t>
            </a:r>
          </a:p>
        </p:txBody>
      </p:sp>
      <p:pic>
        <p:nvPicPr>
          <p:cNvPr id="5" name="Picture 4" descr="A logo with letters and numbers&#10;&#10;Description automatically generated">
            <a:extLst>
              <a:ext uri="{FF2B5EF4-FFF2-40B4-BE49-F238E27FC236}">
                <a16:creationId xmlns:a16="http://schemas.microsoft.com/office/drawing/2014/main" id="{99ADF6CE-102B-03F6-66E7-CE4CC210EC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3856" y="6441804"/>
            <a:ext cx="2317212" cy="357768"/>
          </a:xfrm>
          <a:prstGeom prst="rect">
            <a:avLst/>
          </a:prstGeom>
        </p:spPr>
      </p:pic>
      <p:sp>
        <p:nvSpPr>
          <p:cNvPr id="8" name="TextBox 7">
            <a:extLst>
              <a:ext uri="{FF2B5EF4-FFF2-40B4-BE49-F238E27FC236}">
                <a16:creationId xmlns:a16="http://schemas.microsoft.com/office/drawing/2014/main" id="{30A7274C-7CF8-7295-B4FC-05C42A13B6FC}"/>
              </a:ext>
            </a:extLst>
          </p:cNvPr>
          <p:cNvSpPr txBox="1"/>
          <p:nvPr/>
        </p:nvSpPr>
        <p:spPr>
          <a:xfrm>
            <a:off x="2800350" y="5778678"/>
            <a:ext cx="6096000" cy="461665"/>
          </a:xfrm>
          <a:prstGeom prst="rect">
            <a:avLst/>
          </a:prstGeom>
          <a:noFill/>
        </p:spPr>
        <p:txBody>
          <a:bodyPr wrap="square">
            <a:spAutoFit/>
          </a:bodyPr>
          <a:lstStyle/>
          <a:p>
            <a:r>
              <a:rPr lang="en-DK" sz="2400" b="1">
                <a:solidFill>
                  <a:srgbClr val="254D58"/>
                </a:solidFill>
                <a:latin typeface="Metropolis" pitchFamily="2" charset="77"/>
              </a:rPr>
              <a:t>– Undilutive Funding for GreenRoc</a:t>
            </a:r>
            <a:endParaRPr lang="en-DK" sz="2400">
              <a:solidFill>
                <a:srgbClr val="254D58"/>
              </a:solidFill>
              <a:latin typeface="Metropolis" pitchFamily="2" charset="77"/>
            </a:endParaRPr>
          </a:p>
        </p:txBody>
      </p:sp>
    </p:spTree>
    <p:extLst>
      <p:ext uri="{BB962C8B-B14F-4D97-AF65-F5344CB8AC3E}">
        <p14:creationId xmlns:p14="http://schemas.microsoft.com/office/powerpoint/2010/main" val="2607367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F1F27-8E36-F058-D08F-2C031FD8AC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481EA-D3B6-543C-A833-3C76E40A1E3E}"/>
              </a:ext>
            </a:extLst>
          </p:cNvPr>
          <p:cNvSpPr>
            <a:spLocks noGrp="1"/>
          </p:cNvSpPr>
          <p:nvPr>
            <p:ph type="title"/>
          </p:nvPr>
        </p:nvSpPr>
        <p:spPr>
          <a:xfrm>
            <a:off x="343330" y="189261"/>
            <a:ext cx="11242655" cy="581264"/>
          </a:xfrm>
        </p:spPr>
        <p:txBody>
          <a:bodyPr>
            <a:normAutofit/>
          </a:bodyPr>
          <a:lstStyle/>
          <a:p>
            <a:r>
              <a:rPr lang="da-DK" b="1" dirty="0"/>
              <a:t>Flexible Graphite – Amitsoq graphite well suited as feedstock</a:t>
            </a:r>
            <a:endParaRPr lang="en-DK" b="1" dirty="0"/>
          </a:p>
        </p:txBody>
      </p:sp>
      <p:sp>
        <p:nvSpPr>
          <p:cNvPr id="4" name="Slide Number Placeholder 3">
            <a:extLst>
              <a:ext uri="{FF2B5EF4-FFF2-40B4-BE49-F238E27FC236}">
                <a16:creationId xmlns:a16="http://schemas.microsoft.com/office/drawing/2014/main" id="{83CA2453-09BE-9BE5-4B72-C7B0C95D24D1}"/>
              </a:ext>
            </a:extLst>
          </p:cNvPr>
          <p:cNvSpPr>
            <a:spLocks noGrp="1"/>
          </p:cNvSpPr>
          <p:nvPr>
            <p:ph type="sldNum" sz="quarter" idx="11"/>
          </p:nvPr>
        </p:nvSpPr>
        <p:spPr/>
        <p:txBody>
          <a:bodyPr/>
          <a:lstStyle/>
          <a:p>
            <a:fld id="{B345C097-F9D3-5445-ACB1-61409225E071}" type="slidenum">
              <a:rPr lang="en-US" smtClean="0"/>
              <a:pPr/>
              <a:t>19</a:t>
            </a:fld>
            <a:endParaRPr lang="en-US" dirty="0"/>
          </a:p>
        </p:txBody>
      </p:sp>
      <p:sp>
        <p:nvSpPr>
          <p:cNvPr id="7" name="TextBox 6">
            <a:extLst>
              <a:ext uri="{FF2B5EF4-FFF2-40B4-BE49-F238E27FC236}">
                <a16:creationId xmlns:a16="http://schemas.microsoft.com/office/drawing/2014/main" id="{1D0C3329-361D-A45B-7DA6-36F9A336CA40}"/>
              </a:ext>
            </a:extLst>
          </p:cNvPr>
          <p:cNvSpPr txBox="1"/>
          <p:nvPr/>
        </p:nvSpPr>
        <p:spPr>
          <a:xfrm>
            <a:off x="343329" y="1120676"/>
            <a:ext cx="5478497" cy="3970318"/>
          </a:xfrm>
          <a:prstGeom prst="rect">
            <a:avLst/>
          </a:prstGeom>
          <a:noFill/>
        </p:spPr>
        <p:txBody>
          <a:bodyPr wrap="square" rtlCol="0">
            <a:spAutoFit/>
          </a:bodyPr>
          <a:lstStyle/>
          <a:p>
            <a:r>
              <a:rPr lang="da-DK" dirty="0">
                <a:solidFill>
                  <a:schemeClr val="tx2"/>
                </a:solidFill>
                <a:latin typeface="Metropolis" pitchFamily="2" charset="77"/>
              </a:rPr>
              <a:t>Initial testwork shows Amitsoq graphite concentrate well suited for production of expandable graphite, the precursor to Flexible Graphite extensively used in the defence industry</a:t>
            </a:r>
          </a:p>
          <a:p>
            <a:endParaRPr lang="da-DK" dirty="0">
              <a:solidFill>
                <a:schemeClr val="tx2"/>
              </a:solidFill>
              <a:latin typeface="Metropolis" pitchFamily="2" charset="77"/>
            </a:endParaRPr>
          </a:p>
          <a:p>
            <a:r>
              <a:rPr lang="da-DK" dirty="0">
                <a:solidFill>
                  <a:schemeClr val="tx2"/>
                </a:solidFill>
                <a:latin typeface="Metropolis" pitchFamily="2" charset="77"/>
              </a:rPr>
              <a:t>Expandable graphite shows a 150-200 times volume increase during heating. When compressed it makes for an extremely resistant yet flexible material ‘Flexible Graphite’. Chemically inert, extemely conductive and can withstand temperatures to 3,000°C.</a:t>
            </a:r>
          </a:p>
          <a:p>
            <a:endParaRPr lang="da-DK" dirty="0">
              <a:solidFill>
                <a:schemeClr val="tx2"/>
              </a:solidFill>
              <a:latin typeface="Metropolis" pitchFamily="2" charset="77"/>
            </a:endParaRPr>
          </a:p>
          <a:p>
            <a:r>
              <a:rPr lang="da-DK" u="sng" dirty="0">
                <a:solidFill>
                  <a:schemeClr val="tx2"/>
                </a:solidFill>
                <a:latin typeface="Metropolis" pitchFamily="2" charset="77"/>
              </a:rPr>
              <a:t>No production in the West today</a:t>
            </a:r>
            <a:endParaRPr lang="en-DK" u="sng" dirty="0">
              <a:solidFill>
                <a:schemeClr val="tx2"/>
              </a:solidFill>
              <a:latin typeface="Metropolis" pitchFamily="2" charset="77"/>
            </a:endParaRPr>
          </a:p>
        </p:txBody>
      </p:sp>
      <p:cxnSp>
        <p:nvCxnSpPr>
          <p:cNvPr id="8" name="Straight Connector 7">
            <a:extLst>
              <a:ext uri="{FF2B5EF4-FFF2-40B4-BE49-F238E27FC236}">
                <a16:creationId xmlns:a16="http://schemas.microsoft.com/office/drawing/2014/main" id="{1AC9E5DD-1892-CE81-9FB9-9ACBBFBB1181}"/>
              </a:ext>
            </a:extLst>
          </p:cNvPr>
          <p:cNvCxnSpPr>
            <a:cxnSpLocks/>
          </p:cNvCxnSpPr>
          <p:nvPr/>
        </p:nvCxnSpPr>
        <p:spPr>
          <a:xfrm>
            <a:off x="378327" y="737948"/>
            <a:ext cx="114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logo with letters and numbers&#10;&#10;Description automatically generated">
            <a:extLst>
              <a:ext uri="{FF2B5EF4-FFF2-40B4-BE49-F238E27FC236}">
                <a16:creationId xmlns:a16="http://schemas.microsoft.com/office/drawing/2014/main" id="{1449AB9A-BEB3-E72B-5B65-F3B950B447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3856" y="6441804"/>
            <a:ext cx="2317212" cy="357768"/>
          </a:xfrm>
          <a:prstGeom prst="rect">
            <a:avLst/>
          </a:prstGeom>
        </p:spPr>
      </p:pic>
      <p:sp>
        <p:nvSpPr>
          <p:cNvPr id="3" name="Footer Placeholder 2">
            <a:extLst>
              <a:ext uri="{FF2B5EF4-FFF2-40B4-BE49-F238E27FC236}">
                <a16:creationId xmlns:a16="http://schemas.microsoft.com/office/drawing/2014/main" id="{EEF5EE85-1D7C-6AC6-8EF6-4553E5818031}"/>
              </a:ext>
            </a:extLst>
          </p:cNvPr>
          <p:cNvSpPr>
            <a:spLocks noGrp="1"/>
          </p:cNvSpPr>
          <p:nvPr>
            <p:ph type="ftr" sz="quarter" idx="10"/>
          </p:nvPr>
        </p:nvSpPr>
        <p:spPr/>
        <p:txBody>
          <a:bodyPr/>
          <a:lstStyle/>
          <a:p>
            <a:r>
              <a:rPr lang="en-US" dirty="0"/>
              <a:t>|</a:t>
            </a:r>
          </a:p>
        </p:txBody>
      </p:sp>
      <p:pic>
        <p:nvPicPr>
          <p:cNvPr id="10" name="Picture 9">
            <a:extLst>
              <a:ext uri="{FF2B5EF4-FFF2-40B4-BE49-F238E27FC236}">
                <a16:creationId xmlns:a16="http://schemas.microsoft.com/office/drawing/2014/main" id="{D4D9FDAE-F6B4-2BBE-DD46-C739F83657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3840" y="1319212"/>
            <a:ext cx="4322545" cy="2737971"/>
          </a:xfrm>
          <a:prstGeom prst="rect">
            <a:avLst/>
          </a:prstGeom>
        </p:spPr>
      </p:pic>
      <p:pic>
        <p:nvPicPr>
          <p:cNvPr id="2052" name="Picture 4" descr="MinGraph Flexible Graphite Foil/Sheet ...">
            <a:extLst>
              <a:ext uri="{FF2B5EF4-FFF2-40B4-BE49-F238E27FC236}">
                <a16:creationId xmlns:a16="http://schemas.microsoft.com/office/drawing/2014/main" id="{EFF042F9-8E9E-8824-9211-15158D9C1A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29477" y="4347526"/>
            <a:ext cx="2822985" cy="1955179"/>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59">
            <a:extLst>
              <a:ext uri="{FF2B5EF4-FFF2-40B4-BE49-F238E27FC236}">
                <a16:creationId xmlns:a16="http://schemas.microsoft.com/office/drawing/2014/main" id="{D3127523-199E-52AC-000C-C3E5F04D3D19}"/>
              </a:ext>
            </a:extLst>
          </p:cNvPr>
          <p:cNvSpPr/>
          <p:nvPr/>
        </p:nvSpPr>
        <p:spPr>
          <a:xfrm>
            <a:off x="6836772" y="5061356"/>
            <a:ext cx="772953" cy="665560"/>
          </a:xfrm>
          <a:prstGeom prst="rightArrow">
            <a:avLst/>
          </a:prstGeom>
          <a:solidFill>
            <a:schemeClr val="tx2"/>
          </a:solidFill>
          <a:ln>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le 2">
            <a:extLst>
              <a:ext uri="{FF2B5EF4-FFF2-40B4-BE49-F238E27FC236}">
                <a16:creationId xmlns:a16="http://schemas.microsoft.com/office/drawing/2014/main" id="{E82BD834-4791-3A8D-9A10-F37B0E93C1C9}"/>
              </a:ext>
            </a:extLst>
          </p:cNvPr>
          <p:cNvSpPr>
            <a:spLocks noGrp="1"/>
          </p:cNvSpPr>
          <p:nvPr/>
        </p:nvSpPr>
        <p:spPr>
          <a:xfrm>
            <a:off x="569602" y="5459245"/>
            <a:ext cx="6096000" cy="392331"/>
          </a:xfrm>
          <a:prstGeom prst="rect">
            <a:avLst/>
          </a:prstGeom>
        </p:spPr>
        <p:txBody>
          <a:bodyPr vert="horz" wrap="square" lIns="91440" tIns="45720" rIns="91440" bIns="45720" rtlCol="0" anchor="b">
            <a:noAutofit/>
          </a:bodyPr>
          <a:lstStyle>
            <a:lvl1pPr algn="l" defTabSz="914400" rtl="0" eaLnBrk="1" latinLnBrk="0" hangingPunct="1">
              <a:lnSpc>
                <a:spcPct val="90000"/>
              </a:lnSpc>
              <a:spcBef>
                <a:spcPct val="0"/>
              </a:spcBef>
              <a:buNone/>
              <a:defRPr lang="en-GB" sz="4800" b="1" kern="1200" spc="-150" baseline="0">
                <a:solidFill>
                  <a:schemeClr val="bg1"/>
                </a:solidFill>
                <a:latin typeface="+mj-lt"/>
                <a:ea typeface="+mj-ea"/>
                <a:cs typeface="+mj-cs"/>
              </a:defRPr>
            </a:lvl1pPr>
          </a:lstStyle>
          <a:p>
            <a:pPr algn="ctr">
              <a:lnSpc>
                <a:spcPct val="100000"/>
              </a:lnSpc>
            </a:pPr>
            <a:r>
              <a:rPr lang="en-GB" sz="1600" b="0" spc="0" dirty="0">
                <a:solidFill>
                  <a:srgbClr val="254D58"/>
                </a:solidFill>
                <a:latin typeface="Metropolis"/>
              </a:rPr>
              <a:t>Metallurgical test work by </a:t>
            </a:r>
            <a:r>
              <a:rPr lang="en-GB" sz="1600" b="0" spc="0" dirty="0" err="1">
                <a:solidFill>
                  <a:srgbClr val="254D58"/>
                </a:solidFill>
                <a:latin typeface="Metropolis"/>
              </a:rPr>
              <a:t>ProGraphite</a:t>
            </a:r>
            <a:r>
              <a:rPr lang="en-GB" sz="1600" b="0" spc="0" dirty="0">
                <a:solidFill>
                  <a:srgbClr val="254D58"/>
                </a:solidFill>
                <a:latin typeface="Metropolis"/>
              </a:rPr>
              <a:t> GmbH</a:t>
            </a:r>
          </a:p>
        </p:txBody>
      </p:sp>
      <p:pic>
        <p:nvPicPr>
          <p:cNvPr id="14" name="Picture 13" descr="Logo, company name&#10;&#10;Description automatically generated">
            <a:extLst>
              <a:ext uri="{FF2B5EF4-FFF2-40B4-BE49-F238E27FC236}">
                <a16:creationId xmlns:a16="http://schemas.microsoft.com/office/drawing/2014/main" id="{C3FF440D-7CC9-BFF2-47BE-C18F2823F4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52830" y="5793828"/>
            <a:ext cx="1878538" cy="765440"/>
          </a:xfrm>
          <a:prstGeom prst="rect">
            <a:avLst/>
          </a:prstGeom>
        </p:spPr>
      </p:pic>
      <p:sp>
        <p:nvSpPr>
          <p:cNvPr id="15" name="Slide Number Placeholder 10">
            <a:extLst>
              <a:ext uri="{FF2B5EF4-FFF2-40B4-BE49-F238E27FC236}">
                <a16:creationId xmlns:a16="http://schemas.microsoft.com/office/drawing/2014/main" id="{D48396E4-DAFE-E184-5313-02EF427A9C6A}"/>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19</a:t>
            </a:fld>
            <a:endParaRPr lang="en-US">
              <a:solidFill>
                <a:srgbClr val="254D58"/>
              </a:solidFill>
            </a:endParaRPr>
          </a:p>
        </p:txBody>
      </p:sp>
    </p:spTree>
    <p:extLst>
      <p:ext uri="{BB962C8B-B14F-4D97-AF65-F5344CB8AC3E}">
        <p14:creationId xmlns:p14="http://schemas.microsoft.com/office/powerpoint/2010/main" val="4225683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DADFF7-97FA-9162-4048-8EF3F349A31B}"/>
              </a:ext>
            </a:extLst>
          </p:cNvPr>
          <p:cNvSpPr>
            <a:spLocks noGrp="1"/>
          </p:cNvSpPr>
          <p:nvPr>
            <p:ph type="title"/>
          </p:nvPr>
        </p:nvSpPr>
        <p:spPr/>
        <p:txBody>
          <a:bodyPr/>
          <a:lstStyle/>
          <a:p>
            <a:r>
              <a:rPr lang="en-GB" dirty="0"/>
              <a:t>Disclaimer</a:t>
            </a:r>
          </a:p>
        </p:txBody>
      </p:sp>
      <p:sp>
        <p:nvSpPr>
          <p:cNvPr id="24" name="TextBox 23">
            <a:extLst>
              <a:ext uri="{FF2B5EF4-FFF2-40B4-BE49-F238E27FC236}">
                <a16:creationId xmlns:a16="http://schemas.microsoft.com/office/drawing/2014/main" id="{3A09E812-F85A-A542-B6F7-FB2B78B86C25}"/>
              </a:ext>
            </a:extLst>
          </p:cNvPr>
          <p:cNvSpPr txBox="1"/>
          <p:nvPr/>
        </p:nvSpPr>
        <p:spPr>
          <a:xfrm>
            <a:off x="376518" y="820593"/>
            <a:ext cx="5285355" cy="5216813"/>
          </a:xfrm>
          <a:prstGeom prst="rect">
            <a:avLst/>
          </a:prstGeom>
          <a:noFill/>
          <a:ln>
            <a:noFill/>
          </a:ln>
        </p:spPr>
        <p:txBody>
          <a:bodyPr wrap="square" lIns="91440" tIns="45720" rIns="91440" bIns="45720" rtlCol="0" anchor="t">
            <a:spAutoFit/>
          </a:bodyPr>
          <a:lstStyle/>
          <a:p>
            <a:pPr algn="just"/>
            <a:r>
              <a:rPr lang="en-GB" sz="900" dirty="0">
                <a:solidFill>
                  <a:srgbClr val="1A1A1A"/>
                </a:solidFill>
                <a:latin typeface="Arial" panose="020B0604020202020204" pitchFamily="34" charset="0"/>
                <a:cs typeface="Arial" panose="020B0604020202020204" pitchFamily="34" charset="0"/>
              </a:rPr>
              <a:t>This Presentation is made on behalf of </a:t>
            </a:r>
            <a:r>
              <a:rPr lang="en-GB" sz="900" dirty="0" err="1">
                <a:solidFill>
                  <a:srgbClr val="1A1A1A"/>
                </a:solidFill>
                <a:latin typeface="Arial" panose="020B0604020202020204" pitchFamily="34" charset="0"/>
                <a:cs typeface="Arial" panose="020B0604020202020204" pitchFamily="34" charset="0"/>
              </a:rPr>
              <a:t>GreenRoc</a:t>
            </a:r>
            <a:r>
              <a:rPr lang="en-GB" sz="900" dirty="0">
                <a:solidFill>
                  <a:srgbClr val="1A1A1A"/>
                </a:solidFill>
                <a:latin typeface="Arial" panose="020B0604020202020204" pitchFamily="34" charset="0"/>
                <a:cs typeface="Arial" panose="020B0604020202020204" pitchFamily="34" charset="0"/>
              </a:rPr>
              <a:t> Strategic Materials Plc (“the Company”). This Presentation does not constitute an admission document relating to  the Company nor does it constitute or form part of any offer or invitation or recommendation to purchase or subscribe for, or any solicitation of any such offer to purchase or subscribe for, any securities in the Company nor shall this Presentation or any part of it, or the fact of its distribution, form the basis of or be relied on in connection with, any contract therefor. No reliance may be placed by any person for any purpose whatsoever on the information or opinions contained in this Presentation or on the completeness, accuracy or fairness thereof. No representation or warranty, express or implied, is given by or on behalf of the Company, its shareholders, directors, officers and employees or any other person as to the accuracy or completeness of the information or opinions contained  in this Presentation, and no liability is accepted for any such information or opinions (including in the case of negligence but excluding any liability for fraud).</a:t>
            </a:r>
            <a:endParaRPr lang="en-GB" sz="900" dirty="0">
              <a:latin typeface="Arial" panose="020B0604020202020204" pitchFamily="34" charset="0"/>
              <a:cs typeface="Arial" panose="020B0604020202020204" pitchFamily="34" charset="0"/>
            </a:endParaRPr>
          </a:p>
          <a:p>
            <a:pPr>
              <a:lnSpc>
                <a:spcPct val="100000"/>
              </a:lnSpc>
              <a:spcBef>
                <a:spcPts val="5"/>
              </a:spcBef>
            </a:pPr>
            <a:endParaRPr lang="en-GB" sz="900" dirty="0">
              <a:latin typeface="Arial" panose="020B0604020202020204" pitchFamily="34" charset="0"/>
              <a:cs typeface="Arial" panose="020B0604020202020204" pitchFamily="34" charset="0"/>
            </a:endParaRPr>
          </a:p>
          <a:p>
            <a:pPr marL="12700" marR="6350" algn="just">
              <a:lnSpc>
                <a:spcPct val="100000"/>
              </a:lnSpc>
            </a:pPr>
            <a:r>
              <a:rPr lang="en-GB" sz="900" dirty="0">
                <a:solidFill>
                  <a:srgbClr val="1A1A1A"/>
                </a:solidFill>
                <a:latin typeface="Arial" panose="020B0604020202020204" pitchFamily="34" charset="0"/>
                <a:cs typeface="Arial" panose="020B0604020202020204" pitchFamily="34" charset="0"/>
              </a:rPr>
              <a:t>If any person is in doubt as to the contents of this Presentation or wishes to obtain advice as to the investment merits of the Company’s securities, they should seek independent advice from a person who is an authorised financial services provider.</a:t>
            </a:r>
            <a:endParaRPr lang="en-GB" sz="900" dirty="0">
              <a:latin typeface="Arial" panose="020B0604020202020204" pitchFamily="34" charset="0"/>
              <a:cs typeface="Arial" panose="020B0604020202020204" pitchFamily="34" charset="0"/>
            </a:endParaRPr>
          </a:p>
          <a:p>
            <a:pPr>
              <a:lnSpc>
                <a:spcPct val="100000"/>
              </a:lnSpc>
            </a:pPr>
            <a:endParaRPr lang="en-GB" sz="900" dirty="0">
              <a:latin typeface="Arial" panose="020B0604020202020204" pitchFamily="34" charset="0"/>
              <a:cs typeface="Arial" panose="020B0604020202020204" pitchFamily="34" charset="0"/>
            </a:endParaRPr>
          </a:p>
          <a:p>
            <a:pPr marL="12700" marR="5080" algn="just"/>
            <a:r>
              <a:rPr lang="en-GB" sz="900" dirty="0">
                <a:solidFill>
                  <a:srgbClr val="1A1A1A"/>
                </a:solidFill>
                <a:latin typeface="Arial" panose="020B0604020202020204" pitchFamily="34" charset="0"/>
                <a:cs typeface="Arial" panose="020B0604020202020204" pitchFamily="34" charset="0"/>
              </a:rPr>
              <a:t>All statements (other than statements of historical fact) included within this presentation, including without limitation, the strategies, plans, expectations and objectives of the Company, and the markets and economies in which it operates, are forward-looking statements. A variety of factors could cause the actual results and expectation to differ materially from the anticipated results or other expectations expressed in the forward-looking statements. These statements are illustrative only and do not amount to any representation that they will be achieved as they involved risks and uncertainties and relate to events and depend upon circumstances which may or may not occur in the future. There can be no guarantee of future performance.</a:t>
            </a:r>
            <a:r>
              <a:rPr lang="en-GB" sz="900" dirty="0">
                <a:solidFill>
                  <a:schemeClr val="tx1"/>
                </a:solidFill>
                <a:latin typeface="Metropolis" pitchFamily="2" charset="77"/>
              </a:rPr>
              <a:t> </a:t>
            </a:r>
            <a:r>
              <a:rPr lang="en-GB" sz="900" dirty="0">
                <a:solidFill>
                  <a:schemeClr val="tx1"/>
                </a:solidFill>
                <a:latin typeface="Arial" panose="020B0604020202020204" pitchFamily="34" charset="0"/>
                <a:cs typeface="Arial" panose="020B0604020202020204" pitchFamily="34" charset="0"/>
              </a:rPr>
              <a:t>No representations or warranties of any kind are made by any person as to </a:t>
            </a:r>
            <a:r>
              <a:rPr lang="en-GB" sz="900" dirty="0">
                <a:latin typeface="Arial" panose="020B0604020202020204" pitchFamily="34" charset="0"/>
                <a:cs typeface="Arial" panose="020B0604020202020204" pitchFamily="34" charset="0"/>
              </a:rPr>
              <a:t>t</a:t>
            </a:r>
            <a:r>
              <a:rPr lang="en-GB" sz="900" dirty="0">
                <a:solidFill>
                  <a:schemeClr val="tx1"/>
                </a:solidFill>
                <a:latin typeface="Arial" panose="020B0604020202020204" pitchFamily="34" charset="0"/>
                <a:cs typeface="Arial" panose="020B0604020202020204" pitchFamily="34" charset="0"/>
              </a:rPr>
              <a:t>he</a:t>
            </a:r>
            <a:r>
              <a:rPr lang="en-GB" sz="900" dirty="0">
                <a:latin typeface="Arial" panose="020B0604020202020204" pitchFamily="34" charset="0"/>
                <a:cs typeface="Arial" panose="020B0604020202020204" pitchFamily="34" charset="0"/>
              </a:rPr>
              <a:t> </a:t>
            </a:r>
            <a:r>
              <a:rPr lang="en-GB" sz="900" dirty="0">
                <a:solidFill>
                  <a:schemeClr val="tx1"/>
                </a:solidFill>
                <a:latin typeface="Arial" panose="020B0604020202020204" pitchFamily="34" charset="0"/>
                <a:cs typeface="Arial" panose="020B0604020202020204" pitchFamily="34" charset="0"/>
              </a:rPr>
              <a:t>accuracy of such statements, estimates or projections, or that any of the events expressed or implied in any such statements, estimates or projections will actually occur. The Company is not under any obligation, and expressly disclaims any intention, to update or revise any such statements, estimates or projections.</a:t>
            </a:r>
            <a:endParaRPr lang="en-GB" sz="900" dirty="0">
              <a:latin typeface="Arial" panose="020B0604020202020204" pitchFamily="34" charset="0"/>
              <a:cs typeface="Arial" panose="020B0604020202020204" pitchFamily="34" charset="0"/>
            </a:endParaRPr>
          </a:p>
          <a:p>
            <a:pPr marL="12700" marR="5080" algn="just">
              <a:lnSpc>
                <a:spcPct val="100000"/>
              </a:lnSpc>
            </a:pPr>
            <a:endParaRPr lang="en-GB" sz="900" dirty="0">
              <a:latin typeface="Arial" panose="020B0604020202020204" pitchFamily="34" charset="0"/>
              <a:cs typeface="Arial" panose="020B0604020202020204" pitchFamily="34" charset="0"/>
            </a:endParaRPr>
          </a:p>
          <a:p>
            <a:pPr algn="just"/>
            <a:r>
              <a:rPr lang="en-GB" sz="900" dirty="0">
                <a:solidFill>
                  <a:schemeClr val="tx1"/>
                </a:solidFill>
                <a:latin typeface="Arial" panose="020B0604020202020204" pitchFamily="34" charset="0"/>
                <a:cs typeface="Arial" panose="020B0604020202020204" pitchFamily="34" charset="0"/>
              </a:rPr>
              <a:t>The content of this Presentation has not been approved by an authorised person within the meaning of the Financial Services and Markets Act 2000 ("FSMA"). The Presentation is for background purposes only and is not intended to be relied upon as advice to investors or potential investors and does not contain all information relevant or necessary for an investment decision.  Reliance on this Presentation for the purpose of engaging in any investment activity may expose an individual to a significant risk of losing all of the property or other assets invested. </a:t>
            </a:r>
            <a:endParaRPr lang="en-GB" sz="900" dirty="0">
              <a:latin typeface="Arial" panose="020B0604020202020204" pitchFamily="34" charset="0"/>
              <a:cs typeface="Arial" panose="020B0604020202020204" pitchFamily="34" charset="0"/>
            </a:endParaRPr>
          </a:p>
          <a:p>
            <a:pPr algn="just"/>
            <a:endParaRPr lang="en-GB" sz="900" dirty="0">
              <a:solidFill>
                <a:schemeClr val="tx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5068153-CBBC-7546-B314-2B6C97C3CED1}"/>
              </a:ext>
            </a:extLst>
          </p:cNvPr>
          <p:cNvSpPr txBox="1"/>
          <p:nvPr/>
        </p:nvSpPr>
        <p:spPr>
          <a:xfrm>
            <a:off x="5737899" y="820593"/>
            <a:ext cx="5244163" cy="4793620"/>
          </a:xfrm>
          <a:prstGeom prst="rect">
            <a:avLst/>
          </a:prstGeom>
          <a:noFill/>
          <a:ln>
            <a:noFill/>
          </a:ln>
        </p:spPr>
        <p:txBody>
          <a:bodyPr wrap="square" rtlCol="0">
            <a:spAutoFit/>
          </a:bodyPr>
          <a:lstStyle/>
          <a:p>
            <a:pPr algn="just"/>
            <a:r>
              <a:rPr lang="en-GB" sz="900" dirty="0">
                <a:solidFill>
                  <a:schemeClr val="tx1"/>
                </a:solidFill>
                <a:latin typeface="Arial" panose="020B0604020202020204" pitchFamily="34" charset="0"/>
                <a:cs typeface="Arial" panose="020B0604020202020204" pitchFamily="34" charset="0"/>
              </a:rPr>
              <a:t>This Presentation does not constitute or form part of any offer for sale or solicitation of any offer to buy or subscribe for any securities (including, without limitation, to any person or in any jurisdiction to whom or in which such offer or solicitation is unlawful) nor shall it or any part of it form the basis of or be relied on in connection with, or act as any inducement to enter into, any contract or commitment whatsoever or constitute an invitation or inducement to engage in investment activity under section 21 of FSMA.</a:t>
            </a:r>
          </a:p>
          <a:p>
            <a:pPr algn="just"/>
            <a:endParaRPr lang="en-GB" sz="900" dirty="0">
              <a:latin typeface="Arial" panose="020B0604020202020204" pitchFamily="34" charset="0"/>
              <a:cs typeface="Arial" panose="020B0604020202020204" pitchFamily="34" charset="0"/>
            </a:endParaRPr>
          </a:p>
          <a:p>
            <a:pPr algn="just"/>
            <a:r>
              <a:rPr lang="en-GB" sz="900" dirty="0">
                <a:solidFill>
                  <a:schemeClr val="tx1"/>
                </a:solidFill>
                <a:latin typeface="Arial" panose="020B0604020202020204" pitchFamily="34" charset="0"/>
                <a:cs typeface="Arial" panose="020B0604020202020204" pitchFamily="34" charset="0"/>
              </a:rPr>
              <a:t>Without prejudice to the generality of the above, this Presentation is being distributed to, and is directed only at, persons in the United Kingdom who are qualified investors within the meaning of Article 2 of the UK Prospectus Regulation: (</a:t>
            </a:r>
            <a:r>
              <a:rPr lang="en-GB" sz="900" dirty="0" err="1">
                <a:solidFill>
                  <a:schemeClr val="tx1"/>
                </a:solidFill>
                <a:latin typeface="Arial" panose="020B0604020202020204" pitchFamily="34" charset="0"/>
                <a:cs typeface="Arial" panose="020B0604020202020204" pitchFamily="34" charset="0"/>
              </a:rPr>
              <a:t>i</a:t>
            </a:r>
            <a:r>
              <a:rPr lang="en-GB" sz="900" dirty="0">
                <a:solidFill>
                  <a:schemeClr val="tx1"/>
                </a:solidFill>
                <a:latin typeface="Arial" panose="020B0604020202020204" pitchFamily="34" charset="0"/>
                <a:cs typeface="Arial" panose="020B0604020202020204" pitchFamily="34" charset="0"/>
              </a:rPr>
              <a:t>) who have professional experience in matters relating to investments falling within Article 19(5) of the FPO; and/or (ii) high net worth entities, unincorporated associations and other bodies falling within Article 49 of the FPO; and (iii) other persons to whom it may otherwise be lawfully distributed without an obligation to issue a prospectus or other offering document approved by a regulatory authority (each a “relevant person”). Persons who are not relevant persons should not rely on or act upon this document.</a:t>
            </a:r>
          </a:p>
          <a:p>
            <a:pPr algn="just"/>
            <a:endParaRPr lang="en-GB" sz="900" dirty="0">
              <a:solidFill>
                <a:schemeClr val="tx1"/>
              </a:solidFill>
              <a:latin typeface="Arial" panose="020B0604020202020204" pitchFamily="34" charset="0"/>
              <a:cs typeface="Arial" panose="020B0604020202020204" pitchFamily="34" charset="0"/>
            </a:endParaRPr>
          </a:p>
          <a:p>
            <a:pPr algn="just"/>
            <a:r>
              <a:rPr lang="en-GB" sz="900" dirty="0">
                <a:solidFill>
                  <a:schemeClr val="tx1"/>
                </a:solidFill>
                <a:latin typeface="Arial" panose="020B0604020202020204" pitchFamily="34" charset="0"/>
                <a:cs typeface="Arial" panose="020B0604020202020204" pitchFamily="34" charset="0"/>
              </a:rPr>
              <a:t>The distribution of this Presentation may, in certain jurisdictions, be restricted by law. Persons in possession of this Presentation are required to inform themselves about and</a:t>
            </a:r>
            <a:r>
              <a:rPr lang="en-GB" sz="900" dirty="0">
                <a:latin typeface="Arial" panose="020B0604020202020204" pitchFamily="34" charset="0"/>
                <a:cs typeface="Arial" panose="020B0604020202020204" pitchFamily="34" charset="0"/>
              </a:rPr>
              <a:t> </a:t>
            </a:r>
            <a:r>
              <a:rPr lang="en-GB" sz="900" dirty="0">
                <a:solidFill>
                  <a:schemeClr val="tx1"/>
                </a:solidFill>
                <a:latin typeface="Arial" panose="020B0604020202020204" pitchFamily="34" charset="0"/>
                <a:cs typeface="Arial" panose="020B0604020202020204" pitchFamily="34" charset="0"/>
              </a:rPr>
              <a:t>to observe any such restrictions. Neither this Presentation nor any copy of it may be taken or transmitted into or distributed in the United States, Canada, Australia, Japan or South Africa or any other jurisdiction which prohibits the same except in compliance with applicable securities laws and it is not for distribution directly or indirectly to any US Person. Any failure to comply with these restrictions may constitute a violation of those applicable securities law.</a:t>
            </a:r>
          </a:p>
          <a:p>
            <a:pPr algn="just"/>
            <a:endParaRPr lang="en-GB" sz="900" dirty="0">
              <a:latin typeface="Arial" panose="020B0604020202020204" pitchFamily="34" charset="0"/>
              <a:cs typeface="Arial" panose="020B0604020202020204" pitchFamily="34" charset="0"/>
            </a:endParaRPr>
          </a:p>
          <a:p>
            <a:pPr algn="just"/>
            <a:r>
              <a:rPr lang="en-GB" sz="900" dirty="0">
                <a:solidFill>
                  <a:schemeClr val="tx1"/>
                </a:solidFill>
                <a:latin typeface="Arial" panose="020B0604020202020204" pitchFamily="34" charset="0"/>
                <a:cs typeface="Arial" panose="020B0604020202020204" pitchFamily="34" charset="0"/>
              </a:rPr>
              <a:t>The Presentation is provided for general information only and does not purport to</a:t>
            </a:r>
            <a:r>
              <a:rPr lang="en-GB" sz="900" dirty="0">
                <a:latin typeface="Arial" panose="020B0604020202020204" pitchFamily="34" charset="0"/>
                <a:cs typeface="Arial" panose="020B0604020202020204" pitchFamily="34" charset="0"/>
              </a:rPr>
              <a:t> </a:t>
            </a:r>
            <a:r>
              <a:rPr lang="en-GB" sz="900" dirty="0">
                <a:solidFill>
                  <a:schemeClr val="tx1"/>
                </a:solidFill>
                <a:latin typeface="Arial" panose="020B0604020202020204" pitchFamily="34" charset="0"/>
                <a:cs typeface="Arial" panose="020B0604020202020204" pitchFamily="34" charset="0"/>
              </a:rPr>
              <a:t>contain all the information that may be required to evaluate the Company. The information in the Presentation is provided as at the date of the Presentation (unless stated otherwise) and is subject to updating, completion, revision and further verification.  In furnishing the Presentation, the Company does not undertake or agree to any obligation to provide the recipient with access to any additional information or to update the Presentation or to correct any inaccuracies in, or omissions from the Presentation which may become apparent. No reliance may be placed for any purpose whatsoever on the information or opinions contained or expressed in the Presentation or on the accuracy, completeness, correctness or fairness of such information and opinions.</a:t>
            </a:r>
          </a:p>
          <a:p>
            <a:pPr algn="just"/>
            <a:endParaRPr lang="en-GB" sz="850" dirty="0">
              <a:latin typeface="Metropolis" pitchFamily="2" charset="77"/>
            </a:endParaRPr>
          </a:p>
        </p:txBody>
      </p:sp>
      <p:cxnSp>
        <p:nvCxnSpPr>
          <p:cNvPr id="10" name="Straight Connector 9">
            <a:extLst>
              <a:ext uri="{FF2B5EF4-FFF2-40B4-BE49-F238E27FC236}">
                <a16:creationId xmlns:a16="http://schemas.microsoft.com/office/drawing/2014/main" id="{FD84F555-0D0F-6275-90AD-800DEB26101D}"/>
              </a:ext>
            </a:extLst>
          </p:cNvPr>
          <p:cNvCxnSpPr>
            <a:cxnSpLocks/>
          </p:cNvCxnSpPr>
          <p:nvPr/>
        </p:nvCxnSpPr>
        <p:spPr>
          <a:xfrm>
            <a:off x="378327" y="737948"/>
            <a:ext cx="114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F2CB1C5-F31C-DD2A-2452-6EBAD6BCFDD4}"/>
              </a:ext>
            </a:extLst>
          </p:cNvPr>
          <p:cNvSpPr>
            <a:spLocks noGrp="1"/>
          </p:cNvSpPr>
          <p:nvPr>
            <p:ph type="sldNum" sz="quarter" idx="12"/>
          </p:nvPr>
        </p:nvSpPr>
        <p:spPr/>
        <p:txBody>
          <a:bodyPr/>
          <a:lstStyle/>
          <a:p>
            <a:fld id="{B345C097-F9D3-5445-ACB1-61409225E071}" type="slidenum">
              <a:rPr lang="en-US" smtClean="0"/>
              <a:t>2</a:t>
            </a:fld>
            <a:endParaRPr lang="en-US"/>
          </a:p>
        </p:txBody>
      </p:sp>
      <p:pic>
        <p:nvPicPr>
          <p:cNvPr id="2" name="Picture 1" descr="A logo with letters and numbers&#10;&#10;Description automatically generated">
            <a:extLst>
              <a:ext uri="{FF2B5EF4-FFF2-40B4-BE49-F238E27FC236}">
                <a16:creationId xmlns:a16="http://schemas.microsoft.com/office/drawing/2014/main" id="{1F762156-42DB-E0D7-7E57-331600BB0C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3856" y="6387997"/>
            <a:ext cx="2317212" cy="357768"/>
          </a:xfrm>
          <a:prstGeom prst="rect">
            <a:avLst/>
          </a:prstGeom>
        </p:spPr>
      </p:pic>
      <p:sp>
        <p:nvSpPr>
          <p:cNvPr id="4" name="Slide Number Placeholder 7">
            <a:extLst>
              <a:ext uri="{FF2B5EF4-FFF2-40B4-BE49-F238E27FC236}">
                <a16:creationId xmlns:a16="http://schemas.microsoft.com/office/drawing/2014/main" id="{363951DA-EFCD-3022-79AF-0CFE791FC794}"/>
              </a:ext>
            </a:extLst>
          </p:cNvPr>
          <p:cNvSpPr txBox="1">
            <a:spLocks/>
          </p:cNvSpPr>
          <p:nvPr/>
        </p:nvSpPr>
        <p:spPr>
          <a:xfrm>
            <a:off x="205754" y="6338418"/>
            <a:ext cx="537196" cy="35383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2</a:t>
            </a:fld>
            <a:endParaRPr lang="en-US" dirty="0">
              <a:solidFill>
                <a:srgbClr val="254D58"/>
              </a:solidFill>
            </a:endParaRPr>
          </a:p>
        </p:txBody>
      </p:sp>
      <p:sp>
        <p:nvSpPr>
          <p:cNvPr id="5" name="Footer Placeholder 4">
            <a:extLst>
              <a:ext uri="{FF2B5EF4-FFF2-40B4-BE49-F238E27FC236}">
                <a16:creationId xmlns:a16="http://schemas.microsoft.com/office/drawing/2014/main" id="{223800B1-6506-AB0B-E3F0-281B2A2A280E}"/>
              </a:ext>
            </a:extLst>
          </p:cNvPr>
          <p:cNvSpPr>
            <a:spLocks noGrp="1"/>
          </p:cNvSpPr>
          <p:nvPr>
            <p:ph type="ftr" sz="quarter" idx="11"/>
          </p:nvPr>
        </p:nvSpPr>
        <p:spPr/>
        <p:txBody>
          <a:bodyPr/>
          <a:lstStyle/>
          <a:p>
            <a:r>
              <a:rPr lang="en-US" dirty="0"/>
              <a:t>|</a:t>
            </a:r>
          </a:p>
        </p:txBody>
      </p:sp>
    </p:spTree>
    <p:extLst>
      <p:ext uri="{BB962C8B-B14F-4D97-AF65-F5344CB8AC3E}">
        <p14:creationId xmlns:p14="http://schemas.microsoft.com/office/powerpoint/2010/main" val="3764865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C68BD-E630-7121-2F4E-D62B6FA97D6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AE0E62FC-5662-6A98-BF6E-B329A62B0C36}"/>
              </a:ext>
            </a:extLst>
          </p:cNvPr>
          <p:cNvSpPr/>
          <p:nvPr/>
        </p:nvSpPr>
        <p:spPr>
          <a:xfrm>
            <a:off x="5785805" y="2647649"/>
            <a:ext cx="2697769" cy="1444899"/>
          </a:xfrm>
          <a:prstGeom prst="roundRect">
            <a:avLst/>
          </a:prstGeom>
          <a:solidFill>
            <a:srgbClr val="C3D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600"/>
          </a:p>
        </p:txBody>
      </p:sp>
      <p:sp>
        <p:nvSpPr>
          <p:cNvPr id="31" name="Rounded Rectangle 30">
            <a:extLst>
              <a:ext uri="{FF2B5EF4-FFF2-40B4-BE49-F238E27FC236}">
                <a16:creationId xmlns:a16="http://schemas.microsoft.com/office/drawing/2014/main" id="{B585AE46-CD33-AEB9-FB72-7F86FDFEC67E}"/>
              </a:ext>
            </a:extLst>
          </p:cNvPr>
          <p:cNvSpPr/>
          <p:nvPr/>
        </p:nvSpPr>
        <p:spPr>
          <a:xfrm>
            <a:off x="5878376" y="2823907"/>
            <a:ext cx="2529837" cy="393094"/>
          </a:xfrm>
          <a:prstGeom prst="roundRect">
            <a:avLst/>
          </a:prstGeom>
          <a:solidFill>
            <a:srgbClr val="F0B1C5"/>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54D58"/>
                </a:solidFill>
              </a:rPr>
              <a:t>Hydrofluoric acid (HF)</a:t>
            </a:r>
            <a:endParaRPr lang="en-DK" sz="1600" dirty="0">
              <a:solidFill>
                <a:srgbClr val="254D58"/>
              </a:solidFill>
            </a:endParaRPr>
          </a:p>
        </p:txBody>
      </p:sp>
      <p:sp>
        <p:nvSpPr>
          <p:cNvPr id="22" name="Title 21">
            <a:extLst>
              <a:ext uri="{FF2B5EF4-FFF2-40B4-BE49-F238E27FC236}">
                <a16:creationId xmlns:a16="http://schemas.microsoft.com/office/drawing/2014/main" id="{AF485985-3A6C-4BFF-4F65-D68B4E058DC5}"/>
              </a:ext>
            </a:extLst>
          </p:cNvPr>
          <p:cNvSpPr>
            <a:spLocks noGrp="1"/>
          </p:cNvSpPr>
          <p:nvPr>
            <p:ph type="title"/>
          </p:nvPr>
        </p:nvSpPr>
        <p:spPr>
          <a:xfrm>
            <a:off x="360427" y="210939"/>
            <a:ext cx="11471145" cy="581264"/>
          </a:xfrm>
        </p:spPr>
        <p:txBody>
          <a:bodyPr>
            <a:normAutofit/>
          </a:bodyPr>
          <a:lstStyle/>
          <a:p>
            <a:r>
              <a:rPr lang="en-GB" sz="2400" b="1" spc="0" dirty="0">
                <a:solidFill>
                  <a:srgbClr val="254D58"/>
                </a:solidFill>
                <a:latin typeface="Metropolis" pitchFamily="2" charset="77"/>
              </a:rPr>
              <a:t>AAM</a:t>
            </a:r>
            <a:r>
              <a:rPr lang="en-GB" b="1" dirty="0"/>
              <a:t> – </a:t>
            </a:r>
            <a:r>
              <a:rPr lang="en-GB" sz="2400" b="1" spc="0" dirty="0" err="1">
                <a:solidFill>
                  <a:srgbClr val="254D58"/>
                </a:solidFill>
                <a:latin typeface="Metropolis" pitchFamily="2" charset="77"/>
              </a:rPr>
              <a:t>Amitsoq</a:t>
            </a:r>
            <a:r>
              <a:rPr lang="en-GB" sz="2400" b="1" spc="0" dirty="0">
                <a:solidFill>
                  <a:srgbClr val="254D58"/>
                </a:solidFill>
                <a:latin typeface="Metropolis" pitchFamily="2" charset="77"/>
              </a:rPr>
              <a:t> graphite highly suitable for processing into AAM </a:t>
            </a:r>
          </a:p>
        </p:txBody>
      </p:sp>
      <p:cxnSp>
        <p:nvCxnSpPr>
          <p:cNvPr id="2" name="Straight Connector 1">
            <a:extLst>
              <a:ext uri="{FF2B5EF4-FFF2-40B4-BE49-F238E27FC236}">
                <a16:creationId xmlns:a16="http://schemas.microsoft.com/office/drawing/2014/main" id="{030D8E22-ABEC-7E37-4356-CE799B2ABA61}"/>
              </a:ext>
            </a:extLst>
          </p:cNvPr>
          <p:cNvCxnSpPr>
            <a:cxnSpLocks/>
          </p:cNvCxnSpPr>
          <p:nvPr/>
        </p:nvCxnSpPr>
        <p:spPr>
          <a:xfrm>
            <a:off x="378327" y="737948"/>
            <a:ext cx="114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F81A119B-3B19-D562-132A-4E11949E49C1}"/>
              </a:ext>
            </a:extLst>
          </p:cNvPr>
          <p:cNvSpPr/>
          <p:nvPr/>
        </p:nvSpPr>
        <p:spPr>
          <a:xfrm>
            <a:off x="5887567" y="3469975"/>
            <a:ext cx="2529837" cy="393094"/>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54D58"/>
                </a:solidFill>
              </a:rPr>
              <a:t>Sodium Hydroxide (NaOH)</a:t>
            </a:r>
            <a:endParaRPr lang="en-DK" sz="1600" dirty="0">
              <a:solidFill>
                <a:srgbClr val="254D58"/>
              </a:solidFill>
            </a:endParaRPr>
          </a:p>
        </p:txBody>
      </p:sp>
      <p:pic>
        <p:nvPicPr>
          <p:cNvPr id="14" name="Picture 13">
            <a:extLst>
              <a:ext uri="{FF2B5EF4-FFF2-40B4-BE49-F238E27FC236}">
                <a16:creationId xmlns:a16="http://schemas.microsoft.com/office/drawing/2014/main" id="{B5776C0E-A1CF-E252-8670-E9E2470F42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2811" y="3098185"/>
            <a:ext cx="2336959" cy="1860553"/>
          </a:xfrm>
          <a:prstGeom prst="rect">
            <a:avLst/>
          </a:prstGeom>
        </p:spPr>
      </p:pic>
      <p:pic>
        <p:nvPicPr>
          <p:cNvPr id="15" name="Picture 14" descr="A picture containing text, measuring stick&#10;&#10;Description automatically generated">
            <a:extLst>
              <a:ext uri="{FF2B5EF4-FFF2-40B4-BE49-F238E27FC236}">
                <a16:creationId xmlns:a16="http://schemas.microsoft.com/office/drawing/2014/main" id="{FB362A7F-0424-5509-FA8E-35E8E3BDFB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9135" y="3219611"/>
            <a:ext cx="1438265" cy="1202507"/>
          </a:xfrm>
          <a:prstGeom prst="rect">
            <a:avLst/>
          </a:prstGeom>
        </p:spPr>
      </p:pic>
      <p:sp>
        <p:nvSpPr>
          <p:cNvPr id="19" name="TextBox 18">
            <a:extLst>
              <a:ext uri="{FF2B5EF4-FFF2-40B4-BE49-F238E27FC236}">
                <a16:creationId xmlns:a16="http://schemas.microsoft.com/office/drawing/2014/main" id="{68867863-30A8-DDB9-AAF5-8DC5A3D989C5}"/>
              </a:ext>
            </a:extLst>
          </p:cNvPr>
          <p:cNvSpPr txBox="1"/>
          <p:nvPr/>
        </p:nvSpPr>
        <p:spPr>
          <a:xfrm>
            <a:off x="33046" y="2176216"/>
            <a:ext cx="2697769" cy="523220"/>
          </a:xfrm>
          <a:prstGeom prst="rect">
            <a:avLst/>
          </a:prstGeom>
          <a:noFill/>
        </p:spPr>
        <p:txBody>
          <a:bodyPr wrap="square" rtlCol="0">
            <a:spAutoFit/>
          </a:bodyPr>
          <a:lstStyle/>
          <a:p>
            <a:pPr algn="ctr"/>
            <a:r>
              <a:rPr lang="en-DK" sz="1400" dirty="0">
                <a:solidFill>
                  <a:srgbClr val="254D58"/>
                </a:solidFill>
                <a:latin typeface="Metropolis" pitchFamily="2" charset="77"/>
              </a:rPr>
              <a:t>Graphite Concentrate</a:t>
            </a:r>
          </a:p>
          <a:p>
            <a:pPr algn="ctr"/>
            <a:r>
              <a:rPr lang="en-DK" sz="1400" dirty="0">
                <a:solidFill>
                  <a:srgbClr val="254D58"/>
                </a:solidFill>
                <a:latin typeface="Metropolis" pitchFamily="2" charset="77"/>
              </a:rPr>
              <a:t>95% C(g)</a:t>
            </a:r>
          </a:p>
        </p:txBody>
      </p:sp>
      <p:pic>
        <p:nvPicPr>
          <p:cNvPr id="23" name="Picture 22" descr="Logo, company name&#10;&#10;Description automatically generated">
            <a:extLst>
              <a:ext uri="{FF2B5EF4-FFF2-40B4-BE49-F238E27FC236}">
                <a16:creationId xmlns:a16="http://schemas.microsoft.com/office/drawing/2014/main" id="{632A9FEC-00C2-5DC4-9277-1CF959E128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9105" y="5353452"/>
            <a:ext cx="2078323" cy="846846"/>
          </a:xfrm>
          <a:prstGeom prst="rect">
            <a:avLst/>
          </a:prstGeom>
        </p:spPr>
      </p:pic>
      <p:pic>
        <p:nvPicPr>
          <p:cNvPr id="27" name="Picture 26">
            <a:extLst>
              <a:ext uri="{FF2B5EF4-FFF2-40B4-BE49-F238E27FC236}">
                <a16:creationId xmlns:a16="http://schemas.microsoft.com/office/drawing/2014/main" id="{04AB09C0-3752-BF90-6B86-1CE6B73D7C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0774" y="4228558"/>
            <a:ext cx="2344514" cy="1312647"/>
          </a:xfrm>
          <a:prstGeom prst="rect">
            <a:avLst/>
          </a:prstGeom>
        </p:spPr>
      </p:pic>
      <p:sp>
        <p:nvSpPr>
          <p:cNvPr id="28" name="TextBox 27">
            <a:extLst>
              <a:ext uri="{FF2B5EF4-FFF2-40B4-BE49-F238E27FC236}">
                <a16:creationId xmlns:a16="http://schemas.microsoft.com/office/drawing/2014/main" id="{C6E0B795-1093-1F21-782A-B5E234F4511A}"/>
              </a:ext>
            </a:extLst>
          </p:cNvPr>
          <p:cNvSpPr txBox="1"/>
          <p:nvPr/>
        </p:nvSpPr>
        <p:spPr>
          <a:xfrm>
            <a:off x="6195619" y="5419650"/>
            <a:ext cx="2581945" cy="461665"/>
          </a:xfrm>
          <a:prstGeom prst="rect">
            <a:avLst/>
          </a:prstGeom>
          <a:noFill/>
        </p:spPr>
        <p:txBody>
          <a:bodyPr wrap="square" rtlCol="0">
            <a:spAutoFit/>
          </a:bodyPr>
          <a:lstStyle/>
          <a:p>
            <a:r>
              <a:rPr lang="en-DK" sz="1200" dirty="0">
                <a:solidFill>
                  <a:srgbClr val="254D58"/>
                </a:solidFill>
                <a:latin typeface="Metropolis" pitchFamily="2" charset="77"/>
              </a:rPr>
              <a:t>Successful</a:t>
            </a:r>
          </a:p>
          <a:p>
            <a:r>
              <a:rPr lang="en-DK" sz="1200" dirty="0">
                <a:solidFill>
                  <a:srgbClr val="254D58"/>
                </a:solidFill>
                <a:latin typeface="Metropolis" pitchFamily="2" charset="77"/>
              </a:rPr>
              <a:t>electrochemical tests</a:t>
            </a:r>
          </a:p>
        </p:txBody>
      </p:sp>
      <p:sp>
        <p:nvSpPr>
          <p:cNvPr id="30" name="TextBox 29">
            <a:extLst>
              <a:ext uri="{FF2B5EF4-FFF2-40B4-BE49-F238E27FC236}">
                <a16:creationId xmlns:a16="http://schemas.microsoft.com/office/drawing/2014/main" id="{F6D0EDA9-DAAE-56E4-630D-04ADCDA1EA84}"/>
              </a:ext>
            </a:extLst>
          </p:cNvPr>
          <p:cNvSpPr txBox="1"/>
          <p:nvPr/>
        </p:nvSpPr>
        <p:spPr>
          <a:xfrm>
            <a:off x="3262812" y="2836575"/>
            <a:ext cx="2336958" cy="261610"/>
          </a:xfrm>
          <a:prstGeom prst="rect">
            <a:avLst/>
          </a:prstGeom>
          <a:solidFill>
            <a:srgbClr val="7F7F7F">
              <a:alpha val="60000"/>
            </a:srgbClr>
          </a:solidFill>
        </p:spPr>
        <p:txBody>
          <a:bodyPr wrap="square" rtlCol="0">
            <a:spAutoFit/>
          </a:bodyPr>
          <a:lstStyle/>
          <a:p>
            <a:r>
              <a:rPr lang="en-DK" sz="1100" dirty="0">
                <a:solidFill>
                  <a:schemeClr val="bg1"/>
                </a:solidFill>
                <a:latin typeface="Metropolis" panose="020B0604020202020204" charset="0"/>
              </a:rPr>
              <a:t>Spheronized Amitsoq graphite</a:t>
            </a:r>
          </a:p>
        </p:txBody>
      </p:sp>
      <p:sp>
        <p:nvSpPr>
          <p:cNvPr id="3" name="Arrow: Chevron 2">
            <a:extLst>
              <a:ext uri="{FF2B5EF4-FFF2-40B4-BE49-F238E27FC236}">
                <a16:creationId xmlns:a16="http://schemas.microsoft.com/office/drawing/2014/main" id="{CC929CCC-5FBE-2321-58AD-F50120E0E180}"/>
              </a:ext>
            </a:extLst>
          </p:cNvPr>
          <p:cNvSpPr/>
          <p:nvPr/>
        </p:nvSpPr>
        <p:spPr>
          <a:xfrm>
            <a:off x="0" y="1048859"/>
            <a:ext cx="3031852" cy="720225"/>
          </a:xfrm>
          <a:prstGeom prst="chevron">
            <a:avLst/>
          </a:prstGeom>
          <a:solidFill>
            <a:srgbClr val="C3DED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254D58"/>
                </a:solidFill>
                <a:latin typeface="Metropolis" pitchFamily="2" charset="77"/>
              </a:rPr>
              <a:t>Concentration</a:t>
            </a:r>
          </a:p>
        </p:txBody>
      </p:sp>
      <p:sp>
        <p:nvSpPr>
          <p:cNvPr id="8" name="Arrow: Chevron 7">
            <a:extLst>
              <a:ext uri="{FF2B5EF4-FFF2-40B4-BE49-F238E27FC236}">
                <a16:creationId xmlns:a16="http://schemas.microsoft.com/office/drawing/2014/main" id="{562E274E-28D4-04AF-57C9-F429387999F8}"/>
              </a:ext>
            </a:extLst>
          </p:cNvPr>
          <p:cNvSpPr/>
          <p:nvPr/>
        </p:nvSpPr>
        <p:spPr>
          <a:xfrm>
            <a:off x="2979036" y="1058160"/>
            <a:ext cx="3031852" cy="720225"/>
          </a:xfrm>
          <a:prstGeom prst="chevron">
            <a:avLst/>
          </a:prstGeom>
          <a:solidFill>
            <a:srgbClr val="254D5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Metropolis" pitchFamily="2" charset="77"/>
              </a:rPr>
              <a:t>Micronization Classification</a:t>
            </a:r>
          </a:p>
          <a:p>
            <a:pPr algn="ctr"/>
            <a:r>
              <a:rPr lang="de-DE" sz="1600" dirty="0">
                <a:solidFill>
                  <a:schemeClr val="bg1"/>
                </a:solidFill>
                <a:latin typeface="Metropolis" pitchFamily="2" charset="77"/>
              </a:rPr>
              <a:t>Spheronization </a:t>
            </a:r>
          </a:p>
        </p:txBody>
      </p:sp>
      <p:sp>
        <p:nvSpPr>
          <p:cNvPr id="33" name="Arrow: Chevron 32">
            <a:extLst>
              <a:ext uri="{FF2B5EF4-FFF2-40B4-BE49-F238E27FC236}">
                <a16:creationId xmlns:a16="http://schemas.microsoft.com/office/drawing/2014/main" id="{9B0B2150-FA49-555E-3EEF-EC603F9C195C}"/>
              </a:ext>
            </a:extLst>
          </p:cNvPr>
          <p:cNvSpPr/>
          <p:nvPr/>
        </p:nvSpPr>
        <p:spPr>
          <a:xfrm>
            <a:off x="6010888" y="1048859"/>
            <a:ext cx="3031852" cy="720225"/>
          </a:xfrm>
          <a:prstGeom prst="chevron">
            <a:avLst/>
          </a:prstGeom>
          <a:solidFill>
            <a:srgbClr val="254D5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Metropolis" pitchFamily="2" charset="77"/>
              </a:rPr>
              <a:t>Purification </a:t>
            </a:r>
          </a:p>
        </p:txBody>
      </p:sp>
      <p:sp>
        <p:nvSpPr>
          <p:cNvPr id="35" name="Arrow: Chevron 34">
            <a:extLst>
              <a:ext uri="{FF2B5EF4-FFF2-40B4-BE49-F238E27FC236}">
                <a16:creationId xmlns:a16="http://schemas.microsoft.com/office/drawing/2014/main" id="{B7C24191-806E-4756-EAE1-5D08461C2572}"/>
              </a:ext>
            </a:extLst>
          </p:cNvPr>
          <p:cNvSpPr/>
          <p:nvPr/>
        </p:nvSpPr>
        <p:spPr>
          <a:xfrm>
            <a:off x="9160148" y="1048858"/>
            <a:ext cx="3031852" cy="720225"/>
          </a:xfrm>
          <a:prstGeom prst="chevron">
            <a:avLst/>
          </a:prstGeom>
          <a:solidFill>
            <a:srgbClr val="254D5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Metropolis" pitchFamily="2" charset="77"/>
              </a:rPr>
              <a:t>Coating</a:t>
            </a:r>
          </a:p>
        </p:txBody>
      </p:sp>
      <p:sp>
        <p:nvSpPr>
          <p:cNvPr id="36" name="TextBox 35">
            <a:extLst>
              <a:ext uri="{FF2B5EF4-FFF2-40B4-BE49-F238E27FC236}">
                <a16:creationId xmlns:a16="http://schemas.microsoft.com/office/drawing/2014/main" id="{4F302721-9276-62C9-3705-366F5906499B}"/>
              </a:ext>
            </a:extLst>
          </p:cNvPr>
          <p:cNvSpPr txBox="1"/>
          <p:nvPr/>
        </p:nvSpPr>
        <p:spPr>
          <a:xfrm>
            <a:off x="3048217" y="2176216"/>
            <a:ext cx="2551554" cy="307777"/>
          </a:xfrm>
          <a:prstGeom prst="rect">
            <a:avLst/>
          </a:prstGeom>
          <a:noFill/>
        </p:spPr>
        <p:txBody>
          <a:bodyPr wrap="square" rtlCol="0">
            <a:spAutoFit/>
          </a:bodyPr>
          <a:lstStyle/>
          <a:p>
            <a:pPr algn="ctr"/>
            <a:r>
              <a:rPr lang="en-DK" sz="1400" dirty="0">
                <a:solidFill>
                  <a:srgbClr val="254D58"/>
                </a:solidFill>
                <a:latin typeface="Metropolis" pitchFamily="2" charset="77"/>
              </a:rPr>
              <a:t>Spheronized graphite</a:t>
            </a:r>
          </a:p>
        </p:txBody>
      </p:sp>
      <p:sp>
        <p:nvSpPr>
          <p:cNvPr id="11" name="TextBox 10">
            <a:extLst>
              <a:ext uri="{FF2B5EF4-FFF2-40B4-BE49-F238E27FC236}">
                <a16:creationId xmlns:a16="http://schemas.microsoft.com/office/drawing/2014/main" id="{05D33A87-3850-018E-8D94-6E6A9662004B}"/>
              </a:ext>
            </a:extLst>
          </p:cNvPr>
          <p:cNvSpPr txBox="1"/>
          <p:nvPr/>
        </p:nvSpPr>
        <p:spPr>
          <a:xfrm>
            <a:off x="9334370" y="2176216"/>
            <a:ext cx="2697769" cy="523220"/>
          </a:xfrm>
          <a:prstGeom prst="rect">
            <a:avLst/>
          </a:prstGeom>
          <a:noFill/>
        </p:spPr>
        <p:txBody>
          <a:bodyPr wrap="square" rtlCol="0">
            <a:spAutoFit/>
          </a:bodyPr>
          <a:lstStyle/>
          <a:p>
            <a:pPr algn="ctr"/>
            <a:r>
              <a:rPr lang="en-GB" sz="1400" dirty="0">
                <a:solidFill>
                  <a:srgbClr val="254D58"/>
                </a:solidFill>
                <a:latin typeface="Metropolis" pitchFamily="2" charset="77"/>
              </a:rPr>
              <a:t>Coated High Purity Spherical Graphite</a:t>
            </a:r>
            <a:endParaRPr lang="en-DK" sz="1400" dirty="0">
              <a:solidFill>
                <a:srgbClr val="254D58"/>
              </a:solidFill>
              <a:latin typeface="Metropolis" pitchFamily="2" charset="77"/>
            </a:endParaRPr>
          </a:p>
        </p:txBody>
      </p:sp>
      <p:sp>
        <p:nvSpPr>
          <p:cNvPr id="12" name="TextBox 11">
            <a:extLst>
              <a:ext uri="{FF2B5EF4-FFF2-40B4-BE49-F238E27FC236}">
                <a16:creationId xmlns:a16="http://schemas.microsoft.com/office/drawing/2014/main" id="{ABE88178-4278-6B1F-AC8D-DA809E66AF86}"/>
              </a:ext>
            </a:extLst>
          </p:cNvPr>
          <p:cNvSpPr txBox="1"/>
          <p:nvPr/>
        </p:nvSpPr>
        <p:spPr>
          <a:xfrm>
            <a:off x="6358364" y="2176216"/>
            <a:ext cx="2367503" cy="307777"/>
          </a:xfrm>
          <a:prstGeom prst="rect">
            <a:avLst/>
          </a:prstGeom>
          <a:noFill/>
        </p:spPr>
        <p:txBody>
          <a:bodyPr wrap="square" rtlCol="0">
            <a:spAutoFit/>
          </a:bodyPr>
          <a:lstStyle/>
          <a:p>
            <a:pPr algn="ctr"/>
            <a:r>
              <a:rPr lang="en-GB" sz="1400" dirty="0">
                <a:solidFill>
                  <a:srgbClr val="254D58"/>
                </a:solidFill>
                <a:latin typeface="Metropolis" pitchFamily="2" charset="77"/>
              </a:rPr>
              <a:t>SPG &gt;99.95%C</a:t>
            </a:r>
            <a:endParaRPr lang="en-DK" sz="1400" dirty="0">
              <a:solidFill>
                <a:srgbClr val="254D58"/>
              </a:solidFill>
              <a:latin typeface="Metropolis" pitchFamily="2" charset="77"/>
            </a:endParaRPr>
          </a:p>
        </p:txBody>
      </p:sp>
      <p:sp>
        <p:nvSpPr>
          <p:cNvPr id="16" name="Right Arrow 28">
            <a:extLst>
              <a:ext uri="{FF2B5EF4-FFF2-40B4-BE49-F238E27FC236}">
                <a16:creationId xmlns:a16="http://schemas.microsoft.com/office/drawing/2014/main" id="{D1C8F65C-769F-4E9D-3359-937087CF512D}"/>
              </a:ext>
            </a:extLst>
          </p:cNvPr>
          <p:cNvSpPr/>
          <p:nvPr/>
        </p:nvSpPr>
        <p:spPr>
          <a:xfrm rot="5400000">
            <a:off x="1213487" y="1855669"/>
            <a:ext cx="277000" cy="312562"/>
          </a:xfrm>
          <a:prstGeom prst="rightArrow">
            <a:avLst/>
          </a:prstGeom>
          <a:solidFill>
            <a:srgbClr val="75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Right Arrow 28">
            <a:extLst>
              <a:ext uri="{FF2B5EF4-FFF2-40B4-BE49-F238E27FC236}">
                <a16:creationId xmlns:a16="http://schemas.microsoft.com/office/drawing/2014/main" id="{9881A20E-43F2-3377-30D7-EE3A2F817913}"/>
              </a:ext>
            </a:extLst>
          </p:cNvPr>
          <p:cNvSpPr/>
          <p:nvPr/>
        </p:nvSpPr>
        <p:spPr>
          <a:xfrm rot="5400000">
            <a:off x="4200181" y="1855668"/>
            <a:ext cx="277000" cy="312562"/>
          </a:xfrm>
          <a:prstGeom prst="rightArrow">
            <a:avLst/>
          </a:prstGeom>
          <a:solidFill>
            <a:srgbClr val="75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8" name="Right Arrow 28">
            <a:extLst>
              <a:ext uri="{FF2B5EF4-FFF2-40B4-BE49-F238E27FC236}">
                <a16:creationId xmlns:a16="http://schemas.microsoft.com/office/drawing/2014/main" id="{3CB9E1D2-9EC5-A0F7-63FE-5CB10C6E6353}"/>
              </a:ext>
            </a:extLst>
          </p:cNvPr>
          <p:cNvSpPr/>
          <p:nvPr/>
        </p:nvSpPr>
        <p:spPr>
          <a:xfrm rot="5400000">
            <a:off x="7295095" y="1855668"/>
            <a:ext cx="277000" cy="312562"/>
          </a:xfrm>
          <a:prstGeom prst="rightArrow">
            <a:avLst/>
          </a:prstGeom>
          <a:solidFill>
            <a:srgbClr val="75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Right Arrow 28">
            <a:extLst>
              <a:ext uri="{FF2B5EF4-FFF2-40B4-BE49-F238E27FC236}">
                <a16:creationId xmlns:a16="http://schemas.microsoft.com/office/drawing/2014/main" id="{B4015DA6-E06A-EC83-1126-1C315D879ECB}"/>
              </a:ext>
            </a:extLst>
          </p:cNvPr>
          <p:cNvSpPr/>
          <p:nvPr/>
        </p:nvSpPr>
        <p:spPr>
          <a:xfrm rot="5400000">
            <a:off x="10537574" y="1855668"/>
            <a:ext cx="277000" cy="312562"/>
          </a:xfrm>
          <a:prstGeom prst="rightArrow">
            <a:avLst/>
          </a:prstGeom>
          <a:solidFill>
            <a:srgbClr val="75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Box 5">
            <a:extLst>
              <a:ext uri="{FF2B5EF4-FFF2-40B4-BE49-F238E27FC236}">
                <a16:creationId xmlns:a16="http://schemas.microsoft.com/office/drawing/2014/main" id="{13842B45-7279-C8BF-61BF-EC2EACBC0BED}"/>
              </a:ext>
            </a:extLst>
          </p:cNvPr>
          <p:cNvSpPr txBox="1"/>
          <p:nvPr/>
        </p:nvSpPr>
        <p:spPr>
          <a:xfrm>
            <a:off x="9453294" y="2823906"/>
            <a:ext cx="2378278" cy="1323439"/>
          </a:xfrm>
          <a:prstGeom prst="rect">
            <a:avLst/>
          </a:prstGeom>
          <a:noFill/>
        </p:spPr>
        <p:txBody>
          <a:bodyPr wrap="square" rtlCol="0">
            <a:spAutoFit/>
          </a:bodyPr>
          <a:lstStyle/>
          <a:p>
            <a:pPr algn="ctr"/>
            <a:r>
              <a:rPr lang="en-DK" sz="1600" dirty="0">
                <a:solidFill>
                  <a:srgbClr val="254D58"/>
                </a:solidFill>
                <a:latin typeface="Metropolis" pitchFamily="2" charset="77"/>
              </a:rPr>
              <a:t>Advanced discussions with Japanese company regarding</a:t>
            </a:r>
          </a:p>
          <a:p>
            <a:pPr algn="ctr"/>
            <a:r>
              <a:rPr lang="en-DK" sz="1600" dirty="0">
                <a:solidFill>
                  <a:srgbClr val="254D58"/>
                </a:solidFill>
                <a:latin typeface="Metropolis" pitchFamily="2" charset="77"/>
              </a:rPr>
              <a:t>coating technology transfer</a:t>
            </a:r>
          </a:p>
        </p:txBody>
      </p:sp>
      <p:pic>
        <p:nvPicPr>
          <p:cNvPr id="7" name="Picture 6">
            <a:extLst>
              <a:ext uri="{FF2B5EF4-FFF2-40B4-BE49-F238E27FC236}">
                <a16:creationId xmlns:a16="http://schemas.microsoft.com/office/drawing/2014/main" id="{E66BEF95-89CC-312D-C8CD-65D044F15F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6618" y="2635273"/>
            <a:ext cx="783893" cy="787644"/>
          </a:xfrm>
          <a:prstGeom prst="rect">
            <a:avLst/>
          </a:prstGeom>
        </p:spPr>
      </p:pic>
      <p:grpSp>
        <p:nvGrpSpPr>
          <p:cNvPr id="10" name="Group 9">
            <a:extLst>
              <a:ext uri="{FF2B5EF4-FFF2-40B4-BE49-F238E27FC236}">
                <a16:creationId xmlns:a16="http://schemas.microsoft.com/office/drawing/2014/main" id="{C6195195-4BB9-5E44-CBB9-A83F9B248F58}"/>
              </a:ext>
            </a:extLst>
          </p:cNvPr>
          <p:cNvGrpSpPr/>
          <p:nvPr/>
        </p:nvGrpSpPr>
        <p:grpSpPr>
          <a:xfrm>
            <a:off x="8603235" y="3474444"/>
            <a:ext cx="652261" cy="625577"/>
            <a:chOff x="10359304" y="4572108"/>
            <a:chExt cx="1438265" cy="1438669"/>
          </a:xfrm>
        </p:grpSpPr>
        <p:pic>
          <p:nvPicPr>
            <p:cNvPr id="1028" name="Picture 4" descr="Corrosive substance Sodium hydroxide ...">
              <a:extLst>
                <a:ext uri="{FF2B5EF4-FFF2-40B4-BE49-F238E27FC236}">
                  <a16:creationId xmlns:a16="http://schemas.microsoft.com/office/drawing/2014/main" id="{593D614D-F799-43C2-9C43-B880FBFF6159}"/>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0" b="100000" l="0" r="100000">
                          <a14:foregroundMark x1="48413" y1="0" x2="83333" y2="10417"/>
                          <a14:foregroundMark x1="84127" y1="11111" x2="99206" y2="26389"/>
                          <a14:foregroundMark x1="99206" y1="79167" x2="97619" y2="88889"/>
                          <a14:foregroundMark x1="96825" y1="89583" x2="72222" y2="99306"/>
                          <a14:foregroundMark x1="8730" y1="83333" x2="31746" y2="99306"/>
                          <a14:foregroundMark x1="0" y1="59722" x2="7937" y2="82639"/>
                          <a14:foregroundMark x1="0" y1="27778" x2="0" y2="27778"/>
                          <a14:foregroundMark x1="19048" y1="6250" x2="0" y2="27083"/>
                          <a14:foregroundMark x1="19841" y1="6250" x2="50794" y2="1389"/>
                          <a14:foregroundMark x1="50794" y1="1389" x2="52381" y2="1389"/>
                          <a14:foregroundMark x1="57143" y1="24306" x2="57143" y2="24306"/>
                          <a14:foregroundMark x1="41270" y1="33333" x2="41270" y2="33333"/>
                          <a14:foregroundMark x1="47619" y1="43750" x2="47619" y2="43750"/>
                        </a14:backgroundRemoval>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10519793" y="4614313"/>
              <a:ext cx="1142134" cy="1312648"/>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FFFE8F98-3ABC-8AD2-852F-F319C6494575}"/>
                </a:ext>
              </a:extLst>
            </p:cNvPr>
            <p:cNvSpPr/>
            <p:nvPr/>
          </p:nvSpPr>
          <p:spPr>
            <a:xfrm>
              <a:off x="10359304" y="4572108"/>
              <a:ext cx="1438265" cy="143866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pic>
        <p:nvPicPr>
          <p:cNvPr id="21" name="Picture 20" descr="A logo with letters and numbers&#10;&#10;Description automatically generated">
            <a:extLst>
              <a:ext uri="{FF2B5EF4-FFF2-40B4-BE49-F238E27FC236}">
                <a16:creationId xmlns:a16="http://schemas.microsoft.com/office/drawing/2014/main" id="{7AE7D3D5-BDDD-01A0-184D-51FD3496001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93856" y="6477603"/>
            <a:ext cx="2317212" cy="357768"/>
          </a:xfrm>
          <a:prstGeom prst="rect">
            <a:avLst/>
          </a:prstGeom>
        </p:spPr>
      </p:pic>
      <p:sp>
        <p:nvSpPr>
          <p:cNvPr id="13" name="Title 2">
            <a:extLst>
              <a:ext uri="{FF2B5EF4-FFF2-40B4-BE49-F238E27FC236}">
                <a16:creationId xmlns:a16="http://schemas.microsoft.com/office/drawing/2014/main" id="{78A0AADF-32AA-2ABA-F17A-931F5FF1269A}"/>
              </a:ext>
            </a:extLst>
          </p:cNvPr>
          <p:cNvSpPr>
            <a:spLocks noGrp="1"/>
          </p:cNvSpPr>
          <p:nvPr/>
        </p:nvSpPr>
        <p:spPr>
          <a:xfrm>
            <a:off x="33046" y="5994224"/>
            <a:ext cx="7332265" cy="392331"/>
          </a:xfrm>
          <a:prstGeom prst="rect">
            <a:avLst/>
          </a:prstGeom>
          <a:noFill/>
        </p:spPr>
        <p:txBody>
          <a:bodyPr vert="horz" wrap="square" lIns="91440" tIns="45720" rIns="91440" bIns="45720" rtlCol="0" anchor="b">
            <a:noAutofit/>
          </a:bodyPr>
          <a:lstStyle>
            <a:lvl1pPr algn="l" defTabSz="914400" rtl="0" eaLnBrk="1" latinLnBrk="0" hangingPunct="1">
              <a:lnSpc>
                <a:spcPct val="90000"/>
              </a:lnSpc>
              <a:spcBef>
                <a:spcPct val="0"/>
              </a:spcBef>
              <a:buNone/>
              <a:defRPr lang="en-GB" sz="4800" b="1" kern="1200" spc="-150" baseline="0">
                <a:solidFill>
                  <a:schemeClr val="bg1"/>
                </a:solidFill>
                <a:latin typeface="+mj-lt"/>
                <a:ea typeface="+mj-ea"/>
                <a:cs typeface="+mj-cs"/>
              </a:defRPr>
            </a:lvl1pPr>
          </a:lstStyle>
          <a:p>
            <a:pPr algn="ctr">
              <a:lnSpc>
                <a:spcPct val="100000"/>
              </a:lnSpc>
            </a:pPr>
            <a:r>
              <a:rPr lang="en-GB" sz="1800" b="0" i="1" spc="0" dirty="0">
                <a:solidFill>
                  <a:srgbClr val="254D58"/>
                </a:solidFill>
                <a:latin typeface="Metropolis"/>
              </a:rPr>
              <a:t>Metallurgical/processing test work by </a:t>
            </a:r>
            <a:r>
              <a:rPr lang="en-GB" sz="1800" b="0" i="1" spc="0" dirty="0" err="1">
                <a:solidFill>
                  <a:srgbClr val="254D58"/>
                </a:solidFill>
                <a:latin typeface="Metropolis"/>
              </a:rPr>
              <a:t>ProGraphite</a:t>
            </a:r>
            <a:r>
              <a:rPr lang="en-GB" sz="1800" b="0" i="1" spc="0" dirty="0">
                <a:solidFill>
                  <a:srgbClr val="254D58"/>
                </a:solidFill>
                <a:latin typeface="Metropolis"/>
              </a:rPr>
              <a:t> GmbH</a:t>
            </a:r>
          </a:p>
        </p:txBody>
      </p:sp>
      <p:sp>
        <p:nvSpPr>
          <p:cNvPr id="25" name="TextBox 24">
            <a:extLst>
              <a:ext uri="{FF2B5EF4-FFF2-40B4-BE49-F238E27FC236}">
                <a16:creationId xmlns:a16="http://schemas.microsoft.com/office/drawing/2014/main" id="{BA327E82-2667-3099-AA86-1B25E10580D6}"/>
              </a:ext>
            </a:extLst>
          </p:cNvPr>
          <p:cNvSpPr txBox="1"/>
          <p:nvPr/>
        </p:nvSpPr>
        <p:spPr>
          <a:xfrm>
            <a:off x="6915508" y="2555671"/>
            <a:ext cx="991294" cy="923330"/>
          </a:xfrm>
          <a:prstGeom prst="rect">
            <a:avLst/>
          </a:prstGeom>
          <a:noFill/>
        </p:spPr>
        <p:txBody>
          <a:bodyPr wrap="square" rtlCol="0">
            <a:spAutoFit/>
          </a:bodyPr>
          <a:lstStyle/>
          <a:p>
            <a:r>
              <a:rPr lang="en-DK" sz="5400">
                <a:solidFill>
                  <a:srgbClr val="FF0000"/>
                </a:solidFill>
              </a:rPr>
              <a:t>X</a:t>
            </a:r>
          </a:p>
        </p:txBody>
      </p:sp>
      <p:sp>
        <p:nvSpPr>
          <p:cNvPr id="26" name="Slide Number Placeholder 10">
            <a:extLst>
              <a:ext uri="{FF2B5EF4-FFF2-40B4-BE49-F238E27FC236}">
                <a16:creationId xmlns:a16="http://schemas.microsoft.com/office/drawing/2014/main" id="{44738193-39E5-ADCB-9DE4-2EEE7D948476}"/>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20</a:t>
            </a:fld>
            <a:endParaRPr lang="en-US">
              <a:solidFill>
                <a:srgbClr val="254D58"/>
              </a:solidFill>
            </a:endParaRPr>
          </a:p>
        </p:txBody>
      </p:sp>
    </p:spTree>
    <p:extLst>
      <p:ext uri="{BB962C8B-B14F-4D97-AF65-F5344CB8AC3E}">
        <p14:creationId xmlns:p14="http://schemas.microsoft.com/office/powerpoint/2010/main" val="524668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F67D5E1-1B09-B269-9CE5-D36B8451E9C6}"/>
              </a:ext>
            </a:extLst>
          </p:cNvPr>
          <p:cNvSpPr>
            <a:spLocks noGrp="1"/>
          </p:cNvSpPr>
          <p:nvPr>
            <p:ph type="title"/>
          </p:nvPr>
        </p:nvSpPr>
        <p:spPr>
          <a:xfrm>
            <a:off x="360427" y="210939"/>
            <a:ext cx="11471145" cy="581264"/>
          </a:xfrm>
        </p:spPr>
        <p:txBody>
          <a:bodyPr>
            <a:normAutofit/>
          </a:bodyPr>
          <a:lstStyle/>
          <a:p>
            <a:r>
              <a:rPr lang="en-GB" b="1" dirty="0">
                <a:latin typeface="Metropolis" pitchFamily="2" charset="77"/>
              </a:rPr>
              <a:t>Looming graphite supply deficit and scarce European supplies</a:t>
            </a:r>
            <a:endParaRPr lang="en-GB" sz="2400" b="1" spc="0" dirty="0">
              <a:solidFill>
                <a:srgbClr val="254D58"/>
              </a:solidFill>
              <a:latin typeface="Metropolis" pitchFamily="2" charset="77"/>
            </a:endParaRPr>
          </a:p>
        </p:txBody>
      </p:sp>
      <p:sp>
        <p:nvSpPr>
          <p:cNvPr id="17" name="TextBox 16">
            <a:extLst>
              <a:ext uri="{FF2B5EF4-FFF2-40B4-BE49-F238E27FC236}">
                <a16:creationId xmlns:a16="http://schemas.microsoft.com/office/drawing/2014/main" id="{599D33AF-1A0C-6119-1742-B347A6400E32}"/>
              </a:ext>
            </a:extLst>
          </p:cNvPr>
          <p:cNvSpPr txBox="1"/>
          <p:nvPr/>
        </p:nvSpPr>
        <p:spPr>
          <a:xfrm>
            <a:off x="345539" y="848758"/>
            <a:ext cx="5406066" cy="830997"/>
          </a:xfrm>
          <a:prstGeom prst="rect">
            <a:avLst/>
          </a:prstGeom>
          <a:noFill/>
        </p:spPr>
        <p:txBody>
          <a:bodyPr wrap="square" rtlCol="0">
            <a:spAutoFit/>
          </a:bodyPr>
          <a:lstStyle/>
          <a:p>
            <a:pPr marL="285750" indent="-285750" algn="just">
              <a:buClr>
                <a:srgbClr val="89BEBB"/>
              </a:buClr>
              <a:buFont typeface="Arial" panose="020B0604020202020204" pitchFamily="34" charset="0"/>
              <a:buChar char="•"/>
            </a:pPr>
            <a:r>
              <a:rPr lang="en-GB" sz="1600" dirty="0">
                <a:solidFill>
                  <a:srgbClr val="254D58"/>
                </a:solidFill>
                <a:latin typeface="Metropolis" panose="020B0604020202020204" charset="0"/>
              </a:rPr>
              <a:t>By 2030, &gt;40 gigafactories with a total capacity of nearly </a:t>
            </a:r>
            <a:r>
              <a:rPr lang="en-GB" sz="1600" b="1" dirty="0">
                <a:solidFill>
                  <a:srgbClr val="254D58"/>
                </a:solidFill>
                <a:latin typeface="Metropolis" panose="020B0604020202020204" charset="0"/>
              </a:rPr>
              <a:t>1.5 TWh* </a:t>
            </a:r>
            <a:r>
              <a:rPr lang="en-GB" sz="1600" dirty="0">
                <a:solidFill>
                  <a:srgbClr val="254D58"/>
                </a:solidFill>
                <a:latin typeface="Metropolis" panose="020B0604020202020204" charset="0"/>
              </a:rPr>
              <a:t>will be in production </a:t>
            </a:r>
            <a:r>
              <a:rPr lang="en-GB" sz="1600" b="1" dirty="0">
                <a:solidFill>
                  <a:srgbClr val="254D58"/>
                </a:solidFill>
                <a:latin typeface="Metropolis" panose="020B0604020202020204" charset="0"/>
              </a:rPr>
              <a:t>in Europe and North America</a:t>
            </a:r>
          </a:p>
        </p:txBody>
      </p:sp>
      <p:pic>
        <p:nvPicPr>
          <p:cNvPr id="7" name="Picture 6">
            <a:extLst>
              <a:ext uri="{FF2B5EF4-FFF2-40B4-BE49-F238E27FC236}">
                <a16:creationId xmlns:a16="http://schemas.microsoft.com/office/drawing/2014/main" id="{B13EA2CF-023D-A4DA-2A41-1415401F99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7557" y="1640023"/>
            <a:ext cx="4369811" cy="2613261"/>
          </a:xfrm>
          <a:prstGeom prst="rect">
            <a:avLst/>
          </a:prstGeom>
        </p:spPr>
      </p:pic>
      <p:sp>
        <p:nvSpPr>
          <p:cNvPr id="18" name="TextBox 17">
            <a:extLst>
              <a:ext uri="{FF2B5EF4-FFF2-40B4-BE49-F238E27FC236}">
                <a16:creationId xmlns:a16="http://schemas.microsoft.com/office/drawing/2014/main" id="{D2105A51-0821-E4DB-8F00-D0F1EA473361}"/>
              </a:ext>
            </a:extLst>
          </p:cNvPr>
          <p:cNvSpPr txBox="1"/>
          <p:nvPr/>
        </p:nvSpPr>
        <p:spPr>
          <a:xfrm>
            <a:off x="1487233" y="2068198"/>
            <a:ext cx="3311018" cy="461665"/>
          </a:xfrm>
          <a:prstGeom prst="rect">
            <a:avLst/>
          </a:prstGeom>
          <a:noFill/>
        </p:spPr>
        <p:txBody>
          <a:bodyPr wrap="square" rtlCol="0">
            <a:spAutoFit/>
          </a:bodyPr>
          <a:lstStyle/>
          <a:p>
            <a:r>
              <a:rPr lang="en-DK" sz="1200" dirty="0">
                <a:solidFill>
                  <a:srgbClr val="264D58"/>
                </a:solidFill>
                <a:latin typeface="Metropolis" panose="020B0604020202020204" charset="0"/>
              </a:rPr>
              <a:t>Global graphite demand for batteries to increase 400% by 2035</a:t>
            </a:r>
          </a:p>
        </p:txBody>
      </p:sp>
      <p:sp>
        <p:nvSpPr>
          <p:cNvPr id="23" name="TextBox 22">
            <a:extLst>
              <a:ext uri="{FF2B5EF4-FFF2-40B4-BE49-F238E27FC236}">
                <a16:creationId xmlns:a16="http://schemas.microsoft.com/office/drawing/2014/main" id="{F33B0309-6F7F-E8BD-526D-2CC2ADE743CC}"/>
              </a:ext>
            </a:extLst>
          </p:cNvPr>
          <p:cNvSpPr txBox="1"/>
          <p:nvPr/>
        </p:nvSpPr>
        <p:spPr>
          <a:xfrm>
            <a:off x="2679898" y="4140468"/>
            <a:ext cx="2791147" cy="246221"/>
          </a:xfrm>
          <a:prstGeom prst="rect">
            <a:avLst/>
          </a:prstGeom>
          <a:noFill/>
        </p:spPr>
        <p:txBody>
          <a:bodyPr wrap="none" rtlCol="0">
            <a:spAutoFit/>
          </a:bodyPr>
          <a:lstStyle/>
          <a:p>
            <a:pPr algn="ctr"/>
            <a:r>
              <a:rPr lang="en-DK" sz="1000" i="1" dirty="0">
                <a:solidFill>
                  <a:srgbClr val="75A3A1"/>
                </a:solidFill>
                <a:latin typeface="Metropolis" pitchFamily="2" charset="77"/>
              </a:rPr>
              <a:t>Fastmarket; MSP Conference March, 2024</a:t>
            </a:r>
          </a:p>
        </p:txBody>
      </p:sp>
      <p:sp>
        <p:nvSpPr>
          <p:cNvPr id="5" name="TextBox 4">
            <a:extLst>
              <a:ext uri="{FF2B5EF4-FFF2-40B4-BE49-F238E27FC236}">
                <a16:creationId xmlns:a16="http://schemas.microsoft.com/office/drawing/2014/main" id="{AC51D781-5041-DDC1-57BF-9FE1B9588B98}"/>
              </a:ext>
            </a:extLst>
          </p:cNvPr>
          <p:cNvSpPr txBox="1"/>
          <p:nvPr/>
        </p:nvSpPr>
        <p:spPr>
          <a:xfrm>
            <a:off x="4075471" y="1330386"/>
            <a:ext cx="1955287" cy="230832"/>
          </a:xfrm>
          <a:prstGeom prst="rect">
            <a:avLst/>
          </a:prstGeom>
          <a:noFill/>
        </p:spPr>
        <p:txBody>
          <a:bodyPr wrap="square" rtlCol="0">
            <a:spAutoFit/>
          </a:bodyPr>
          <a:lstStyle/>
          <a:p>
            <a:r>
              <a:rPr lang="en-DK" sz="900" i="1" dirty="0">
                <a:solidFill>
                  <a:srgbClr val="75A3A1"/>
                </a:solidFill>
                <a:latin typeface="Metropolis" panose="020B0604020202020204" charset="0"/>
              </a:rPr>
              <a:t>*</a:t>
            </a:r>
            <a:r>
              <a:rPr lang="en-GB" sz="900" i="1" dirty="0">
                <a:solidFill>
                  <a:srgbClr val="75A3A1"/>
                </a:solidFill>
                <a:latin typeface="Metropolis" panose="020B0604020202020204" charset="0"/>
              </a:rPr>
              <a:t>Data from </a:t>
            </a:r>
            <a:r>
              <a:rPr lang="en-DK" sz="900" i="1" dirty="0">
                <a:solidFill>
                  <a:srgbClr val="75A3A1"/>
                </a:solidFill>
                <a:latin typeface="Metropolis" panose="020B0604020202020204" charset="0"/>
              </a:rPr>
              <a:t> CIC Energigune</a:t>
            </a:r>
          </a:p>
        </p:txBody>
      </p:sp>
      <p:pic>
        <p:nvPicPr>
          <p:cNvPr id="8" name="Picture 7" descr="A logo with letters and numbers&#10;&#10;Description automatically generated">
            <a:extLst>
              <a:ext uri="{FF2B5EF4-FFF2-40B4-BE49-F238E27FC236}">
                <a16:creationId xmlns:a16="http://schemas.microsoft.com/office/drawing/2014/main" id="{85B3C345-8669-301E-E3B3-B1BA90F598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7863" y="6442425"/>
            <a:ext cx="2317212" cy="357768"/>
          </a:xfrm>
          <a:prstGeom prst="rect">
            <a:avLst/>
          </a:prstGeom>
        </p:spPr>
      </p:pic>
      <p:cxnSp>
        <p:nvCxnSpPr>
          <p:cNvPr id="2" name="Straight Connector 1">
            <a:extLst>
              <a:ext uri="{FF2B5EF4-FFF2-40B4-BE49-F238E27FC236}">
                <a16:creationId xmlns:a16="http://schemas.microsoft.com/office/drawing/2014/main" id="{293F5C27-59FD-F0C5-D7BE-091D822C358B}"/>
              </a:ext>
            </a:extLst>
          </p:cNvPr>
          <p:cNvCxnSpPr>
            <a:cxnSpLocks/>
          </p:cNvCxnSpPr>
          <p:nvPr/>
        </p:nvCxnSpPr>
        <p:spPr>
          <a:xfrm>
            <a:off x="378327" y="737948"/>
            <a:ext cx="114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C665F86-7FCB-8E0B-4FDF-9B5135FE2748}"/>
              </a:ext>
            </a:extLst>
          </p:cNvPr>
          <p:cNvSpPr>
            <a:spLocks noGrp="1"/>
          </p:cNvSpPr>
          <p:nvPr>
            <p:ph type="ftr" sz="quarter" idx="11"/>
          </p:nvPr>
        </p:nvSpPr>
        <p:spPr/>
        <p:txBody>
          <a:bodyPr/>
          <a:lstStyle/>
          <a:p>
            <a:r>
              <a:rPr lang="en-US" dirty="0"/>
              <a:t>|</a:t>
            </a:r>
          </a:p>
        </p:txBody>
      </p:sp>
      <p:pic>
        <p:nvPicPr>
          <p:cNvPr id="4" name="Picture 3">
            <a:extLst>
              <a:ext uri="{FF2B5EF4-FFF2-40B4-BE49-F238E27FC236}">
                <a16:creationId xmlns:a16="http://schemas.microsoft.com/office/drawing/2014/main" id="{69A2AEDB-81B7-AC0B-D4E0-CD31956C30D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659412" y="877041"/>
            <a:ext cx="5411630" cy="5398101"/>
          </a:xfrm>
          <a:prstGeom prst="rect">
            <a:avLst/>
          </a:prstGeom>
        </p:spPr>
      </p:pic>
      <p:sp>
        <p:nvSpPr>
          <p:cNvPr id="20" name="Freeform 9">
            <a:extLst>
              <a:ext uri="{FF2B5EF4-FFF2-40B4-BE49-F238E27FC236}">
                <a16:creationId xmlns:a16="http://schemas.microsoft.com/office/drawing/2014/main" id="{A4136BF4-FEDB-E59B-B869-B50AA14DC89A}"/>
              </a:ext>
            </a:extLst>
          </p:cNvPr>
          <p:cNvSpPr/>
          <p:nvPr/>
        </p:nvSpPr>
        <p:spPr>
          <a:xfrm rot="10278417" flipH="1" flipV="1">
            <a:off x="7428450" y="1875847"/>
            <a:ext cx="2308244" cy="2202501"/>
          </a:xfrm>
          <a:custGeom>
            <a:avLst/>
            <a:gdLst>
              <a:gd name="connsiteX0" fmla="*/ 0 w 1882628"/>
              <a:gd name="connsiteY0" fmla="*/ 0 h 1732020"/>
              <a:gd name="connsiteX1" fmla="*/ 1070517 w 1882628"/>
              <a:gd name="connsiteY1" fmla="*/ 892097 h 1732020"/>
              <a:gd name="connsiteX2" fmla="*/ 1817649 w 1882628"/>
              <a:gd name="connsiteY2" fmla="*/ 1661531 h 1732020"/>
              <a:gd name="connsiteX3" fmla="*/ 1795347 w 1882628"/>
              <a:gd name="connsiteY3" fmla="*/ 1650380 h 1732020"/>
            </a:gdLst>
            <a:ahLst/>
            <a:cxnLst>
              <a:cxn ang="0">
                <a:pos x="connsiteX0" y="connsiteY0"/>
              </a:cxn>
              <a:cxn ang="0">
                <a:pos x="connsiteX1" y="connsiteY1"/>
              </a:cxn>
              <a:cxn ang="0">
                <a:pos x="connsiteX2" y="connsiteY2"/>
              </a:cxn>
              <a:cxn ang="0">
                <a:pos x="connsiteX3" y="connsiteY3"/>
              </a:cxn>
            </a:cxnLst>
            <a:rect l="l" t="t" r="r" b="b"/>
            <a:pathLst>
              <a:path w="1882628" h="1732020">
                <a:moveTo>
                  <a:pt x="0" y="0"/>
                </a:moveTo>
                <a:cubicBezTo>
                  <a:pt x="383788" y="307587"/>
                  <a:pt x="767576" y="615175"/>
                  <a:pt x="1070517" y="892097"/>
                </a:cubicBezTo>
                <a:cubicBezTo>
                  <a:pt x="1373458" y="1169019"/>
                  <a:pt x="1817649" y="1661531"/>
                  <a:pt x="1817649" y="1661531"/>
                </a:cubicBezTo>
                <a:cubicBezTo>
                  <a:pt x="1938454" y="1787911"/>
                  <a:pt x="1866900" y="1719145"/>
                  <a:pt x="1795347" y="1650380"/>
                </a:cubicBezTo>
              </a:path>
            </a:pathLst>
          </a:custGeom>
          <a:noFill/>
          <a:ln>
            <a:solidFill>
              <a:schemeClr val="accent1">
                <a:lumMod val="20000"/>
                <a:lumOff val="80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1" name="Rounded Rectangle 10">
            <a:extLst>
              <a:ext uri="{FF2B5EF4-FFF2-40B4-BE49-F238E27FC236}">
                <a16:creationId xmlns:a16="http://schemas.microsoft.com/office/drawing/2014/main" id="{0A738204-540F-523F-9BD1-D4F51E3E4C5F}"/>
              </a:ext>
            </a:extLst>
          </p:cNvPr>
          <p:cNvSpPr/>
          <p:nvPr/>
        </p:nvSpPr>
        <p:spPr>
          <a:xfrm>
            <a:off x="6800279" y="1809108"/>
            <a:ext cx="191921" cy="199064"/>
          </a:xfrm>
          <a:prstGeom prst="roundRect">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5" name="Rounded Rectangle 11">
            <a:extLst>
              <a:ext uri="{FF2B5EF4-FFF2-40B4-BE49-F238E27FC236}">
                <a16:creationId xmlns:a16="http://schemas.microsoft.com/office/drawing/2014/main" id="{62DE31B7-33B3-1C40-EB68-229DD94BC4A8}"/>
              </a:ext>
            </a:extLst>
          </p:cNvPr>
          <p:cNvSpPr/>
          <p:nvPr/>
        </p:nvSpPr>
        <p:spPr>
          <a:xfrm>
            <a:off x="10977916" y="2747624"/>
            <a:ext cx="191921" cy="199064"/>
          </a:xfrm>
          <a:prstGeom prst="roundRect">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6" name="Rounded Rectangle 12">
            <a:extLst>
              <a:ext uri="{FF2B5EF4-FFF2-40B4-BE49-F238E27FC236}">
                <a16:creationId xmlns:a16="http://schemas.microsoft.com/office/drawing/2014/main" id="{3ACF6147-6EBE-1169-A007-03523B741AEF}"/>
              </a:ext>
            </a:extLst>
          </p:cNvPr>
          <p:cNvSpPr/>
          <p:nvPr/>
        </p:nvSpPr>
        <p:spPr>
          <a:xfrm>
            <a:off x="10450511" y="1810095"/>
            <a:ext cx="191921" cy="199064"/>
          </a:xfrm>
          <a:prstGeom prst="roundRect">
            <a:avLst/>
          </a:prstGeom>
          <a:solidFill>
            <a:srgbClr val="89BEB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4" name="Rounded Rectangle 14">
            <a:extLst>
              <a:ext uri="{FF2B5EF4-FFF2-40B4-BE49-F238E27FC236}">
                <a16:creationId xmlns:a16="http://schemas.microsoft.com/office/drawing/2014/main" id="{657CCDBD-A852-59AF-32A0-FF649C252530}"/>
              </a:ext>
            </a:extLst>
          </p:cNvPr>
          <p:cNvSpPr/>
          <p:nvPr/>
        </p:nvSpPr>
        <p:spPr>
          <a:xfrm>
            <a:off x="10740508" y="2082889"/>
            <a:ext cx="191921" cy="199064"/>
          </a:xfrm>
          <a:prstGeom prst="roundRect">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5" name="TextBox 44">
            <a:extLst>
              <a:ext uri="{FF2B5EF4-FFF2-40B4-BE49-F238E27FC236}">
                <a16:creationId xmlns:a16="http://schemas.microsoft.com/office/drawing/2014/main" id="{49300A47-D133-A1F6-D37B-586AF7ECB2AC}"/>
              </a:ext>
            </a:extLst>
          </p:cNvPr>
          <p:cNvSpPr txBox="1"/>
          <p:nvPr/>
        </p:nvSpPr>
        <p:spPr>
          <a:xfrm>
            <a:off x="7076500" y="1936704"/>
            <a:ext cx="1195506" cy="397280"/>
          </a:xfrm>
          <a:prstGeom prst="rect">
            <a:avLst/>
          </a:prstGeom>
          <a:noFill/>
        </p:spPr>
        <p:txBody>
          <a:bodyPr wrap="square" rtlCol="0">
            <a:spAutoFit/>
          </a:bodyPr>
          <a:lstStyle/>
          <a:p>
            <a:r>
              <a:rPr lang="en-DK" dirty="0">
                <a:solidFill>
                  <a:schemeClr val="bg1"/>
                </a:solidFill>
              </a:rPr>
              <a:t>Amitsoq</a:t>
            </a:r>
          </a:p>
        </p:txBody>
      </p:sp>
      <p:sp>
        <p:nvSpPr>
          <p:cNvPr id="46" name="TextBox 45">
            <a:extLst>
              <a:ext uri="{FF2B5EF4-FFF2-40B4-BE49-F238E27FC236}">
                <a16:creationId xmlns:a16="http://schemas.microsoft.com/office/drawing/2014/main" id="{26DC86FC-5AD4-F6B1-C28D-4007ECC10274}"/>
              </a:ext>
            </a:extLst>
          </p:cNvPr>
          <p:cNvSpPr txBox="1"/>
          <p:nvPr/>
        </p:nvSpPr>
        <p:spPr>
          <a:xfrm>
            <a:off x="10603185" y="1702609"/>
            <a:ext cx="985216" cy="307777"/>
          </a:xfrm>
          <a:prstGeom prst="rect">
            <a:avLst/>
          </a:prstGeom>
          <a:noFill/>
        </p:spPr>
        <p:txBody>
          <a:bodyPr wrap="square" rtlCol="0">
            <a:spAutoFit/>
          </a:bodyPr>
          <a:lstStyle/>
          <a:p>
            <a:r>
              <a:rPr lang="en-DK" sz="1400" dirty="0"/>
              <a:t>Skaland</a:t>
            </a:r>
          </a:p>
        </p:txBody>
      </p:sp>
      <p:sp>
        <p:nvSpPr>
          <p:cNvPr id="47" name="TextBox 46">
            <a:extLst>
              <a:ext uri="{FF2B5EF4-FFF2-40B4-BE49-F238E27FC236}">
                <a16:creationId xmlns:a16="http://schemas.microsoft.com/office/drawing/2014/main" id="{36EE5F33-EC28-FC22-3F99-6A0A4C0FB1F2}"/>
              </a:ext>
            </a:extLst>
          </p:cNvPr>
          <p:cNvSpPr txBox="1"/>
          <p:nvPr/>
        </p:nvSpPr>
        <p:spPr>
          <a:xfrm>
            <a:off x="10942891" y="2281031"/>
            <a:ext cx="1195506" cy="397280"/>
          </a:xfrm>
          <a:prstGeom prst="rect">
            <a:avLst/>
          </a:prstGeom>
          <a:noFill/>
        </p:spPr>
        <p:txBody>
          <a:bodyPr wrap="square" rtlCol="0">
            <a:spAutoFit/>
          </a:bodyPr>
          <a:lstStyle/>
          <a:p>
            <a:r>
              <a:rPr lang="en-DK" dirty="0"/>
              <a:t>Vittangi</a:t>
            </a:r>
          </a:p>
        </p:txBody>
      </p:sp>
      <p:sp>
        <p:nvSpPr>
          <p:cNvPr id="48" name="TextBox 47">
            <a:extLst>
              <a:ext uri="{FF2B5EF4-FFF2-40B4-BE49-F238E27FC236}">
                <a16:creationId xmlns:a16="http://schemas.microsoft.com/office/drawing/2014/main" id="{188D9A10-29D8-487E-5D07-0DDED572EC67}"/>
              </a:ext>
            </a:extLst>
          </p:cNvPr>
          <p:cNvSpPr txBox="1"/>
          <p:nvPr/>
        </p:nvSpPr>
        <p:spPr>
          <a:xfrm>
            <a:off x="11124443" y="2958072"/>
            <a:ext cx="1195506" cy="307777"/>
          </a:xfrm>
          <a:prstGeom prst="rect">
            <a:avLst/>
          </a:prstGeom>
          <a:noFill/>
        </p:spPr>
        <p:txBody>
          <a:bodyPr wrap="square" rtlCol="0">
            <a:spAutoFit/>
          </a:bodyPr>
          <a:lstStyle/>
          <a:p>
            <a:r>
              <a:rPr lang="en-DK" sz="1400" dirty="0"/>
              <a:t>Aitolampi</a:t>
            </a:r>
          </a:p>
        </p:txBody>
      </p:sp>
      <p:sp>
        <p:nvSpPr>
          <p:cNvPr id="50" name="Rounded Rectangle 13">
            <a:extLst>
              <a:ext uri="{FF2B5EF4-FFF2-40B4-BE49-F238E27FC236}">
                <a16:creationId xmlns:a16="http://schemas.microsoft.com/office/drawing/2014/main" id="{3D41C5E4-5265-7A16-D1BF-AFD1256158B0}"/>
              </a:ext>
            </a:extLst>
          </p:cNvPr>
          <p:cNvSpPr/>
          <p:nvPr/>
        </p:nvSpPr>
        <p:spPr>
          <a:xfrm>
            <a:off x="11359355" y="4686528"/>
            <a:ext cx="191921" cy="199064"/>
          </a:xfrm>
          <a:prstGeom prst="roundRect">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1" name="TextBox 50">
            <a:extLst>
              <a:ext uri="{FF2B5EF4-FFF2-40B4-BE49-F238E27FC236}">
                <a16:creationId xmlns:a16="http://schemas.microsoft.com/office/drawing/2014/main" id="{6594F107-7954-7EDE-3481-35B5AA6B6359}"/>
              </a:ext>
            </a:extLst>
          </p:cNvPr>
          <p:cNvSpPr txBox="1"/>
          <p:nvPr/>
        </p:nvSpPr>
        <p:spPr>
          <a:xfrm>
            <a:off x="10740508" y="4324825"/>
            <a:ext cx="1195506" cy="369332"/>
          </a:xfrm>
          <a:prstGeom prst="rect">
            <a:avLst/>
          </a:prstGeom>
          <a:noFill/>
        </p:spPr>
        <p:txBody>
          <a:bodyPr wrap="square" rtlCol="0">
            <a:spAutoFit/>
          </a:bodyPr>
          <a:lstStyle/>
          <a:p>
            <a:r>
              <a:rPr lang="en-DK" dirty="0"/>
              <a:t>Salrom, Ro</a:t>
            </a:r>
          </a:p>
        </p:txBody>
      </p:sp>
      <p:pic>
        <p:nvPicPr>
          <p:cNvPr id="52" name="Picture 6" descr="EU-flag">
            <a:extLst>
              <a:ext uri="{FF2B5EF4-FFF2-40B4-BE49-F238E27FC236}">
                <a16:creationId xmlns:a16="http://schemas.microsoft.com/office/drawing/2014/main" id="{A9273F19-559B-5120-FCD5-F2938DF88F5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702513" y="1721691"/>
            <a:ext cx="469204" cy="3094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EU-flag">
            <a:extLst>
              <a:ext uri="{FF2B5EF4-FFF2-40B4-BE49-F238E27FC236}">
                <a16:creationId xmlns:a16="http://schemas.microsoft.com/office/drawing/2014/main" id="{8533430D-37CC-F4C7-0ABB-D7AE3D747EE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594819" y="2049743"/>
            <a:ext cx="469204" cy="3094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EU-flag">
            <a:extLst>
              <a:ext uri="{FF2B5EF4-FFF2-40B4-BE49-F238E27FC236}">
                <a16:creationId xmlns:a16="http://schemas.microsoft.com/office/drawing/2014/main" id="{07409D08-AB43-AFF5-BCE3-789F7C3B4B0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217724" y="4686528"/>
            <a:ext cx="469204" cy="309431"/>
          </a:xfrm>
          <a:prstGeom prst="rect">
            <a:avLst/>
          </a:prstGeom>
          <a:noFill/>
          <a:extLst>
            <a:ext uri="{909E8E84-426E-40DD-AFC4-6F175D3DCCD1}">
              <a14:hiddenFill xmlns:a14="http://schemas.microsoft.com/office/drawing/2010/main">
                <a:solidFill>
                  <a:srgbClr val="FFFFFF"/>
                </a:solidFill>
              </a14:hiddenFill>
            </a:ext>
          </a:extLst>
        </p:spPr>
      </p:pic>
      <p:sp>
        <p:nvSpPr>
          <p:cNvPr id="58" name="Rounded Rectangle 11">
            <a:extLst>
              <a:ext uri="{FF2B5EF4-FFF2-40B4-BE49-F238E27FC236}">
                <a16:creationId xmlns:a16="http://schemas.microsoft.com/office/drawing/2014/main" id="{C20B5610-1C9F-CB68-B95B-784621588FC2}"/>
              </a:ext>
            </a:extLst>
          </p:cNvPr>
          <p:cNvSpPr/>
          <p:nvPr/>
        </p:nvSpPr>
        <p:spPr>
          <a:xfrm>
            <a:off x="10221651" y="3003430"/>
            <a:ext cx="191921" cy="199064"/>
          </a:xfrm>
          <a:prstGeom prst="roundRect">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9" name="TextBox 58">
            <a:extLst>
              <a:ext uri="{FF2B5EF4-FFF2-40B4-BE49-F238E27FC236}">
                <a16:creationId xmlns:a16="http://schemas.microsoft.com/office/drawing/2014/main" id="{C2950E67-1597-E929-38AE-962D81DDE9C0}"/>
              </a:ext>
            </a:extLst>
          </p:cNvPr>
          <p:cNvSpPr txBox="1"/>
          <p:nvPr/>
        </p:nvSpPr>
        <p:spPr>
          <a:xfrm>
            <a:off x="9822525" y="2747495"/>
            <a:ext cx="1195506" cy="307777"/>
          </a:xfrm>
          <a:prstGeom prst="rect">
            <a:avLst/>
          </a:prstGeom>
          <a:noFill/>
        </p:spPr>
        <p:txBody>
          <a:bodyPr wrap="square" rtlCol="0">
            <a:spAutoFit/>
          </a:bodyPr>
          <a:lstStyle/>
          <a:p>
            <a:r>
              <a:rPr lang="en-DK" sz="1400" dirty="0"/>
              <a:t>Woxna</a:t>
            </a:r>
          </a:p>
        </p:txBody>
      </p:sp>
      <p:sp>
        <p:nvSpPr>
          <p:cNvPr id="60" name="TextBox 59">
            <a:extLst>
              <a:ext uri="{FF2B5EF4-FFF2-40B4-BE49-F238E27FC236}">
                <a16:creationId xmlns:a16="http://schemas.microsoft.com/office/drawing/2014/main" id="{CE4034F1-0290-9F58-2139-F3EAF34A3FBD}"/>
              </a:ext>
            </a:extLst>
          </p:cNvPr>
          <p:cNvSpPr txBox="1"/>
          <p:nvPr/>
        </p:nvSpPr>
        <p:spPr>
          <a:xfrm>
            <a:off x="6896239" y="2621984"/>
            <a:ext cx="1670641" cy="954107"/>
          </a:xfrm>
          <a:prstGeom prst="rect">
            <a:avLst/>
          </a:prstGeom>
          <a:noFill/>
        </p:spPr>
        <p:txBody>
          <a:bodyPr wrap="square" rtlCol="0">
            <a:spAutoFit/>
          </a:bodyPr>
          <a:lstStyle/>
          <a:p>
            <a:r>
              <a:rPr lang="en-DK" sz="1400" dirty="0">
                <a:solidFill>
                  <a:schemeClr val="accent1">
                    <a:lumMod val="20000"/>
                    <a:lumOff val="80000"/>
                  </a:schemeClr>
                </a:solidFill>
                <a:latin typeface="Metropolis" panose="020B0604020202020204" charset="0"/>
              </a:rPr>
              <a:t>4-5 days Shipping from Greenland to Northern Europe</a:t>
            </a:r>
          </a:p>
        </p:txBody>
      </p:sp>
      <p:sp>
        <p:nvSpPr>
          <p:cNvPr id="61" name="TextBox 60">
            <a:extLst>
              <a:ext uri="{FF2B5EF4-FFF2-40B4-BE49-F238E27FC236}">
                <a16:creationId xmlns:a16="http://schemas.microsoft.com/office/drawing/2014/main" id="{464660E5-2069-0CD6-E22E-975CFE1AF9BD}"/>
              </a:ext>
            </a:extLst>
          </p:cNvPr>
          <p:cNvSpPr txBox="1"/>
          <p:nvPr/>
        </p:nvSpPr>
        <p:spPr>
          <a:xfrm>
            <a:off x="581155" y="4317765"/>
            <a:ext cx="5353050" cy="369332"/>
          </a:xfrm>
          <a:prstGeom prst="rect">
            <a:avLst/>
          </a:prstGeom>
          <a:noFill/>
        </p:spPr>
        <p:txBody>
          <a:bodyPr wrap="square" rtlCol="0">
            <a:spAutoFit/>
          </a:bodyPr>
          <a:lstStyle/>
          <a:p>
            <a:r>
              <a:rPr lang="en-DK" u="sng">
                <a:solidFill>
                  <a:srgbClr val="254D58"/>
                </a:solidFill>
                <a:latin typeface="Metropolis" pitchFamily="2" charset="77"/>
              </a:rPr>
              <a:t>2025 Three EU Strategic Projects</a:t>
            </a:r>
            <a:r>
              <a:rPr lang="en-DK">
                <a:solidFill>
                  <a:srgbClr val="254D58"/>
                </a:solidFill>
                <a:latin typeface="Metropolis" pitchFamily="2" charset="77"/>
              </a:rPr>
              <a:t>:</a:t>
            </a:r>
          </a:p>
        </p:txBody>
      </p:sp>
      <p:sp>
        <p:nvSpPr>
          <p:cNvPr id="62" name="TextBox 61">
            <a:extLst>
              <a:ext uri="{FF2B5EF4-FFF2-40B4-BE49-F238E27FC236}">
                <a16:creationId xmlns:a16="http://schemas.microsoft.com/office/drawing/2014/main" id="{577065F0-AD60-0A34-98C9-D3919CC6C872}"/>
              </a:ext>
            </a:extLst>
          </p:cNvPr>
          <p:cNvSpPr txBox="1"/>
          <p:nvPr/>
        </p:nvSpPr>
        <p:spPr>
          <a:xfrm>
            <a:off x="581155" y="5219921"/>
            <a:ext cx="6411269" cy="584775"/>
          </a:xfrm>
          <a:prstGeom prst="rect">
            <a:avLst/>
          </a:prstGeom>
          <a:noFill/>
        </p:spPr>
        <p:txBody>
          <a:bodyPr wrap="square" rtlCol="0">
            <a:spAutoFit/>
          </a:bodyPr>
          <a:lstStyle/>
          <a:p>
            <a:r>
              <a:rPr lang="en-DK" sz="1600" b="1" i="1">
                <a:solidFill>
                  <a:srgbClr val="254D58"/>
                </a:solidFill>
                <a:latin typeface="Metropolis" pitchFamily="2" charset="77"/>
              </a:rPr>
              <a:t>Talga - </a:t>
            </a:r>
            <a:r>
              <a:rPr lang="en-DK" sz="1600">
                <a:solidFill>
                  <a:srgbClr val="254D58"/>
                </a:solidFill>
                <a:latin typeface="Metropolis" pitchFamily="2" charset="77"/>
              </a:rPr>
              <a:t>MCap 220M AUD</a:t>
            </a:r>
          </a:p>
          <a:p>
            <a:r>
              <a:rPr lang="en-DK" sz="1600" i="1" u="sng">
                <a:solidFill>
                  <a:srgbClr val="254D58"/>
                </a:solidFill>
                <a:latin typeface="Metropolis" pitchFamily="2" charset="77"/>
              </a:rPr>
              <a:t>Vittangi</a:t>
            </a:r>
            <a:r>
              <a:rPr lang="en-DK" sz="1600">
                <a:solidFill>
                  <a:srgbClr val="254D58"/>
                </a:solidFill>
                <a:latin typeface="Metropolis" pitchFamily="2" charset="77"/>
              </a:rPr>
              <a:t> 100kt/a - 3.04Mt graphite resource, microcrystalline</a:t>
            </a:r>
          </a:p>
        </p:txBody>
      </p:sp>
      <p:sp>
        <p:nvSpPr>
          <p:cNvPr id="1024" name="TextBox 1023">
            <a:extLst>
              <a:ext uri="{FF2B5EF4-FFF2-40B4-BE49-F238E27FC236}">
                <a16:creationId xmlns:a16="http://schemas.microsoft.com/office/drawing/2014/main" id="{9E12F551-3543-6FFF-3479-33AC217EA789}"/>
              </a:ext>
            </a:extLst>
          </p:cNvPr>
          <p:cNvSpPr txBox="1"/>
          <p:nvPr/>
        </p:nvSpPr>
        <p:spPr>
          <a:xfrm>
            <a:off x="581156" y="5846127"/>
            <a:ext cx="6231752" cy="584775"/>
          </a:xfrm>
          <a:prstGeom prst="rect">
            <a:avLst/>
          </a:prstGeom>
          <a:noFill/>
        </p:spPr>
        <p:txBody>
          <a:bodyPr wrap="square" rtlCol="0">
            <a:spAutoFit/>
          </a:bodyPr>
          <a:lstStyle/>
          <a:p>
            <a:r>
              <a:rPr lang="en-DK" sz="1600" b="1" i="1">
                <a:solidFill>
                  <a:srgbClr val="254D58"/>
                </a:solidFill>
                <a:latin typeface="Metropolis" pitchFamily="2" charset="77"/>
              </a:rPr>
              <a:t>Societatea Nationaltá a Sárii </a:t>
            </a:r>
            <a:r>
              <a:rPr lang="en-DK" sz="1600" b="1">
                <a:solidFill>
                  <a:srgbClr val="254D58"/>
                </a:solidFill>
                <a:latin typeface="Metropolis" pitchFamily="2" charset="77"/>
              </a:rPr>
              <a:t>- </a:t>
            </a:r>
            <a:r>
              <a:rPr lang="en-DK" sz="1600">
                <a:solidFill>
                  <a:srgbClr val="254D58"/>
                </a:solidFill>
                <a:latin typeface="Metropolis" pitchFamily="2" charset="77"/>
              </a:rPr>
              <a:t>unlisted</a:t>
            </a:r>
          </a:p>
          <a:p>
            <a:r>
              <a:rPr lang="en-DK" sz="1600" i="1" u="sng">
                <a:solidFill>
                  <a:srgbClr val="254D58"/>
                </a:solidFill>
                <a:latin typeface="Metropolis" pitchFamily="2" charset="77"/>
              </a:rPr>
              <a:t>Salrom</a:t>
            </a:r>
            <a:r>
              <a:rPr lang="en-DK" sz="1600" i="1">
                <a:solidFill>
                  <a:srgbClr val="254D58"/>
                </a:solidFill>
                <a:latin typeface="Metropolis" pitchFamily="2" charset="77"/>
              </a:rPr>
              <a:t>: </a:t>
            </a:r>
            <a:r>
              <a:rPr lang="en-DK" sz="1600">
                <a:solidFill>
                  <a:srgbClr val="254D58"/>
                </a:solidFill>
                <a:latin typeface="Metropolis" pitchFamily="2" charset="77"/>
              </a:rPr>
              <a:t>-?-      mined in the 1940-70’s, microcrystalline</a:t>
            </a:r>
          </a:p>
        </p:txBody>
      </p:sp>
      <p:sp>
        <p:nvSpPr>
          <p:cNvPr id="1025" name="TextBox 1024">
            <a:extLst>
              <a:ext uri="{FF2B5EF4-FFF2-40B4-BE49-F238E27FC236}">
                <a16:creationId xmlns:a16="http://schemas.microsoft.com/office/drawing/2014/main" id="{5E4C610B-D7CC-CD3B-0452-ADB5D9F0CAE9}"/>
              </a:ext>
            </a:extLst>
          </p:cNvPr>
          <p:cNvSpPr txBox="1"/>
          <p:nvPr/>
        </p:nvSpPr>
        <p:spPr>
          <a:xfrm>
            <a:off x="581156" y="4620968"/>
            <a:ext cx="5898964" cy="584775"/>
          </a:xfrm>
          <a:prstGeom prst="rect">
            <a:avLst/>
          </a:prstGeom>
          <a:noFill/>
        </p:spPr>
        <p:txBody>
          <a:bodyPr wrap="square" rtlCol="0">
            <a:spAutoFit/>
          </a:bodyPr>
          <a:lstStyle/>
          <a:p>
            <a:r>
              <a:rPr lang="en-DK" sz="1600" b="1" i="1">
                <a:solidFill>
                  <a:srgbClr val="254D58"/>
                </a:solidFill>
                <a:latin typeface="Metropolis" pitchFamily="2" charset="77"/>
              </a:rPr>
              <a:t>GreenRoc - </a:t>
            </a:r>
            <a:r>
              <a:rPr lang="en-DK" sz="1600">
                <a:solidFill>
                  <a:srgbClr val="254D58"/>
                </a:solidFill>
                <a:latin typeface="Metropolis" pitchFamily="2" charset="77"/>
              </a:rPr>
              <a:t>MCap 7.1M GBP</a:t>
            </a:r>
            <a:endParaRPr lang="en-DK" sz="1600" b="1" i="1">
              <a:solidFill>
                <a:srgbClr val="254D58"/>
              </a:solidFill>
              <a:latin typeface="Metropolis" pitchFamily="2" charset="77"/>
            </a:endParaRPr>
          </a:p>
          <a:p>
            <a:r>
              <a:rPr lang="en-DK" sz="1600" i="1" u="sng">
                <a:solidFill>
                  <a:srgbClr val="254D58"/>
                </a:solidFill>
                <a:latin typeface="Metropolis" pitchFamily="2" charset="77"/>
              </a:rPr>
              <a:t>Amitsoq</a:t>
            </a:r>
            <a:r>
              <a:rPr lang="en-DK" sz="1600" u="sng">
                <a:solidFill>
                  <a:srgbClr val="254D58"/>
                </a:solidFill>
                <a:latin typeface="Metropolis" pitchFamily="2" charset="77"/>
              </a:rPr>
              <a:t> 8</a:t>
            </a:r>
            <a:r>
              <a:rPr lang="en-DK" sz="1600">
                <a:solidFill>
                  <a:srgbClr val="254D58"/>
                </a:solidFill>
                <a:latin typeface="Metropolis" pitchFamily="2" charset="77"/>
              </a:rPr>
              <a:t>0kt/a - 4.71Mt graphite resource, coarse flakes </a:t>
            </a:r>
          </a:p>
        </p:txBody>
      </p:sp>
      <p:sp>
        <p:nvSpPr>
          <p:cNvPr id="6" name="Slide Number Placeholder 10">
            <a:extLst>
              <a:ext uri="{FF2B5EF4-FFF2-40B4-BE49-F238E27FC236}">
                <a16:creationId xmlns:a16="http://schemas.microsoft.com/office/drawing/2014/main" id="{36EB948E-023D-6B9C-6F90-4624A55D1C4D}"/>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21</a:t>
            </a:fld>
            <a:endParaRPr lang="en-US">
              <a:solidFill>
                <a:srgbClr val="254D58"/>
              </a:solidFill>
            </a:endParaRPr>
          </a:p>
        </p:txBody>
      </p:sp>
    </p:spTree>
    <p:extLst>
      <p:ext uri="{BB962C8B-B14F-4D97-AF65-F5344CB8AC3E}">
        <p14:creationId xmlns:p14="http://schemas.microsoft.com/office/powerpoint/2010/main" val="2524068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3358-FD4B-E675-3B23-26CB4E111B50}"/>
              </a:ext>
            </a:extLst>
          </p:cNvPr>
          <p:cNvSpPr>
            <a:spLocks noGrp="1"/>
          </p:cNvSpPr>
          <p:nvPr>
            <p:ph type="title"/>
          </p:nvPr>
        </p:nvSpPr>
        <p:spPr/>
        <p:txBody>
          <a:bodyPr/>
          <a:lstStyle/>
          <a:p>
            <a:r>
              <a:rPr lang="en-DK" b="1"/>
              <a:t>Presentation overview</a:t>
            </a:r>
          </a:p>
        </p:txBody>
      </p:sp>
      <p:sp>
        <p:nvSpPr>
          <p:cNvPr id="3" name="Footer Placeholder 2">
            <a:extLst>
              <a:ext uri="{FF2B5EF4-FFF2-40B4-BE49-F238E27FC236}">
                <a16:creationId xmlns:a16="http://schemas.microsoft.com/office/drawing/2014/main" id="{57D711CF-D51E-80AE-948D-1284B25C83BF}"/>
              </a:ext>
            </a:extLst>
          </p:cNvPr>
          <p:cNvSpPr>
            <a:spLocks noGrp="1"/>
          </p:cNvSpPr>
          <p:nvPr>
            <p:ph type="ftr" sz="quarter" idx="10"/>
          </p:nvPr>
        </p:nvSpPr>
        <p:spPr/>
        <p:txBody>
          <a:bodyPr/>
          <a:lstStyle/>
          <a:p>
            <a:r>
              <a:rPr lang="en-US" dirty="0"/>
              <a:t>|</a:t>
            </a:r>
          </a:p>
        </p:txBody>
      </p:sp>
      <p:sp>
        <p:nvSpPr>
          <p:cNvPr id="4" name="Slide Number Placeholder 3">
            <a:extLst>
              <a:ext uri="{FF2B5EF4-FFF2-40B4-BE49-F238E27FC236}">
                <a16:creationId xmlns:a16="http://schemas.microsoft.com/office/drawing/2014/main" id="{59DB44A6-92B0-E403-73BA-A2EF282AD223}"/>
              </a:ext>
            </a:extLst>
          </p:cNvPr>
          <p:cNvSpPr>
            <a:spLocks noGrp="1"/>
          </p:cNvSpPr>
          <p:nvPr>
            <p:ph type="sldNum" sz="quarter" idx="11"/>
          </p:nvPr>
        </p:nvSpPr>
        <p:spPr/>
        <p:txBody>
          <a:bodyPr/>
          <a:lstStyle/>
          <a:p>
            <a:fld id="{B345C097-F9D3-5445-ACB1-61409225E071}" type="slidenum">
              <a:rPr lang="en-US" smtClean="0"/>
              <a:pPr/>
              <a:t>3</a:t>
            </a:fld>
            <a:endParaRPr lang="en-US" dirty="0"/>
          </a:p>
        </p:txBody>
      </p:sp>
      <p:sp>
        <p:nvSpPr>
          <p:cNvPr id="5" name="TextBox 4">
            <a:extLst>
              <a:ext uri="{FF2B5EF4-FFF2-40B4-BE49-F238E27FC236}">
                <a16:creationId xmlns:a16="http://schemas.microsoft.com/office/drawing/2014/main" id="{267F8122-F230-E9D4-DFCB-D263A8210703}"/>
              </a:ext>
            </a:extLst>
          </p:cNvPr>
          <p:cNvSpPr txBox="1"/>
          <p:nvPr/>
        </p:nvSpPr>
        <p:spPr>
          <a:xfrm>
            <a:off x="2800350" y="1669033"/>
            <a:ext cx="7083991" cy="3785652"/>
          </a:xfrm>
          <a:prstGeom prst="rect">
            <a:avLst/>
          </a:prstGeom>
          <a:noFill/>
        </p:spPr>
        <p:txBody>
          <a:bodyPr wrap="none" rtlCol="0">
            <a:spAutoFit/>
          </a:bodyPr>
          <a:lstStyle/>
          <a:p>
            <a:pPr marL="285750" indent="-285750">
              <a:buFont typeface="Arial" panose="020B0604020202020204" pitchFamily="34" charset="0"/>
              <a:buChar char="•"/>
            </a:pPr>
            <a:r>
              <a:rPr lang="en-DK" sz="2400">
                <a:solidFill>
                  <a:srgbClr val="254D58"/>
                </a:solidFill>
                <a:latin typeface="Metropolis" pitchFamily="2" charset="77"/>
              </a:rPr>
              <a:t>Financing from EIFO</a:t>
            </a:r>
          </a:p>
          <a:p>
            <a:pPr marL="285750" indent="-285750">
              <a:buFont typeface="Arial" panose="020B0604020202020204" pitchFamily="34" charset="0"/>
              <a:buChar char="•"/>
            </a:pPr>
            <a:endParaRPr lang="en-DK" sz="2400">
              <a:solidFill>
                <a:srgbClr val="254D58"/>
              </a:solidFill>
              <a:latin typeface="Metropolis" pitchFamily="2" charset="77"/>
            </a:endParaRPr>
          </a:p>
          <a:p>
            <a:pPr marL="285750" indent="-285750">
              <a:buFont typeface="Arial" panose="020B0604020202020204" pitchFamily="34" charset="0"/>
              <a:buChar char="•"/>
            </a:pPr>
            <a:r>
              <a:rPr lang="en-DK" sz="2400">
                <a:solidFill>
                  <a:srgbClr val="254D58"/>
                </a:solidFill>
                <a:latin typeface="Metropolis" pitchFamily="2" charset="77"/>
              </a:rPr>
              <a:t>Why is Graphite a Critical Mineral?</a:t>
            </a:r>
          </a:p>
          <a:p>
            <a:pPr marL="285750" indent="-285750">
              <a:buFont typeface="Arial" panose="020B0604020202020204" pitchFamily="34" charset="0"/>
              <a:buChar char="•"/>
            </a:pPr>
            <a:endParaRPr lang="en-DK" sz="2400">
              <a:solidFill>
                <a:srgbClr val="254D58"/>
              </a:solidFill>
              <a:latin typeface="Metropolis" pitchFamily="2" charset="77"/>
            </a:endParaRPr>
          </a:p>
          <a:p>
            <a:pPr marL="285750" indent="-285750">
              <a:buFont typeface="Arial" panose="020B0604020202020204" pitchFamily="34" charset="0"/>
              <a:buChar char="•"/>
            </a:pPr>
            <a:r>
              <a:rPr lang="en-DK" sz="2400">
                <a:solidFill>
                  <a:srgbClr val="254D58"/>
                </a:solidFill>
                <a:latin typeface="Metropolis" pitchFamily="2" charset="77"/>
              </a:rPr>
              <a:t>Project Status and forward work programme</a:t>
            </a:r>
          </a:p>
          <a:p>
            <a:pPr marL="285750" indent="-285750">
              <a:buFont typeface="Arial" panose="020B0604020202020204" pitchFamily="34" charset="0"/>
              <a:buChar char="•"/>
            </a:pPr>
            <a:endParaRPr lang="en-DK" sz="2400">
              <a:solidFill>
                <a:srgbClr val="254D58"/>
              </a:solidFill>
              <a:latin typeface="Metropolis" pitchFamily="2" charset="77"/>
            </a:endParaRPr>
          </a:p>
          <a:p>
            <a:pPr marL="285750" indent="-285750">
              <a:buFont typeface="Arial" panose="020B0604020202020204" pitchFamily="34" charset="0"/>
              <a:buChar char="•"/>
            </a:pPr>
            <a:r>
              <a:rPr lang="en-DK" sz="2400">
                <a:solidFill>
                  <a:srgbClr val="254D58"/>
                </a:solidFill>
                <a:latin typeface="Metropolis" pitchFamily="2" charset="77"/>
              </a:rPr>
              <a:t>Exploitation Licence application</a:t>
            </a:r>
          </a:p>
          <a:p>
            <a:pPr marL="285750" indent="-285750">
              <a:buFont typeface="Arial" panose="020B0604020202020204" pitchFamily="34" charset="0"/>
              <a:buChar char="•"/>
            </a:pPr>
            <a:endParaRPr lang="en-DK" sz="2400">
              <a:solidFill>
                <a:srgbClr val="254D58"/>
              </a:solidFill>
              <a:latin typeface="Metropolis" pitchFamily="2" charset="77"/>
            </a:endParaRPr>
          </a:p>
          <a:p>
            <a:pPr marL="285750" indent="-285750">
              <a:buFont typeface="Arial" panose="020B0604020202020204" pitchFamily="34" charset="0"/>
              <a:buChar char="•"/>
            </a:pPr>
            <a:r>
              <a:rPr lang="en-DK" sz="2400">
                <a:solidFill>
                  <a:srgbClr val="254D58"/>
                </a:solidFill>
                <a:latin typeface="Metropolis" pitchFamily="2" charset="77"/>
              </a:rPr>
              <a:t>Timeline and news flow</a:t>
            </a:r>
          </a:p>
          <a:p>
            <a:endParaRPr lang="en-DK" sz="2400">
              <a:solidFill>
                <a:srgbClr val="254D58"/>
              </a:solidFill>
              <a:latin typeface="Metropolis" pitchFamily="2" charset="77"/>
            </a:endParaRPr>
          </a:p>
        </p:txBody>
      </p:sp>
      <p:pic>
        <p:nvPicPr>
          <p:cNvPr id="6" name="Picture 5" descr="A logo with letters and numbers&#10;&#10;Description automatically generated">
            <a:extLst>
              <a:ext uri="{FF2B5EF4-FFF2-40B4-BE49-F238E27FC236}">
                <a16:creationId xmlns:a16="http://schemas.microsoft.com/office/drawing/2014/main" id="{5AE3F649-8EBC-7D59-C260-6CB012D5CC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3856" y="6441804"/>
            <a:ext cx="2317212" cy="357768"/>
          </a:xfrm>
          <a:prstGeom prst="rect">
            <a:avLst/>
          </a:prstGeom>
        </p:spPr>
      </p:pic>
      <p:sp>
        <p:nvSpPr>
          <p:cNvPr id="7" name="Slide Number Placeholder 10">
            <a:extLst>
              <a:ext uri="{FF2B5EF4-FFF2-40B4-BE49-F238E27FC236}">
                <a16:creationId xmlns:a16="http://schemas.microsoft.com/office/drawing/2014/main" id="{E6DED962-6DB1-01BA-E42B-39BBBA3F0EE5}"/>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3</a:t>
            </a:fld>
            <a:endParaRPr lang="en-US">
              <a:solidFill>
                <a:srgbClr val="254D58"/>
              </a:solidFill>
            </a:endParaRPr>
          </a:p>
        </p:txBody>
      </p:sp>
    </p:spTree>
    <p:extLst>
      <p:ext uri="{BB962C8B-B14F-4D97-AF65-F5344CB8AC3E}">
        <p14:creationId xmlns:p14="http://schemas.microsoft.com/office/powerpoint/2010/main" val="3747982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41B08-F8EE-FE16-7D77-93BAA4618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3DEBC-7EFA-3BC8-5D03-A0DDF6F57E99}"/>
              </a:ext>
            </a:extLst>
          </p:cNvPr>
          <p:cNvSpPr>
            <a:spLocks noGrp="1"/>
          </p:cNvSpPr>
          <p:nvPr>
            <p:ph type="title"/>
          </p:nvPr>
        </p:nvSpPr>
        <p:spPr/>
        <p:txBody>
          <a:bodyPr/>
          <a:lstStyle/>
          <a:p>
            <a:r>
              <a:rPr lang="en-DK" b="1"/>
              <a:t>EIFO Financing: €5.2M Convertible Loan Facility</a:t>
            </a:r>
          </a:p>
        </p:txBody>
      </p:sp>
      <p:sp>
        <p:nvSpPr>
          <p:cNvPr id="3" name="Footer Placeholder 2">
            <a:extLst>
              <a:ext uri="{FF2B5EF4-FFF2-40B4-BE49-F238E27FC236}">
                <a16:creationId xmlns:a16="http://schemas.microsoft.com/office/drawing/2014/main" id="{3CEBC287-2ECF-3C63-DA55-56023CB0685D}"/>
              </a:ext>
            </a:extLst>
          </p:cNvPr>
          <p:cNvSpPr>
            <a:spLocks noGrp="1"/>
          </p:cNvSpPr>
          <p:nvPr>
            <p:ph type="ftr" sz="quarter" idx="10"/>
          </p:nvPr>
        </p:nvSpPr>
        <p:spPr/>
        <p:txBody>
          <a:bodyPr/>
          <a:lstStyle/>
          <a:p>
            <a:r>
              <a:rPr lang="en-US" dirty="0"/>
              <a:t>|</a:t>
            </a:r>
          </a:p>
        </p:txBody>
      </p:sp>
      <p:sp>
        <p:nvSpPr>
          <p:cNvPr id="4" name="Slide Number Placeholder 3">
            <a:extLst>
              <a:ext uri="{FF2B5EF4-FFF2-40B4-BE49-F238E27FC236}">
                <a16:creationId xmlns:a16="http://schemas.microsoft.com/office/drawing/2014/main" id="{4259670D-A75F-1FEB-E449-EB9CCC90EC5C}"/>
              </a:ext>
            </a:extLst>
          </p:cNvPr>
          <p:cNvSpPr>
            <a:spLocks noGrp="1"/>
          </p:cNvSpPr>
          <p:nvPr>
            <p:ph type="sldNum" sz="quarter" idx="11"/>
          </p:nvPr>
        </p:nvSpPr>
        <p:spPr/>
        <p:txBody>
          <a:bodyPr/>
          <a:lstStyle/>
          <a:p>
            <a:fld id="{B345C097-F9D3-5445-ACB1-61409225E071}" type="slidenum">
              <a:rPr lang="en-US" smtClean="0"/>
              <a:pPr/>
              <a:t>4</a:t>
            </a:fld>
            <a:endParaRPr lang="en-US" dirty="0"/>
          </a:p>
        </p:txBody>
      </p:sp>
      <p:sp>
        <p:nvSpPr>
          <p:cNvPr id="6" name="TextBox 5">
            <a:extLst>
              <a:ext uri="{FF2B5EF4-FFF2-40B4-BE49-F238E27FC236}">
                <a16:creationId xmlns:a16="http://schemas.microsoft.com/office/drawing/2014/main" id="{A77A14E7-5073-51F6-6174-ADD9CD835B40}"/>
              </a:ext>
            </a:extLst>
          </p:cNvPr>
          <p:cNvSpPr txBox="1"/>
          <p:nvPr/>
        </p:nvSpPr>
        <p:spPr>
          <a:xfrm>
            <a:off x="318932" y="1328874"/>
            <a:ext cx="11554135" cy="4615751"/>
          </a:xfrm>
          <a:prstGeom prst="rect">
            <a:avLst/>
          </a:prstGeom>
          <a:noFill/>
        </p:spPr>
        <p:txBody>
          <a:bodyPr wrap="square" rtlCol="0">
            <a:spAutoFit/>
          </a:bodyPr>
          <a:lstStyle/>
          <a:p>
            <a:pPr marL="285750" indent="-285750">
              <a:lnSpc>
                <a:spcPct val="150000"/>
              </a:lnSpc>
              <a:buClr>
                <a:srgbClr val="89BEBB"/>
              </a:buClr>
              <a:buFont typeface="Arial" panose="020B0604020202020204" pitchFamily="34" charset="0"/>
              <a:buChar char="•"/>
            </a:pPr>
            <a:r>
              <a:rPr lang="en-GB" dirty="0">
                <a:solidFill>
                  <a:srgbClr val="254D58"/>
                </a:solidFill>
                <a:latin typeface="Metropolis" panose="020B0604020202020204" charset="0"/>
              </a:rPr>
              <a:t>Loan on ‘Market Standard’</a:t>
            </a:r>
          </a:p>
          <a:p>
            <a:pPr marL="285750" indent="-285750">
              <a:lnSpc>
                <a:spcPct val="150000"/>
              </a:lnSpc>
              <a:buClr>
                <a:srgbClr val="89BEBB"/>
              </a:buClr>
              <a:buFont typeface="Arial" panose="020B0604020202020204" pitchFamily="34" charset="0"/>
              <a:buChar char="•"/>
            </a:pPr>
            <a:r>
              <a:rPr lang="en-GB" dirty="0">
                <a:solidFill>
                  <a:srgbClr val="254D58"/>
                </a:solidFill>
                <a:latin typeface="Metropolis" panose="020B0604020202020204" charset="0"/>
              </a:rPr>
              <a:t>Two years draw-down</a:t>
            </a:r>
          </a:p>
          <a:p>
            <a:pPr marL="285750" indent="-285750">
              <a:lnSpc>
                <a:spcPct val="150000"/>
              </a:lnSpc>
              <a:buClr>
                <a:srgbClr val="89BEBB"/>
              </a:buClr>
              <a:buFont typeface="Arial" panose="020B0604020202020204" pitchFamily="34" charset="0"/>
              <a:buChar char="•"/>
            </a:pPr>
            <a:r>
              <a:rPr lang="en-GB" dirty="0">
                <a:solidFill>
                  <a:srgbClr val="254D58"/>
                </a:solidFill>
                <a:latin typeface="Metropolis" panose="020B0604020202020204" charset="0"/>
              </a:rPr>
              <a:t>10% interest rate (not compound) – EU-standard</a:t>
            </a:r>
          </a:p>
          <a:p>
            <a:pPr marL="285750" indent="-285750">
              <a:lnSpc>
                <a:spcPct val="150000"/>
              </a:lnSpc>
              <a:buClr>
                <a:srgbClr val="89BEBB"/>
              </a:buClr>
              <a:buFont typeface="Arial" panose="020B0604020202020204" pitchFamily="34" charset="0"/>
              <a:buChar char="•"/>
            </a:pPr>
            <a:r>
              <a:rPr lang="en-GB" dirty="0">
                <a:solidFill>
                  <a:srgbClr val="254D58"/>
                </a:solidFill>
                <a:latin typeface="Metropolis" panose="020B0604020202020204" charset="0"/>
              </a:rPr>
              <a:t>Repayable in cash or convertible on Maturity</a:t>
            </a:r>
          </a:p>
          <a:p>
            <a:pPr marL="285750" indent="-285750">
              <a:lnSpc>
                <a:spcPct val="150000"/>
              </a:lnSpc>
              <a:buClr>
                <a:srgbClr val="89BEBB"/>
              </a:buClr>
              <a:buFont typeface="Arial" panose="020B0604020202020204" pitchFamily="34" charset="0"/>
              <a:buChar char="•"/>
            </a:pPr>
            <a:r>
              <a:rPr lang="en-GB" u="sng" dirty="0">
                <a:solidFill>
                  <a:srgbClr val="254D58"/>
                </a:solidFill>
                <a:latin typeface="Metropolis" panose="020B0604020202020204" charset="0"/>
              </a:rPr>
              <a:t>Maturity</a:t>
            </a:r>
            <a:r>
              <a:rPr lang="en-GB" dirty="0">
                <a:solidFill>
                  <a:srgbClr val="254D58"/>
                </a:solidFill>
                <a:latin typeface="Metropolis" panose="020B0604020202020204" charset="0"/>
              </a:rPr>
              <a:t>: 5 years from first drawdown or 6 months after commissioning of a Commercial Plant.</a:t>
            </a:r>
          </a:p>
          <a:p>
            <a:pPr marL="285750" indent="-285750">
              <a:lnSpc>
                <a:spcPct val="150000"/>
              </a:lnSpc>
              <a:buClr>
                <a:srgbClr val="89BEBB"/>
              </a:buClr>
              <a:buFont typeface="Arial" panose="020B0604020202020204" pitchFamily="34" charset="0"/>
              <a:buChar char="•"/>
            </a:pPr>
            <a:r>
              <a:rPr lang="en-GB" u="sng" dirty="0">
                <a:solidFill>
                  <a:srgbClr val="254D58"/>
                </a:solidFill>
                <a:latin typeface="Metropolis" panose="020B0604020202020204" charset="0"/>
              </a:rPr>
              <a:t>Trigger Event</a:t>
            </a:r>
            <a:r>
              <a:rPr lang="en-GB" dirty="0">
                <a:solidFill>
                  <a:srgbClr val="254D58"/>
                </a:solidFill>
                <a:latin typeface="Metropolis" panose="020B0604020202020204" charset="0"/>
              </a:rPr>
              <a:t>: repayment of the Loan and interest can take place either in cash or partly or wholly in Ordinary Shares, at EIFO’s discretion. Trigger Event is Maturity date, a Qualified Financing or an Exit</a:t>
            </a:r>
          </a:p>
          <a:p>
            <a:pPr marL="285750" indent="-285750">
              <a:lnSpc>
                <a:spcPct val="150000"/>
              </a:lnSpc>
              <a:buClr>
                <a:srgbClr val="89BEBB"/>
              </a:buClr>
              <a:buFont typeface="Arial" panose="020B0604020202020204" pitchFamily="34" charset="0"/>
              <a:buChar char="•"/>
            </a:pPr>
            <a:r>
              <a:rPr lang="en-GB" u="sng" dirty="0">
                <a:solidFill>
                  <a:srgbClr val="254D58"/>
                </a:solidFill>
                <a:latin typeface="Metropolis" panose="020B0604020202020204" charset="0"/>
              </a:rPr>
              <a:t>Qualified Financing</a:t>
            </a:r>
            <a:r>
              <a:rPr lang="en-GB" dirty="0">
                <a:solidFill>
                  <a:srgbClr val="254D58"/>
                </a:solidFill>
                <a:latin typeface="Metropolis" panose="020B0604020202020204" charset="0"/>
              </a:rPr>
              <a:t>: capital raised by GreenRoc, in aggregate amount &gt;£15m over 18-months </a:t>
            </a:r>
          </a:p>
          <a:p>
            <a:pPr marL="285750" indent="-285750">
              <a:lnSpc>
                <a:spcPct val="150000"/>
              </a:lnSpc>
              <a:buClr>
                <a:srgbClr val="89BEBB"/>
              </a:buClr>
              <a:buFont typeface="Arial" panose="020B0604020202020204" pitchFamily="34" charset="0"/>
              <a:buChar char="•"/>
            </a:pPr>
            <a:r>
              <a:rPr lang="en-GB" u="sng" dirty="0">
                <a:solidFill>
                  <a:srgbClr val="254D58"/>
                </a:solidFill>
                <a:latin typeface="Metropolis" panose="020B0604020202020204" charset="0"/>
              </a:rPr>
              <a:t>Exit</a:t>
            </a:r>
            <a:r>
              <a:rPr lang="en-GB" dirty="0">
                <a:solidFill>
                  <a:srgbClr val="254D58"/>
                </a:solidFill>
                <a:latin typeface="Metropolis" panose="020B0604020202020204" charset="0"/>
              </a:rPr>
              <a:t>: change of ownership; disposal or transfer of assets; delisting; dissolution of the Company</a:t>
            </a:r>
          </a:p>
          <a:p>
            <a:pPr marL="285750" indent="-285750">
              <a:lnSpc>
                <a:spcPct val="150000"/>
              </a:lnSpc>
              <a:buClr>
                <a:srgbClr val="89BEBB"/>
              </a:buClr>
              <a:buFont typeface="Arial" panose="020B0604020202020204" pitchFamily="34" charset="0"/>
              <a:buChar char="•"/>
            </a:pPr>
            <a:r>
              <a:rPr lang="en-GB" dirty="0">
                <a:solidFill>
                  <a:srgbClr val="254D58"/>
                </a:solidFill>
                <a:latin typeface="Metropolis" panose="020B0604020202020204" charset="0"/>
              </a:rPr>
              <a:t>EIFO has expressed interest to contribute with further finansing</a:t>
            </a:r>
          </a:p>
          <a:p>
            <a:pPr marL="285750" indent="-285750">
              <a:lnSpc>
                <a:spcPct val="150000"/>
              </a:lnSpc>
              <a:buClr>
                <a:srgbClr val="89BEBB"/>
              </a:buClr>
              <a:buFont typeface="Arial" panose="020B0604020202020204" pitchFamily="34" charset="0"/>
              <a:buChar char="•"/>
            </a:pPr>
            <a:endParaRPr lang="en-GB" dirty="0">
              <a:solidFill>
                <a:srgbClr val="254D58"/>
              </a:solidFill>
              <a:latin typeface="Metropolis" panose="020B0604020202020204" charset="0"/>
            </a:endParaRPr>
          </a:p>
        </p:txBody>
      </p:sp>
      <p:pic>
        <p:nvPicPr>
          <p:cNvPr id="7" name="Billede 1566995136">
            <a:extLst>
              <a:ext uri="{FF2B5EF4-FFF2-40B4-BE49-F238E27FC236}">
                <a16:creationId xmlns:a16="http://schemas.microsoft.com/office/drawing/2014/main" id="{53EF9C33-2444-9C3E-D146-41D81BF858E5}"/>
              </a:ext>
            </a:extLst>
          </p:cNvPr>
          <p:cNvPicPr>
            <a:picLocks noChangeAspect="1"/>
          </p:cNvPicPr>
          <p:nvPr/>
        </p:nvPicPr>
        <p:blipFill>
          <a:blip r:embed="rId2"/>
          <a:srcRect r="-75704"/>
          <a:stretch>
            <a:fillRect/>
          </a:stretch>
        </p:blipFill>
        <p:spPr bwMode="auto">
          <a:xfrm>
            <a:off x="8814355" y="919137"/>
            <a:ext cx="2194936" cy="641994"/>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D9EC672D-AB63-C57B-9069-C3A66572CBBC}"/>
              </a:ext>
            </a:extLst>
          </p:cNvPr>
          <p:cNvSpPr txBox="1"/>
          <p:nvPr/>
        </p:nvSpPr>
        <p:spPr>
          <a:xfrm>
            <a:off x="7126490" y="1611135"/>
            <a:ext cx="4761240" cy="369332"/>
          </a:xfrm>
          <a:prstGeom prst="rect">
            <a:avLst/>
          </a:prstGeom>
          <a:noFill/>
        </p:spPr>
        <p:txBody>
          <a:bodyPr wrap="none" rtlCol="0">
            <a:spAutoFit/>
          </a:bodyPr>
          <a:lstStyle/>
          <a:p>
            <a:r>
              <a:rPr lang="en-DK">
                <a:latin typeface="Metropolis" pitchFamily="2" charset="77"/>
              </a:rPr>
              <a:t>Export and Investment Fund of Denmark </a:t>
            </a:r>
          </a:p>
        </p:txBody>
      </p:sp>
      <p:pic>
        <p:nvPicPr>
          <p:cNvPr id="9" name="Picture 8" descr="A logo with letters and numbers&#10;&#10;Description automatically generated">
            <a:extLst>
              <a:ext uri="{FF2B5EF4-FFF2-40B4-BE49-F238E27FC236}">
                <a16:creationId xmlns:a16="http://schemas.microsoft.com/office/drawing/2014/main" id="{877840BB-17A6-E155-CBA0-6AF9E469C7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3856" y="6441804"/>
            <a:ext cx="2317212" cy="357768"/>
          </a:xfrm>
          <a:prstGeom prst="rect">
            <a:avLst/>
          </a:prstGeom>
        </p:spPr>
      </p:pic>
      <p:sp>
        <p:nvSpPr>
          <p:cNvPr id="10" name="TextBox 9">
            <a:extLst>
              <a:ext uri="{FF2B5EF4-FFF2-40B4-BE49-F238E27FC236}">
                <a16:creationId xmlns:a16="http://schemas.microsoft.com/office/drawing/2014/main" id="{C77B6837-BFA9-AE0B-CEC2-302557624124}"/>
              </a:ext>
            </a:extLst>
          </p:cNvPr>
          <p:cNvSpPr txBox="1"/>
          <p:nvPr/>
        </p:nvSpPr>
        <p:spPr>
          <a:xfrm>
            <a:off x="2800350" y="5778678"/>
            <a:ext cx="6096000" cy="461665"/>
          </a:xfrm>
          <a:prstGeom prst="rect">
            <a:avLst/>
          </a:prstGeom>
          <a:noFill/>
        </p:spPr>
        <p:txBody>
          <a:bodyPr wrap="square">
            <a:spAutoFit/>
          </a:bodyPr>
          <a:lstStyle/>
          <a:p>
            <a:r>
              <a:rPr lang="en-DK" sz="2400" b="1">
                <a:solidFill>
                  <a:srgbClr val="254D58"/>
                </a:solidFill>
                <a:latin typeface="Metropolis" pitchFamily="2" charset="77"/>
              </a:rPr>
              <a:t>– Undilutive Funding for GreenRoc</a:t>
            </a:r>
            <a:endParaRPr lang="en-DK" sz="2400">
              <a:solidFill>
                <a:srgbClr val="254D58"/>
              </a:solidFill>
              <a:latin typeface="Metropolis" pitchFamily="2" charset="77"/>
            </a:endParaRPr>
          </a:p>
        </p:txBody>
      </p:sp>
      <p:sp>
        <p:nvSpPr>
          <p:cNvPr id="12" name="Slide Number Placeholder 10">
            <a:extLst>
              <a:ext uri="{FF2B5EF4-FFF2-40B4-BE49-F238E27FC236}">
                <a16:creationId xmlns:a16="http://schemas.microsoft.com/office/drawing/2014/main" id="{59A11863-1BB0-A20C-07F2-15877A4B3D7E}"/>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4</a:t>
            </a:fld>
            <a:endParaRPr lang="en-US">
              <a:solidFill>
                <a:srgbClr val="254D58"/>
              </a:solidFill>
            </a:endParaRPr>
          </a:p>
        </p:txBody>
      </p:sp>
    </p:spTree>
    <p:extLst>
      <p:ext uri="{BB962C8B-B14F-4D97-AF65-F5344CB8AC3E}">
        <p14:creationId xmlns:p14="http://schemas.microsoft.com/office/powerpoint/2010/main" val="3501601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6F8C1-432B-0320-0216-DDE25A8C5ECB}"/>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4F573A31-385E-D72A-3CBE-FBF45766FA82}"/>
              </a:ext>
            </a:extLst>
          </p:cNvPr>
          <p:cNvSpPr>
            <a:spLocks noGrp="1"/>
          </p:cNvSpPr>
          <p:nvPr>
            <p:ph type="title"/>
          </p:nvPr>
        </p:nvSpPr>
        <p:spPr>
          <a:xfrm>
            <a:off x="360427" y="210939"/>
            <a:ext cx="11471145" cy="581264"/>
          </a:xfrm>
        </p:spPr>
        <p:txBody>
          <a:bodyPr>
            <a:normAutofit/>
          </a:bodyPr>
          <a:lstStyle/>
          <a:p>
            <a:r>
              <a:rPr lang="en-GB" b="1" dirty="0">
                <a:latin typeface="Metropolis" pitchFamily="2" charset="77"/>
              </a:rPr>
              <a:t>Graphite</a:t>
            </a:r>
            <a:r>
              <a:rPr lang="en-GB" b="1" dirty="0"/>
              <a:t> – </a:t>
            </a:r>
            <a:r>
              <a:rPr lang="en-GB" b="1" dirty="0">
                <a:latin typeface="Metropolis" pitchFamily="2" charset="77"/>
              </a:rPr>
              <a:t>Indispensable for the Energy Transition and Defence </a:t>
            </a:r>
            <a:endParaRPr lang="en-GB" sz="2400" b="1" spc="0" dirty="0">
              <a:solidFill>
                <a:srgbClr val="254D58"/>
              </a:solidFill>
              <a:latin typeface="Metropolis" pitchFamily="2" charset="77"/>
            </a:endParaRPr>
          </a:p>
        </p:txBody>
      </p:sp>
      <p:cxnSp>
        <p:nvCxnSpPr>
          <p:cNvPr id="2" name="Straight Connector 1">
            <a:extLst>
              <a:ext uri="{FF2B5EF4-FFF2-40B4-BE49-F238E27FC236}">
                <a16:creationId xmlns:a16="http://schemas.microsoft.com/office/drawing/2014/main" id="{88FF141D-5AD9-786F-7816-C224E466BA52}"/>
              </a:ext>
            </a:extLst>
          </p:cNvPr>
          <p:cNvCxnSpPr>
            <a:cxnSpLocks/>
          </p:cNvCxnSpPr>
          <p:nvPr/>
        </p:nvCxnSpPr>
        <p:spPr>
          <a:xfrm>
            <a:off x="378327" y="737948"/>
            <a:ext cx="114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04849A1-19D6-AB44-4CB2-E9D81C5EF541}"/>
              </a:ext>
            </a:extLst>
          </p:cNvPr>
          <p:cNvSpPr txBox="1"/>
          <p:nvPr/>
        </p:nvSpPr>
        <p:spPr>
          <a:xfrm>
            <a:off x="359574" y="1357191"/>
            <a:ext cx="5060937" cy="1858842"/>
          </a:xfrm>
          <a:prstGeom prst="rect">
            <a:avLst/>
          </a:prstGeom>
          <a:noFill/>
        </p:spPr>
        <p:txBody>
          <a:bodyPr wrap="square" rtlCol="0">
            <a:spAutoFit/>
          </a:bodyPr>
          <a:lstStyle/>
          <a:p>
            <a:pPr marL="285750" indent="-285750" algn="just">
              <a:lnSpc>
                <a:spcPct val="150000"/>
              </a:lnSpc>
              <a:buClr>
                <a:srgbClr val="89BEBB"/>
              </a:buClr>
              <a:buFont typeface="Arial" panose="020B0604020202020204" pitchFamily="34" charset="0"/>
              <a:buChar char="•"/>
            </a:pPr>
            <a:r>
              <a:rPr lang="en-GB" sz="1300" dirty="0">
                <a:solidFill>
                  <a:srgbClr val="254D58"/>
                </a:solidFill>
                <a:latin typeface="Metropolis" panose="020B0604020202020204" charset="0"/>
              </a:rPr>
              <a:t>Graphite in the form of coated purified spherical graphite makes up the </a:t>
            </a:r>
            <a:r>
              <a:rPr lang="en-GB" sz="1300" b="1" dirty="0">
                <a:solidFill>
                  <a:srgbClr val="254D58"/>
                </a:solidFill>
                <a:latin typeface="Metropolis" panose="020B0604020202020204" charset="0"/>
              </a:rPr>
              <a:t>active</a:t>
            </a:r>
            <a:r>
              <a:rPr lang="en-GB" sz="1300" dirty="0">
                <a:solidFill>
                  <a:srgbClr val="254D58"/>
                </a:solidFill>
                <a:latin typeface="Metropolis" panose="020B0604020202020204" charset="0"/>
              </a:rPr>
              <a:t> </a:t>
            </a:r>
            <a:r>
              <a:rPr lang="en-GB" sz="1300" b="1" dirty="0">
                <a:solidFill>
                  <a:srgbClr val="254D58"/>
                </a:solidFill>
                <a:latin typeface="Metropolis" panose="020B0604020202020204" charset="0"/>
              </a:rPr>
              <a:t>anode</a:t>
            </a:r>
            <a:r>
              <a:rPr lang="en-GB" sz="1300" dirty="0">
                <a:solidFill>
                  <a:srgbClr val="254D58"/>
                </a:solidFill>
                <a:latin typeface="Metropolis" panose="020B0604020202020204" charset="0"/>
              </a:rPr>
              <a:t> </a:t>
            </a:r>
            <a:r>
              <a:rPr lang="en-GB" sz="1300" b="1" dirty="0">
                <a:solidFill>
                  <a:srgbClr val="254D58"/>
                </a:solidFill>
                <a:latin typeface="Metropolis" panose="020B0604020202020204" charset="0"/>
              </a:rPr>
              <a:t>material</a:t>
            </a:r>
            <a:r>
              <a:rPr lang="en-GB" sz="1300" dirty="0">
                <a:solidFill>
                  <a:srgbClr val="254D58"/>
                </a:solidFill>
                <a:latin typeface="Metropolis" panose="020B0604020202020204" charset="0"/>
              </a:rPr>
              <a:t> (AAM) of Li batteries</a:t>
            </a:r>
          </a:p>
          <a:p>
            <a:pPr marL="285750" indent="-285750" algn="just">
              <a:lnSpc>
                <a:spcPct val="150000"/>
              </a:lnSpc>
              <a:buClr>
                <a:srgbClr val="89BEBB"/>
              </a:buClr>
              <a:buFont typeface="Arial" panose="020B0604020202020204" pitchFamily="34" charset="0"/>
              <a:buChar char="•"/>
            </a:pPr>
            <a:r>
              <a:rPr lang="en-GB" sz="1300" b="1" dirty="0">
                <a:solidFill>
                  <a:srgbClr val="254D58"/>
                </a:solidFill>
                <a:latin typeface="Metropolis" panose="020B0604020202020204" charset="0"/>
              </a:rPr>
              <a:t>25% of battery weight </a:t>
            </a:r>
            <a:r>
              <a:rPr lang="en-GB" sz="1300" dirty="0">
                <a:solidFill>
                  <a:srgbClr val="254D58"/>
                </a:solidFill>
                <a:latin typeface="Metropolis" panose="020B0604020202020204" charset="0"/>
              </a:rPr>
              <a:t>is graphite. Each standard electric vehicle carries </a:t>
            </a:r>
            <a:r>
              <a:rPr lang="en-GB" sz="1300" b="1" dirty="0">
                <a:solidFill>
                  <a:srgbClr val="254D58"/>
                </a:solidFill>
                <a:latin typeface="Metropolis" panose="020B0604020202020204" charset="0"/>
              </a:rPr>
              <a:t>50-80kg</a:t>
            </a:r>
            <a:r>
              <a:rPr lang="en-GB" sz="1300" dirty="0">
                <a:solidFill>
                  <a:srgbClr val="254D58"/>
                </a:solidFill>
                <a:latin typeface="Metropolis" panose="020B0604020202020204" charset="0"/>
              </a:rPr>
              <a:t> of </a:t>
            </a:r>
            <a:r>
              <a:rPr lang="en-GB" sz="1300" b="1" dirty="0">
                <a:solidFill>
                  <a:srgbClr val="254D58"/>
                </a:solidFill>
                <a:latin typeface="Metropolis" panose="020B0604020202020204" charset="0"/>
              </a:rPr>
              <a:t>graphite AAM</a:t>
            </a:r>
          </a:p>
          <a:p>
            <a:pPr marL="285750" indent="-285750" algn="just">
              <a:lnSpc>
                <a:spcPct val="150000"/>
              </a:lnSpc>
              <a:buClr>
                <a:srgbClr val="89BEBB"/>
              </a:buClr>
              <a:buFont typeface="Arial" panose="020B0604020202020204" pitchFamily="34" charset="0"/>
              <a:buChar char="•"/>
            </a:pPr>
            <a:r>
              <a:rPr lang="en-GB" sz="1300" dirty="0">
                <a:solidFill>
                  <a:srgbClr val="254D58"/>
                </a:solidFill>
                <a:latin typeface="Metropolis" panose="020B0604020202020204" charset="0"/>
              </a:rPr>
              <a:t>Unlike other components in Li-based batteries, </a:t>
            </a:r>
            <a:r>
              <a:rPr lang="en-GB" sz="1300" b="1" dirty="0">
                <a:solidFill>
                  <a:srgbClr val="254D58"/>
                </a:solidFill>
                <a:latin typeface="Metropolis" panose="020B0604020202020204" charset="0"/>
              </a:rPr>
              <a:t>graphite</a:t>
            </a:r>
            <a:r>
              <a:rPr lang="en-GB" sz="1300" dirty="0">
                <a:solidFill>
                  <a:srgbClr val="254D58"/>
                </a:solidFill>
                <a:latin typeface="Metropolis" panose="020B0604020202020204" charset="0"/>
              </a:rPr>
              <a:t> anode material </a:t>
            </a:r>
            <a:r>
              <a:rPr lang="en-GB" sz="1300" b="1" dirty="0">
                <a:solidFill>
                  <a:srgbClr val="254D58"/>
                </a:solidFill>
                <a:latin typeface="Metropolis" panose="020B0604020202020204" charset="0"/>
              </a:rPr>
              <a:t>cannot be recycled</a:t>
            </a:r>
          </a:p>
        </p:txBody>
      </p:sp>
      <p:sp>
        <p:nvSpPr>
          <p:cNvPr id="7" name="TextBox 6">
            <a:extLst>
              <a:ext uri="{FF2B5EF4-FFF2-40B4-BE49-F238E27FC236}">
                <a16:creationId xmlns:a16="http://schemas.microsoft.com/office/drawing/2014/main" id="{3146A359-5548-39E1-5A82-29448B34EC4F}"/>
              </a:ext>
            </a:extLst>
          </p:cNvPr>
          <p:cNvSpPr txBox="1"/>
          <p:nvPr/>
        </p:nvSpPr>
        <p:spPr>
          <a:xfrm>
            <a:off x="5931404" y="5477258"/>
            <a:ext cx="5632066" cy="353943"/>
          </a:xfrm>
          <a:prstGeom prst="rect">
            <a:avLst/>
          </a:prstGeom>
          <a:noFill/>
        </p:spPr>
        <p:txBody>
          <a:bodyPr wrap="square" rtlCol="0">
            <a:spAutoFit/>
          </a:bodyPr>
          <a:lstStyle/>
          <a:p>
            <a:pPr algn="r"/>
            <a:r>
              <a:rPr lang="en-GB" sz="800" i="1" dirty="0">
                <a:solidFill>
                  <a:srgbClr val="75A3A1"/>
                </a:solidFill>
                <a:effectLst/>
                <a:latin typeface="Metropolis" pitchFamily="2" charset="77"/>
              </a:rPr>
              <a:t>Source: Hague </a:t>
            </a:r>
            <a:r>
              <a:rPr lang="en-GB" sz="800" i="1" dirty="0" err="1">
                <a:solidFill>
                  <a:srgbClr val="75A3A1"/>
                </a:solidFill>
                <a:effectLst/>
                <a:latin typeface="Metropolis" pitchFamily="2" charset="77"/>
              </a:rPr>
              <a:t>Center</a:t>
            </a:r>
            <a:r>
              <a:rPr lang="en-GB" sz="800" i="1" dirty="0">
                <a:solidFill>
                  <a:srgbClr val="75A3A1"/>
                </a:solidFill>
                <a:effectLst/>
                <a:latin typeface="Metropolis" pitchFamily="2" charset="77"/>
              </a:rPr>
              <a:t> for Strategic Studies, 2023</a:t>
            </a:r>
          </a:p>
          <a:p>
            <a:pPr algn="r"/>
            <a:endParaRPr lang="en-DK" sz="900" i="1" dirty="0">
              <a:solidFill>
                <a:srgbClr val="75A3A1"/>
              </a:solidFill>
              <a:latin typeface="Metropolis" pitchFamily="2" charset="77"/>
            </a:endParaRPr>
          </a:p>
        </p:txBody>
      </p:sp>
      <p:sp>
        <p:nvSpPr>
          <p:cNvPr id="12" name="TextBox 11">
            <a:extLst>
              <a:ext uri="{FF2B5EF4-FFF2-40B4-BE49-F238E27FC236}">
                <a16:creationId xmlns:a16="http://schemas.microsoft.com/office/drawing/2014/main" id="{C1A21C4F-BDD9-A55B-A2A1-1689ADC958AB}"/>
              </a:ext>
            </a:extLst>
          </p:cNvPr>
          <p:cNvSpPr txBox="1"/>
          <p:nvPr/>
        </p:nvSpPr>
        <p:spPr>
          <a:xfrm>
            <a:off x="5931404" y="5144909"/>
            <a:ext cx="6081451" cy="307777"/>
          </a:xfrm>
          <a:prstGeom prst="rect">
            <a:avLst/>
          </a:prstGeom>
          <a:noFill/>
        </p:spPr>
        <p:txBody>
          <a:bodyPr wrap="square" rtlCol="0">
            <a:spAutoFit/>
          </a:bodyPr>
          <a:lstStyle/>
          <a:p>
            <a:r>
              <a:rPr lang="en-GB" sz="1400" dirty="0">
                <a:solidFill>
                  <a:srgbClr val="254D58"/>
                </a:solidFill>
                <a:latin typeface="Metropolis" pitchFamily="2" charset="77"/>
              </a:rPr>
              <a:t>Supply risk for critical raw materials in military applications</a:t>
            </a:r>
          </a:p>
        </p:txBody>
      </p:sp>
      <p:grpSp>
        <p:nvGrpSpPr>
          <p:cNvPr id="5" name="Group 4">
            <a:extLst>
              <a:ext uri="{FF2B5EF4-FFF2-40B4-BE49-F238E27FC236}">
                <a16:creationId xmlns:a16="http://schemas.microsoft.com/office/drawing/2014/main" id="{F9E4008C-E756-6F21-A7FA-8B701EEA0B9A}"/>
              </a:ext>
            </a:extLst>
          </p:cNvPr>
          <p:cNvGrpSpPr/>
          <p:nvPr/>
        </p:nvGrpSpPr>
        <p:grpSpPr>
          <a:xfrm>
            <a:off x="577086" y="3419447"/>
            <a:ext cx="4699195" cy="2905170"/>
            <a:chOff x="577086" y="3231879"/>
            <a:chExt cx="4699195" cy="2905170"/>
          </a:xfrm>
        </p:grpSpPr>
        <p:sp>
          <p:nvSpPr>
            <p:cNvPr id="79" name="Rectangle 78">
              <a:extLst>
                <a:ext uri="{FF2B5EF4-FFF2-40B4-BE49-F238E27FC236}">
                  <a16:creationId xmlns:a16="http://schemas.microsoft.com/office/drawing/2014/main" id="{85A09DC3-D646-E7C0-C9C4-EFA7A3F7AB29}"/>
                </a:ext>
              </a:extLst>
            </p:cNvPr>
            <p:cNvSpPr/>
            <p:nvPr/>
          </p:nvSpPr>
          <p:spPr>
            <a:xfrm>
              <a:off x="2678317" y="3823560"/>
              <a:ext cx="648000" cy="462362"/>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Nickel 43%</a:t>
              </a:r>
            </a:p>
          </p:txBody>
        </p:sp>
        <p:sp>
          <p:nvSpPr>
            <p:cNvPr id="80" name="Rectangle 79">
              <a:extLst>
                <a:ext uri="{FF2B5EF4-FFF2-40B4-BE49-F238E27FC236}">
                  <a16:creationId xmlns:a16="http://schemas.microsoft.com/office/drawing/2014/main" id="{C1D73658-743F-08F6-4295-CD8E115F3B05}"/>
                </a:ext>
              </a:extLst>
            </p:cNvPr>
            <p:cNvSpPr/>
            <p:nvPr/>
          </p:nvSpPr>
          <p:spPr>
            <a:xfrm>
              <a:off x="2678317" y="4285922"/>
              <a:ext cx="648000" cy="26979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Manganese 24%</a:t>
              </a:r>
            </a:p>
          </p:txBody>
        </p:sp>
        <p:sp>
          <p:nvSpPr>
            <p:cNvPr id="81" name="Rectangle 80">
              <a:extLst>
                <a:ext uri="{FF2B5EF4-FFF2-40B4-BE49-F238E27FC236}">
                  <a16:creationId xmlns:a16="http://schemas.microsoft.com/office/drawing/2014/main" id="{BC1789AD-DDBF-4124-7565-729825605DBF}"/>
                </a:ext>
              </a:extLst>
            </p:cNvPr>
            <p:cNvSpPr/>
            <p:nvPr/>
          </p:nvSpPr>
          <p:spPr>
            <a:xfrm>
              <a:off x="2678317" y="4547784"/>
              <a:ext cx="648000" cy="25934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Cobalt 17%</a:t>
              </a:r>
            </a:p>
          </p:txBody>
        </p:sp>
        <p:sp>
          <p:nvSpPr>
            <p:cNvPr id="29" name="Rectangle 28">
              <a:extLst>
                <a:ext uri="{FF2B5EF4-FFF2-40B4-BE49-F238E27FC236}">
                  <a16:creationId xmlns:a16="http://schemas.microsoft.com/office/drawing/2014/main" id="{3D1026BD-DDDD-7E2F-06BF-6420E1DE4650}"/>
                </a:ext>
              </a:extLst>
            </p:cNvPr>
            <p:cNvSpPr/>
            <p:nvPr/>
          </p:nvSpPr>
          <p:spPr>
            <a:xfrm>
              <a:off x="767054" y="3845616"/>
              <a:ext cx="648000" cy="95948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Other 83%</a:t>
              </a:r>
            </a:p>
          </p:txBody>
        </p:sp>
        <p:sp>
          <p:nvSpPr>
            <p:cNvPr id="30" name="Rectangle 29">
              <a:extLst>
                <a:ext uri="{FF2B5EF4-FFF2-40B4-BE49-F238E27FC236}">
                  <a16:creationId xmlns:a16="http://schemas.microsoft.com/office/drawing/2014/main" id="{EF00EBA8-B59C-CF3C-E7A6-E63447304F70}"/>
                </a:ext>
              </a:extLst>
            </p:cNvPr>
            <p:cNvSpPr/>
            <p:nvPr/>
          </p:nvSpPr>
          <p:spPr>
            <a:xfrm>
              <a:off x="767054" y="3605326"/>
              <a:ext cx="648000" cy="240289"/>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Lithium 17%</a:t>
              </a:r>
            </a:p>
          </p:txBody>
        </p:sp>
        <p:sp>
          <p:nvSpPr>
            <p:cNvPr id="20" name="Rectangle 19">
              <a:extLst>
                <a:ext uri="{FF2B5EF4-FFF2-40B4-BE49-F238E27FC236}">
                  <a16:creationId xmlns:a16="http://schemas.microsoft.com/office/drawing/2014/main" id="{40DF5F6E-4EFE-D616-3ABD-0B77B2A13951}"/>
                </a:ext>
              </a:extLst>
            </p:cNvPr>
            <p:cNvSpPr/>
            <p:nvPr/>
          </p:nvSpPr>
          <p:spPr>
            <a:xfrm>
              <a:off x="767054" y="4990568"/>
              <a:ext cx="648000" cy="114218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050" b="1" dirty="0">
                  <a:latin typeface="Metropolis" panose="020B0604020202020204" charset="0"/>
                </a:rPr>
                <a:t>Graphite &gt;95%</a:t>
              </a:r>
            </a:p>
          </p:txBody>
        </p:sp>
        <p:sp>
          <p:nvSpPr>
            <p:cNvPr id="23" name="Rectangle 22">
              <a:extLst>
                <a:ext uri="{FF2B5EF4-FFF2-40B4-BE49-F238E27FC236}">
                  <a16:creationId xmlns:a16="http://schemas.microsoft.com/office/drawing/2014/main" id="{E044D792-7095-C163-2A44-0E40BB47547F}"/>
                </a:ext>
              </a:extLst>
            </p:cNvPr>
            <p:cNvSpPr/>
            <p:nvPr/>
          </p:nvSpPr>
          <p:spPr>
            <a:xfrm>
              <a:off x="775563" y="4838503"/>
              <a:ext cx="648000" cy="16074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00" b="1" dirty="0">
                  <a:latin typeface="Metropolis" panose="020B0604020202020204" charset="0"/>
                </a:rPr>
                <a:t>Silicon / other &lt;5%</a:t>
              </a:r>
            </a:p>
          </p:txBody>
        </p:sp>
        <p:sp>
          <p:nvSpPr>
            <p:cNvPr id="18" name="Rectangle: Rounded Corners 17">
              <a:extLst>
                <a:ext uri="{FF2B5EF4-FFF2-40B4-BE49-F238E27FC236}">
                  <a16:creationId xmlns:a16="http://schemas.microsoft.com/office/drawing/2014/main" id="{C0765EF1-8F39-52FB-688D-3B26CD7B11C4}"/>
                </a:ext>
              </a:extLst>
            </p:cNvPr>
            <p:cNvSpPr/>
            <p:nvPr/>
          </p:nvSpPr>
          <p:spPr>
            <a:xfrm>
              <a:off x="748582" y="3574476"/>
              <a:ext cx="701964" cy="2562573"/>
            </a:xfrm>
            <a:prstGeom prst="roundRect">
              <a:avLst/>
            </a:prstGeom>
            <a:noFill/>
            <a:ln w="762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tangle: Rounded Corners 18">
              <a:extLst>
                <a:ext uri="{FF2B5EF4-FFF2-40B4-BE49-F238E27FC236}">
                  <a16:creationId xmlns:a16="http://schemas.microsoft.com/office/drawing/2014/main" id="{58DF12D3-1CB0-29B1-921F-13C027A4AD5C}"/>
                </a:ext>
              </a:extLst>
            </p:cNvPr>
            <p:cNvSpPr/>
            <p:nvPr/>
          </p:nvSpPr>
          <p:spPr>
            <a:xfrm>
              <a:off x="934393" y="3498872"/>
              <a:ext cx="330341" cy="77321"/>
            </a:xfrm>
            <a:prstGeom prst="roundRect">
              <a:avLst/>
            </a:prstGeom>
            <a:solidFill>
              <a:schemeClr val="bg2">
                <a:lumMod val="75000"/>
              </a:schemeClr>
            </a:solidFill>
            <a:ln w="762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8" name="Straight Connector 27">
              <a:extLst>
                <a:ext uri="{FF2B5EF4-FFF2-40B4-BE49-F238E27FC236}">
                  <a16:creationId xmlns:a16="http://schemas.microsoft.com/office/drawing/2014/main" id="{A9367140-EADA-B0E3-909D-1F20AC99386A}"/>
                </a:ext>
              </a:extLst>
            </p:cNvPr>
            <p:cNvCxnSpPr>
              <a:cxnSpLocks/>
            </p:cNvCxnSpPr>
            <p:nvPr/>
          </p:nvCxnSpPr>
          <p:spPr>
            <a:xfrm flipV="1">
              <a:off x="777811" y="4834232"/>
              <a:ext cx="683492"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BAF9054-C606-FBE2-C9B3-9940CDBE65D9}"/>
                </a:ext>
              </a:extLst>
            </p:cNvPr>
            <p:cNvCxnSpPr>
              <a:cxnSpLocks/>
            </p:cNvCxnSpPr>
            <p:nvPr/>
          </p:nvCxnSpPr>
          <p:spPr>
            <a:xfrm>
              <a:off x="577086" y="3576193"/>
              <a:ext cx="0" cy="12348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9FECC7-46EE-6641-5C58-67E8C0C385AF}"/>
                </a:ext>
              </a:extLst>
            </p:cNvPr>
            <p:cNvCxnSpPr>
              <a:cxnSpLocks/>
            </p:cNvCxnSpPr>
            <p:nvPr/>
          </p:nvCxnSpPr>
          <p:spPr>
            <a:xfrm>
              <a:off x="577086" y="4846057"/>
              <a:ext cx="0" cy="12328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1A419D5-DE19-B4FE-A55D-27913BC74DEF}"/>
                </a:ext>
              </a:extLst>
            </p:cNvPr>
            <p:cNvSpPr/>
            <p:nvPr/>
          </p:nvSpPr>
          <p:spPr>
            <a:xfrm>
              <a:off x="1734162" y="3823561"/>
              <a:ext cx="648000" cy="324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Nickel 29%</a:t>
              </a:r>
            </a:p>
          </p:txBody>
        </p:sp>
        <p:sp>
          <p:nvSpPr>
            <p:cNvPr id="50" name="Rectangle 49">
              <a:extLst>
                <a:ext uri="{FF2B5EF4-FFF2-40B4-BE49-F238E27FC236}">
                  <a16:creationId xmlns:a16="http://schemas.microsoft.com/office/drawing/2014/main" id="{F1E84F5D-2BB8-2626-08C6-DFB5C71C82BD}"/>
                </a:ext>
              </a:extLst>
            </p:cNvPr>
            <p:cNvSpPr/>
            <p:nvPr/>
          </p:nvSpPr>
          <p:spPr>
            <a:xfrm>
              <a:off x="1734162" y="3612088"/>
              <a:ext cx="648000" cy="21940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Lithium 15%</a:t>
              </a:r>
            </a:p>
          </p:txBody>
        </p:sp>
        <p:sp>
          <p:nvSpPr>
            <p:cNvPr id="51" name="Rectangle 50">
              <a:extLst>
                <a:ext uri="{FF2B5EF4-FFF2-40B4-BE49-F238E27FC236}">
                  <a16:creationId xmlns:a16="http://schemas.microsoft.com/office/drawing/2014/main" id="{A4167B14-EE6D-7D11-8ACC-6CBD81C55FC9}"/>
                </a:ext>
              </a:extLst>
            </p:cNvPr>
            <p:cNvSpPr/>
            <p:nvPr/>
          </p:nvSpPr>
          <p:spPr>
            <a:xfrm>
              <a:off x="1734162" y="4990568"/>
              <a:ext cx="648000" cy="114218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050" b="1" dirty="0">
                  <a:latin typeface="Metropolis" panose="020B0604020202020204" charset="0"/>
                </a:rPr>
                <a:t>Graphite &gt;95%</a:t>
              </a:r>
            </a:p>
          </p:txBody>
        </p:sp>
        <p:sp>
          <p:nvSpPr>
            <p:cNvPr id="52" name="Rectangle 51">
              <a:extLst>
                <a:ext uri="{FF2B5EF4-FFF2-40B4-BE49-F238E27FC236}">
                  <a16:creationId xmlns:a16="http://schemas.microsoft.com/office/drawing/2014/main" id="{66238D3B-80A5-4B30-1625-3722CE60D7FB}"/>
                </a:ext>
              </a:extLst>
            </p:cNvPr>
            <p:cNvSpPr/>
            <p:nvPr/>
          </p:nvSpPr>
          <p:spPr>
            <a:xfrm>
              <a:off x="1742671" y="4838503"/>
              <a:ext cx="648000" cy="16074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00" b="1" dirty="0">
                  <a:latin typeface="Metropolis" panose="020B0604020202020204" charset="0"/>
                </a:rPr>
                <a:t>Silicon / other &lt;5%</a:t>
              </a:r>
            </a:p>
          </p:txBody>
        </p:sp>
        <p:sp>
          <p:nvSpPr>
            <p:cNvPr id="53" name="Rectangle: Rounded Corners 52">
              <a:extLst>
                <a:ext uri="{FF2B5EF4-FFF2-40B4-BE49-F238E27FC236}">
                  <a16:creationId xmlns:a16="http://schemas.microsoft.com/office/drawing/2014/main" id="{235503A1-B10E-FE6E-071F-052A1E20BFB2}"/>
                </a:ext>
              </a:extLst>
            </p:cNvPr>
            <p:cNvSpPr/>
            <p:nvPr/>
          </p:nvSpPr>
          <p:spPr>
            <a:xfrm>
              <a:off x="1715690" y="3574476"/>
              <a:ext cx="701964" cy="2562573"/>
            </a:xfrm>
            <a:prstGeom prst="roundRect">
              <a:avLst/>
            </a:prstGeom>
            <a:noFill/>
            <a:ln w="762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tangle: Rounded Corners 53">
              <a:extLst>
                <a:ext uri="{FF2B5EF4-FFF2-40B4-BE49-F238E27FC236}">
                  <a16:creationId xmlns:a16="http://schemas.microsoft.com/office/drawing/2014/main" id="{45453F22-6F9E-3A29-8D37-A8F5E85C044F}"/>
                </a:ext>
              </a:extLst>
            </p:cNvPr>
            <p:cNvSpPr/>
            <p:nvPr/>
          </p:nvSpPr>
          <p:spPr>
            <a:xfrm>
              <a:off x="1901501" y="3498872"/>
              <a:ext cx="330341" cy="77321"/>
            </a:xfrm>
            <a:prstGeom prst="roundRect">
              <a:avLst/>
            </a:prstGeom>
            <a:solidFill>
              <a:schemeClr val="bg2">
                <a:lumMod val="75000"/>
              </a:schemeClr>
            </a:solidFill>
            <a:ln w="762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5" name="Straight Connector 54">
              <a:extLst>
                <a:ext uri="{FF2B5EF4-FFF2-40B4-BE49-F238E27FC236}">
                  <a16:creationId xmlns:a16="http://schemas.microsoft.com/office/drawing/2014/main" id="{611AC7E1-6556-54C1-1C7D-E9E71DD6AC16}"/>
                </a:ext>
              </a:extLst>
            </p:cNvPr>
            <p:cNvCxnSpPr>
              <a:cxnSpLocks/>
            </p:cNvCxnSpPr>
            <p:nvPr/>
          </p:nvCxnSpPr>
          <p:spPr>
            <a:xfrm flipV="1">
              <a:off x="1744919" y="4834232"/>
              <a:ext cx="683492"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FD770D07-BB57-0609-518E-ADFD90C4ECCE}"/>
                </a:ext>
              </a:extLst>
            </p:cNvPr>
            <p:cNvSpPr/>
            <p:nvPr/>
          </p:nvSpPr>
          <p:spPr>
            <a:xfrm>
              <a:off x="2677297" y="3593616"/>
              <a:ext cx="648000" cy="237875"/>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Lithium 16%</a:t>
              </a:r>
            </a:p>
          </p:txBody>
        </p:sp>
        <p:sp>
          <p:nvSpPr>
            <p:cNvPr id="58" name="Rectangle 57">
              <a:extLst>
                <a:ext uri="{FF2B5EF4-FFF2-40B4-BE49-F238E27FC236}">
                  <a16:creationId xmlns:a16="http://schemas.microsoft.com/office/drawing/2014/main" id="{B74D7F43-EA83-BEF2-37B8-95B984C74370}"/>
                </a:ext>
              </a:extLst>
            </p:cNvPr>
            <p:cNvSpPr/>
            <p:nvPr/>
          </p:nvSpPr>
          <p:spPr>
            <a:xfrm>
              <a:off x="2677297" y="4990568"/>
              <a:ext cx="648000" cy="114218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050" b="1" dirty="0">
                  <a:latin typeface="Metropolis" panose="020B0604020202020204" charset="0"/>
                </a:rPr>
                <a:t>Graphite &gt;95%</a:t>
              </a:r>
            </a:p>
          </p:txBody>
        </p:sp>
        <p:sp>
          <p:nvSpPr>
            <p:cNvPr id="59" name="Rectangle 58">
              <a:extLst>
                <a:ext uri="{FF2B5EF4-FFF2-40B4-BE49-F238E27FC236}">
                  <a16:creationId xmlns:a16="http://schemas.microsoft.com/office/drawing/2014/main" id="{C0C730F9-35D9-AC7B-A4BC-A1BDA957425B}"/>
                </a:ext>
              </a:extLst>
            </p:cNvPr>
            <p:cNvSpPr/>
            <p:nvPr/>
          </p:nvSpPr>
          <p:spPr>
            <a:xfrm>
              <a:off x="2685806" y="4838503"/>
              <a:ext cx="648000" cy="16074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00" b="1" dirty="0">
                  <a:latin typeface="Metropolis" panose="020B0604020202020204" charset="0"/>
                </a:rPr>
                <a:t>Silicon / other &lt;5%</a:t>
              </a:r>
            </a:p>
          </p:txBody>
        </p:sp>
        <p:sp>
          <p:nvSpPr>
            <p:cNvPr id="60" name="Rectangle: Rounded Corners 59">
              <a:extLst>
                <a:ext uri="{FF2B5EF4-FFF2-40B4-BE49-F238E27FC236}">
                  <a16:creationId xmlns:a16="http://schemas.microsoft.com/office/drawing/2014/main" id="{CC393F3A-CF14-6520-BE9F-0E886CCEE62B}"/>
                </a:ext>
              </a:extLst>
            </p:cNvPr>
            <p:cNvSpPr/>
            <p:nvPr/>
          </p:nvSpPr>
          <p:spPr>
            <a:xfrm>
              <a:off x="2658825" y="3574476"/>
              <a:ext cx="701964" cy="2562573"/>
            </a:xfrm>
            <a:prstGeom prst="roundRect">
              <a:avLst/>
            </a:prstGeom>
            <a:noFill/>
            <a:ln w="762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Rounded Corners 60">
              <a:extLst>
                <a:ext uri="{FF2B5EF4-FFF2-40B4-BE49-F238E27FC236}">
                  <a16:creationId xmlns:a16="http://schemas.microsoft.com/office/drawing/2014/main" id="{F953A79E-A168-3B05-2167-42B08E093A2C}"/>
                </a:ext>
              </a:extLst>
            </p:cNvPr>
            <p:cNvSpPr/>
            <p:nvPr/>
          </p:nvSpPr>
          <p:spPr>
            <a:xfrm>
              <a:off x="2844636" y="3498872"/>
              <a:ext cx="330341" cy="77321"/>
            </a:xfrm>
            <a:prstGeom prst="roundRect">
              <a:avLst/>
            </a:prstGeom>
            <a:solidFill>
              <a:schemeClr val="bg2">
                <a:lumMod val="75000"/>
              </a:schemeClr>
            </a:solidFill>
            <a:ln w="762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2" name="Straight Connector 61">
              <a:extLst>
                <a:ext uri="{FF2B5EF4-FFF2-40B4-BE49-F238E27FC236}">
                  <a16:creationId xmlns:a16="http://schemas.microsoft.com/office/drawing/2014/main" id="{EC3627AB-A033-6F1A-7F02-81CA1F1D36E4}"/>
                </a:ext>
              </a:extLst>
            </p:cNvPr>
            <p:cNvCxnSpPr>
              <a:cxnSpLocks/>
            </p:cNvCxnSpPr>
            <p:nvPr/>
          </p:nvCxnSpPr>
          <p:spPr>
            <a:xfrm flipV="1">
              <a:off x="2688054" y="4834232"/>
              <a:ext cx="683492"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A031A3D2-D95A-B872-D8FE-CF85F4FF9797}"/>
                </a:ext>
              </a:extLst>
            </p:cNvPr>
            <p:cNvSpPr/>
            <p:nvPr/>
          </p:nvSpPr>
          <p:spPr>
            <a:xfrm>
              <a:off x="3637090" y="3593616"/>
              <a:ext cx="648000" cy="237875"/>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Lithium 16%</a:t>
              </a:r>
            </a:p>
          </p:txBody>
        </p:sp>
        <p:sp>
          <p:nvSpPr>
            <p:cNvPr id="65" name="Rectangle 64">
              <a:extLst>
                <a:ext uri="{FF2B5EF4-FFF2-40B4-BE49-F238E27FC236}">
                  <a16:creationId xmlns:a16="http://schemas.microsoft.com/office/drawing/2014/main" id="{9948A050-60CE-DA18-4562-E606860CDA56}"/>
                </a:ext>
              </a:extLst>
            </p:cNvPr>
            <p:cNvSpPr/>
            <p:nvPr/>
          </p:nvSpPr>
          <p:spPr>
            <a:xfrm>
              <a:off x="3637090" y="4990568"/>
              <a:ext cx="648000" cy="114218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050" b="1" dirty="0">
                  <a:latin typeface="Metropolis" panose="020B0604020202020204" charset="0"/>
                </a:rPr>
                <a:t>Graphite &gt;95%</a:t>
              </a:r>
            </a:p>
          </p:txBody>
        </p:sp>
        <p:sp>
          <p:nvSpPr>
            <p:cNvPr id="66" name="Rectangle 65">
              <a:extLst>
                <a:ext uri="{FF2B5EF4-FFF2-40B4-BE49-F238E27FC236}">
                  <a16:creationId xmlns:a16="http://schemas.microsoft.com/office/drawing/2014/main" id="{744787AC-A169-19E3-14B7-7CF86AEC0A95}"/>
                </a:ext>
              </a:extLst>
            </p:cNvPr>
            <p:cNvSpPr/>
            <p:nvPr/>
          </p:nvSpPr>
          <p:spPr>
            <a:xfrm>
              <a:off x="3645599" y="4838503"/>
              <a:ext cx="648000" cy="16074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00" b="1" dirty="0">
                  <a:latin typeface="Metropolis" panose="020B0604020202020204" charset="0"/>
                </a:rPr>
                <a:t>Silicon / other &lt;5%</a:t>
              </a:r>
            </a:p>
          </p:txBody>
        </p:sp>
        <p:sp>
          <p:nvSpPr>
            <p:cNvPr id="67" name="Rectangle: Rounded Corners 66">
              <a:extLst>
                <a:ext uri="{FF2B5EF4-FFF2-40B4-BE49-F238E27FC236}">
                  <a16:creationId xmlns:a16="http://schemas.microsoft.com/office/drawing/2014/main" id="{27DC7DC6-2835-4782-9146-8D8DCC94AC56}"/>
                </a:ext>
              </a:extLst>
            </p:cNvPr>
            <p:cNvSpPr/>
            <p:nvPr/>
          </p:nvSpPr>
          <p:spPr>
            <a:xfrm>
              <a:off x="3618618" y="3574476"/>
              <a:ext cx="701964" cy="2562573"/>
            </a:xfrm>
            <a:prstGeom prst="roundRect">
              <a:avLst/>
            </a:prstGeom>
            <a:noFill/>
            <a:ln w="762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tangle: Rounded Corners 67">
              <a:extLst>
                <a:ext uri="{FF2B5EF4-FFF2-40B4-BE49-F238E27FC236}">
                  <a16:creationId xmlns:a16="http://schemas.microsoft.com/office/drawing/2014/main" id="{E0935CD6-B219-52E7-2D73-2A9676A1E0D1}"/>
                </a:ext>
              </a:extLst>
            </p:cNvPr>
            <p:cNvSpPr/>
            <p:nvPr/>
          </p:nvSpPr>
          <p:spPr>
            <a:xfrm>
              <a:off x="3804429" y="3498872"/>
              <a:ext cx="330341" cy="77321"/>
            </a:xfrm>
            <a:prstGeom prst="roundRect">
              <a:avLst/>
            </a:prstGeom>
            <a:solidFill>
              <a:schemeClr val="bg2">
                <a:lumMod val="75000"/>
              </a:schemeClr>
            </a:solidFill>
            <a:ln w="762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9" name="Straight Connector 68">
              <a:extLst>
                <a:ext uri="{FF2B5EF4-FFF2-40B4-BE49-F238E27FC236}">
                  <a16:creationId xmlns:a16="http://schemas.microsoft.com/office/drawing/2014/main" id="{2529AF83-C409-8A6F-9C77-27DFA432F0F4}"/>
                </a:ext>
              </a:extLst>
            </p:cNvPr>
            <p:cNvCxnSpPr>
              <a:cxnSpLocks/>
            </p:cNvCxnSpPr>
            <p:nvPr/>
          </p:nvCxnSpPr>
          <p:spPr>
            <a:xfrm flipV="1">
              <a:off x="3647847" y="4834232"/>
              <a:ext cx="683492"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E3A20837-2255-6F7C-C7B9-69332D1BAEA1}"/>
                </a:ext>
              </a:extLst>
            </p:cNvPr>
            <p:cNvSpPr/>
            <p:nvPr/>
          </p:nvSpPr>
          <p:spPr>
            <a:xfrm>
              <a:off x="4582032" y="3593616"/>
              <a:ext cx="648000" cy="17165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Lithium 11%</a:t>
              </a:r>
            </a:p>
          </p:txBody>
        </p:sp>
        <p:sp>
          <p:nvSpPr>
            <p:cNvPr id="72" name="Rectangle 71">
              <a:extLst>
                <a:ext uri="{FF2B5EF4-FFF2-40B4-BE49-F238E27FC236}">
                  <a16:creationId xmlns:a16="http://schemas.microsoft.com/office/drawing/2014/main" id="{8449170C-D196-B553-3FA9-985A403BF7D1}"/>
                </a:ext>
              </a:extLst>
            </p:cNvPr>
            <p:cNvSpPr/>
            <p:nvPr/>
          </p:nvSpPr>
          <p:spPr>
            <a:xfrm>
              <a:off x="4582032" y="4990568"/>
              <a:ext cx="648000" cy="114218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050" b="1" dirty="0">
                  <a:latin typeface="Metropolis" panose="020B0604020202020204" charset="0"/>
                </a:rPr>
                <a:t>Graphite &gt;95%</a:t>
              </a:r>
            </a:p>
          </p:txBody>
        </p:sp>
        <p:sp>
          <p:nvSpPr>
            <p:cNvPr id="73" name="Rectangle 72">
              <a:extLst>
                <a:ext uri="{FF2B5EF4-FFF2-40B4-BE49-F238E27FC236}">
                  <a16:creationId xmlns:a16="http://schemas.microsoft.com/office/drawing/2014/main" id="{46F31945-6C71-EFD8-C6D7-57CFFB054075}"/>
                </a:ext>
              </a:extLst>
            </p:cNvPr>
            <p:cNvSpPr/>
            <p:nvPr/>
          </p:nvSpPr>
          <p:spPr>
            <a:xfrm>
              <a:off x="4590541" y="4838503"/>
              <a:ext cx="648000" cy="16074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00" b="1" dirty="0">
                  <a:latin typeface="Metropolis" panose="020B0604020202020204" charset="0"/>
                </a:rPr>
                <a:t>Silicon / other &lt;5%</a:t>
              </a:r>
            </a:p>
          </p:txBody>
        </p:sp>
        <p:sp>
          <p:nvSpPr>
            <p:cNvPr id="74" name="Rectangle: Rounded Corners 73">
              <a:extLst>
                <a:ext uri="{FF2B5EF4-FFF2-40B4-BE49-F238E27FC236}">
                  <a16:creationId xmlns:a16="http://schemas.microsoft.com/office/drawing/2014/main" id="{95A197E9-6965-9644-57AD-82C4217B83F8}"/>
                </a:ext>
              </a:extLst>
            </p:cNvPr>
            <p:cNvSpPr/>
            <p:nvPr/>
          </p:nvSpPr>
          <p:spPr>
            <a:xfrm>
              <a:off x="4563560" y="3574476"/>
              <a:ext cx="701964" cy="2562573"/>
            </a:xfrm>
            <a:prstGeom prst="roundRect">
              <a:avLst/>
            </a:prstGeom>
            <a:noFill/>
            <a:ln w="762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tangle: Rounded Corners 74">
              <a:extLst>
                <a:ext uri="{FF2B5EF4-FFF2-40B4-BE49-F238E27FC236}">
                  <a16:creationId xmlns:a16="http://schemas.microsoft.com/office/drawing/2014/main" id="{E1ADC01A-3B0E-D4AA-AB15-BB1337456CDD}"/>
                </a:ext>
              </a:extLst>
            </p:cNvPr>
            <p:cNvSpPr/>
            <p:nvPr/>
          </p:nvSpPr>
          <p:spPr>
            <a:xfrm>
              <a:off x="4749371" y="3498872"/>
              <a:ext cx="330341" cy="77321"/>
            </a:xfrm>
            <a:prstGeom prst="roundRect">
              <a:avLst/>
            </a:prstGeom>
            <a:solidFill>
              <a:schemeClr val="bg2">
                <a:lumMod val="75000"/>
              </a:schemeClr>
            </a:solidFill>
            <a:ln w="762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6" name="Straight Connector 75">
              <a:extLst>
                <a:ext uri="{FF2B5EF4-FFF2-40B4-BE49-F238E27FC236}">
                  <a16:creationId xmlns:a16="http://schemas.microsoft.com/office/drawing/2014/main" id="{6FF3749D-9F30-272C-41F1-668A5DC57771}"/>
                </a:ext>
              </a:extLst>
            </p:cNvPr>
            <p:cNvCxnSpPr>
              <a:cxnSpLocks/>
            </p:cNvCxnSpPr>
            <p:nvPr/>
          </p:nvCxnSpPr>
          <p:spPr>
            <a:xfrm flipV="1">
              <a:off x="4592789" y="4834232"/>
              <a:ext cx="683492"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6AD8C459-13C0-7332-40E9-D66928B1C953}"/>
                </a:ext>
              </a:extLst>
            </p:cNvPr>
            <p:cNvSpPr/>
            <p:nvPr/>
          </p:nvSpPr>
          <p:spPr>
            <a:xfrm>
              <a:off x="1750887" y="4148180"/>
              <a:ext cx="648000" cy="324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Manganese 29%</a:t>
              </a:r>
            </a:p>
          </p:txBody>
        </p:sp>
        <p:sp>
          <p:nvSpPr>
            <p:cNvPr id="78" name="Rectangle 77">
              <a:extLst>
                <a:ext uri="{FF2B5EF4-FFF2-40B4-BE49-F238E27FC236}">
                  <a16:creationId xmlns:a16="http://schemas.microsoft.com/office/drawing/2014/main" id="{A9E971AF-5F38-7E30-6414-9F4A9CB01219}"/>
                </a:ext>
              </a:extLst>
            </p:cNvPr>
            <p:cNvSpPr/>
            <p:nvPr/>
          </p:nvSpPr>
          <p:spPr>
            <a:xfrm>
              <a:off x="1750887" y="4452774"/>
              <a:ext cx="648000" cy="3543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Cobalt 27%</a:t>
              </a:r>
            </a:p>
          </p:txBody>
        </p:sp>
        <p:sp>
          <p:nvSpPr>
            <p:cNvPr id="82" name="Rectangle 81">
              <a:extLst>
                <a:ext uri="{FF2B5EF4-FFF2-40B4-BE49-F238E27FC236}">
                  <a16:creationId xmlns:a16="http://schemas.microsoft.com/office/drawing/2014/main" id="{C32A0974-9E44-F276-F9F4-4F86F42D0050}"/>
                </a:ext>
              </a:extLst>
            </p:cNvPr>
            <p:cNvSpPr/>
            <p:nvPr/>
          </p:nvSpPr>
          <p:spPr>
            <a:xfrm>
              <a:off x="3637090" y="3823560"/>
              <a:ext cx="648000" cy="760511"/>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Nickel 68%</a:t>
              </a:r>
            </a:p>
          </p:txBody>
        </p:sp>
        <p:sp>
          <p:nvSpPr>
            <p:cNvPr id="83" name="Rectangle 82">
              <a:extLst>
                <a:ext uri="{FF2B5EF4-FFF2-40B4-BE49-F238E27FC236}">
                  <a16:creationId xmlns:a16="http://schemas.microsoft.com/office/drawing/2014/main" id="{651CD3A0-0B6D-EF65-6963-64464C3E7D23}"/>
                </a:ext>
              </a:extLst>
            </p:cNvPr>
            <p:cNvSpPr/>
            <p:nvPr/>
          </p:nvSpPr>
          <p:spPr>
            <a:xfrm>
              <a:off x="3645599" y="4580504"/>
              <a:ext cx="648000" cy="108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b="1" dirty="0">
                  <a:latin typeface="Metropolis" panose="020B0604020202020204" charset="0"/>
                </a:rPr>
                <a:t>Manganese 8%</a:t>
              </a:r>
            </a:p>
          </p:txBody>
        </p:sp>
        <p:sp>
          <p:nvSpPr>
            <p:cNvPr id="84" name="Rectangle 83">
              <a:extLst>
                <a:ext uri="{FF2B5EF4-FFF2-40B4-BE49-F238E27FC236}">
                  <a16:creationId xmlns:a16="http://schemas.microsoft.com/office/drawing/2014/main" id="{A7B6D49B-3183-6D4E-7234-F348B60E2E69}"/>
                </a:ext>
              </a:extLst>
            </p:cNvPr>
            <p:cNvSpPr/>
            <p:nvPr/>
          </p:nvSpPr>
          <p:spPr>
            <a:xfrm>
              <a:off x="3637090" y="4692169"/>
              <a:ext cx="648000" cy="10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b="1" dirty="0">
                  <a:latin typeface="Metropolis" panose="020B0604020202020204" charset="0"/>
                </a:rPr>
                <a:t>Cobalt 8%</a:t>
              </a:r>
            </a:p>
          </p:txBody>
        </p:sp>
        <p:sp>
          <p:nvSpPr>
            <p:cNvPr id="85" name="Rectangle 84">
              <a:extLst>
                <a:ext uri="{FF2B5EF4-FFF2-40B4-BE49-F238E27FC236}">
                  <a16:creationId xmlns:a16="http://schemas.microsoft.com/office/drawing/2014/main" id="{477ED268-D4BC-5E8D-1F7E-F06BD8332329}"/>
                </a:ext>
              </a:extLst>
            </p:cNvPr>
            <p:cNvSpPr/>
            <p:nvPr/>
          </p:nvSpPr>
          <p:spPr>
            <a:xfrm>
              <a:off x="4588235" y="3765274"/>
              <a:ext cx="648000" cy="81523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Nickel 73%</a:t>
              </a:r>
            </a:p>
          </p:txBody>
        </p:sp>
        <p:sp>
          <p:nvSpPr>
            <p:cNvPr id="87" name="Rectangle 86">
              <a:extLst>
                <a:ext uri="{FF2B5EF4-FFF2-40B4-BE49-F238E27FC236}">
                  <a16:creationId xmlns:a16="http://schemas.microsoft.com/office/drawing/2014/main" id="{A2527F1E-31B5-08EE-FA18-2B98034A5911}"/>
                </a:ext>
              </a:extLst>
            </p:cNvPr>
            <p:cNvSpPr/>
            <p:nvPr/>
          </p:nvSpPr>
          <p:spPr>
            <a:xfrm>
              <a:off x="4588235" y="4580504"/>
              <a:ext cx="648000" cy="23509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700" b="1" dirty="0">
                  <a:latin typeface="Metropolis" panose="020B0604020202020204" charset="0"/>
                </a:rPr>
                <a:t>Cobalt 14%</a:t>
              </a:r>
            </a:p>
          </p:txBody>
        </p:sp>
        <p:sp>
          <p:nvSpPr>
            <p:cNvPr id="88" name="TextBox 87">
              <a:extLst>
                <a:ext uri="{FF2B5EF4-FFF2-40B4-BE49-F238E27FC236}">
                  <a16:creationId xmlns:a16="http://schemas.microsoft.com/office/drawing/2014/main" id="{6C8B381A-3B57-85E1-4090-93BB63A1C723}"/>
                </a:ext>
              </a:extLst>
            </p:cNvPr>
            <p:cNvSpPr txBox="1"/>
            <p:nvPr/>
          </p:nvSpPr>
          <p:spPr>
            <a:xfrm>
              <a:off x="887708" y="3245626"/>
              <a:ext cx="377026" cy="215444"/>
            </a:xfrm>
            <a:prstGeom prst="rect">
              <a:avLst/>
            </a:prstGeom>
            <a:noFill/>
          </p:spPr>
          <p:txBody>
            <a:bodyPr wrap="none" rtlCol="0">
              <a:spAutoFit/>
            </a:bodyPr>
            <a:lstStyle/>
            <a:p>
              <a:r>
                <a:rPr lang="en-GB" sz="800" b="1" dirty="0">
                  <a:solidFill>
                    <a:schemeClr val="tx1">
                      <a:lumMod val="65000"/>
                      <a:lumOff val="35000"/>
                    </a:schemeClr>
                  </a:solidFill>
                  <a:latin typeface="Metropolis" panose="020B0604020202020204" charset="0"/>
                </a:rPr>
                <a:t>LFP</a:t>
              </a:r>
              <a:endParaRPr lang="en-DK" sz="800" dirty="0">
                <a:solidFill>
                  <a:schemeClr val="tx1">
                    <a:lumMod val="65000"/>
                    <a:lumOff val="35000"/>
                  </a:schemeClr>
                </a:solidFill>
                <a:latin typeface="Metropolis" panose="020B0604020202020204" charset="0"/>
              </a:endParaRPr>
            </a:p>
          </p:txBody>
        </p:sp>
        <p:sp>
          <p:nvSpPr>
            <p:cNvPr id="89" name="TextBox 88">
              <a:extLst>
                <a:ext uri="{FF2B5EF4-FFF2-40B4-BE49-F238E27FC236}">
                  <a16:creationId xmlns:a16="http://schemas.microsoft.com/office/drawing/2014/main" id="{74D297C3-A0D8-AB7B-49F5-25BE78C14841}"/>
                </a:ext>
              </a:extLst>
            </p:cNvPr>
            <p:cNvSpPr txBox="1"/>
            <p:nvPr/>
          </p:nvSpPr>
          <p:spPr>
            <a:xfrm>
              <a:off x="1775055" y="3238300"/>
              <a:ext cx="583814" cy="215444"/>
            </a:xfrm>
            <a:prstGeom prst="rect">
              <a:avLst/>
            </a:prstGeom>
            <a:noFill/>
          </p:spPr>
          <p:txBody>
            <a:bodyPr wrap="none" rtlCol="0">
              <a:spAutoFit/>
            </a:bodyPr>
            <a:lstStyle/>
            <a:p>
              <a:r>
                <a:rPr lang="en-GB" sz="800" b="1" dirty="0">
                  <a:solidFill>
                    <a:schemeClr val="tx1">
                      <a:lumMod val="65000"/>
                      <a:lumOff val="35000"/>
                    </a:schemeClr>
                  </a:solidFill>
                  <a:latin typeface="Metropolis" panose="020B0604020202020204" charset="0"/>
                </a:rPr>
                <a:t>NMC 111</a:t>
              </a:r>
              <a:endParaRPr lang="en-DK" sz="800" dirty="0">
                <a:solidFill>
                  <a:schemeClr val="tx1">
                    <a:lumMod val="65000"/>
                    <a:lumOff val="35000"/>
                  </a:schemeClr>
                </a:solidFill>
                <a:latin typeface="Metropolis" panose="020B0604020202020204" charset="0"/>
              </a:endParaRPr>
            </a:p>
          </p:txBody>
        </p:sp>
        <p:sp>
          <p:nvSpPr>
            <p:cNvPr id="90" name="TextBox 89">
              <a:extLst>
                <a:ext uri="{FF2B5EF4-FFF2-40B4-BE49-F238E27FC236}">
                  <a16:creationId xmlns:a16="http://schemas.microsoft.com/office/drawing/2014/main" id="{CACF0BB8-664A-82E8-6C93-BFDAE832E0AA}"/>
                </a:ext>
              </a:extLst>
            </p:cNvPr>
            <p:cNvSpPr txBox="1"/>
            <p:nvPr/>
          </p:nvSpPr>
          <p:spPr>
            <a:xfrm>
              <a:off x="2717899" y="3249006"/>
              <a:ext cx="643125" cy="215444"/>
            </a:xfrm>
            <a:prstGeom prst="rect">
              <a:avLst/>
            </a:prstGeom>
            <a:noFill/>
          </p:spPr>
          <p:txBody>
            <a:bodyPr wrap="none" rtlCol="0">
              <a:spAutoFit/>
            </a:bodyPr>
            <a:lstStyle/>
            <a:p>
              <a:r>
                <a:rPr lang="en-GB" sz="800" b="1" dirty="0">
                  <a:solidFill>
                    <a:schemeClr val="tx1">
                      <a:lumMod val="65000"/>
                      <a:lumOff val="35000"/>
                    </a:schemeClr>
                  </a:solidFill>
                  <a:latin typeface="Metropolis" panose="020B0604020202020204" charset="0"/>
                </a:rPr>
                <a:t>NMC 532</a:t>
              </a:r>
              <a:endParaRPr lang="en-DK" sz="800" dirty="0">
                <a:solidFill>
                  <a:schemeClr val="tx1">
                    <a:lumMod val="65000"/>
                    <a:lumOff val="35000"/>
                  </a:schemeClr>
                </a:solidFill>
                <a:latin typeface="Metropolis" panose="020B0604020202020204" charset="0"/>
              </a:endParaRPr>
            </a:p>
          </p:txBody>
        </p:sp>
        <p:sp>
          <p:nvSpPr>
            <p:cNvPr id="91" name="TextBox 90">
              <a:extLst>
                <a:ext uri="{FF2B5EF4-FFF2-40B4-BE49-F238E27FC236}">
                  <a16:creationId xmlns:a16="http://schemas.microsoft.com/office/drawing/2014/main" id="{F787A64C-198A-D39F-BBB0-632447D07AF5}"/>
                </a:ext>
              </a:extLst>
            </p:cNvPr>
            <p:cNvSpPr txBox="1"/>
            <p:nvPr/>
          </p:nvSpPr>
          <p:spPr>
            <a:xfrm>
              <a:off x="3680491" y="3249006"/>
              <a:ext cx="604653" cy="215444"/>
            </a:xfrm>
            <a:prstGeom prst="rect">
              <a:avLst/>
            </a:prstGeom>
            <a:noFill/>
          </p:spPr>
          <p:txBody>
            <a:bodyPr wrap="none" rtlCol="0">
              <a:spAutoFit/>
            </a:bodyPr>
            <a:lstStyle/>
            <a:p>
              <a:r>
                <a:rPr lang="en-GB" sz="800" b="1" dirty="0">
                  <a:solidFill>
                    <a:schemeClr val="tx1">
                      <a:lumMod val="65000"/>
                      <a:lumOff val="35000"/>
                    </a:schemeClr>
                  </a:solidFill>
                  <a:latin typeface="Metropolis" panose="020B0604020202020204" charset="0"/>
                </a:rPr>
                <a:t>NMC 811</a:t>
              </a:r>
              <a:endParaRPr lang="en-DK" sz="800" dirty="0">
                <a:solidFill>
                  <a:schemeClr val="tx1">
                    <a:lumMod val="65000"/>
                    <a:lumOff val="35000"/>
                  </a:schemeClr>
                </a:solidFill>
                <a:latin typeface="Metropolis" panose="020B0604020202020204" charset="0"/>
              </a:endParaRPr>
            </a:p>
          </p:txBody>
        </p:sp>
        <p:sp>
          <p:nvSpPr>
            <p:cNvPr id="92" name="TextBox 91">
              <a:extLst>
                <a:ext uri="{FF2B5EF4-FFF2-40B4-BE49-F238E27FC236}">
                  <a16:creationId xmlns:a16="http://schemas.microsoft.com/office/drawing/2014/main" id="{1F603FF1-8854-01B5-DFA1-9407C8CE4298}"/>
                </a:ext>
              </a:extLst>
            </p:cNvPr>
            <p:cNvSpPr txBox="1"/>
            <p:nvPr/>
          </p:nvSpPr>
          <p:spPr>
            <a:xfrm>
              <a:off x="4719152" y="3231879"/>
              <a:ext cx="413896" cy="215444"/>
            </a:xfrm>
            <a:prstGeom prst="rect">
              <a:avLst/>
            </a:prstGeom>
            <a:noFill/>
          </p:spPr>
          <p:txBody>
            <a:bodyPr wrap="none" rtlCol="0">
              <a:spAutoFit/>
            </a:bodyPr>
            <a:lstStyle/>
            <a:p>
              <a:r>
                <a:rPr lang="en-GB" sz="800" b="1" dirty="0">
                  <a:solidFill>
                    <a:schemeClr val="tx1">
                      <a:lumMod val="65000"/>
                      <a:lumOff val="35000"/>
                    </a:schemeClr>
                  </a:solidFill>
                  <a:latin typeface="Metropolis" panose="020B0604020202020204" charset="0"/>
                </a:rPr>
                <a:t>NCA</a:t>
              </a:r>
              <a:endParaRPr lang="en-DK" sz="800" dirty="0">
                <a:solidFill>
                  <a:schemeClr val="tx1">
                    <a:lumMod val="65000"/>
                    <a:lumOff val="35000"/>
                  </a:schemeClr>
                </a:solidFill>
                <a:latin typeface="Metropolis" panose="020B0604020202020204" charset="0"/>
              </a:endParaRPr>
            </a:p>
          </p:txBody>
        </p:sp>
      </p:grpSp>
      <p:sp>
        <p:nvSpPr>
          <p:cNvPr id="93" name="TextBox 92">
            <a:extLst>
              <a:ext uri="{FF2B5EF4-FFF2-40B4-BE49-F238E27FC236}">
                <a16:creationId xmlns:a16="http://schemas.microsoft.com/office/drawing/2014/main" id="{FC7BF2CE-3080-BFBD-1ABE-71E1C43912F0}"/>
              </a:ext>
            </a:extLst>
          </p:cNvPr>
          <p:cNvSpPr txBox="1"/>
          <p:nvPr/>
        </p:nvSpPr>
        <p:spPr>
          <a:xfrm rot="16200000">
            <a:off x="43708" y="5354749"/>
            <a:ext cx="663964" cy="215444"/>
          </a:xfrm>
          <a:prstGeom prst="rect">
            <a:avLst/>
          </a:prstGeom>
          <a:noFill/>
        </p:spPr>
        <p:txBody>
          <a:bodyPr wrap="none" rtlCol="0">
            <a:spAutoFit/>
          </a:bodyPr>
          <a:lstStyle/>
          <a:p>
            <a:r>
              <a:rPr lang="en-GB" sz="800" dirty="0">
                <a:solidFill>
                  <a:schemeClr val="tx1">
                    <a:lumMod val="65000"/>
                    <a:lumOff val="35000"/>
                  </a:schemeClr>
                </a:solidFill>
                <a:latin typeface="Metropolis" panose="020B0604020202020204" charset="0"/>
              </a:rPr>
              <a:t>Anode (-)</a:t>
            </a:r>
            <a:endParaRPr lang="en-DK" sz="800" dirty="0">
              <a:solidFill>
                <a:schemeClr val="tx1">
                  <a:lumMod val="65000"/>
                  <a:lumOff val="35000"/>
                </a:schemeClr>
              </a:solidFill>
              <a:latin typeface="Metropolis" panose="020B0604020202020204" charset="0"/>
            </a:endParaRPr>
          </a:p>
        </p:txBody>
      </p:sp>
      <p:sp>
        <p:nvSpPr>
          <p:cNvPr id="94" name="TextBox 93">
            <a:extLst>
              <a:ext uri="{FF2B5EF4-FFF2-40B4-BE49-F238E27FC236}">
                <a16:creationId xmlns:a16="http://schemas.microsoft.com/office/drawing/2014/main" id="{82BBC5C7-F88D-8DC8-8DFA-3C5EFEA56C53}"/>
              </a:ext>
            </a:extLst>
          </p:cNvPr>
          <p:cNvSpPr txBox="1"/>
          <p:nvPr/>
        </p:nvSpPr>
        <p:spPr>
          <a:xfrm rot="16200000">
            <a:off x="-26195" y="4116009"/>
            <a:ext cx="784189" cy="215444"/>
          </a:xfrm>
          <a:prstGeom prst="rect">
            <a:avLst/>
          </a:prstGeom>
          <a:noFill/>
        </p:spPr>
        <p:txBody>
          <a:bodyPr wrap="none" rtlCol="0">
            <a:spAutoFit/>
          </a:bodyPr>
          <a:lstStyle/>
          <a:p>
            <a:r>
              <a:rPr lang="en-GB" sz="800" dirty="0">
                <a:solidFill>
                  <a:schemeClr val="tx1">
                    <a:lumMod val="65000"/>
                    <a:lumOff val="35000"/>
                  </a:schemeClr>
                </a:solidFill>
                <a:latin typeface="Metropolis" panose="020B0604020202020204" charset="0"/>
              </a:rPr>
              <a:t>Cathode (+)</a:t>
            </a:r>
            <a:endParaRPr lang="en-DK" sz="800" dirty="0">
              <a:solidFill>
                <a:schemeClr val="tx1">
                  <a:lumMod val="65000"/>
                  <a:lumOff val="35000"/>
                </a:schemeClr>
              </a:solidFill>
              <a:latin typeface="Metropolis" panose="020B0604020202020204" charset="0"/>
            </a:endParaRPr>
          </a:p>
        </p:txBody>
      </p:sp>
      <p:sp>
        <p:nvSpPr>
          <p:cNvPr id="95" name="TextBox 94">
            <a:extLst>
              <a:ext uri="{FF2B5EF4-FFF2-40B4-BE49-F238E27FC236}">
                <a16:creationId xmlns:a16="http://schemas.microsoft.com/office/drawing/2014/main" id="{115E7262-722A-2794-8088-62C27F85DE6B}"/>
              </a:ext>
            </a:extLst>
          </p:cNvPr>
          <p:cNvSpPr txBox="1"/>
          <p:nvPr/>
        </p:nvSpPr>
        <p:spPr>
          <a:xfrm>
            <a:off x="5367640" y="6006396"/>
            <a:ext cx="6143130" cy="600164"/>
          </a:xfrm>
          <a:prstGeom prst="rect">
            <a:avLst/>
          </a:prstGeom>
          <a:noFill/>
        </p:spPr>
        <p:txBody>
          <a:bodyPr wrap="square" rtlCol="0">
            <a:spAutoFit/>
          </a:bodyPr>
          <a:lstStyle/>
          <a:p>
            <a:r>
              <a:rPr lang="en-GB" sz="800" i="1" dirty="0">
                <a:solidFill>
                  <a:srgbClr val="75A3A1"/>
                </a:solidFill>
                <a:effectLst/>
                <a:latin typeface="Metropolis" pitchFamily="2" charset="77"/>
              </a:rPr>
              <a:t>Source: </a:t>
            </a:r>
            <a:r>
              <a:rPr lang="en-GB" sz="800" i="1" dirty="0" err="1">
                <a:solidFill>
                  <a:srgbClr val="75A3A1"/>
                </a:solidFill>
                <a:effectLst/>
                <a:latin typeface="Metropolis" pitchFamily="2" charset="77"/>
              </a:rPr>
              <a:t>Pallinghurst</a:t>
            </a:r>
            <a:r>
              <a:rPr lang="en-GB" sz="800" i="1" dirty="0">
                <a:solidFill>
                  <a:srgbClr val="75A3A1"/>
                </a:solidFill>
                <a:effectLst/>
                <a:latin typeface="Metropolis" pitchFamily="2" charset="77"/>
              </a:rPr>
              <a:t> - </a:t>
            </a:r>
            <a:r>
              <a:rPr lang="en-GB" sz="800" i="1" dirty="0" err="1">
                <a:solidFill>
                  <a:srgbClr val="75A3A1"/>
                </a:solidFill>
                <a:effectLst/>
                <a:latin typeface="Metropolis" pitchFamily="2" charset="77"/>
              </a:rPr>
              <a:t>Traxys</a:t>
            </a:r>
            <a:r>
              <a:rPr lang="en-GB" sz="800" i="1" dirty="0">
                <a:solidFill>
                  <a:srgbClr val="75A3A1"/>
                </a:solidFill>
                <a:effectLst/>
                <a:latin typeface="Metropolis" pitchFamily="2" charset="77"/>
              </a:rPr>
              <a:t> battery </a:t>
            </a:r>
            <a:r>
              <a:rPr lang="en-GB" sz="800" i="1" dirty="0" err="1">
                <a:solidFill>
                  <a:srgbClr val="75A3A1"/>
                </a:solidFill>
                <a:effectLst/>
                <a:latin typeface="Metropolis" pitchFamily="2" charset="77"/>
              </a:rPr>
              <a:t>analysys</a:t>
            </a:r>
            <a:r>
              <a:rPr lang="en-GB" sz="800" i="1" dirty="0">
                <a:solidFill>
                  <a:srgbClr val="75A3A1"/>
                </a:solidFill>
                <a:effectLst/>
                <a:latin typeface="Metropolis" pitchFamily="2" charset="77"/>
              </a:rPr>
              <a:t>. %s represent the proportions of cathode</a:t>
            </a:r>
          </a:p>
          <a:p>
            <a:r>
              <a:rPr lang="en-GB" sz="800" i="1" dirty="0">
                <a:solidFill>
                  <a:srgbClr val="75A3A1"/>
                </a:solidFill>
                <a:effectLst/>
                <a:latin typeface="Metropolis" pitchFamily="2" charset="77"/>
              </a:rPr>
              <a:t>and anode in each battery respectively/ NCA batteries contain 2% aluminium (not shown)</a:t>
            </a:r>
          </a:p>
          <a:p>
            <a:r>
              <a:rPr lang="en-GB" sz="800" i="1" dirty="0">
                <a:solidFill>
                  <a:srgbClr val="75A3A1"/>
                </a:solidFill>
                <a:effectLst/>
                <a:latin typeface="Metropolis" pitchFamily="2" charset="77"/>
              </a:rPr>
              <a:t>https://ecga.net/wp-content/uploads/2023/02/Graphite-in-batteries_Infosheet_final.pdf</a:t>
            </a:r>
          </a:p>
          <a:p>
            <a:endParaRPr lang="en-DK" sz="900" i="1" dirty="0">
              <a:solidFill>
                <a:srgbClr val="75A3A1"/>
              </a:solidFill>
              <a:latin typeface="Metropolis" pitchFamily="2" charset="77"/>
            </a:endParaRPr>
          </a:p>
        </p:txBody>
      </p:sp>
      <p:pic>
        <p:nvPicPr>
          <p:cNvPr id="6" name="Picture 5" descr="A chart of a graphite&#10;&#10;AI-generated content may be incorrect.">
            <a:extLst>
              <a:ext uri="{FF2B5EF4-FFF2-40B4-BE49-F238E27FC236}">
                <a16:creationId xmlns:a16="http://schemas.microsoft.com/office/drawing/2014/main" id="{B9DC815F-B4DD-EC04-72E6-FD84C28876C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79118" y="1495466"/>
            <a:ext cx="5584352" cy="3462636"/>
          </a:xfrm>
          <a:prstGeom prst="rect">
            <a:avLst/>
          </a:prstGeom>
        </p:spPr>
      </p:pic>
      <p:pic>
        <p:nvPicPr>
          <p:cNvPr id="4" name="Picture 3" descr="A logo with letters and numbers&#10;&#10;Description automatically generated">
            <a:extLst>
              <a:ext uri="{FF2B5EF4-FFF2-40B4-BE49-F238E27FC236}">
                <a16:creationId xmlns:a16="http://schemas.microsoft.com/office/drawing/2014/main" id="{3499EE3D-5E7B-423D-F6F4-F49E5FFEF1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3856" y="6477603"/>
            <a:ext cx="2317212" cy="357768"/>
          </a:xfrm>
          <a:prstGeom prst="rect">
            <a:avLst/>
          </a:prstGeom>
        </p:spPr>
      </p:pic>
      <p:sp>
        <p:nvSpPr>
          <p:cNvPr id="9" name="TextBox 8">
            <a:extLst>
              <a:ext uri="{FF2B5EF4-FFF2-40B4-BE49-F238E27FC236}">
                <a16:creationId xmlns:a16="http://schemas.microsoft.com/office/drawing/2014/main" id="{1865E224-1688-F861-303A-9762C3C09FD7}"/>
              </a:ext>
            </a:extLst>
          </p:cNvPr>
          <p:cNvSpPr txBox="1"/>
          <p:nvPr/>
        </p:nvSpPr>
        <p:spPr>
          <a:xfrm>
            <a:off x="953300" y="905609"/>
            <a:ext cx="4095993" cy="400110"/>
          </a:xfrm>
          <a:prstGeom prst="rect">
            <a:avLst/>
          </a:prstGeom>
          <a:noFill/>
        </p:spPr>
        <p:txBody>
          <a:bodyPr wrap="none" rtlCol="0">
            <a:spAutoFit/>
          </a:bodyPr>
          <a:lstStyle/>
          <a:p>
            <a:r>
              <a:rPr lang="en-DK" sz="2000" b="1">
                <a:solidFill>
                  <a:srgbClr val="254D58"/>
                </a:solidFill>
                <a:latin typeface="Metropolis" pitchFamily="2" charset="77"/>
              </a:rPr>
              <a:t>Graphite active anode material</a:t>
            </a:r>
          </a:p>
        </p:txBody>
      </p:sp>
      <p:sp>
        <p:nvSpPr>
          <p:cNvPr id="10" name="TextBox 9">
            <a:extLst>
              <a:ext uri="{FF2B5EF4-FFF2-40B4-BE49-F238E27FC236}">
                <a16:creationId xmlns:a16="http://schemas.microsoft.com/office/drawing/2014/main" id="{077DB6C8-E9AA-6C37-4645-2BA01804C4AB}"/>
              </a:ext>
            </a:extLst>
          </p:cNvPr>
          <p:cNvSpPr txBox="1"/>
          <p:nvPr/>
        </p:nvSpPr>
        <p:spPr>
          <a:xfrm>
            <a:off x="7721354" y="905609"/>
            <a:ext cx="2347117" cy="400110"/>
          </a:xfrm>
          <a:prstGeom prst="rect">
            <a:avLst/>
          </a:prstGeom>
          <a:noFill/>
        </p:spPr>
        <p:txBody>
          <a:bodyPr wrap="none" rtlCol="0">
            <a:spAutoFit/>
          </a:bodyPr>
          <a:lstStyle/>
          <a:p>
            <a:r>
              <a:rPr lang="en-DK" sz="2000" b="1">
                <a:solidFill>
                  <a:srgbClr val="254D58"/>
                </a:solidFill>
                <a:latin typeface="Metropolis" pitchFamily="2" charset="77"/>
              </a:rPr>
              <a:t>Flexible Graphite</a:t>
            </a:r>
          </a:p>
        </p:txBody>
      </p:sp>
      <p:sp>
        <p:nvSpPr>
          <p:cNvPr id="3" name="Slide Number Placeholder 10">
            <a:extLst>
              <a:ext uri="{FF2B5EF4-FFF2-40B4-BE49-F238E27FC236}">
                <a16:creationId xmlns:a16="http://schemas.microsoft.com/office/drawing/2014/main" id="{C1E3ED71-38A3-486F-4CE4-443249874E5B}"/>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5</a:t>
            </a:fld>
            <a:endParaRPr lang="en-US">
              <a:solidFill>
                <a:srgbClr val="254D58"/>
              </a:solidFill>
            </a:endParaRPr>
          </a:p>
        </p:txBody>
      </p:sp>
    </p:spTree>
    <p:extLst>
      <p:ext uri="{BB962C8B-B14F-4D97-AF65-F5344CB8AC3E}">
        <p14:creationId xmlns:p14="http://schemas.microsoft.com/office/powerpoint/2010/main" val="209353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11778-3172-800A-2108-BC5ABD35A529}"/>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7B82195C-3DB1-50DA-E6B9-A731B35F82BF}"/>
              </a:ext>
            </a:extLst>
          </p:cNvPr>
          <p:cNvSpPr>
            <a:spLocks noGrp="1"/>
          </p:cNvSpPr>
          <p:nvPr>
            <p:ph type="title"/>
          </p:nvPr>
        </p:nvSpPr>
        <p:spPr>
          <a:xfrm>
            <a:off x="360427" y="210939"/>
            <a:ext cx="11471145" cy="581264"/>
          </a:xfrm>
        </p:spPr>
        <p:txBody>
          <a:bodyPr>
            <a:normAutofit/>
          </a:bodyPr>
          <a:lstStyle/>
          <a:p>
            <a:r>
              <a:rPr lang="en-GB" b="1" dirty="0">
                <a:latin typeface="Metropolis" pitchFamily="2" charset="77"/>
              </a:rPr>
              <a:t>Graphite</a:t>
            </a:r>
            <a:r>
              <a:rPr lang="en-GB" b="1" dirty="0"/>
              <a:t> – </a:t>
            </a:r>
            <a:r>
              <a:rPr lang="en-GB" b="1" dirty="0">
                <a:latin typeface="Metropolis" pitchFamily="2" charset="77"/>
              </a:rPr>
              <a:t>Chinese dominance along entire value chain</a:t>
            </a:r>
            <a:endParaRPr lang="en-GB" sz="2400" b="1" spc="0" dirty="0">
              <a:solidFill>
                <a:srgbClr val="254D58"/>
              </a:solidFill>
              <a:latin typeface="Metropolis" pitchFamily="2" charset="77"/>
            </a:endParaRPr>
          </a:p>
        </p:txBody>
      </p:sp>
      <p:sp>
        <p:nvSpPr>
          <p:cNvPr id="4" name="TextBox 3">
            <a:extLst>
              <a:ext uri="{FF2B5EF4-FFF2-40B4-BE49-F238E27FC236}">
                <a16:creationId xmlns:a16="http://schemas.microsoft.com/office/drawing/2014/main" id="{85A8CE7E-2BD5-C0F3-A40F-F4A9DF8D9122}"/>
              </a:ext>
            </a:extLst>
          </p:cNvPr>
          <p:cNvSpPr txBox="1"/>
          <p:nvPr/>
        </p:nvSpPr>
        <p:spPr>
          <a:xfrm>
            <a:off x="492465" y="848758"/>
            <a:ext cx="4771479" cy="4201150"/>
          </a:xfrm>
          <a:prstGeom prst="rect">
            <a:avLst/>
          </a:prstGeom>
          <a:noFill/>
        </p:spPr>
        <p:txBody>
          <a:bodyPr wrap="square" rtlCol="0">
            <a:spAutoFit/>
          </a:bodyPr>
          <a:lstStyle/>
          <a:p>
            <a:pPr marL="285750" indent="-285750" algn="just">
              <a:buClr>
                <a:srgbClr val="89BEBB"/>
              </a:buClr>
              <a:buFont typeface="Arial" panose="020B0604020202020204" pitchFamily="34" charset="0"/>
              <a:buChar char="•"/>
            </a:pPr>
            <a:r>
              <a:rPr lang="en-GB" sz="1600" dirty="0">
                <a:solidFill>
                  <a:srgbClr val="254D58"/>
                </a:solidFill>
                <a:latin typeface="Metropolis" panose="020B0604020202020204" charset="0"/>
              </a:rPr>
              <a:t>China controls the global </a:t>
            </a:r>
            <a:r>
              <a:rPr lang="en-GB" sz="1600" u="sng" dirty="0">
                <a:solidFill>
                  <a:srgbClr val="254D58"/>
                </a:solidFill>
                <a:latin typeface="Metropolis" panose="020B0604020202020204" charset="0"/>
              </a:rPr>
              <a:t>graphite anode </a:t>
            </a:r>
            <a:r>
              <a:rPr lang="en-GB" sz="1600" dirty="0">
                <a:solidFill>
                  <a:srgbClr val="254D58"/>
                </a:solidFill>
                <a:latin typeface="Metropolis" panose="020B0604020202020204" charset="0"/>
              </a:rPr>
              <a:t>supply chain, including*:</a:t>
            </a:r>
          </a:p>
          <a:p>
            <a:pPr marL="285750" indent="-285750" algn="just">
              <a:lnSpc>
                <a:spcPct val="150000"/>
              </a:lnSpc>
              <a:buClr>
                <a:srgbClr val="89BEBB"/>
              </a:buClr>
              <a:buFont typeface="Arial" panose="020B0604020202020204" pitchFamily="34" charset="0"/>
              <a:buChar char="•"/>
            </a:pPr>
            <a:endParaRPr lang="en-GB" sz="1300" dirty="0">
              <a:solidFill>
                <a:srgbClr val="254D58"/>
              </a:solidFill>
              <a:latin typeface="Metropolis" panose="020B0604020202020204" charset="0"/>
            </a:endParaRPr>
          </a:p>
          <a:p>
            <a:pPr algn="just">
              <a:buClr>
                <a:srgbClr val="89BEBB"/>
              </a:buClr>
            </a:pPr>
            <a:r>
              <a:rPr lang="en-GB" sz="3200" b="1" dirty="0">
                <a:solidFill>
                  <a:srgbClr val="254D58"/>
                </a:solidFill>
                <a:latin typeface="Metropolis" panose="020B0604020202020204" charset="0"/>
              </a:rPr>
              <a:t>	80% </a:t>
            </a:r>
            <a:r>
              <a:rPr lang="en-GB" sz="1300" b="1" dirty="0">
                <a:solidFill>
                  <a:srgbClr val="254D58"/>
                </a:solidFill>
                <a:latin typeface="Metropolis" panose="020B0604020202020204" charset="0"/>
              </a:rPr>
              <a:t>mined graphite</a:t>
            </a:r>
          </a:p>
          <a:p>
            <a:pPr algn="just">
              <a:buClr>
                <a:srgbClr val="89BEBB"/>
              </a:buClr>
            </a:pPr>
            <a:r>
              <a:rPr lang="en-GB" sz="1300" b="1" dirty="0">
                <a:solidFill>
                  <a:srgbClr val="254D58"/>
                </a:solidFill>
                <a:latin typeface="Metropolis" panose="020B0604020202020204" charset="0"/>
              </a:rPr>
              <a:t>	</a:t>
            </a:r>
          </a:p>
          <a:p>
            <a:pPr algn="just">
              <a:buClr>
                <a:srgbClr val="89BEBB"/>
              </a:buClr>
            </a:pPr>
            <a:r>
              <a:rPr lang="en-GB" sz="1300" b="1" dirty="0">
                <a:solidFill>
                  <a:srgbClr val="254D58"/>
                </a:solidFill>
                <a:latin typeface="Metropolis" panose="020B0604020202020204" charset="0"/>
              </a:rPr>
              <a:t>	</a:t>
            </a:r>
            <a:r>
              <a:rPr lang="en-GB" sz="3200" b="1" dirty="0">
                <a:solidFill>
                  <a:srgbClr val="254D58"/>
                </a:solidFill>
                <a:latin typeface="Metropolis" panose="020B0604020202020204" charset="0"/>
              </a:rPr>
              <a:t>99% </a:t>
            </a:r>
            <a:r>
              <a:rPr lang="en-GB" sz="1300" b="1" dirty="0">
                <a:solidFill>
                  <a:srgbClr val="254D58"/>
                </a:solidFill>
                <a:latin typeface="Metropolis" panose="020B0604020202020204" charset="0"/>
              </a:rPr>
              <a:t>spherical graphite (precursor)</a:t>
            </a:r>
          </a:p>
          <a:p>
            <a:pPr lvl="2" algn="just">
              <a:buClr>
                <a:srgbClr val="89BEBB"/>
              </a:buClr>
            </a:pPr>
            <a:endParaRPr lang="en-GB" sz="1300" b="1" dirty="0">
              <a:solidFill>
                <a:srgbClr val="254D58"/>
              </a:solidFill>
              <a:latin typeface="Metropolis" panose="020B0604020202020204" charset="0"/>
            </a:endParaRPr>
          </a:p>
          <a:p>
            <a:pPr algn="just">
              <a:buClr>
                <a:srgbClr val="89BEBB"/>
              </a:buClr>
            </a:pPr>
            <a:r>
              <a:rPr lang="en-GB" sz="3200" b="1" dirty="0">
                <a:solidFill>
                  <a:srgbClr val="254D58"/>
                </a:solidFill>
                <a:latin typeface="Metropolis" panose="020B0604020202020204" charset="0"/>
              </a:rPr>
              <a:t>	97% </a:t>
            </a:r>
            <a:r>
              <a:rPr lang="en-GB" sz="1300" b="1" dirty="0">
                <a:solidFill>
                  <a:srgbClr val="254D58"/>
                </a:solidFill>
                <a:latin typeface="Metropolis" panose="020B0604020202020204" charset="0"/>
              </a:rPr>
              <a:t>natural graphite anode (AAM)</a:t>
            </a:r>
          </a:p>
          <a:p>
            <a:pPr lvl="2" algn="just">
              <a:buClr>
                <a:srgbClr val="89BEBB"/>
              </a:buClr>
            </a:pPr>
            <a:r>
              <a:rPr lang="en-GB" sz="1300" b="1" dirty="0">
                <a:solidFill>
                  <a:srgbClr val="254D58"/>
                </a:solidFill>
                <a:latin typeface="Metropolis" panose="020B0604020202020204" charset="0"/>
              </a:rPr>
              <a:t>(2024)</a:t>
            </a:r>
          </a:p>
          <a:p>
            <a:pPr algn="just">
              <a:lnSpc>
                <a:spcPct val="250000"/>
              </a:lnSpc>
              <a:buClr>
                <a:srgbClr val="89BEBB"/>
              </a:buClr>
            </a:pPr>
            <a:endParaRPr lang="en-GB" sz="1300" b="1" dirty="0">
              <a:solidFill>
                <a:srgbClr val="254D58"/>
              </a:solidFill>
              <a:latin typeface="Metropolis" panose="020B0604020202020204" charset="0"/>
            </a:endParaRPr>
          </a:p>
          <a:p>
            <a:pPr marL="285750" indent="-285750" algn="just">
              <a:buClr>
                <a:srgbClr val="89BEBB"/>
              </a:buClr>
              <a:buFont typeface="Arial" panose="020B0604020202020204" pitchFamily="34" charset="0"/>
              <a:buChar char="•"/>
            </a:pPr>
            <a:r>
              <a:rPr lang="en-GB" sz="1600" dirty="0">
                <a:solidFill>
                  <a:srgbClr val="254D58"/>
                </a:solidFill>
                <a:latin typeface="Metropolis" panose="020B0604020202020204" charset="0"/>
              </a:rPr>
              <a:t>Similar numbers apply to </a:t>
            </a:r>
            <a:r>
              <a:rPr lang="en-GB" sz="1600" b="1" u="sng" dirty="0">
                <a:solidFill>
                  <a:srgbClr val="254D58"/>
                </a:solidFill>
                <a:latin typeface="Metropolis" panose="020B0604020202020204" charset="0"/>
              </a:rPr>
              <a:t>flexible graphite</a:t>
            </a:r>
            <a:r>
              <a:rPr lang="en-GB" sz="1600" dirty="0">
                <a:solidFill>
                  <a:srgbClr val="254D58"/>
                </a:solidFill>
                <a:latin typeface="Metropolis" panose="020B0604020202020204" charset="0"/>
              </a:rPr>
              <a:t>. The market is small, but strategically important.</a:t>
            </a:r>
          </a:p>
        </p:txBody>
      </p:sp>
      <p:sp>
        <p:nvSpPr>
          <p:cNvPr id="44" name="TextBox 43">
            <a:extLst>
              <a:ext uri="{FF2B5EF4-FFF2-40B4-BE49-F238E27FC236}">
                <a16:creationId xmlns:a16="http://schemas.microsoft.com/office/drawing/2014/main" id="{9B246BDC-A89A-FA2A-FCF0-915D3A4B9E98}"/>
              </a:ext>
            </a:extLst>
          </p:cNvPr>
          <p:cNvSpPr txBox="1"/>
          <p:nvPr/>
        </p:nvSpPr>
        <p:spPr>
          <a:xfrm>
            <a:off x="5757548" y="6356405"/>
            <a:ext cx="3725527" cy="600164"/>
          </a:xfrm>
          <a:prstGeom prst="rect">
            <a:avLst/>
          </a:prstGeom>
          <a:noFill/>
        </p:spPr>
        <p:txBody>
          <a:bodyPr wrap="square" rtlCol="0">
            <a:spAutoFit/>
          </a:bodyPr>
          <a:lstStyle/>
          <a:p>
            <a:r>
              <a:rPr lang="en-GB" sz="800" i="1" dirty="0">
                <a:solidFill>
                  <a:srgbClr val="75A3A1"/>
                </a:solidFill>
                <a:effectLst/>
                <a:latin typeface="Metropolis" pitchFamily="2" charset="77"/>
              </a:rPr>
              <a:t>Source: BMI (</a:t>
            </a:r>
            <a:r>
              <a:rPr lang="en-GB" sz="800" i="1" dirty="0">
                <a:solidFill>
                  <a:srgbClr val="75A3A1"/>
                </a:solidFill>
                <a:effectLst/>
                <a:latin typeface="Metropolis" pitchFamily="2" charset="77"/>
                <a:hlinkClick r:id="rId2"/>
              </a:rPr>
              <a:t>https://source.benchmarkminerals.com/article/infographic-china-controls-three-quarters-of-graphite-anode-supply-chain</a:t>
            </a:r>
            <a:r>
              <a:rPr lang="en-GB" sz="800" i="1" dirty="0">
                <a:solidFill>
                  <a:srgbClr val="75A3A1"/>
                </a:solidFill>
                <a:effectLst/>
                <a:latin typeface="Metropolis" pitchFamily="2" charset="77"/>
              </a:rPr>
              <a:t>) and Fastmarket Battery Raw Materials conference, Sept 2024</a:t>
            </a:r>
          </a:p>
          <a:p>
            <a:endParaRPr lang="en-DK" sz="900" i="1" dirty="0">
              <a:solidFill>
                <a:srgbClr val="75A3A1"/>
              </a:solidFill>
              <a:latin typeface="Metropolis" pitchFamily="2" charset="77"/>
            </a:endParaRPr>
          </a:p>
        </p:txBody>
      </p:sp>
      <p:sp>
        <p:nvSpPr>
          <p:cNvPr id="5" name="TextBox 4">
            <a:extLst>
              <a:ext uri="{FF2B5EF4-FFF2-40B4-BE49-F238E27FC236}">
                <a16:creationId xmlns:a16="http://schemas.microsoft.com/office/drawing/2014/main" id="{CB83EEDD-A0CD-50DC-89C6-9ECC62B06BFC}"/>
              </a:ext>
            </a:extLst>
          </p:cNvPr>
          <p:cNvSpPr txBox="1"/>
          <p:nvPr/>
        </p:nvSpPr>
        <p:spPr>
          <a:xfrm>
            <a:off x="5757548" y="5824550"/>
            <a:ext cx="5572293" cy="523220"/>
          </a:xfrm>
          <a:prstGeom prst="rect">
            <a:avLst/>
          </a:prstGeom>
          <a:noFill/>
        </p:spPr>
        <p:txBody>
          <a:bodyPr wrap="square" rtlCol="0">
            <a:spAutoFit/>
          </a:bodyPr>
          <a:lstStyle/>
          <a:p>
            <a:r>
              <a:rPr lang="en-GB" sz="1400" b="1" dirty="0">
                <a:solidFill>
                  <a:srgbClr val="254D58"/>
                </a:solidFill>
                <a:latin typeface="Metropolis" pitchFamily="2" charset="77"/>
              </a:rPr>
              <a:t>China Oct8, 2025: export controls on graphite anode materials and technologies to manufacture anode material </a:t>
            </a:r>
          </a:p>
        </p:txBody>
      </p:sp>
      <p:pic>
        <p:nvPicPr>
          <p:cNvPr id="12" name="Picture 11" descr="A logo with letters and numbers&#10;&#10;Description automatically generated">
            <a:extLst>
              <a:ext uri="{FF2B5EF4-FFF2-40B4-BE49-F238E27FC236}">
                <a16:creationId xmlns:a16="http://schemas.microsoft.com/office/drawing/2014/main" id="{DA19065E-1D62-1AFF-5C4D-5E58C4CB31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3856" y="6477603"/>
            <a:ext cx="2317212" cy="357768"/>
          </a:xfrm>
          <a:prstGeom prst="rect">
            <a:avLst/>
          </a:prstGeom>
        </p:spPr>
      </p:pic>
      <p:pic>
        <p:nvPicPr>
          <p:cNvPr id="27" name="Picture 26">
            <a:extLst>
              <a:ext uri="{FF2B5EF4-FFF2-40B4-BE49-F238E27FC236}">
                <a16:creationId xmlns:a16="http://schemas.microsoft.com/office/drawing/2014/main" id="{B36B56B7-25DB-5843-E952-6DC9A89461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36864">
            <a:off x="6646400" y="1005151"/>
            <a:ext cx="3568170" cy="4405035"/>
          </a:xfrm>
          <a:prstGeom prst="rect">
            <a:avLst/>
          </a:prstGeom>
          <a:ln>
            <a:solidFill>
              <a:schemeClr val="tx1"/>
            </a:solidFill>
          </a:ln>
          <a:effectLst>
            <a:outerShdw blurRad="50800" dist="38100" dir="2700000" algn="tl" rotWithShape="0">
              <a:prstClr val="black">
                <a:alpha val="40000"/>
              </a:prstClr>
            </a:outerShdw>
          </a:effectLst>
        </p:spPr>
      </p:pic>
      <p:sp>
        <p:nvSpPr>
          <p:cNvPr id="32" name="Slide Number Placeholder 10">
            <a:extLst>
              <a:ext uri="{FF2B5EF4-FFF2-40B4-BE49-F238E27FC236}">
                <a16:creationId xmlns:a16="http://schemas.microsoft.com/office/drawing/2014/main" id="{23E1FE31-C396-129C-3A35-EEB7686AC740}"/>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6</a:t>
            </a:fld>
            <a:endParaRPr lang="en-US">
              <a:solidFill>
                <a:srgbClr val="254D58"/>
              </a:solidFill>
            </a:endParaRPr>
          </a:p>
        </p:txBody>
      </p:sp>
      <p:sp>
        <p:nvSpPr>
          <p:cNvPr id="37" name="TextBox 36">
            <a:extLst>
              <a:ext uri="{FF2B5EF4-FFF2-40B4-BE49-F238E27FC236}">
                <a16:creationId xmlns:a16="http://schemas.microsoft.com/office/drawing/2014/main" id="{F06CE8D8-0DB1-2D7C-2BA4-672BB6B15C9D}"/>
              </a:ext>
            </a:extLst>
          </p:cNvPr>
          <p:cNvSpPr txBox="1"/>
          <p:nvPr/>
        </p:nvSpPr>
        <p:spPr>
          <a:xfrm>
            <a:off x="492465" y="5254804"/>
            <a:ext cx="5055459" cy="923330"/>
          </a:xfrm>
          <a:prstGeom prst="rect">
            <a:avLst/>
          </a:prstGeom>
          <a:solidFill>
            <a:srgbClr val="C3DEDC"/>
          </a:solidFill>
        </p:spPr>
        <p:txBody>
          <a:bodyPr wrap="square" rtlCol="0">
            <a:spAutoFit/>
          </a:bodyPr>
          <a:lstStyle/>
          <a:p>
            <a:r>
              <a:rPr lang="en-GB" b="1" dirty="0">
                <a:solidFill>
                  <a:srgbClr val="254D58"/>
                </a:solidFill>
                <a:latin typeface="Metropolis" pitchFamily="2" charset="77"/>
              </a:rPr>
              <a:t>Graphite from Amitsoq performs well as feedstock for processing into active anode material as well as into flexible graphite</a:t>
            </a:r>
          </a:p>
        </p:txBody>
      </p:sp>
    </p:spTree>
    <p:extLst>
      <p:ext uri="{BB962C8B-B14F-4D97-AF65-F5344CB8AC3E}">
        <p14:creationId xmlns:p14="http://schemas.microsoft.com/office/powerpoint/2010/main" val="417122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7F6FBA-918B-9A54-04C5-8F83B4BC5CFF}"/>
              </a:ext>
            </a:extLst>
          </p:cNvPr>
          <p:cNvSpPr/>
          <p:nvPr/>
        </p:nvSpPr>
        <p:spPr>
          <a:xfrm>
            <a:off x="0" y="6347287"/>
            <a:ext cx="12188890" cy="510714"/>
          </a:xfrm>
          <a:prstGeom prst="rect">
            <a:avLst/>
          </a:prstGeom>
          <a:solidFill>
            <a:srgbClr val="254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956033-67B5-A0CE-46D6-351AC048BDAB}"/>
              </a:ext>
            </a:extLst>
          </p:cNvPr>
          <p:cNvSpPr/>
          <p:nvPr/>
        </p:nvSpPr>
        <p:spPr>
          <a:xfrm>
            <a:off x="0" y="-16877"/>
            <a:ext cx="12196120" cy="6376706"/>
          </a:xfrm>
          <a:prstGeom prst="rect">
            <a:avLst/>
          </a:prstGeom>
          <a:solidFill>
            <a:srgbClr val="254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DF40F737-B11B-B17D-4A93-AEAE3E7385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0222" r="17704"/>
          <a:stretch/>
        </p:blipFill>
        <p:spPr>
          <a:xfrm>
            <a:off x="7450370" y="-16877"/>
            <a:ext cx="4741630" cy="6462392"/>
          </a:xfrm>
          <a:prstGeom prst="rect">
            <a:avLst/>
          </a:prstGeom>
        </p:spPr>
      </p:pic>
      <p:pic>
        <p:nvPicPr>
          <p:cNvPr id="33" name="Picture 32">
            <a:extLst>
              <a:ext uri="{FF2B5EF4-FFF2-40B4-BE49-F238E27FC236}">
                <a16:creationId xmlns:a16="http://schemas.microsoft.com/office/drawing/2014/main" id="{A814057C-1E47-516B-9DED-3656CCDA7939}"/>
              </a:ext>
            </a:extLst>
          </p:cNvPr>
          <p:cNvPicPr>
            <a:picLocks noChangeAspect="1"/>
          </p:cNvPicPr>
          <p:nvPr/>
        </p:nvPicPr>
        <p:blipFill>
          <a:blip r:embed="rId4"/>
          <a:stretch>
            <a:fillRect/>
          </a:stretch>
        </p:blipFill>
        <p:spPr>
          <a:xfrm>
            <a:off x="9527230" y="6021749"/>
            <a:ext cx="230884" cy="323238"/>
          </a:xfrm>
          <a:prstGeom prst="rect">
            <a:avLst/>
          </a:prstGeom>
        </p:spPr>
      </p:pic>
      <p:cxnSp>
        <p:nvCxnSpPr>
          <p:cNvPr id="56" name="Straight Connector 55">
            <a:extLst>
              <a:ext uri="{FF2B5EF4-FFF2-40B4-BE49-F238E27FC236}">
                <a16:creationId xmlns:a16="http://schemas.microsoft.com/office/drawing/2014/main" id="{20A2BF1B-63C4-AC0E-0F5C-24A0B48CC0BD}"/>
              </a:ext>
            </a:extLst>
          </p:cNvPr>
          <p:cNvCxnSpPr>
            <a:cxnSpLocks/>
          </p:cNvCxnSpPr>
          <p:nvPr/>
        </p:nvCxnSpPr>
        <p:spPr>
          <a:xfrm>
            <a:off x="327566" y="1101171"/>
            <a:ext cx="65797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84A999E-C169-2B66-BD14-21E4ED8B371A}"/>
              </a:ext>
            </a:extLst>
          </p:cNvPr>
          <p:cNvSpPr>
            <a:spLocks noGrp="1"/>
          </p:cNvSpPr>
          <p:nvPr>
            <p:ph type="title"/>
          </p:nvPr>
        </p:nvSpPr>
        <p:spPr>
          <a:xfrm>
            <a:off x="327565" y="103512"/>
            <a:ext cx="7742575" cy="997659"/>
          </a:xfrm>
        </p:spPr>
        <p:txBody>
          <a:bodyPr>
            <a:noAutofit/>
          </a:bodyPr>
          <a:lstStyle/>
          <a:p>
            <a:r>
              <a:rPr lang="en-GB" b="1" spc="0" dirty="0">
                <a:solidFill>
                  <a:schemeClr val="bg1"/>
                </a:solidFill>
                <a:latin typeface="Metropolis" pitchFamily="2" charset="77"/>
              </a:rPr>
              <a:t>GreenRoc’s Upstream and Midstream business: </a:t>
            </a:r>
            <a:r>
              <a:rPr lang="en-GB" dirty="0">
                <a:solidFill>
                  <a:schemeClr val="bg1"/>
                </a:solidFill>
                <a:latin typeface="Metropolis" pitchFamily="2" charset="77"/>
              </a:rPr>
              <a:t>Graphite Concentrate to AAM</a:t>
            </a:r>
          </a:p>
        </p:txBody>
      </p:sp>
      <p:pic>
        <p:nvPicPr>
          <p:cNvPr id="3" name="Picture 2">
            <a:extLst>
              <a:ext uri="{FF2B5EF4-FFF2-40B4-BE49-F238E27FC236}">
                <a16:creationId xmlns:a16="http://schemas.microsoft.com/office/drawing/2014/main" id="{E2552127-FAF9-0F38-840E-E3B1ED52D6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42672" y="2363417"/>
            <a:ext cx="1638300" cy="317500"/>
          </a:xfrm>
          <a:prstGeom prst="rect">
            <a:avLst/>
          </a:prstGeom>
        </p:spPr>
      </p:pic>
      <p:grpSp>
        <p:nvGrpSpPr>
          <p:cNvPr id="15" name="Group 14">
            <a:extLst>
              <a:ext uri="{FF2B5EF4-FFF2-40B4-BE49-F238E27FC236}">
                <a16:creationId xmlns:a16="http://schemas.microsoft.com/office/drawing/2014/main" id="{E0B1BD45-EBB1-094B-860F-4A61D0A0CAFA}"/>
              </a:ext>
            </a:extLst>
          </p:cNvPr>
          <p:cNvGrpSpPr/>
          <p:nvPr/>
        </p:nvGrpSpPr>
        <p:grpSpPr>
          <a:xfrm>
            <a:off x="121024" y="2959653"/>
            <a:ext cx="8229600" cy="2022075"/>
            <a:chOff x="121024" y="3475626"/>
            <a:chExt cx="8229600" cy="2022075"/>
          </a:xfrm>
        </p:grpSpPr>
        <p:sp>
          <p:nvSpPr>
            <p:cNvPr id="32" name="Rounded Rectangle 31">
              <a:extLst>
                <a:ext uri="{FF2B5EF4-FFF2-40B4-BE49-F238E27FC236}">
                  <a16:creationId xmlns:a16="http://schemas.microsoft.com/office/drawing/2014/main" id="{949DFB29-B1CB-2943-4A3F-27F2024E12DC}"/>
                </a:ext>
              </a:extLst>
            </p:cNvPr>
            <p:cNvSpPr/>
            <p:nvPr/>
          </p:nvSpPr>
          <p:spPr>
            <a:xfrm>
              <a:off x="121024" y="3475626"/>
              <a:ext cx="8229600" cy="202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18" descr="Draw the symbol of battery">
              <a:extLst>
                <a:ext uri="{FF2B5EF4-FFF2-40B4-BE49-F238E27FC236}">
                  <a16:creationId xmlns:a16="http://schemas.microsoft.com/office/drawing/2014/main" id="{9BE3FBBA-7505-465D-0058-685FEBB255D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85236" y="4325256"/>
              <a:ext cx="983483" cy="680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Battery Symbol Vector Art, Icons, and Graphics for Free Download">
              <a:extLst>
                <a:ext uri="{FF2B5EF4-FFF2-40B4-BE49-F238E27FC236}">
                  <a16:creationId xmlns:a16="http://schemas.microsoft.com/office/drawing/2014/main" id="{9C784F96-363C-5AB5-3288-5A5A24FFD05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68719" y="4101093"/>
              <a:ext cx="1134329" cy="11343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Machinery Production Vector Icon Stock Vector Image by ©vectorsmarket  #171455278">
              <a:extLst>
                <a:ext uri="{FF2B5EF4-FFF2-40B4-BE49-F238E27FC236}">
                  <a16:creationId xmlns:a16="http://schemas.microsoft.com/office/drawing/2014/main" id="{C5DBCFC7-2CC2-3449-096F-E03B0BC000E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424937" y="4204079"/>
              <a:ext cx="1029493" cy="1016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83,800+ Machinery Icon Illustrations, Royalty-Free Vector Graphics &amp; Clip  Art - iStock | Heavy machinery icon, Construction machinery icon,  Industrial machinery icon">
              <a:extLst>
                <a:ext uri="{FF2B5EF4-FFF2-40B4-BE49-F238E27FC236}">
                  <a16:creationId xmlns:a16="http://schemas.microsoft.com/office/drawing/2014/main" id="{50582E61-329C-0811-27F3-C7D8FC13C79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937016" y="4222638"/>
              <a:ext cx="1260240" cy="9968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8" descr="358,903 Mining Symbol Images, Stock Photos &amp; Vectors | Shutterstock">
              <a:extLst>
                <a:ext uri="{FF2B5EF4-FFF2-40B4-BE49-F238E27FC236}">
                  <a16:creationId xmlns:a16="http://schemas.microsoft.com/office/drawing/2014/main" id="{7AC19FC9-455F-A955-30CF-27E545D7B6DB}"/>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37805" y="3961696"/>
              <a:ext cx="1026658" cy="145268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2" descr="painting tools icon set vector sign symbol Stock-vektor | Adobe Stock">
              <a:extLst>
                <a:ext uri="{FF2B5EF4-FFF2-40B4-BE49-F238E27FC236}">
                  <a16:creationId xmlns:a16="http://schemas.microsoft.com/office/drawing/2014/main" id="{0ABBA202-D248-D8B3-08B1-2AE860FCFBB9}"/>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5164822" y="4292626"/>
              <a:ext cx="939293" cy="8568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0B8F791E-589E-3CA3-1445-28C107811156}"/>
                </a:ext>
              </a:extLst>
            </p:cNvPr>
            <p:cNvSpPr txBox="1"/>
            <p:nvPr/>
          </p:nvSpPr>
          <p:spPr>
            <a:xfrm>
              <a:off x="466925" y="3828392"/>
              <a:ext cx="825867" cy="338554"/>
            </a:xfrm>
            <a:prstGeom prst="rect">
              <a:avLst/>
            </a:prstGeom>
            <a:noFill/>
          </p:spPr>
          <p:txBody>
            <a:bodyPr wrap="none" rtlCol="0">
              <a:spAutoFit/>
            </a:bodyPr>
            <a:lstStyle/>
            <a:p>
              <a:r>
                <a:rPr lang="en-DK" sz="1600" dirty="0">
                  <a:latin typeface="Metropolis" pitchFamily="2" charset="77"/>
                </a:rPr>
                <a:t>Mining</a:t>
              </a:r>
            </a:p>
          </p:txBody>
        </p:sp>
        <p:sp>
          <p:nvSpPr>
            <p:cNvPr id="42" name="TextBox 41">
              <a:extLst>
                <a:ext uri="{FF2B5EF4-FFF2-40B4-BE49-F238E27FC236}">
                  <a16:creationId xmlns:a16="http://schemas.microsoft.com/office/drawing/2014/main" id="{CF463188-51D7-3998-ED91-89DF87EA6F97}"/>
                </a:ext>
              </a:extLst>
            </p:cNvPr>
            <p:cNvSpPr txBox="1"/>
            <p:nvPr/>
          </p:nvSpPr>
          <p:spPr>
            <a:xfrm>
              <a:off x="1298094" y="3937807"/>
              <a:ext cx="1574470" cy="338554"/>
            </a:xfrm>
            <a:prstGeom prst="rect">
              <a:avLst/>
            </a:prstGeom>
            <a:noFill/>
          </p:spPr>
          <p:txBody>
            <a:bodyPr wrap="none" rtlCol="0">
              <a:spAutoFit/>
            </a:bodyPr>
            <a:lstStyle/>
            <a:p>
              <a:r>
                <a:rPr lang="en-DK" sz="1600" dirty="0">
                  <a:latin typeface="Metropolis" pitchFamily="2" charset="77"/>
                </a:rPr>
                <a:t>Concentration</a:t>
              </a:r>
            </a:p>
          </p:txBody>
        </p:sp>
        <p:sp>
          <p:nvSpPr>
            <p:cNvPr id="43" name="TextBox 42">
              <a:extLst>
                <a:ext uri="{FF2B5EF4-FFF2-40B4-BE49-F238E27FC236}">
                  <a16:creationId xmlns:a16="http://schemas.microsoft.com/office/drawing/2014/main" id="{AC489380-D951-75FB-2A11-00B5605D1457}"/>
                </a:ext>
              </a:extLst>
            </p:cNvPr>
            <p:cNvSpPr txBox="1"/>
            <p:nvPr/>
          </p:nvSpPr>
          <p:spPr>
            <a:xfrm>
              <a:off x="2859192" y="3773695"/>
              <a:ext cx="1653017" cy="338554"/>
            </a:xfrm>
            <a:prstGeom prst="rect">
              <a:avLst/>
            </a:prstGeom>
            <a:noFill/>
          </p:spPr>
          <p:txBody>
            <a:bodyPr wrap="none" rtlCol="0">
              <a:spAutoFit/>
            </a:bodyPr>
            <a:lstStyle/>
            <a:p>
              <a:r>
                <a:rPr lang="en-DK" sz="1600" dirty="0">
                  <a:latin typeface="Metropolis" pitchFamily="2" charset="77"/>
                </a:rPr>
                <a:t>Spheroni</a:t>
              </a:r>
              <a:r>
                <a:rPr lang="en-US" sz="1600" dirty="0">
                  <a:solidFill>
                    <a:srgbClr val="254D58"/>
                  </a:solidFill>
                  <a:latin typeface="Metropolis" pitchFamily="2" charset="77"/>
                </a:rPr>
                <a:t>s</a:t>
              </a:r>
              <a:r>
                <a:rPr lang="en-DK" sz="1600" dirty="0">
                  <a:latin typeface="Metropolis" pitchFamily="2" charset="77"/>
                </a:rPr>
                <a:t>ation</a:t>
              </a:r>
            </a:p>
          </p:txBody>
        </p:sp>
        <p:sp>
          <p:nvSpPr>
            <p:cNvPr id="44" name="TextBox 43">
              <a:extLst>
                <a:ext uri="{FF2B5EF4-FFF2-40B4-BE49-F238E27FC236}">
                  <a16:creationId xmlns:a16="http://schemas.microsoft.com/office/drawing/2014/main" id="{094A7674-8793-0F4D-4F98-7B7E2EE9A532}"/>
                </a:ext>
              </a:extLst>
            </p:cNvPr>
            <p:cNvSpPr txBox="1"/>
            <p:nvPr/>
          </p:nvSpPr>
          <p:spPr>
            <a:xfrm>
              <a:off x="4025532" y="3960249"/>
              <a:ext cx="1282723" cy="338554"/>
            </a:xfrm>
            <a:prstGeom prst="rect">
              <a:avLst/>
            </a:prstGeom>
            <a:noFill/>
          </p:spPr>
          <p:txBody>
            <a:bodyPr wrap="none" rtlCol="0">
              <a:spAutoFit/>
            </a:bodyPr>
            <a:lstStyle/>
            <a:p>
              <a:r>
                <a:rPr lang="en-DK" sz="1600" dirty="0">
                  <a:latin typeface="Metropolis" pitchFamily="2" charset="77"/>
                </a:rPr>
                <a:t>Purification</a:t>
              </a:r>
            </a:p>
          </p:txBody>
        </p:sp>
        <p:sp>
          <p:nvSpPr>
            <p:cNvPr id="45" name="TextBox 44">
              <a:extLst>
                <a:ext uri="{FF2B5EF4-FFF2-40B4-BE49-F238E27FC236}">
                  <a16:creationId xmlns:a16="http://schemas.microsoft.com/office/drawing/2014/main" id="{F919CB63-EA5B-2AB0-59B1-15F9449B1E88}"/>
                </a:ext>
              </a:extLst>
            </p:cNvPr>
            <p:cNvSpPr txBox="1"/>
            <p:nvPr/>
          </p:nvSpPr>
          <p:spPr>
            <a:xfrm>
              <a:off x="5195081" y="3756543"/>
              <a:ext cx="944489" cy="338554"/>
            </a:xfrm>
            <a:prstGeom prst="rect">
              <a:avLst/>
            </a:prstGeom>
            <a:noFill/>
          </p:spPr>
          <p:txBody>
            <a:bodyPr wrap="none" rtlCol="0">
              <a:spAutoFit/>
            </a:bodyPr>
            <a:lstStyle/>
            <a:p>
              <a:r>
                <a:rPr lang="en-DK" sz="1600" dirty="0">
                  <a:latin typeface="Metropolis" pitchFamily="2" charset="77"/>
                </a:rPr>
                <a:t>Coating</a:t>
              </a:r>
            </a:p>
          </p:txBody>
        </p:sp>
        <p:sp>
          <p:nvSpPr>
            <p:cNvPr id="46" name="TextBox 45">
              <a:extLst>
                <a:ext uri="{FF2B5EF4-FFF2-40B4-BE49-F238E27FC236}">
                  <a16:creationId xmlns:a16="http://schemas.microsoft.com/office/drawing/2014/main" id="{91F866E6-A8E5-B5A6-1CB4-B14E3B0AD1DA}"/>
                </a:ext>
              </a:extLst>
            </p:cNvPr>
            <p:cNvSpPr txBox="1"/>
            <p:nvPr/>
          </p:nvSpPr>
          <p:spPr>
            <a:xfrm>
              <a:off x="6212134" y="3960249"/>
              <a:ext cx="845103" cy="338554"/>
            </a:xfrm>
            <a:prstGeom prst="rect">
              <a:avLst/>
            </a:prstGeom>
            <a:noFill/>
          </p:spPr>
          <p:txBody>
            <a:bodyPr wrap="none" rtlCol="0">
              <a:spAutoFit/>
            </a:bodyPr>
            <a:lstStyle/>
            <a:p>
              <a:r>
                <a:rPr lang="en-DK" sz="1600" dirty="0">
                  <a:latin typeface="Metropolis" pitchFamily="2" charset="77"/>
                </a:rPr>
                <a:t>Anode</a:t>
              </a:r>
            </a:p>
          </p:txBody>
        </p:sp>
        <p:sp>
          <p:nvSpPr>
            <p:cNvPr id="47" name="TextBox 46">
              <a:extLst>
                <a:ext uri="{FF2B5EF4-FFF2-40B4-BE49-F238E27FC236}">
                  <a16:creationId xmlns:a16="http://schemas.microsoft.com/office/drawing/2014/main" id="{05AEE08D-9C63-4CEC-32B2-103DF6D9796E}"/>
                </a:ext>
              </a:extLst>
            </p:cNvPr>
            <p:cNvSpPr txBox="1"/>
            <p:nvPr/>
          </p:nvSpPr>
          <p:spPr>
            <a:xfrm>
              <a:off x="7156108" y="3781691"/>
              <a:ext cx="914033" cy="338554"/>
            </a:xfrm>
            <a:prstGeom prst="rect">
              <a:avLst/>
            </a:prstGeom>
            <a:noFill/>
          </p:spPr>
          <p:txBody>
            <a:bodyPr wrap="none" rtlCol="0">
              <a:spAutoFit/>
            </a:bodyPr>
            <a:lstStyle/>
            <a:p>
              <a:r>
                <a:rPr lang="en-DK" sz="1600" dirty="0">
                  <a:latin typeface="Metropolis" pitchFamily="2" charset="77"/>
                </a:rPr>
                <a:t>Battery</a:t>
              </a:r>
            </a:p>
          </p:txBody>
        </p:sp>
        <p:pic>
          <p:nvPicPr>
            <p:cNvPr id="48" name="Picture 47">
              <a:extLst>
                <a:ext uri="{FF2B5EF4-FFF2-40B4-BE49-F238E27FC236}">
                  <a16:creationId xmlns:a16="http://schemas.microsoft.com/office/drawing/2014/main" id="{09BBE909-9803-909B-C7C1-7F4CC06209B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63436" y="4271278"/>
              <a:ext cx="931645" cy="877689"/>
            </a:xfrm>
            <a:prstGeom prst="rect">
              <a:avLst/>
            </a:prstGeom>
          </p:spPr>
        </p:pic>
      </p:grpSp>
      <p:grpSp>
        <p:nvGrpSpPr>
          <p:cNvPr id="24" name="Group 23">
            <a:extLst>
              <a:ext uri="{FF2B5EF4-FFF2-40B4-BE49-F238E27FC236}">
                <a16:creationId xmlns:a16="http://schemas.microsoft.com/office/drawing/2014/main" id="{4B190689-74E8-9CBA-8489-890378946980}"/>
              </a:ext>
            </a:extLst>
          </p:cNvPr>
          <p:cNvGrpSpPr/>
          <p:nvPr/>
        </p:nvGrpSpPr>
        <p:grpSpPr>
          <a:xfrm>
            <a:off x="260663" y="1522995"/>
            <a:ext cx="5852599" cy="3278512"/>
            <a:chOff x="260663" y="2038968"/>
            <a:chExt cx="5852599" cy="3278512"/>
          </a:xfrm>
        </p:grpSpPr>
        <p:sp>
          <p:nvSpPr>
            <p:cNvPr id="27" name="Rounded Rectangle 26">
              <a:extLst>
                <a:ext uri="{FF2B5EF4-FFF2-40B4-BE49-F238E27FC236}">
                  <a16:creationId xmlns:a16="http://schemas.microsoft.com/office/drawing/2014/main" id="{A9DC160A-D5A9-2BBA-A0AA-05DE64243EB8}"/>
                </a:ext>
              </a:extLst>
            </p:cNvPr>
            <p:cNvSpPr/>
            <p:nvPr/>
          </p:nvSpPr>
          <p:spPr>
            <a:xfrm>
              <a:off x="260663" y="2068075"/>
              <a:ext cx="2568777" cy="3219986"/>
            </a:xfrm>
            <a:prstGeom prst="roundRect">
              <a:avLst/>
            </a:prstGeom>
            <a:noFill/>
            <a:ln w="381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9" name="TextBox 28">
              <a:extLst>
                <a:ext uri="{FF2B5EF4-FFF2-40B4-BE49-F238E27FC236}">
                  <a16:creationId xmlns:a16="http://schemas.microsoft.com/office/drawing/2014/main" id="{9AA27741-24C9-574A-4105-CB1E5D2B63DB}"/>
                </a:ext>
              </a:extLst>
            </p:cNvPr>
            <p:cNvSpPr txBox="1"/>
            <p:nvPr/>
          </p:nvSpPr>
          <p:spPr>
            <a:xfrm>
              <a:off x="2856141" y="2149082"/>
              <a:ext cx="3240699" cy="1200329"/>
            </a:xfrm>
            <a:prstGeom prst="rect">
              <a:avLst/>
            </a:prstGeom>
            <a:noFill/>
          </p:spPr>
          <p:txBody>
            <a:bodyPr wrap="square" rtlCol="0">
              <a:spAutoFit/>
            </a:bodyPr>
            <a:lstStyle/>
            <a:p>
              <a:pPr algn="ctr"/>
              <a:r>
                <a:rPr lang="en-GB" sz="1800" b="0" spc="0" dirty="0">
                  <a:solidFill>
                    <a:schemeClr val="bg1"/>
                  </a:solidFill>
                  <a:latin typeface="Metropolis" pitchFamily="2" charset="77"/>
                </a:rPr>
                <a:t>Processing </a:t>
              </a:r>
              <a:r>
                <a:rPr lang="en-GB" sz="1800" b="0" spc="0" dirty="0" err="1">
                  <a:solidFill>
                    <a:schemeClr val="bg1"/>
                  </a:solidFill>
                  <a:latin typeface="Metropolis" pitchFamily="2" charset="77"/>
                </a:rPr>
                <a:t>Amitsoq</a:t>
              </a:r>
              <a:r>
                <a:rPr lang="en-GB" sz="1800" b="0" spc="0" dirty="0">
                  <a:solidFill>
                    <a:schemeClr val="bg1"/>
                  </a:solidFill>
                  <a:latin typeface="Metropolis" pitchFamily="2" charset="77"/>
                </a:rPr>
                <a:t> Graphite into</a:t>
              </a:r>
            </a:p>
            <a:p>
              <a:pPr algn="ctr"/>
              <a:r>
                <a:rPr lang="en-GB" dirty="0">
                  <a:solidFill>
                    <a:schemeClr val="bg1"/>
                  </a:solidFill>
                  <a:latin typeface="Metropolis" pitchFamily="2" charset="77"/>
                </a:rPr>
                <a:t>AAM </a:t>
              </a:r>
              <a:r>
                <a:rPr lang="en-GB" sz="1800" b="0" spc="0" dirty="0">
                  <a:solidFill>
                    <a:schemeClr val="bg1"/>
                  </a:solidFill>
                  <a:latin typeface="Metropolis" pitchFamily="2" charset="77"/>
                </a:rPr>
                <a:t>at plant in Northern Europe</a:t>
              </a:r>
            </a:p>
          </p:txBody>
        </p:sp>
        <p:sp>
          <p:nvSpPr>
            <p:cNvPr id="30" name="TextBox 29">
              <a:extLst>
                <a:ext uri="{FF2B5EF4-FFF2-40B4-BE49-F238E27FC236}">
                  <a16:creationId xmlns:a16="http://schemas.microsoft.com/office/drawing/2014/main" id="{0BC407A7-9576-280E-8B75-EF952109AF2D}"/>
                </a:ext>
              </a:extLst>
            </p:cNvPr>
            <p:cNvSpPr txBox="1"/>
            <p:nvPr/>
          </p:nvSpPr>
          <p:spPr>
            <a:xfrm>
              <a:off x="352093" y="2150254"/>
              <a:ext cx="2380780" cy="1200329"/>
            </a:xfrm>
            <a:prstGeom prst="rect">
              <a:avLst/>
            </a:prstGeom>
            <a:noFill/>
          </p:spPr>
          <p:txBody>
            <a:bodyPr wrap="none" rtlCol="0">
              <a:spAutoFit/>
            </a:bodyPr>
            <a:lstStyle/>
            <a:p>
              <a:pPr algn="ctr"/>
              <a:r>
                <a:rPr lang="en-GB" sz="1800" b="0" spc="0" dirty="0">
                  <a:solidFill>
                    <a:schemeClr val="bg1"/>
                  </a:solidFill>
                  <a:latin typeface="Metropolis" pitchFamily="2" charset="77"/>
                </a:rPr>
                <a:t>Production of</a:t>
              </a:r>
            </a:p>
            <a:p>
              <a:pPr algn="ctr"/>
              <a:r>
                <a:rPr lang="en-GB" sz="1800" b="0" spc="0" dirty="0">
                  <a:solidFill>
                    <a:schemeClr val="bg1"/>
                  </a:solidFill>
                  <a:latin typeface="Metropolis" pitchFamily="2" charset="77"/>
                </a:rPr>
                <a:t>graphite</a:t>
              </a:r>
            </a:p>
            <a:p>
              <a:pPr algn="ctr"/>
              <a:r>
                <a:rPr lang="en-GB" sz="1800" b="0" spc="0" dirty="0">
                  <a:solidFill>
                    <a:schemeClr val="bg1"/>
                  </a:solidFill>
                  <a:latin typeface="Metropolis" pitchFamily="2" charset="77"/>
                </a:rPr>
                <a:t>Concentrate at</a:t>
              </a:r>
            </a:p>
            <a:p>
              <a:pPr algn="ctr"/>
              <a:r>
                <a:rPr lang="en-GB" sz="1800" b="0" spc="0" dirty="0" err="1">
                  <a:solidFill>
                    <a:schemeClr val="bg1"/>
                  </a:solidFill>
                  <a:latin typeface="Metropolis" pitchFamily="2" charset="77"/>
                </a:rPr>
                <a:t>Amitsoq</a:t>
              </a:r>
              <a:r>
                <a:rPr lang="en-GB" sz="1800" b="0" spc="0" dirty="0">
                  <a:solidFill>
                    <a:schemeClr val="bg1"/>
                  </a:solidFill>
                  <a:latin typeface="Metropolis" pitchFamily="2" charset="77"/>
                </a:rPr>
                <a:t>, Greenland</a:t>
              </a:r>
            </a:p>
          </p:txBody>
        </p:sp>
        <p:sp>
          <p:nvSpPr>
            <p:cNvPr id="31" name="Rounded Rectangle 30">
              <a:extLst>
                <a:ext uri="{FF2B5EF4-FFF2-40B4-BE49-F238E27FC236}">
                  <a16:creationId xmlns:a16="http://schemas.microsoft.com/office/drawing/2014/main" id="{4B366190-A9D0-FA14-91BD-F4BB6B65BFDF}"/>
                </a:ext>
              </a:extLst>
            </p:cNvPr>
            <p:cNvSpPr/>
            <p:nvPr/>
          </p:nvSpPr>
          <p:spPr>
            <a:xfrm>
              <a:off x="2872563" y="2038968"/>
              <a:ext cx="3240699" cy="3278512"/>
            </a:xfrm>
            <a:prstGeom prst="roundRect">
              <a:avLst/>
            </a:prstGeom>
            <a:noFill/>
            <a:ln w="38100">
              <a:solidFill>
                <a:srgbClr val="C3DE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
        <p:nvSpPr>
          <p:cNvPr id="5" name="TextBox 4">
            <a:extLst>
              <a:ext uri="{FF2B5EF4-FFF2-40B4-BE49-F238E27FC236}">
                <a16:creationId xmlns:a16="http://schemas.microsoft.com/office/drawing/2014/main" id="{07CB0B60-7921-DB4B-19AC-36A3A601B5C9}"/>
              </a:ext>
            </a:extLst>
          </p:cNvPr>
          <p:cNvSpPr txBox="1"/>
          <p:nvPr/>
        </p:nvSpPr>
        <p:spPr>
          <a:xfrm>
            <a:off x="10133999" y="5554436"/>
            <a:ext cx="2060658" cy="1107996"/>
          </a:xfrm>
          <a:prstGeom prst="rect">
            <a:avLst/>
          </a:prstGeom>
          <a:noFill/>
        </p:spPr>
        <p:txBody>
          <a:bodyPr wrap="square" rtlCol="0">
            <a:spAutoFit/>
          </a:bodyPr>
          <a:lstStyle/>
          <a:p>
            <a:r>
              <a:rPr lang="en-DK" i="1" dirty="0">
                <a:solidFill>
                  <a:schemeClr val="bg1"/>
                </a:solidFill>
                <a:latin typeface="Metropolis" pitchFamily="2" charset="77"/>
              </a:rPr>
              <a:t>Amitsoq Deposit </a:t>
            </a:r>
            <a:r>
              <a:rPr lang="en-DK" sz="1600" i="1" dirty="0">
                <a:solidFill>
                  <a:schemeClr val="bg1"/>
                </a:solidFill>
                <a:latin typeface="Metropolis" pitchFamily="2" charset="77"/>
              </a:rPr>
              <a:t>deep water fjord, mild climate</a:t>
            </a:r>
            <a:r>
              <a:rPr lang="en-GB" sz="1600" i="1" dirty="0">
                <a:solidFill>
                  <a:schemeClr val="bg1"/>
                </a:solidFill>
                <a:latin typeface="Metropolis" pitchFamily="2" charset="77"/>
              </a:rPr>
              <a:t>,</a:t>
            </a:r>
          </a:p>
          <a:p>
            <a:r>
              <a:rPr lang="en-DK" sz="1600" i="1" dirty="0">
                <a:solidFill>
                  <a:schemeClr val="bg1"/>
                </a:solidFill>
                <a:latin typeface="Metropolis" pitchFamily="2" charset="77"/>
              </a:rPr>
              <a:t>no winter ice</a:t>
            </a:r>
          </a:p>
        </p:txBody>
      </p:sp>
      <p:cxnSp>
        <p:nvCxnSpPr>
          <p:cNvPr id="7" name="Straight Arrow Connector 6">
            <a:extLst>
              <a:ext uri="{FF2B5EF4-FFF2-40B4-BE49-F238E27FC236}">
                <a16:creationId xmlns:a16="http://schemas.microsoft.com/office/drawing/2014/main" id="{BA57D304-2020-7E38-048C-5B57A731751B}"/>
              </a:ext>
            </a:extLst>
          </p:cNvPr>
          <p:cNvCxnSpPr>
            <a:cxnSpLocks/>
          </p:cNvCxnSpPr>
          <p:nvPr/>
        </p:nvCxnSpPr>
        <p:spPr>
          <a:xfrm flipH="1" flipV="1">
            <a:off x="9758114" y="6223657"/>
            <a:ext cx="381651" cy="1361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26">
            <a:extLst>
              <a:ext uri="{FF2B5EF4-FFF2-40B4-BE49-F238E27FC236}">
                <a16:creationId xmlns:a16="http://schemas.microsoft.com/office/drawing/2014/main" id="{BA756686-C40E-2150-EF32-8A0B87B8015A}"/>
              </a:ext>
            </a:extLst>
          </p:cNvPr>
          <p:cNvSpPr/>
          <p:nvPr/>
        </p:nvSpPr>
        <p:spPr>
          <a:xfrm rot="5400000">
            <a:off x="1091307" y="4283617"/>
            <a:ext cx="907487" cy="2568776"/>
          </a:xfrm>
          <a:prstGeom prst="roundRect">
            <a:avLst/>
          </a:prstGeom>
          <a:noFill/>
          <a:ln w="381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TextBox 12">
            <a:extLst>
              <a:ext uri="{FF2B5EF4-FFF2-40B4-BE49-F238E27FC236}">
                <a16:creationId xmlns:a16="http://schemas.microsoft.com/office/drawing/2014/main" id="{44A07C67-A177-DB6E-797E-433E2199077E}"/>
              </a:ext>
            </a:extLst>
          </p:cNvPr>
          <p:cNvSpPr txBox="1"/>
          <p:nvPr/>
        </p:nvSpPr>
        <p:spPr>
          <a:xfrm>
            <a:off x="523379" y="5138938"/>
            <a:ext cx="2038207" cy="830997"/>
          </a:xfrm>
          <a:prstGeom prst="rect">
            <a:avLst/>
          </a:prstGeom>
          <a:noFill/>
        </p:spPr>
        <p:txBody>
          <a:bodyPr wrap="square" rtlCol="0">
            <a:spAutoFit/>
          </a:bodyPr>
          <a:lstStyle/>
          <a:p>
            <a:r>
              <a:rPr lang="en-GB" sz="1600" dirty="0">
                <a:solidFill>
                  <a:schemeClr val="bg1"/>
                </a:solidFill>
                <a:latin typeface="Metropolis" pitchFamily="2" charset="77"/>
              </a:rPr>
              <a:t>Annual Production of circa 80,000t &gt;95% concentrate</a:t>
            </a:r>
            <a:endParaRPr lang="en-DK" sz="1600" dirty="0">
              <a:solidFill>
                <a:schemeClr val="bg1"/>
              </a:solidFill>
              <a:latin typeface="Metropolis" pitchFamily="2" charset="77"/>
            </a:endParaRPr>
          </a:p>
        </p:txBody>
      </p:sp>
      <p:sp>
        <p:nvSpPr>
          <p:cNvPr id="11" name="Slide Number Placeholder 10">
            <a:extLst>
              <a:ext uri="{FF2B5EF4-FFF2-40B4-BE49-F238E27FC236}">
                <a16:creationId xmlns:a16="http://schemas.microsoft.com/office/drawing/2014/main" id="{A4631563-B806-F54F-4BAE-35718F31D8E5}"/>
              </a:ext>
            </a:extLst>
          </p:cNvPr>
          <p:cNvSpPr txBox="1">
            <a:spLocks/>
          </p:cNvSpPr>
          <p:nvPr/>
        </p:nvSpPr>
        <p:spPr>
          <a:xfrm>
            <a:off x="301004" y="63879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solidFill>
                <a:schemeClr val="bg1"/>
              </a:solidFill>
            </a:endParaRPr>
          </a:p>
        </p:txBody>
      </p:sp>
      <p:sp>
        <p:nvSpPr>
          <p:cNvPr id="16" name="TextBox 15">
            <a:extLst>
              <a:ext uri="{FF2B5EF4-FFF2-40B4-BE49-F238E27FC236}">
                <a16:creationId xmlns:a16="http://schemas.microsoft.com/office/drawing/2014/main" id="{96DAAB34-D32B-0EBE-57EB-2F9B70DAA1D8}"/>
              </a:ext>
            </a:extLst>
          </p:cNvPr>
          <p:cNvSpPr txBox="1"/>
          <p:nvPr/>
        </p:nvSpPr>
        <p:spPr>
          <a:xfrm>
            <a:off x="3037464" y="5146346"/>
            <a:ext cx="2775841" cy="830997"/>
          </a:xfrm>
          <a:prstGeom prst="rect">
            <a:avLst/>
          </a:prstGeom>
          <a:noFill/>
          <a:ln>
            <a:noFill/>
          </a:ln>
        </p:spPr>
        <p:txBody>
          <a:bodyPr wrap="square" rtlCol="0">
            <a:spAutoFit/>
          </a:bodyPr>
          <a:lstStyle/>
          <a:p>
            <a:pPr algn="ctr"/>
            <a:r>
              <a:rPr lang="en-GB" sz="1600" b="0" spc="0" dirty="0">
                <a:solidFill>
                  <a:schemeClr val="bg1"/>
                </a:solidFill>
                <a:latin typeface="Metropolis" pitchFamily="2" charset="77"/>
              </a:rPr>
              <a:t>Annual production:</a:t>
            </a:r>
          </a:p>
          <a:p>
            <a:pPr algn="ctr"/>
            <a:r>
              <a:rPr lang="en-GB" sz="1600" b="0" spc="0" dirty="0">
                <a:solidFill>
                  <a:schemeClr val="bg1"/>
                </a:solidFill>
                <a:latin typeface="Metropolis" pitchFamily="2" charset="77"/>
              </a:rPr>
              <a:t> 35-40,000t </a:t>
            </a:r>
            <a:r>
              <a:rPr lang="en-GB" sz="1600" dirty="0">
                <a:solidFill>
                  <a:schemeClr val="bg1"/>
                </a:solidFill>
                <a:latin typeface="Metropolis" pitchFamily="2" charset="77"/>
              </a:rPr>
              <a:t>AAM</a:t>
            </a:r>
            <a:endParaRPr lang="en-GB" sz="1600" b="0" spc="0" dirty="0">
              <a:solidFill>
                <a:schemeClr val="bg1"/>
              </a:solidFill>
              <a:latin typeface="Metropolis" pitchFamily="2" charset="77"/>
            </a:endParaRPr>
          </a:p>
          <a:p>
            <a:pPr algn="ctr"/>
            <a:r>
              <a:rPr lang="en-GB" sz="1600" b="0" spc="0" dirty="0">
                <a:solidFill>
                  <a:schemeClr val="bg1"/>
                </a:solidFill>
                <a:latin typeface="Metropolis" pitchFamily="2" charset="77"/>
              </a:rPr>
              <a:t>= Supply for ca 1M EVs</a:t>
            </a:r>
          </a:p>
        </p:txBody>
      </p:sp>
      <p:sp>
        <p:nvSpPr>
          <p:cNvPr id="17" name="Rounded Rectangle 26">
            <a:extLst>
              <a:ext uri="{FF2B5EF4-FFF2-40B4-BE49-F238E27FC236}">
                <a16:creationId xmlns:a16="http://schemas.microsoft.com/office/drawing/2014/main" id="{58BDD6F6-1C21-FAE6-9D94-9FE2A19C906B}"/>
              </a:ext>
            </a:extLst>
          </p:cNvPr>
          <p:cNvSpPr/>
          <p:nvPr/>
        </p:nvSpPr>
        <p:spPr>
          <a:xfrm rot="5400000">
            <a:off x="3985961" y="4153286"/>
            <a:ext cx="907487" cy="2829438"/>
          </a:xfrm>
          <a:prstGeom prst="roundRect">
            <a:avLst/>
          </a:prstGeom>
          <a:noFill/>
          <a:ln w="38100">
            <a:solidFill>
              <a:srgbClr val="C3DE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4" name="Slide Number Placeholder 10">
            <a:extLst>
              <a:ext uri="{FF2B5EF4-FFF2-40B4-BE49-F238E27FC236}">
                <a16:creationId xmlns:a16="http://schemas.microsoft.com/office/drawing/2014/main" id="{2AC1B321-2643-AD7A-6983-3A51D82476C4}"/>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7</a:t>
            </a:fld>
            <a:endParaRPr lang="en-US">
              <a:solidFill>
                <a:srgbClr val="254D58"/>
              </a:solidFill>
            </a:endParaRPr>
          </a:p>
        </p:txBody>
      </p:sp>
      <p:sp>
        <p:nvSpPr>
          <p:cNvPr id="10" name="Slide Number Placeholder 10">
            <a:extLst>
              <a:ext uri="{FF2B5EF4-FFF2-40B4-BE49-F238E27FC236}">
                <a16:creationId xmlns:a16="http://schemas.microsoft.com/office/drawing/2014/main" id="{BD63AA30-86B9-A2B9-B4AC-753A71199A9F}"/>
              </a:ext>
            </a:extLst>
          </p:cNvPr>
          <p:cNvSpPr txBox="1">
            <a:spLocks/>
          </p:cNvSpPr>
          <p:nvPr/>
        </p:nvSpPr>
        <p:spPr>
          <a:xfrm>
            <a:off x="377204" y="6441328"/>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chemeClr val="bg1"/>
                </a:solidFill>
              </a:rPr>
              <a:pPr/>
              <a:t>7</a:t>
            </a:fld>
            <a:endParaRPr lang="en-US">
              <a:solidFill>
                <a:schemeClr val="bg1"/>
              </a:solidFill>
            </a:endParaRPr>
          </a:p>
        </p:txBody>
      </p:sp>
    </p:spTree>
    <p:extLst>
      <p:ext uri="{BB962C8B-B14F-4D97-AF65-F5344CB8AC3E}">
        <p14:creationId xmlns:p14="http://schemas.microsoft.com/office/powerpoint/2010/main" val="4026626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A04D4-B5DD-C7EE-62B8-78CE3D5646C1}"/>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E625A505-5FC1-B0F5-C2F9-03D273EA9A8F}"/>
              </a:ext>
            </a:extLst>
          </p:cNvPr>
          <p:cNvSpPr>
            <a:spLocks noGrp="1"/>
          </p:cNvSpPr>
          <p:nvPr>
            <p:ph type="title"/>
          </p:nvPr>
        </p:nvSpPr>
        <p:spPr>
          <a:xfrm>
            <a:off x="360427" y="210939"/>
            <a:ext cx="11471145" cy="581264"/>
          </a:xfrm>
        </p:spPr>
        <p:txBody>
          <a:bodyPr>
            <a:normAutofit/>
          </a:bodyPr>
          <a:lstStyle/>
          <a:p>
            <a:r>
              <a:rPr lang="en-GB" sz="2400" b="1" spc="0" dirty="0" err="1">
                <a:solidFill>
                  <a:srgbClr val="254D58"/>
                </a:solidFill>
                <a:latin typeface="Metropolis" pitchFamily="2" charset="77"/>
              </a:rPr>
              <a:t>Amitsoq</a:t>
            </a:r>
            <a:r>
              <a:rPr lang="en-GB" b="1" dirty="0"/>
              <a:t> – </a:t>
            </a:r>
            <a:r>
              <a:rPr lang="en-GB" sz="2400" b="1" spc="0" dirty="0">
                <a:solidFill>
                  <a:srgbClr val="254D58"/>
                </a:solidFill>
                <a:latin typeface="Metropolis" pitchFamily="2" charset="77"/>
              </a:rPr>
              <a:t>Multi-decade graphite supply potential</a:t>
            </a:r>
          </a:p>
        </p:txBody>
      </p:sp>
      <p:sp>
        <p:nvSpPr>
          <p:cNvPr id="17" name="TextBox 16">
            <a:extLst>
              <a:ext uri="{FF2B5EF4-FFF2-40B4-BE49-F238E27FC236}">
                <a16:creationId xmlns:a16="http://schemas.microsoft.com/office/drawing/2014/main" id="{599D33AF-1A0C-6119-1742-B347A6400E32}"/>
              </a:ext>
            </a:extLst>
          </p:cNvPr>
          <p:cNvSpPr txBox="1"/>
          <p:nvPr/>
        </p:nvSpPr>
        <p:spPr>
          <a:xfrm>
            <a:off x="115890" y="1673806"/>
            <a:ext cx="3656010" cy="3754874"/>
          </a:xfrm>
          <a:prstGeom prst="rect">
            <a:avLst/>
          </a:prstGeom>
          <a:noFill/>
        </p:spPr>
        <p:txBody>
          <a:bodyPr wrap="square" rtlCol="0">
            <a:spAutoFit/>
          </a:bodyPr>
          <a:lstStyle/>
          <a:p>
            <a:pPr>
              <a:buClr>
                <a:srgbClr val="89BEBB"/>
              </a:buClr>
            </a:pPr>
            <a:endParaRPr lang="en-GB" sz="1400" dirty="0">
              <a:solidFill>
                <a:srgbClr val="254D58"/>
              </a:solidFill>
              <a:latin typeface="Metropolis" panose="020B0604020202020204" charset="0"/>
            </a:endParaRPr>
          </a:p>
          <a:p>
            <a:pPr marL="285750" indent="-285750">
              <a:buClr>
                <a:srgbClr val="89BEBB"/>
              </a:buClr>
              <a:buFont typeface="Arial" panose="020B0604020202020204" pitchFamily="34" charset="0"/>
              <a:buChar char="•"/>
            </a:pPr>
            <a:r>
              <a:rPr lang="en-GB" sz="1400" dirty="0">
                <a:solidFill>
                  <a:srgbClr val="254D58"/>
                </a:solidFill>
                <a:latin typeface="Metropolis" panose="020B0604020202020204" charset="0"/>
              </a:rPr>
              <a:t>Two main orebodies: Upper Graphite Layer (UGL) and Lower Graphite Layer (LGL)</a:t>
            </a:r>
          </a:p>
          <a:p>
            <a:pPr>
              <a:buClr>
                <a:srgbClr val="89BEBB"/>
              </a:buClr>
            </a:pPr>
            <a:endParaRPr lang="en-GB" sz="1400" b="1" dirty="0">
              <a:solidFill>
                <a:srgbClr val="254D58"/>
              </a:solidFill>
              <a:latin typeface="Metropolis" panose="020B0604020202020204" charset="0"/>
            </a:endParaRPr>
          </a:p>
          <a:p>
            <a:pPr marL="285750" indent="-285750">
              <a:buClr>
                <a:srgbClr val="89BEBB"/>
              </a:buClr>
              <a:buFont typeface="Arial" panose="020B0604020202020204" pitchFamily="34" charset="0"/>
              <a:buChar char="•"/>
            </a:pPr>
            <a:r>
              <a:rPr lang="en-GB" sz="1400" dirty="0">
                <a:solidFill>
                  <a:srgbClr val="254D58"/>
                </a:solidFill>
                <a:latin typeface="Metropolis" panose="020B0604020202020204" charset="0"/>
              </a:rPr>
              <a:t>Consistent mineable widths of 3-8m in UGL and 5-15m in LGL– and in places up to 20m widths</a:t>
            </a:r>
          </a:p>
          <a:p>
            <a:pPr marL="285750" indent="-285750">
              <a:buClr>
                <a:srgbClr val="89BEBB"/>
              </a:buClr>
              <a:buFont typeface="Arial" panose="020B0604020202020204" pitchFamily="34" charset="0"/>
              <a:buChar char="•"/>
            </a:pPr>
            <a:endParaRPr lang="en-GB" sz="1400" dirty="0">
              <a:solidFill>
                <a:srgbClr val="254D58"/>
              </a:solidFill>
              <a:latin typeface="Metropolis" panose="020B0604020202020204" charset="0"/>
            </a:endParaRPr>
          </a:p>
          <a:p>
            <a:pPr marL="285750" indent="-285750">
              <a:buClr>
                <a:srgbClr val="89BEBB"/>
              </a:buClr>
              <a:buFont typeface="Arial" panose="020B0604020202020204" pitchFamily="34" charset="0"/>
              <a:buChar char="•"/>
            </a:pPr>
            <a:r>
              <a:rPr lang="en-GB" sz="1400" dirty="0">
                <a:solidFill>
                  <a:srgbClr val="254D58"/>
                </a:solidFill>
                <a:latin typeface="Metropolis" panose="020B0604020202020204" charset="0"/>
              </a:rPr>
              <a:t>Deposit remains open in three directions – potential for further significant resource upgrades</a:t>
            </a:r>
          </a:p>
          <a:p>
            <a:pPr marL="285750" indent="-285750">
              <a:buClr>
                <a:srgbClr val="89BEBB"/>
              </a:buClr>
              <a:buFont typeface="Arial" panose="020B0604020202020204" pitchFamily="34" charset="0"/>
              <a:buChar char="•"/>
            </a:pPr>
            <a:endParaRPr lang="en-GB" sz="1400" dirty="0">
              <a:solidFill>
                <a:srgbClr val="254D58"/>
              </a:solidFill>
              <a:latin typeface="Metropolis" panose="020B0604020202020204" charset="0"/>
            </a:endParaRPr>
          </a:p>
          <a:p>
            <a:pPr marL="285750" indent="-285750">
              <a:buClr>
                <a:srgbClr val="89BEBB"/>
              </a:buClr>
              <a:buFont typeface="Arial" panose="020B0604020202020204" pitchFamily="34" charset="0"/>
              <a:buChar char="•"/>
            </a:pPr>
            <a:r>
              <a:rPr lang="en-GB" sz="1400" dirty="0">
                <a:solidFill>
                  <a:srgbClr val="254D58"/>
                </a:solidFill>
                <a:latin typeface="Metropolis" panose="020B0604020202020204" charset="0"/>
              </a:rPr>
              <a:t>Part of a large graphite district, all under </a:t>
            </a:r>
            <a:r>
              <a:rPr lang="en-GB" sz="1400" dirty="0" err="1">
                <a:solidFill>
                  <a:srgbClr val="254D58"/>
                </a:solidFill>
                <a:latin typeface="Metropolis" panose="020B0604020202020204" charset="0"/>
              </a:rPr>
              <a:t>GreenRoc</a:t>
            </a:r>
            <a:r>
              <a:rPr lang="en-GB" sz="1400" dirty="0">
                <a:solidFill>
                  <a:srgbClr val="254D58"/>
                </a:solidFill>
                <a:latin typeface="Metropolis" panose="020B0604020202020204" charset="0"/>
              </a:rPr>
              <a:t> licence</a:t>
            </a:r>
          </a:p>
          <a:p>
            <a:pPr marL="285750" indent="-285750">
              <a:buClr>
                <a:srgbClr val="89BEBB"/>
              </a:buClr>
              <a:buFont typeface="Arial" panose="020B0604020202020204" pitchFamily="34" charset="0"/>
              <a:buChar char="•"/>
            </a:pPr>
            <a:endParaRPr lang="en-GB" sz="1400" dirty="0">
              <a:solidFill>
                <a:srgbClr val="254D58"/>
              </a:solidFill>
              <a:latin typeface="Metropolis" panose="020B0604020202020204" charset="0"/>
            </a:endParaRPr>
          </a:p>
          <a:p>
            <a:pPr marL="285750" indent="-285750">
              <a:buClr>
                <a:srgbClr val="89BEBB"/>
              </a:buClr>
              <a:buFont typeface="Arial" panose="020B0604020202020204" pitchFamily="34" charset="0"/>
              <a:buChar char="•"/>
            </a:pPr>
            <a:r>
              <a:rPr lang="en-GB" sz="1400" dirty="0">
                <a:solidFill>
                  <a:srgbClr val="254D58"/>
                </a:solidFill>
                <a:latin typeface="Metropolis" panose="020B0604020202020204" charset="0"/>
              </a:rPr>
              <a:t>Underground mining</a:t>
            </a:r>
          </a:p>
        </p:txBody>
      </p:sp>
      <p:sp>
        <p:nvSpPr>
          <p:cNvPr id="12" name="Rounded Rectangle 10">
            <a:extLst>
              <a:ext uri="{FF2B5EF4-FFF2-40B4-BE49-F238E27FC236}">
                <a16:creationId xmlns:a16="http://schemas.microsoft.com/office/drawing/2014/main" id="{821D9E75-3B0C-CF24-20B2-B9D9B3EB441A}"/>
              </a:ext>
            </a:extLst>
          </p:cNvPr>
          <p:cNvSpPr/>
          <p:nvPr/>
        </p:nvSpPr>
        <p:spPr>
          <a:xfrm>
            <a:off x="358761" y="952301"/>
            <a:ext cx="3279789" cy="680795"/>
          </a:xfrm>
          <a:prstGeom prst="roundRect">
            <a:avLst/>
          </a:prstGeom>
          <a:solidFill>
            <a:srgbClr val="89B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254D58"/>
                </a:solidFill>
                <a:latin typeface="Metropolis" panose="020B0604020202020204" charset="0"/>
              </a:rPr>
              <a:t>Amitsoq</a:t>
            </a:r>
            <a:r>
              <a:rPr lang="en-GB" b="1" dirty="0">
                <a:solidFill>
                  <a:srgbClr val="254D58"/>
                </a:solidFill>
                <a:latin typeface="Metropolis" panose="020B0604020202020204" charset="0"/>
              </a:rPr>
              <a:t>: a previous producing bownfield site</a:t>
            </a:r>
          </a:p>
        </p:txBody>
      </p:sp>
      <p:pic>
        <p:nvPicPr>
          <p:cNvPr id="2" name="Picture 1">
            <a:extLst>
              <a:ext uri="{FF2B5EF4-FFF2-40B4-BE49-F238E27FC236}">
                <a16:creationId xmlns:a16="http://schemas.microsoft.com/office/drawing/2014/main" id="{0DADB3DE-07DC-A1A9-7BA1-F38156D87F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30796" y="833377"/>
            <a:ext cx="3713320" cy="5376822"/>
          </a:xfrm>
          <a:prstGeom prst="rect">
            <a:avLst/>
          </a:prstGeom>
        </p:spPr>
      </p:pic>
      <p:sp>
        <p:nvSpPr>
          <p:cNvPr id="3" name="TextBox 2">
            <a:extLst>
              <a:ext uri="{FF2B5EF4-FFF2-40B4-BE49-F238E27FC236}">
                <a16:creationId xmlns:a16="http://schemas.microsoft.com/office/drawing/2014/main" id="{E6C97C0E-2DE0-235C-0957-054A2D0104B8}"/>
              </a:ext>
            </a:extLst>
          </p:cNvPr>
          <p:cNvSpPr txBox="1"/>
          <p:nvPr/>
        </p:nvSpPr>
        <p:spPr>
          <a:xfrm>
            <a:off x="4010393" y="5455851"/>
            <a:ext cx="1193432" cy="400110"/>
          </a:xfrm>
          <a:prstGeom prst="rect">
            <a:avLst/>
          </a:prstGeom>
          <a:noFill/>
        </p:spPr>
        <p:txBody>
          <a:bodyPr wrap="square" rtlCol="0">
            <a:spAutoFit/>
          </a:bodyPr>
          <a:lstStyle/>
          <a:p>
            <a:r>
              <a:rPr lang="en-GB" sz="1000" b="1" dirty="0">
                <a:solidFill>
                  <a:schemeClr val="bg1"/>
                </a:solidFill>
                <a:latin typeface="Metropolis" pitchFamily="2" charset="77"/>
              </a:rPr>
              <a:t>Underground</a:t>
            </a:r>
          </a:p>
          <a:p>
            <a:r>
              <a:rPr lang="en-GB" sz="1000" b="1" dirty="0">
                <a:solidFill>
                  <a:schemeClr val="bg1"/>
                </a:solidFill>
                <a:latin typeface="Metropolis" pitchFamily="2" charset="77"/>
              </a:rPr>
              <a:t>Amitsoq Mine</a:t>
            </a:r>
          </a:p>
        </p:txBody>
      </p:sp>
      <p:sp>
        <p:nvSpPr>
          <p:cNvPr id="5" name="Rounded Rectangle 4">
            <a:extLst>
              <a:ext uri="{FF2B5EF4-FFF2-40B4-BE49-F238E27FC236}">
                <a16:creationId xmlns:a16="http://schemas.microsoft.com/office/drawing/2014/main" id="{7BA743E8-16B5-33BB-1FF9-B7B3D02F9533}"/>
              </a:ext>
            </a:extLst>
          </p:cNvPr>
          <p:cNvSpPr/>
          <p:nvPr/>
        </p:nvSpPr>
        <p:spPr>
          <a:xfrm>
            <a:off x="9105305" y="5503649"/>
            <a:ext cx="159026" cy="140283"/>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Box 5">
            <a:extLst>
              <a:ext uri="{FF2B5EF4-FFF2-40B4-BE49-F238E27FC236}">
                <a16:creationId xmlns:a16="http://schemas.microsoft.com/office/drawing/2014/main" id="{C7095FDA-AB37-3930-799B-3366A48F12A2}"/>
              </a:ext>
            </a:extLst>
          </p:cNvPr>
          <p:cNvSpPr txBox="1"/>
          <p:nvPr/>
        </p:nvSpPr>
        <p:spPr>
          <a:xfrm>
            <a:off x="9309114" y="5409685"/>
            <a:ext cx="1193432" cy="246221"/>
          </a:xfrm>
          <a:prstGeom prst="rect">
            <a:avLst/>
          </a:prstGeom>
          <a:noFill/>
        </p:spPr>
        <p:txBody>
          <a:bodyPr wrap="square" rtlCol="0">
            <a:spAutoFit/>
          </a:bodyPr>
          <a:lstStyle/>
          <a:p>
            <a:r>
              <a:rPr lang="en-GB" sz="1000" b="1" dirty="0" err="1">
                <a:solidFill>
                  <a:schemeClr val="bg1"/>
                </a:solidFill>
                <a:latin typeface="Metropolis" pitchFamily="2" charset="77"/>
              </a:rPr>
              <a:t>Nanortalik</a:t>
            </a:r>
            <a:endParaRPr lang="en-GB" sz="1000" b="1" dirty="0">
              <a:solidFill>
                <a:schemeClr val="bg1"/>
              </a:solidFill>
              <a:latin typeface="Metropolis" pitchFamily="2" charset="77"/>
            </a:endParaRPr>
          </a:p>
        </p:txBody>
      </p:sp>
      <p:sp>
        <p:nvSpPr>
          <p:cNvPr id="7" name="Diamond 6">
            <a:extLst>
              <a:ext uri="{FF2B5EF4-FFF2-40B4-BE49-F238E27FC236}">
                <a16:creationId xmlns:a16="http://schemas.microsoft.com/office/drawing/2014/main" id="{976F2835-0366-A218-4524-63CC7AFBA81D}"/>
              </a:ext>
            </a:extLst>
          </p:cNvPr>
          <p:cNvSpPr/>
          <p:nvPr/>
        </p:nvSpPr>
        <p:spPr>
          <a:xfrm>
            <a:off x="10015268" y="3317899"/>
            <a:ext cx="237471" cy="193950"/>
          </a:xfrm>
          <a:prstGeom prst="diamond">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1D45B56A-06B0-995A-47E8-232CA40BC0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9207" y="841809"/>
            <a:ext cx="3999862" cy="5392745"/>
          </a:xfrm>
          <a:prstGeom prst="rect">
            <a:avLst/>
          </a:prstGeom>
        </p:spPr>
      </p:pic>
      <p:cxnSp>
        <p:nvCxnSpPr>
          <p:cNvPr id="13" name="Straight Connector 12">
            <a:extLst>
              <a:ext uri="{FF2B5EF4-FFF2-40B4-BE49-F238E27FC236}">
                <a16:creationId xmlns:a16="http://schemas.microsoft.com/office/drawing/2014/main" id="{CB0EB3D3-D504-4D11-AD8B-EB591F979E28}"/>
              </a:ext>
            </a:extLst>
          </p:cNvPr>
          <p:cNvCxnSpPr>
            <a:cxnSpLocks/>
          </p:cNvCxnSpPr>
          <p:nvPr/>
        </p:nvCxnSpPr>
        <p:spPr>
          <a:xfrm>
            <a:off x="378327" y="737948"/>
            <a:ext cx="114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logo with letters and numbers&#10;&#10;Description automatically generated">
            <a:extLst>
              <a:ext uri="{FF2B5EF4-FFF2-40B4-BE49-F238E27FC236}">
                <a16:creationId xmlns:a16="http://schemas.microsoft.com/office/drawing/2014/main" id="{61335E82-1473-8CC9-6840-AC0DF4E7F9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3856" y="6477603"/>
            <a:ext cx="2317212" cy="357768"/>
          </a:xfrm>
          <a:prstGeom prst="rect">
            <a:avLst/>
          </a:prstGeom>
        </p:spPr>
      </p:pic>
      <p:sp>
        <p:nvSpPr>
          <p:cNvPr id="10" name="Slide Number Placeholder 10">
            <a:extLst>
              <a:ext uri="{FF2B5EF4-FFF2-40B4-BE49-F238E27FC236}">
                <a16:creationId xmlns:a16="http://schemas.microsoft.com/office/drawing/2014/main" id="{915AABAF-DF6D-2392-053D-C0D99013163E}"/>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8</a:t>
            </a:fld>
            <a:endParaRPr lang="en-US">
              <a:solidFill>
                <a:srgbClr val="254D58"/>
              </a:solidFill>
            </a:endParaRPr>
          </a:p>
        </p:txBody>
      </p:sp>
    </p:spTree>
    <p:extLst>
      <p:ext uri="{BB962C8B-B14F-4D97-AF65-F5344CB8AC3E}">
        <p14:creationId xmlns:p14="http://schemas.microsoft.com/office/powerpoint/2010/main" val="3636588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B6BB6-40FB-E8D7-E1D7-5ADCFA072F4B}"/>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520FD7C0-8997-C9C1-3B26-6DF75AEF5B24}"/>
              </a:ext>
            </a:extLst>
          </p:cNvPr>
          <p:cNvSpPr>
            <a:spLocks noGrp="1"/>
          </p:cNvSpPr>
          <p:nvPr>
            <p:ph type="title"/>
          </p:nvPr>
        </p:nvSpPr>
        <p:spPr>
          <a:xfrm>
            <a:off x="360427" y="210939"/>
            <a:ext cx="11471145" cy="581264"/>
          </a:xfrm>
        </p:spPr>
        <p:txBody>
          <a:bodyPr>
            <a:normAutofit/>
          </a:bodyPr>
          <a:lstStyle/>
          <a:p>
            <a:r>
              <a:rPr lang="en-GB" sz="2400" b="1" spc="0" dirty="0" err="1">
                <a:solidFill>
                  <a:srgbClr val="254D58"/>
                </a:solidFill>
                <a:latin typeface="Metropolis" pitchFamily="2" charset="77"/>
              </a:rPr>
              <a:t>Amitsoq</a:t>
            </a:r>
            <a:r>
              <a:rPr lang="en-GB" b="1" dirty="0"/>
              <a:t> – </a:t>
            </a:r>
            <a:r>
              <a:rPr lang="en-GB" sz="2400" b="1" spc="0" dirty="0">
                <a:solidFill>
                  <a:srgbClr val="254D58"/>
                </a:solidFill>
                <a:latin typeface="Metropolis" pitchFamily="2" charset="77"/>
              </a:rPr>
              <a:t>Large and exceptionally high-grade resource</a:t>
            </a:r>
          </a:p>
        </p:txBody>
      </p:sp>
      <p:graphicFrame>
        <p:nvGraphicFramePr>
          <p:cNvPr id="4" name="Table 3">
            <a:extLst>
              <a:ext uri="{FF2B5EF4-FFF2-40B4-BE49-F238E27FC236}">
                <a16:creationId xmlns:a16="http://schemas.microsoft.com/office/drawing/2014/main" id="{62B3C5CC-30D2-8181-EF63-DD2275BF67DC}"/>
              </a:ext>
            </a:extLst>
          </p:cNvPr>
          <p:cNvGraphicFramePr>
            <a:graphicFrameLocks noGrp="1"/>
          </p:cNvGraphicFramePr>
          <p:nvPr>
            <p:extLst>
              <p:ext uri="{D42A27DB-BD31-4B8C-83A1-F6EECF244321}">
                <p14:modId xmlns:p14="http://schemas.microsoft.com/office/powerpoint/2010/main" val="2733109544"/>
              </p:ext>
            </p:extLst>
          </p:nvPr>
        </p:nvGraphicFramePr>
        <p:xfrm>
          <a:off x="301004" y="845508"/>
          <a:ext cx="6420185" cy="2354923"/>
        </p:xfrm>
        <a:graphic>
          <a:graphicData uri="http://schemas.openxmlformats.org/drawingml/2006/table">
            <a:tbl>
              <a:tblPr firstRow="1" firstCol="1" bandRow="1">
                <a:tableStyleId>{5C22544A-7EE6-4342-B048-85BDC9FD1C3A}</a:tableStyleId>
              </a:tblPr>
              <a:tblGrid>
                <a:gridCol w="3333150">
                  <a:extLst>
                    <a:ext uri="{9D8B030D-6E8A-4147-A177-3AD203B41FA5}">
                      <a16:colId xmlns:a16="http://schemas.microsoft.com/office/drawing/2014/main" val="3866925077"/>
                    </a:ext>
                  </a:extLst>
                </a:gridCol>
                <a:gridCol w="867508">
                  <a:extLst>
                    <a:ext uri="{9D8B030D-6E8A-4147-A177-3AD203B41FA5}">
                      <a16:colId xmlns:a16="http://schemas.microsoft.com/office/drawing/2014/main" val="3040472811"/>
                    </a:ext>
                  </a:extLst>
                </a:gridCol>
                <a:gridCol w="867507">
                  <a:extLst>
                    <a:ext uri="{9D8B030D-6E8A-4147-A177-3AD203B41FA5}">
                      <a16:colId xmlns:a16="http://schemas.microsoft.com/office/drawing/2014/main" val="3047963961"/>
                    </a:ext>
                  </a:extLst>
                </a:gridCol>
                <a:gridCol w="1352020">
                  <a:extLst>
                    <a:ext uri="{9D8B030D-6E8A-4147-A177-3AD203B41FA5}">
                      <a16:colId xmlns:a16="http://schemas.microsoft.com/office/drawing/2014/main" val="265994666"/>
                    </a:ext>
                  </a:extLst>
                </a:gridCol>
              </a:tblGrid>
              <a:tr h="445833">
                <a:tc>
                  <a:txBody>
                    <a:bodyPr/>
                    <a:lstStyle/>
                    <a:p>
                      <a:pPr>
                        <a:lnSpc>
                          <a:spcPts val="1700"/>
                        </a:lnSpc>
                        <a:spcAft>
                          <a:spcPts val="800"/>
                        </a:spcAft>
                      </a:pPr>
                      <a:r>
                        <a:rPr lang="en-US" sz="1600" b="0" dirty="0">
                          <a:effectLst/>
                          <a:latin typeface="Metropolis" panose="020B0604020202020204" charset="0"/>
                          <a:ea typeface="Calibri" panose="020F0502020204030204" pitchFamily="34" charset="0"/>
                          <a:cs typeface="Times New Roman" panose="02020603050405020304" pitchFamily="18" charset="0"/>
                        </a:rPr>
                        <a:t>JORC Resource estimate, 2023</a:t>
                      </a:r>
                      <a:endParaRPr lang="en-DK" sz="1600" b="0" dirty="0">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75A3A1"/>
                    </a:solidFill>
                  </a:tcPr>
                </a:tc>
                <a:tc>
                  <a:txBody>
                    <a:bodyPr/>
                    <a:lstStyle/>
                    <a:p>
                      <a:pPr algn="ctr">
                        <a:lnSpc>
                          <a:spcPts val="1700"/>
                        </a:lnSpc>
                        <a:spcAft>
                          <a:spcPts val="800"/>
                        </a:spcAft>
                      </a:pPr>
                      <a:r>
                        <a:rPr lang="en-US" sz="1600" b="0" dirty="0">
                          <a:effectLst/>
                          <a:latin typeface="Metropolis" panose="020B0604020202020204" charset="0"/>
                        </a:rPr>
                        <a:t>Mt ore</a:t>
                      </a:r>
                      <a:endParaRPr lang="en-DK" sz="1600" b="0" dirty="0">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75A3A1"/>
                    </a:solidFill>
                  </a:tcPr>
                </a:tc>
                <a:tc>
                  <a:txBody>
                    <a:bodyPr/>
                    <a:lstStyle/>
                    <a:p>
                      <a:pPr algn="ctr">
                        <a:lnSpc>
                          <a:spcPts val="1700"/>
                        </a:lnSpc>
                        <a:spcAft>
                          <a:spcPts val="800"/>
                        </a:spcAft>
                      </a:pPr>
                      <a:r>
                        <a:rPr lang="en-US" sz="1600" b="0" dirty="0">
                          <a:effectLst/>
                          <a:latin typeface="Metropolis" panose="020B0604020202020204" charset="0"/>
                        </a:rPr>
                        <a:t> %C(g)</a:t>
                      </a:r>
                      <a:endParaRPr lang="en-DK" sz="1600" b="0" dirty="0">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75A3A1"/>
                    </a:solidFill>
                  </a:tcPr>
                </a:tc>
                <a:tc>
                  <a:txBody>
                    <a:bodyPr/>
                    <a:lstStyle/>
                    <a:p>
                      <a:pPr algn="ctr">
                        <a:lnSpc>
                          <a:spcPts val="1700"/>
                        </a:lnSpc>
                        <a:spcAft>
                          <a:spcPts val="800"/>
                        </a:spcAft>
                      </a:pPr>
                      <a:r>
                        <a:rPr lang="en-US" sz="1600" b="0" dirty="0">
                          <a:effectLst/>
                          <a:latin typeface="Metropolis" panose="020B0604020202020204" charset="0"/>
                        </a:rPr>
                        <a:t>Mt graphite </a:t>
                      </a:r>
                      <a:endParaRPr lang="en-DK" sz="1600" b="0" dirty="0">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75A3A1"/>
                    </a:solidFill>
                  </a:tcPr>
                </a:tc>
                <a:extLst>
                  <a:ext uri="{0D108BD9-81ED-4DB2-BD59-A6C34878D82A}">
                    <a16:rowId xmlns:a16="http://schemas.microsoft.com/office/drawing/2014/main" val="1158719924"/>
                  </a:ext>
                </a:extLst>
              </a:tr>
              <a:tr h="381818">
                <a:tc>
                  <a:txBody>
                    <a:bodyPr/>
                    <a:lstStyle/>
                    <a:p>
                      <a:pPr>
                        <a:lnSpc>
                          <a:spcPts val="1700"/>
                        </a:lnSpc>
                        <a:spcAft>
                          <a:spcPts val="800"/>
                        </a:spcAft>
                      </a:pPr>
                      <a:r>
                        <a:rPr lang="en-US" sz="1600" b="0" dirty="0">
                          <a:effectLst/>
                          <a:latin typeface="Metropolis" panose="020B0604020202020204" charset="0"/>
                        </a:rPr>
                        <a:t>Measured</a:t>
                      </a:r>
                      <a:endParaRPr lang="en-DK" sz="1600" b="0" dirty="0">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75A3A1"/>
                    </a:solidFill>
                  </a:tcPr>
                </a:tc>
                <a:tc>
                  <a:txBody>
                    <a:bodyPr/>
                    <a:lstStyle/>
                    <a:p>
                      <a:pPr algn="ctr">
                        <a:lnSpc>
                          <a:spcPts val="1700"/>
                        </a:lnSpc>
                        <a:spcAft>
                          <a:spcPts val="800"/>
                        </a:spcAft>
                      </a:pPr>
                      <a:r>
                        <a:rPr lang="en-US" sz="1600" b="0" dirty="0">
                          <a:solidFill>
                            <a:srgbClr val="254D58"/>
                          </a:solidFill>
                          <a:effectLst/>
                          <a:latin typeface="Metropolis" panose="020B0604020202020204" charset="0"/>
                        </a:rPr>
                        <a:t>1.26</a:t>
                      </a:r>
                      <a:endParaRPr lang="en-DK" sz="1600" b="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tc>
                  <a:txBody>
                    <a:bodyPr/>
                    <a:lstStyle/>
                    <a:p>
                      <a:pPr algn="ctr">
                        <a:lnSpc>
                          <a:spcPts val="1700"/>
                        </a:lnSpc>
                        <a:spcAft>
                          <a:spcPts val="800"/>
                        </a:spcAft>
                      </a:pPr>
                      <a:r>
                        <a:rPr lang="en-US" sz="1600" b="0" dirty="0">
                          <a:solidFill>
                            <a:srgbClr val="254D58"/>
                          </a:solidFill>
                          <a:effectLst/>
                          <a:latin typeface="Metropolis" panose="020B0604020202020204" charset="0"/>
                        </a:rPr>
                        <a:t>22.05</a:t>
                      </a:r>
                      <a:endParaRPr lang="en-DK" sz="1600" b="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tc>
                  <a:txBody>
                    <a:bodyPr/>
                    <a:lstStyle/>
                    <a:p>
                      <a:pPr algn="ctr">
                        <a:lnSpc>
                          <a:spcPts val="1700"/>
                        </a:lnSpc>
                        <a:spcAft>
                          <a:spcPts val="800"/>
                        </a:spcAft>
                      </a:pPr>
                      <a:r>
                        <a:rPr lang="en-US" sz="1600" b="0" dirty="0">
                          <a:solidFill>
                            <a:srgbClr val="254D58"/>
                          </a:solidFill>
                          <a:effectLst/>
                          <a:latin typeface="Metropolis" panose="020B0604020202020204" charset="0"/>
                        </a:rPr>
                        <a:t>0.28</a:t>
                      </a:r>
                      <a:endParaRPr lang="en-DK" sz="1600" b="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extLst>
                  <a:ext uri="{0D108BD9-81ED-4DB2-BD59-A6C34878D82A}">
                    <a16:rowId xmlns:a16="http://schemas.microsoft.com/office/drawing/2014/main" val="809530516"/>
                  </a:ext>
                </a:extLst>
              </a:tr>
              <a:tr h="381818">
                <a:tc>
                  <a:txBody>
                    <a:bodyPr/>
                    <a:lstStyle/>
                    <a:p>
                      <a:pPr>
                        <a:lnSpc>
                          <a:spcPts val="1700"/>
                        </a:lnSpc>
                        <a:spcAft>
                          <a:spcPts val="800"/>
                        </a:spcAft>
                      </a:pPr>
                      <a:r>
                        <a:rPr lang="en-US" sz="1600" b="0" dirty="0">
                          <a:effectLst/>
                          <a:latin typeface="Metropolis" panose="020B0604020202020204" charset="0"/>
                        </a:rPr>
                        <a:t>Indicated</a:t>
                      </a:r>
                      <a:endParaRPr lang="en-DK" sz="1600" b="0" dirty="0">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75A3A1"/>
                    </a:solidFill>
                  </a:tcPr>
                </a:tc>
                <a:tc>
                  <a:txBody>
                    <a:bodyPr/>
                    <a:lstStyle/>
                    <a:p>
                      <a:pPr algn="ctr">
                        <a:lnSpc>
                          <a:spcPts val="1700"/>
                        </a:lnSpc>
                        <a:spcAft>
                          <a:spcPts val="800"/>
                        </a:spcAft>
                      </a:pPr>
                      <a:r>
                        <a:rPr lang="en-US" sz="1600" b="0" dirty="0">
                          <a:solidFill>
                            <a:srgbClr val="254D58"/>
                          </a:solidFill>
                          <a:effectLst/>
                          <a:latin typeface="Metropolis" panose="020B0604020202020204" charset="0"/>
                        </a:rPr>
                        <a:t>6.12</a:t>
                      </a:r>
                      <a:endParaRPr lang="en-DK" sz="1600" b="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tc>
                  <a:txBody>
                    <a:bodyPr/>
                    <a:lstStyle/>
                    <a:p>
                      <a:pPr algn="ctr">
                        <a:lnSpc>
                          <a:spcPts val="1700"/>
                        </a:lnSpc>
                        <a:spcAft>
                          <a:spcPts val="800"/>
                        </a:spcAft>
                      </a:pPr>
                      <a:r>
                        <a:rPr lang="en-US" sz="1600" b="0" dirty="0">
                          <a:solidFill>
                            <a:srgbClr val="254D58"/>
                          </a:solidFill>
                          <a:effectLst/>
                          <a:latin typeface="Metropolis" panose="020B0604020202020204" charset="0"/>
                        </a:rPr>
                        <a:t>21.04</a:t>
                      </a:r>
                      <a:endParaRPr lang="en-DK" sz="1600" b="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tc>
                  <a:txBody>
                    <a:bodyPr/>
                    <a:lstStyle/>
                    <a:p>
                      <a:pPr algn="ctr">
                        <a:lnSpc>
                          <a:spcPts val="1700"/>
                        </a:lnSpc>
                        <a:spcAft>
                          <a:spcPts val="800"/>
                        </a:spcAft>
                      </a:pPr>
                      <a:r>
                        <a:rPr lang="en-US" sz="1600" b="0" dirty="0">
                          <a:solidFill>
                            <a:srgbClr val="254D58"/>
                          </a:solidFill>
                          <a:effectLst/>
                          <a:latin typeface="Metropolis" panose="020B0604020202020204" charset="0"/>
                        </a:rPr>
                        <a:t>1.29</a:t>
                      </a:r>
                      <a:endParaRPr lang="en-DK" sz="1600" b="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extLst>
                  <a:ext uri="{0D108BD9-81ED-4DB2-BD59-A6C34878D82A}">
                    <a16:rowId xmlns:a16="http://schemas.microsoft.com/office/drawing/2014/main" val="1566992536"/>
                  </a:ext>
                </a:extLst>
              </a:tr>
              <a:tr h="381818">
                <a:tc>
                  <a:txBody>
                    <a:bodyPr/>
                    <a:lstStyle/>
                    <a:p>
                      <a:pPr>
                        <a:lnSpc>
                          <a:spcPts val="1700"/>
                        </a:lnSpc>
                        <a:spcAft>
                          <a:spcPts val="800"/>
                        </a:spcAft>
                      </a:pPr>
                      <a:r>
                        <a:rPr lang="en-US" sz="1600" b="0">
                          <a:effectLst/>
                          <a:latin typeface="Metropolis" panose="020B0604020202020204" charset="0"/>
                        </a:rPr>
                        <a:t>Total Measured + Indicated</a:t>
                      </a:r>
                      <a:endParaRPr lang="en-DK" sz="1600" b="0">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75A3A1"/>
                    </a:solidFill>
                  </a:tcPr>
                </a:tc>
                <a:tc>
                  <a:txBody>
                    <a:bodyPr/>
                    <a:lstStyle/>
                    <a:p>
                      <a:pPr algn="ctr">
                        <a:lnSpc>
                          <a:spcPts val="1700"/>
                        </a:lnSpc>
                        <a:spcAft>
                          <a:spcPts val="800"/>
                        </a:spcAft>
                      </a:pPr>
                      <a:r>
                        <a:rPr lang="en-US" sz="1600" b="0" dirty="0">
                          <a:solidFill>
                            <a:srgbClr val="254D58"/>
                          </a:solidFill>
                          <a:effectLst/>
                          <a:latin typeface="Metropolis" panose="020B0604020202020204" charset="0"/>
                        </a:rPr>
                        <a:t>7.38</a:t>
                      </a:r>
                      <a:endParaRPr lang="en-DK" sz="1600" b="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tc>
                  <a:txBody>
                    <a:bodyPr/>
                    <a:lstStyle/>
                    <a:p>
                      <a:pPr algn="ctr">
                        <a:lnSpc>
                          <a:spcPts val="1700"/>
                        </a:lnSpc>
                        <a:spcAft>
                          <a:spcPts val="800"/>
                        </a:spcAft>
                      </a:pPr>
                      <a:r>
                        <a:rPr lang="en-US" sz="1600" b="0" dirty="0">
                          <a:solidFill>
                            <a:srgbClr val="254D58"/>
                          </a:solidFill>
                          <a:effectLst/>
                          <a:latin typeface="Metropolis" panose="020B0604020202020204" charset="0"/>
                        </a:rPr>
                        <a:t>21.21</a:t>
                      </a:r>
                      <a:endParaRPr lang="en-DK" sz="1600" b="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tc>
                  <a:txBody>
                    <a:bodyPr/>
                    <a:lstStyle/>
                    <a:p>
                      <a:pPr algn="ctr">
                        <a:lnSpc>
                          <a:spcPts val="1700"/>
                        </a:lnSpc>
                        <a:spcAft>
                          <a:spcPts val="800"/>
                        </a:spcAft>
                      </a:pPr>
                      <a:r>
                        <a:rPr lang="en-US" sz="1600" b="0" dirty="0">
                          <a:solidFill>
                            <a:srgbClr val="254D58"/>
                          </a:solidFill>
                          <a:effectLst/>
                          <a:latin typeface="Metropolis" panose="020B0604020202020204" charset="0"/>
                        </a:rPr>
                        <a:t>1.57</a:t>
                      </a:r>
                      <a:endParaRPr lang="en-DK" sz="1600" b="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extLst>
                  <a:ext uri="{0D108BD9-81ED-4DB2-BD59-A6C34878D82A}">
                    <a16:rowId xmlns:a16="http://schemas.microsoft.com/office/drawing/2014/main" val="668320555"/>
                  </a:ext>
                </a:extLst>
              </a:tr>
              <a:tr h="381818">
                <a:tc>
                  <a:txBody>
                    <a:bodyPr/>
                    <a:lstStyle/>
                    <a:p>
                      <a:pPr>
                        <a:lnSpc>
                          <a:spcPts val="1700"/>
                        </a:lnSpc>
                        <a:spcAft>
                          <a:spcPts val="800"/>
                        </a:spcAft>
                      </a:pPr>
                      <a:r>
                        <a:rPr lang="en-US" sz="1600" b="0" dirty="0">
                          <a:effectLst/>
                          <a:latin typeface="Metropolis" panose="020B0604020202020204" charset="0"/>
                        </a:rPr>
                        <a:t>Inferred</a:t>
                      </a:r>
                      <a:endParaRPr lang="en-DK" sz="1600" b="0" dirty="0">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75A3A1"/>
                    </a:solidFill>
                  </a:tcPr>
                </a:tc>
                <a:tc>
                  <a:txBody>
                    <a:bodyPr/>
                    <a:lstStyle/>
                    <a:p>
                      <a:pPr algn="ctr">
                        <a:lnSpc>
                          <a:spcPts val="1700"/>
                        </a:lnSpc>
                        <a:spcAft>
                          <a:spcPts val="800"/>
                        </a:spcAft>
                      </a:pPr>
                      <a:r>
                        <a:rPr lang="en-US" sz="1600" b="0">
                          <a:solidFill>
                            <a:srgbClr val="254D58"/>
                          </a:solidFill>
                          <a:effectLst/>
                          <a:latin typeface="Metropolis" panose="020B0604020202020204" charset="0"/>
                        </a:rPr>
                        <a:t>15.67</a:t>
                      </a:r>
                      <a:endParaRPr lang="en-DK" sz="1600" b="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tc>
                  <a:txBody>
                    <a:bodyPr/>
                    <a:lstStyle/>
                    <a:p>
                      <a:pPr algn="ctr">
                        <a:lnSpc>
                          <a:spcPts val="1700"/>
                        </a:lnSpc>
                        <a:spcAft>
                          <a:spcPts val="800"/>
                        </a:spcAft>
                      </a:pPr>
                      <a:r>
                        <a:rPr lang="en-US" sz="1600" b="0" dirty="0">
                          <a:solidFill>
                            <a:srgbClr val="254D58"/>
                          </a:solidFill>
                          <a:effectLst/>
                          <a:latin typeface="Metropolis" panose="020B0604020202020204" charset="0"/>
                        </a:rPr>
                        <a:t>20.04</a:t>
                      </a:r>
                      <a:endParaRPr lang="en-DK" sz="1600" b="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tc>
                  <a:txBody>
                    <a:bodyPr/>
                    <a:lstStyle/>
                    <a:p>
                      <a:pPr algn="ctr">
                        <a:lnSpc>
                          <a:spcPts val="1700"/>
                        </a:lnSpc>
                        <a:spcAft>
                          <a:spcPts val="800"/>
                        </a:spcAft>
                      </a:pPr>
                      <a:r>
                        <a:rPr lang="en-US" sz="1600" b="0" dirty="0">
                          <a:solidFill>
                            <a:srgbClr val="254D58"/>
                          </a:solidFill>
                          <a:effectLst/>
                          <a:latin typeface="Metropolis" panose="020B0604020202020204" charset="0"/>
                        </a:rPr>
                        <a:t>3.14</a:t>
                      </a:r>
                      <a:endParaRPr lang="en-DK" sz="1600" b="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extLst>
                  <a:ext uri="{0D108BD9-81ED-4DB2-BD59-A6C34878D82A}">
                    <a16:rowId xmlns:a16="http://schemas.microsoft.com/office/drawing/2014/main" val="1119963646"/>
                  </a:ext>
                </a:extLst>
              </a:tr>
              <a:tr h="381818">
                <a:tc>
                  <a:txBody>
                    <a:bodyPr/>
                    <a:lstStyle/>
                    <a:p>
                      <a:pPr>
                        <a:lnSpc>
                          <a:spcPts val="1700"/>
                        </a:lnSpc>
                        <a:spcAft>
                          <a:spcPts val="800"/>
                        </a:spcAft>
                      </a:pPr>
                      <a:r>
                        <a:rPr lang="en-US" sz="1600" b="1" dirty="0">
                          <a:effectLst/>
                          <a:latin typeface="Metropolis" panose="020B0604020202020204" charset="0"/>
                        </a:rPr>
                        <a:t>Total Resources</a:t>
                      </a:r>
                      <a:endParaRPr lang="en-DK" sz="1600" b="1" dirty="0">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75A3A1"/>
                    </a:solidFill>
                  </a:tcPr>
                </a:tc>
                <a:tc>
                  <a:txBody>
                    <a:bodyPr/>
                    <a:lstStyle/>
                    <a:p>
                      <a:pPr algn="ctr">
                        <a:lnSpc>
                          <a:spcPts val="1700"/>
                        </a:lnSpc>
                        <a:spcAft>
                          <a:spcPts val="800"/>
                        </a:spcAft>
                      </a:pPr>
                      <a:r>
                        <a:rPr lang="en-US" sz="1600" b="1" i="0" dirty="0">
                          <a:solidFill>
                            <a:srgbClr val="254D58"/>
                          </a:solidFill>
                          <a:effectLst/>
                          <a:latin typeface="Metropolis" panose="020B0604020202020204" charset="0"/>
                        </a:rPr>
                        <a:t>23.05</a:t>
                      </a:r>
                      <a:endParaRPr lang="en-DK" sz="1600" b="1" i="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tc>
                  <a:txBody>
                    <a:bodyPr/>
                    <a:lstStyle/>
                    <a:p>
                      <a:pPr algn="ctr">
                        <a:lnSpc>
                          <a:spcPts val="1700"/>
                        </a:lnSpc>
                        <a:spcAft>
                          <a:spcPts val="800"/>
                        </a:spcAft>
                      </a:pPr>
                      <a:r>
                        <a:rPr lang="en-US" sz="1600" b="1" i="0" dirty="0">
                          <a:solidFill>
                            <a:srgbClr val="254D58"/>
                          </a:solidFill>
                          <a:effectLst/>
                          <a:latin typeface="Metropolis" panose="020B0604020202020204" charset="0"/>
                        </a:rPr>
                        <a:t>20.41</a:t>
                      </a:r>
                      <a:endParaRPr lang="en-DK" sz="1600" b="1" i="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tc>
                  <a:txBody>
                    <a:bodyPr/>
                    <a:lstStyle/>
                    <a:p>
                      <a:pPr algn="ctr">
                        <a:lnSpc>
                          <a:spcPts val="1700"/>
                        </a:lnSpc>
                        <a:spcAft>
                          <a:spcPts val="800"/>
                        </a:spcAft>
                      </a:pPr>
                      <a:r>
                        <a:rPr lang="en-US" sz="1600" b="1" i="0" dirty="0">
                          <a:solidFill>
                            <a:srgbClr val="254D58"/>
                          </a:solidFill>
                          <a:effectLst/>
                          <a:latin typeface="Metropolis" panose="020B0604020202020204" charset="0"/>
                        </a:rPr>
                        <a:t>4.71</a:t>
                      </a:r>
                      <a:endParaRPr lang="en-DK" sz="1600" b="1" i="0" dirty="0">
                        <a:solidFill>
                          <a:srgbClr val="254D58"/>
                        </a:solidFill>
                        <a:effectLst/>
                        <a:latin typeface="Metropolis" panose="020B0604020202020204" charset="0"/>
                        <a:ea typeface="Calibri" panose="020F0502020204030204" pitchFamily="34" charset="0"/>
                        <a:cs typeface="Times New Roman" panose="02020603050405020304" pitchFamily="18" charset="0"/>
                      </a:endParaRPr>
                    </a:p>
                  </a:txBody>
                  <a:tcPr marL="67790" marR="67790" marT="0" marB="0" anchor="ctr">
                    <a:solidFill>
                      <a:srgbClr val="C3DEDC"/>
                    </a:solidFill>
                  </a:tcPr>
                </a:tc>
                <a:extLst>
                  <a:ext uri="{0D108BD9-81ED-4DB2-BD59-A6C34878D82A}">
                    <a16:rowId xmlns:a16="http://schemas.microsoft.com/office/drawing/2014/main" val="4182946000"/>
                  </a:ext>
                </a:extLst>
              </a:tr>
            </a:tbl>
          </a:graphicData>
        </a:graphic>
      </p:graphicFrame>
      <p:pic>
        <p:nvPicPr>
          <p:cNvPr id="2" name="Picture 1" descr="A screenshot of a computer generated image&#10;&#10;Description automatically generated with low confidence">
            <a:extLst>
              <a:ext uri="{FF2B5EF4-FFF2-40B4-BE49-F238E27FC236}">
                <a16:creationId xmlns:a16="http://schemas.microsoft.com/office/drawing/2014/main" id="{B76629C1-566C-A394-1FA0-F2879F49AD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4635" y="845508"/>
            <a:ext cx="4736617" cy="2817522"/>
          </a:xfrm>
          <a:prstGeom prst="rect">
            <a:avLst/>
          </a:prstGeom>
        </p:spPr>
      </p:pic>
      <p:sp>
        <p:nvSpPr>
          <p:cNvPr id="19" name="TextBox 18">
            <a:extLst>
              <a:ext uri="{FF2B5EF4-FFF2-40B4-BE49-F238E27FC236}">
                <a16:creationId xmlns:a16="http://schemas.microsoft.com/office/drawing/2014/main" id="{E743AE3F-DFA0-BE49-F067-2F7F97C42581}"/>
              </a:ext>
            </a:extLst>
          </p:cNvPr>
          <p:cNvSpPr txBox="1"/>
          <p:nvPr/>
        </p:nvSpPr>
        <p:spPr>
          <a:xfrm>
            <a:off x="224769" y="3331043"/>
            <a:ext cx="4033476" cy="523220"/>
          </a:xfrm>
          <a:prstGeom prst="rect">
            <a:avLst/>
          </a:prstGeom>
          <a:solidFill>
            <a:schemeClr val="bg1"/>
          </a:solidFill>
        </p:spPr>
        <p:txBody>
          <a:bodyPr wrap="none" rtlCol="0">
            <a:spAutoFit/>
          </a:bodyPr>
          <a:lstStyle/>
          <a:p>
            <a:r>
              <a:rPr lang="en-DK" sz="1600" b="1" dirty="0">
                <a:solidFill>
                  <a:srgbClr val="254D58"/>
                </a:solidFill>
                <a:latin typeface="Metropolis" pitchFamily="2" charset="77"/>
              </a:rPr>
              <a:t>Amitsoq – world-class grades</a:t>
            </a:r>
            <a:endParaRPr lang="en-GB" sz="1600" b="1" dirty="0">
              <a:solidFill>
                <a:srgbClr val="254D58"/>
              </a:solidFill>
              <a:latin typeface="Metropolis" pitchFamily="2" charset="77"/>
            </a:endParaRPr>
          </a:p>
          <a:p>
            <a:r>
              <a:rPr lang="en-GB" sz="1200" dirty="0">
                <a:solidFill>
                  <a:srgbClr val="254D58"/>
                </a:solidFill>
                <a:latin typeface="Metropolis" pitchFamily="2" charset="77"/>
              </a:rPr>
              <a:t>Natural Flake Graphite Deposits under development</a:t>
            </a:r>
            <a:endParaRPr lang="en-DK" sz="1200" dirty="0">
              <a:solidFill>
                <a:srgbClr val="254D58"/>
              </a:solidFill>
              <a:latin typeface="Metropolis" pitchFamily="2" charset="77"/>
            </a:endParaRPr>
          </a:p>
        </p:txBody>
      </p:sp>
      <p:graphicFrame>
        <p:nvGraphicFramePr>
          <p:cNvPr id="7" name="Chart 6">
            <a:extLst>
              <a:ext uri="{FF2B5EF4-FFF2-40B4-BE49-F238E27FC236}">
                <a16:creationId xmlns:a16="http://schemas.microsoft.com/office/drawing/2014/main" id="{868127F4-B538-1CAA-00F2-5B56598FD8AD}"/>
              </a:ext>
            </a:extLst>
          </p:cNvPr>
          <p:cNvGraphicFramePr/>
          <p:nvPr/>
        </p:nvGraphicFramePr>
        <p:xfrm>
          <a:off x="301004" y="3789689"/>
          <a:ext cx="11340248" cy="268731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816A17B-8D64-506A-F887-656DCF71372D}"/>
              </a:ext>
            </a:extLst>
          </p:cNvPr>
          <p:cNvSpPr txBox="1"/>
          <p:nvPr/>
        </p:nvSpPr>
        <p:spPr>
          <a:xfrm>
            <a:off x="6904635" y="6392168"/>
            <a:ext cx="3725527" cy="215444"/>
          </a:xfrm>
          <a:prstGeom prst="rect">
            <a:avLst/>
          </a:prstGeom>
          <a:noFill/>
        </p:spPr>
        <p:txBody>
          <a:bodyPr wrap="square" rtlCol="0">
            <a:spAutoFit/>
          </a:bodyPr>
          <a:lstStyle/>
          <a:p>
            <a:r>
              <a:rPr lang="en-GB" sz="800" i="1" dirty="0">
                <a:solidFill>
                  <a:srgbClr val="75A3A1"/>
                </a:solidFill>
                <a:effectLst/>
                <a:latin typeface="Metropolis" pitchFamily="2" charset="77"/>
              </a:rPr>
              <a:t>Source: Public information as at 13 May 2025</a:t>
            </a:r>
            <a:endParaRPr lang="en-DK" sz="900" i="1" dirty="0">
              <a:solidFill>
                <a:srgbClr val="75A3A1"/>
              </a:solidFill>
              <a:latin typeface="Metropolis" pitchFamily="2" charset="77"/>
            </a:endParaRPr>
          </a:p>
        </p:txBody>
      </p:sp>
      <p:pic>
        <p:nvPicPr>
          <p:cNvPr id="5" name="Picture 4" descr="A logo with letters and numbers&#10;&#10;Description automatically generated">
            <a:extLst>
              <a:ext uri="{FF2B5EF4-FFF2-40B4-BE49-F238E27FC236}">
                <a16:creationId xmlns:a16="http://schemas.microsoft.com/office/drawing/2014/main" id="{61D719FB-F746-D1B9-AC06-94F9899A8F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3856" y="6477603"/>
            <a:ext cx="2317212" cy="357768"/>
          </a:xfrm>
          <a:prstGeom prst="rect">
            <a:avLst/>
          </a:prstGeom>
        </p:spPr>
      </p:pic>
      <p:sp>
        <p:nvSpPr>
          <p:cNvPr id="8" name="Slide Number Placeholder 10">
            <a:extLst>
              <a:ext uri="{FF2B5EF4-FFF2-40B4-BE49-F238E27FC236}">
                <a16:creationId xmlns:a16="http://schemas.microsoft.com/office/drawing/2014/main" id="{ED6E062B-A156-D6DD-88BA-3E2CC941A885}"/>
              </a:ext>
            </a:extLst>
          </p:cNvPr>
          <p:cNvSpPr txBox="1">
            <a:spLocks/>
          </p:cNvSpPr>
          <p:nvPr/>
        </p:nvSpPr>
        <p:spPr>
          <a:xfrm>
            <a:off x="453404" y="6540397"/>
            <a:ext cx="537196" cy="3538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5C097-F9D3-5445-ACB1-61409225E071}" type="slidenum">
              <a:rPr lang="en-US" smtClean="0">
                <a:solidFill>
                  <a:srgbClr val="254D58"/>
                </a:solidFill>
              </a:rPr>
              <a:pPr/>
              <a:t>9</a:t>
            </a:fld>
            <a:endParaRPr lang="en-US">
              <a:solidFill>
                <a:srgbClr val="254D58"/>
              </a:solidFill>
            </a:endParaRPr>
          </a:p>
        </p:txBody>
      </p:sp>
    </p:spTree>
    <p:extLst>
      <p:ext uri="{BB962C8B-B14F-4D97-AF65-F5344CB8AC3E}">
        <p14:creationId xmlns:p14="http://schemas.microsoft.com/office/powerpoint/2010/main" val="331844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a903b84-dee7-48ec-bef4-825efbcbf433">
      <Terms xmlns="http://schemas.microsoft.com/office/infopath/2007/PartnerControls"/>
    </lcf76f155ced4ddcb4097134ff3c332f>
    <TaxCatchAll xmlns="1bab102b-4742-4273-8727-b584ff6c0030" xsi:nil="true"/>
    <preview xmlns="da903b84-dee7-48ec-bef4-825efbcbf43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CCD4121116434EB38DDB1D7630CF54" ma:contentTypeVersion="18" ma:contentTypeDescription="Create a new document." ma:contentTypeScope="" ma:versionID="548462b6d25f119b7ac1fe6be45d81f2">
  <xsd:schema xmlns:xsd="http://www.w3.org/2001/XMLSchema" xmlns:xs="http://www.w3.org/2001/XMLSchema" xmlns:p="http://schemas.microsoft.com/office/2006/metadata/properties" xmlns:ns2="da903b84-dee7-48ec-bef4-825efbcbf433" xmlns:ns3="1bab102b-4742-4273-8727-b584ff6c0030" targetNamespace="http://schemas.microsoft.com/office/2006/metadata/properties" ma:root="true" ma:fieldsID="d59af1e4e36159ffd0eb71d05485a060" ns2:_="" ns3:_="">
    <xsd:import namespace="da903b84-dee7-48ec-bef4-825efbcbf433"/>
    <xsd:import namespace="1bab102b-4742-4273-8727-b584ff6c003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preview"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903b84-dee7-48ec-bef4-825efbcbf4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1e49b88-f36b-4cab-9127-65c90193c9d6" ma:termSetId="09814cd3-568e-fe90-9814-8d621ff8fb84" ma:anchorId="fba54fb3-c3e1-fe81-a776-ca4b69148c4d" ma:open="true" ma:isKeyword="false">
      <xsd:complexType>
        <xsd:sequence>
          <xsd:element ref="pc:Terms" minOccurs="0" maxOccurs="1"/>
        </xsd:sequence>
      </xsd:complexType>
    </xsd:element>
    <xsd:element name="preview" ma:index="24" nillable="true" ma:displayName="preview" ma:format="Thumbnail" ma:internalName="preview">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ab102b-4742-4273-8727-b584ff6c003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c22da1-8935-4abb-80cc-e9126f187922}" ma:internalName="TaxCatchAll" ma:showField="CatchAllData" ma:web="1bab102b-4742-4273-8727-b584ff6c00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DE4C65-F486-4D2E-863F-4E6EFBA8A0D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bab102b-4742-4273-8727-b584ff6c0030"/>
    <ds:schemaRef ds:uri="da903b84-dee7-48ec-bef4-825efbcbf433"/>
    <ds:schemaRef ds:uri="http://www.w3.org/XML/1998/namespace"/>
    <ds:schemaRef ds:uri="http://purl.org/dc/dcmitype/"/>
  </ds:schemaRefs>
</ds:datastoreItem>
</file>

<file path=customXml/itemProps2.xml><?xml version="1.0" encoding="utf-8"?>
<ds:datastoreItem xmlns:ds="http://schemas.openxmlformats.org/officeDocument/2006/customXml" ds:itemID="{05D1E8E8-F0A3-435A-B1D7-835A52616A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903b84-dee7-48ec-bef4-825efbcbf433"/>
    <ds:schemaRef ds:uri="1bab102b-4742-4273-8727-b584ff6c00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78063A-1620-4DAA-BB56-45BACF1266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88745</TotalTime>
  <Words>2855</Words>
  <Application>Microsoft Macintosh PowerPoint</Application>
  <PresentationFormat>Widescreen</PresentationFormat>
  <Paragraphs>368</Paragraphs>
  <Slides>21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Metropolis Medium</vt:lpstr>
      <vt:lpstr>Metropolis</vt:lpstr>
      <vt:lpstr>Symbol</vt:lpstr>
      <vt:lpstr>Arial</vt:lpstr>
      <vt:lpstr>Office Theme</vt:lpstr>
      <vt:lpstr>PowerPoint Presentation</vt:lpstr>
      <vt:lpstr>Disclaimer</vt:lpstr>
      <vt:lpstr>Presentation overview</vt:lpstr>
      <vt:lpstr>EIFO Financing: €5.2M Convertible Loan Facility</vt:lpstr>
      <vt:lpstr>Graphite – Indispensable for the Energy Transition and Defence </vt:lpstr>
      <vt:lpstr>Graphite – Chinese dominance along entire value chain</vt:lpstr>
      <vt:lpstr>GreenRoc’s Upstream and Midstream business: Graphite Concentrate to AAM</vt:lpstr>
      <vt:lpstr>Amitsoq – Multi-decade graphite supply potential</vt:lpstr>
      <vt:lpstr>Amitsoq – Large and exceptionally high-grade resource</vt:lpstr>
      <vt:lpstr>Strong Project Economics, Mine / AAM plant</vt:lpstr>
      <vt:lpstr>EIFO Financing: €5.2M Loan Facility</vt:lpstr>
      <vt:lpstr>AAM Pilot Plant. Possible location in Hørsholm, Denmark</vt:lpstr>
      <vt:lpstr>AAM Pilot Plant</vt:lpstr>
      <vt:lpstr>Amitsoq: Bulk Sampling completed, Oct, 2025</vt:lpstr>
      <vt:lpstr>Amitsoq – Exploitation Licence Application</vt:lpstr>
      <vt:lpstr>Roadmap to Primary Concentrate and AAM Production</vt:lpstr>
      <vt:lpstr>PowerPoint Presentation</vt:lpstr>
      <vt:lpstr>EIFO Financing: €5.2M Convertible Loan Facility</vt:lpstr>
      <vt:lpstr>Flexible Graphite – Amitsoq graphite well suited as feedstock</vt:lpstr>
      <vt:lpstr>AAM – Amitsoq graphite highly suitable for processing into AAM </vt:lpstr>
      <vt:lpstr>Looming graphite supply deficit and scarce European supplies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Victoria Ballantyne</dc:creator>
  <cp:keywords/>
  <dc:description/>
  <cp:lastModifiedBy>Stefan Bernstein</cp:lastModifiedBy>
  <cp:revision>762</cp:revision>
  <cp:lastPrinted>2024-09-09T13:12:14Z</cp:lastPrinted>
  <dcterms:created xsi:type="dcterms:W3CDTF">2021-07-05T13:33:55Z</dcterms:created>
  <dcterms:modified xsi:type="dcterms:W3CDTF">2025-10-24T08:21:30Z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0x0101005FCCD4121116434EB38DDB1D7630CF54</vt:lpwstr>
  </property>
  <property fmtid="{D5CDD505-2E9C-101B-9397-08002B2CF9AE}" pid="3" name="MediaServiceImageTags">
    <vt:lpwstr/>
  </property>
</Properties>
</file>