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comments/modernComment_162_94F8AB6F.xml" ContentType="application/vnd.ms-powerpoint.comments+xml"/>
  <Override PartName="/ppt/comments/modernComment_17C_44E44D3F.xml" ContentType="application/vnd.ms-powerpoint.comment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sldIdLst>
    <p:sldId id="333" r:id="rId5"/>
    <p:sldId id="343" r:id="rId6"/>
    <p:sldId id="347" r:id="rId7"/>
    <p:sldId id="388" r:id="rId8"/>
    <p:sldId id="348" r:id="rId9"/>
    <p:sldId id="374" r:id="rId10"/>
    <p:sldId id="349" r:id="rId11"/>
    <p:sldId id="383" r:id="rId12"/>
    <p:sldId id="384" r:id="rId13"/>
    <p:sldId id="385" r:id="rId14"/>
    <p:sldId id="423" r:id="rId15"/>
    <p:sldId id="425" r:id="rId16"/>
    <p:sldId id="424" r:id="rId17"/>
    <p:sldId id="420" r:id="rId18"/>
    <p:sldId id="378" r:id="rId19"/>
    <p:sldId id="379" r:id="rId20"/>
    <p:sldId id="350" r:id="rId21"/>
    <p:sldId id="351" r:id="rId22"/>
    <p:sldId id="352" r:id="rId23"/>
    <p:sldId id="353" r:id="rId24"/>
    <p:sldId id="363" r:id="rId25"/>
    <p:sldId id="376" r:id="rId26"/>
    <p:sldId id="375" r:id="rId27"/>
    <p:sldId id="377" r:id="rId28"/>
    <p:sldId id="354" r:id="rId29"/>
    <p:sldId id="387" r:id="rId30"/>
    <p:sldId id="386" r:id="rId31"/>
    <p:sldId id="355" r:id="rId32"/>
    <p:sldId id="356" r:id="rId33"/>
    <p:sldId id="357" r:id="rId34"/>
    <p:sldId id="358" r:id="rId35"/>
    <p:sldId id="359" r:id="rId36"/>
    <p:sldId id="360" r:id="rId37"/>
    <p:sldId id="361" r:id="rId38"/>
    <p:sldId id="362" r:id="rId39"/>
    <p:sldId id="380" r:id="rId40"/>
    <p:sldId id="367" r:id="rId41"/>
    <p:sldId id="368" r:id="rId42"/>
    <p:sldId id="369" r:id="rId43"/>
    <p:sldId id="370" r:id="rId44"/>
    <p:sldId id="371" r:id="rId45"/>
    <p:sldId id="372" r:id="rId46"/>
    <p:sldId id="381" r:id="rId47"/>
    <p:sldId id="382" r:id="rId48"/>
    <p:sldId id="390" r:id="rId49"/>
    <p:sldId id="373" r:id="rId50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DBB44B6-C981-C9CF-324D-C5F78003762B}" name="Kacey Skaw" initials="KS" userId="S::kskaw@lci1.com::316444fd-d5d1-45a4-918a-ba3be1ff64e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5A25"/>
    <a:srgbClr val="F15A22"/>
    <a:srgbClr val="00AAE7"/>
    <a:srgbClr val="FFFFFF"/>
    <a:srgbClr val="E7C7C9"/>
    <a:srgbClr val="C87E82"/>
    <a:srgbClr val="B34D52"/>
    <a:srgbClr val="7C3539"/>
    <a:srgbClr val="E92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A1EEA7-3451-4A89-B87F-BB429692EBA7}" v="6" dt="2025-12-30T18:54:52.7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024" autoAdjust="0"/>
    <p:restoredTop sz="94660"/>
  </p:normalViewPr>
  <p:slideViewPr>
    <p:cSldViewPr snapToGrid="0">
      <p:cViewPr varScale="1">
        <p:scale>
          <a:sx n="81" d="100"/>
          <a:sy n="81" d="100"/>
        </p:scale>
        <p:origin x="950" y="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microsoft.com/office/2018/10/relationships/authors" Target="author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cey Skaw" userId="316444fd-d5d1-45a4-918a-ba3be1ff64e0" providerId="ADAL" clId="{20278A43-0EFE-4D5D-BC0F-891A3F13FD6F}"/>
    <pc:docChg chg="custSel addSld modSld sldOrd">
      <pc:chgData name="Kacey Skaw" userId="316444fd-d5d1-45a4-918a-ba3be1ff64e0" providerId="ADAL" clId="{20278A43-0EFE-4D5D-BC0F-891A3F13FD6F}" dt="2025-12-30T18:55:04.567" v="42"/>
      <pc:docMkLst>
        <pc:docMk/>
      </pc:docMkLst>
      <pc:sldChg chg="addSp delSp modSp mod">
        <pc:chgData name="Kacey Skaw" userId="316444fd-d5d1-45a4-918a-ba3be1ff64e0" providerId="ADAL" clId="{20278A43-0EFE-4D5D-BC0F-891A3F13FD6F}" dt="2025-12-30T18:21:57.534" v="28" actId="14100"/>
        <pc:sldMkLst>
          <pc:docMk/>
          <pc:sldMk cId="2499324783" sldId="354"/>
        </pc:sldMkLst>
        <pc:spChg chg="mod">
          <ac:chgData name="Kacey Skaw" userId="316444fd-d5d1-45a4-918a-ba3be1ff64e0" providerId="ADAL" clId="{20278A43-0EFE-4D5D-BC0F-891A3F13FD6F}" dt="2025-12-30T18:21:07.605" v="10" actId="14100"/>
          <ac:spMkLst>
            <pc:docMk/>
            <pc:sldMk cId="2499324783" sldId="354"/>
            <ac:spMk id="3" creationId="{00000000-0000-0000-0000-000000000000}"/>
          </ac:spMkLst>
        </pc:spChg>
        <pc:spChg chg="add del mod">
          <ac:chgData name="Kacey Skaw" userId="316444fd-d5d1-45a4-918a-ba3be1ff64e0" providerId="ADAL" clId="{20278A43-0EFE-4D5D-BC0F-891A3F13FD6F}" dt="2025-12-30T18:21:30.628" v="22" actId="478"/>
          <ac:spMkLst>
            <pc:docMk/>
            <pc:sldMk cId="2499324783" sldId="354"/>
            <ac:spMk id="4" creationId="{73FAE827-BE2B-04DA-5113-9217B2E53BFF}"/>
          </ac:spMkLst>
        </pc:spChg>
        <pc:spChg chg="mod">
          <ac:chgData name="Kacey Skaw" userId="316444fd-d5d1-45a4-918a-ba3be1ff64e0" providerId="ADAL" clId="{20278A43-0EFE-4D5D-BC0F-891A3F13FD6F}" dt="2025-12-30T18:21:57.534" v="28" actId="14100"/>
          <ac:spMkLst>
            <pc:docMk/>
            <pc:sldMk cId="2499324783" sldId="354"/>
            <ac:spMk id="11" creationId="{1CDF8EA0-33DD-3C37-CE81-9EDBDA5BB0D2}"/>
          </ac:spMkLst>
        </pc:spChg>
        <pc:spChg chg="del mod ord">
          <ac:chgData name="Kacey Skaw" userId="316444fd-d5d1-45a4-918a-ba3be1ff64e0" providerId="ADAL" clId="{20278A43-0EFE-4D5D-BC0F-891A3F13FD6F}" dt="2025-12-30T18:21:23.708" v="19" actId="478"/>
          <ac:spMkLst>
            <pc:docMk/>
            <pc:sldMk cId="2499324783" sldId="354"/>
            <ac:spMk id="12" creationId="{41E4EB77-AA33-D7E5-8B3E-E1AE7A6AF00A}"/>
          </ac:spMkLst>
        </pc:spChg>
        <pc:spChg chg="del">
          <ac:chgData name="Kacey Skaw" userId="316444fd-d5d1-45a4-918a-ba3be1ff64e0" providerId="ADAL" clId="{20278A43-0EFE-4D5D-BC0F-891A3F13FD6F}" dt="2025-12-30T18:20:14.027" v="0" actId="478"/>
          <ac:spMkLst>
            <pc:docMk/>
            <pc:sldMk cId="2499324783" sldId="354"/>
            <ac:spMk id="13" creationId="{7429DE5D-21CD-2E56-EED9-65BB65280484}"/>
          </ac:spMkLst>
        </pc:spChg>
        <pc:spChg chg="del">
          <ac:chgData name="Kacey Skaw" userId="316444fd-d5d1-45a4-918a-ba3be1ff64e0" providerId="ADAL" clId="{20278A43-0EFE-4D5D-BC0F-891A3F13FD6F}" dt="2025-12-30T18:21:21.159" v="17" actId="478"/>
          <ac:spMkLst>
            <pc:docMk/>
            <pc:sldMk cId="2499324783" sldId="354"/>
            <ac:spMk id="14" creationId="{FB57C129-59EE-ECC9-2F1A-5536266CEEFE}"/>
          </ac:spMkLst>
        </pc:spChg>
        <pc:spChg chg="del">
          <ac:chgData name="Kacey Skaw" userId="316444fd-d5d1-45a4-918a-ba3be1ff64e0" providerId="ADAL" clId="{20278A43-0EFE-4D5D-BC0F-891A3F13FD6F}" dt="2025-12-30T18:21:22.283" v="18" actId="478"/>
          <ac:spMkLst>
            <pc:docMk/>
            <pc:sldMk cId="2499324783" sldId="354"/>
            <ac:spMk id="15" creationId="{A5B37432-2A9B-044E-196D-09C9DC65C7F9}"/>
          </ac:spMkLst>
        </pc:spChg>
        <pc:spChg chg="del">
          <ac:chgData name="Kacey Skaw" userId="316444fd-d5d1-45a4-918a-ba3be1ff64e0" providerId="ADAL" clId="{20278A43-0EFE-4D5D-BC0F-891A3F13FD6F}" dt="2025-12-30T18:21:18.283" v="15" actId="478"/>
          <ac:spMkLst>
            <pc:docMk/>
            <pc:sldMk cId="2499324783" sldId="354"/>
            <ac:spMk id="16" creationId="{8D4BEF06-8756-8E3C-05F8-4CCCEDC8B25D}"/>
          </ac:spMkLst>
        </pc:spChg>
        <pc:spChg chg="del">
          <ac:chgData name="Kacey Skaw" userId="316444fd-d5d1-45a4-918a-ba3be1ff64e0" providerId="ADAL" clId="{20278A43-0EFE-4D5D-BC0F-891A3F13FD6F}" dt="2025-12-30T18:21:19.842" v="16" actId="478"/>
          <ac:spMkLst>
            <pc:docMk/>
            <pc:sldMk cId="2499324783" sldId="354"/>
            <ac:spMk id="17" creationId="{E54FC265-94D9-EF83-5978-B7E55FDB54C0}"/>
          </ac:spMkLst>
        </pc:spChg>
        <pc:picChg chg="del">
          <ac:chgData name="Kacey Skaw" userId="316444fd-d5d1-45a4-918a-ba3be1ff64e0" providerId="ADAL" clId="{20278A43-0EFE-4D5D-BC0F-891A3F13FD6F}" dt="2025-12-30T18:20:57.702" v="6" actId="478"/>
          <ac:picMkLst>
            <pc:docMk/>
            <pc:sldMk cId="2499324783" sldId="354"/>
            <ac:picMk id="6" creationId="{E866CD65-2899-112B-0D30-ADA84800B86A}"/>
          </ac:picMkLst>
        </pc:picChg>
        <pc:picChg chg="add mod ord">
          <ac:chgData name="Kacey Skaw" userId="316444fd-d5d1-45a4-918a-ba3be1ff64e0" providerId="ADAL" clId="{20278A43-0EFE-4D5D-BC0F-891A3F13FD6F}" dt="2025-12-30T18:21:16.053" v="14" actId="167"/>
          <ac:picMkLst>
            <pc:docMk/>
            <pc:sldMk cId="2499324783" sldId="354"/>
            <ac:picMk id="7" creationId="{48EF0D10-37B1-F84C-42A4-0B91DAC806D4}"/>
          </ac:picMkLst>
        </pc:picChg>
      </pc:sldChg>
      <pc:sldChg chg="modSp add ord">
        <pc:chgData name="Kacey Skaw" userId="316444fd-d5d1-45a4-918a-ba3be1ff64e0" providerId="ADAL" clId="{20278A43-0EFE-4D5D-BC0F-891A3F13FD6F}" dt="2025-12-30T18:55:04.567" v="42"/>
        <pc:sldMkLst>
          <pc:docMk/>
          <pc:sldMk cId="64079756" sldId="420"/>
        </pc:sldMkLst>
        <pc:spChg chg="mod">
          <ac:chgData name="Kacey Skaw" userId="316444fd-d5d1-45a4-918a-ba3be1ff64e0" providerId="ADAL" clId="{20278A43-0EFE-4D5D-BC0F-891A3F13FD6F}" dt="2025-12-30T18:53:45.992" v="32"/>
          <ac:spMkLst>
            <pc:docMk/>
            <pc:sldMk cId="64079756" sldId="420"/>
            <ac:spMk id="2" creationId="{D12F839F-59BB-F63B-0A72-41F29C4BE006}"/>
          </ac:spMkLst>
        </pc:spChg>
      </pc:sldChg>
      <pc:sldChg chg="modSp add">
        <pc:chgData name="Kacey Skaw" userId="316444fd-d5d1-45a4-918a-ba3be1ff64e0" providerId="ADAL" clId="{20278A43-0EFE-4D5D-BC0F-891A3F13FD6F}" dt="2025-12-30T18:54:47.132" v="38"/>
        <pc:sldMkLst>
          <pc:docMk/>
          <pc:sldMk cId="871240311" sldId="423"/>
        </pc:sldMkLst>
        <pc:spChg chg="mod">
          <ac:chgData name="Kacey Skaw" userId="316444fd-d5d1-45a4-918a-ba3be1ff64e0" providerId="ADAL" clId="{20278A43-0EFE-4D5D-BC0F-891A3F13FD6F}" dt="2025-12-30T18:54:47.132" v="38"/>
          <ac:spMkLst>
            <pc:docMk/>
            <pc:sldMk cId="871240311" sldId="423"/>
            <ac:spMk id="2" creationId="{F1108EC5-458A-1891-DCCA-2C330960D371}"/>
          </ac:spMkLst>
        </pc:spChg>
      </pc:sldChg>
      <pc:sldChg chg="modSp add">
        <pc:chgData name="Kacey Skaw" userId="316444fd-d5d1-45a4-918a-ba3be1ff64e0" providerId="ADAL" clId="{20278A43-0EFE-4D5D-BC0F-891A3F13FD6F}" dt="2025-12-30T18:54:52.710" v="40"/>
        <pc:sldMkLst>
          <pc:docMk/>
          <pc:sldMk cId="1771727341" sldId="424"/>
        </pc:sldMkLst>
        <pc:spChg chg="mod">
          <ac:chgData name="Kacey Skaw" userId="316444fd-d5d1-45a4-918a-ba3be1ff64e0" providerId="ADAL" clId="{20278A43-0EFE-4D5D-BC0F-891A3F13FD6F}" dt="2025-12-30T18:54:52.710" v="40"/>
          <ac:spMkLst>
            <pc:docMk/>
            <pc:sldMk cId="1771727341" sldId="424"/>
            <ac:spMk id="2" creationId="{9A9F3AF3-8C1B-0A5C-BCEB-2DAF4D138BFD}"/>
          </ac:spMkLst>
        </pc:spChg>
      </pc:sldChg>
      <pc:sldChg chg="modSp add">
        <pc:chgData name="Kacey Skaw" userId="316444fd-d5d1-45a4-918a-ba3be1ff64e0" providerId="ADAL" clId="{20278A43-0EFE-4D5D-BC0F-891A3F13FD6F}" dt="2025-12-30T18:54:50.381" v="39"/>
        <pc:sldMkLst>
          <pc:docMk/>
          <pc:sldMk cId="3340901423" sldId="425"/>
        </pc:sldMkLst>
        <pc:spChg chg="mod">
          <ac:chgData name="Kacey Skaw" userId="316444fd-d5d1-45a4-918a-ba3be1ff64e0" providerId="ADAL" clId="{20278A43-0EFE-4D5D-BC0F-891A3F13FD6F}" dt="2025-12-30T18:54:50.381" v="39"/>
          <ac:spMkLst>
            <pc:docMk/>
            <pc:sldMk cId="3340901423" sldId="425"/>
            <ac:spMk id="2" creationId="{C2F67FEC-5EA9-3117-40D4-7BF12538823B}"/>
          </ac:spMkLst>
        </pc:spChg>
      </pc:sldChg>
    </pc:docChg>
  </pc:docChgLst>
</pc:chgInfo>
</file>

<file path=ppt/comments/modernComment_162_94F8AB6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8AFD067-D08D-48B5-B223-EE83750FE3B2}" authorId="{6DBB44B6-C981-C9CF-324D-C5F78003762B}" status="resolved" created="2024-09-30T14:20:35.761" complete="100000">
    <pc:sldMkLst xmlns:pc="http://schemas.microsoft.com/office/powerpoint/2013/main/command">
      <pc:docMk/>
      <pc:sldMk cId="2499324783" sldId="354"/>
    </pc:sldMkLst>
    <p188:txBody>
      <a:bodyPr/>
      <a:lstStyle/>
      <a:p>
        <a:r>
          <a:rPr lang="en-US"/>
          <a:t>Some image options to show chains and the two different bracket hangers
https://res.cloudinary.com/lci-cloudinary/image/upload/v1626730152/Photography/CURT/Lifestyle/Trailer_Safety_Chain_Holder_Bracket_23.jpg
https://res.cloudinary.com/lci-cloudinary/image/upload/v1724348814/Photography/CURT/Lifestyle/Trailer_Safety_Chain_Holder_Bracket_10.jpg</a:t>
        </a:r>
      </a:p>
    </p188:txBody>
  </p188:cm>
</p188:cmLst>
</file>

<file path=ppt/comments/modernComment_17C_44E44D3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3DBEF10-AA96-4ECA-B1A5-36182DC90145}" authorId="{6DBB44B6-C981-C9CF-324D-C5F78003762B}" status="resolved" created="2024-09-30T14:21:46.940" complete="100000">
    <pc:sldMkLst xmlns:pc="http://schemas.microsoft.com/office/powerpoint/2013/main/command">
      <pc:docMk/>
      <pc:sldMk cId="1155812671" sldId="380"/>
    </pc:sldMkLst>
    <p188:txBody>
      <a:bodyPr/>
      <a:lstStyle/>
      <a:p>
        <a:r>
          <a:rPr lang="en-US"/>
          <a:t>Let's add an image so they see how they mount to the trailer
https://res.cloudinary.com/lci-cloudinary/image/upload/v1666029228/Photography/CURT/Lifestyle/Heavy_Duty_Rubber_Wheel_Chock_22802_13.jpg</a:t>
        </a:r>
      </a:p>
    </p188:txBody>
  </p188:cm>
</p188:cmLst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spect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870" y="5151109"/>
            <a:ext cx="3956815" cy="1305093"/>
          </a:xfrm>
          <a:prstGeom prst="rect">
            <a:avLst/>
          </a:prstGeom>
        </p:spPr>
      </p:pic>
      <p:sp>
        <p:nvSpPr>
          <p:cNvPr id="11" name="Rectangle 10"/>
          <p:cNvSpPr>
            <a:spLocks noChangeAspect="1"/>
          </p:cNvSpPr>
          <p:nvPr userDrawn="1"/>
        </p:nvSpPr>
        <p:spPr>
          <a:xfrm>
            <a:off x="440286" y="614407"/>
            <a:ext cx="11751714" cy="19340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741037"/>
            <a:ext cx="10993549" cy="1011569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1775783"/>
            <a:ext cx="10993546" cy="59032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  <a:p>
            <a:r>
              <a:rPr lang="en-US" dirty="0"/>
              <a:t>Date goes here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-683"/>
            <a:ext cx="12192000" cy="9226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952" y="122728"/>
            <a:ext cx="1996336" cy="6584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7562" y="142626"/>
            <a:ext cx="8336227" cy="637003"/>
          </a:xfrm>
          <a:prstGeom prst="rect">
            <a:avLst/>
          </a:prstGeom>
        </p:spPr>
        <p:txBody>
          <a:bodyPr anchor="ctr"/>
          <a:lstStyle>
            <a:lvl1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81192" y="1143001"/>
            <a:ext cx="11029615" cy="4707466"/>
          </a:xfrm>
          <a:prstGeom prst="rect">
            <a:avLst/>
          </a:prstGeom>
        </p:spPr>
        <p:txBody>
          <a:bodyPr anchor="t"/>
          <a:lstStyle>
            <a:lvl1pPr marL="306000" indent="-306000">
              <a:buFont typeface="Wingdings 2" panose="05020102010507070707" pitchFamily="18" charset="2"/>
              <a:buChar char=""/>
              <a:defRPr sz="1600" baseline="0">
                <a:latin typeface="Arial" panose="020B0604020202020204" pitchFamily="34" charset="0"/>
              </a:defRPr>
            </a:lvl1pPr>
            <a:lvl2pPr marL="630000" indent="-306000">
              <a:buFont typeface="Wingdings 2" panose="05020102010507070707" pitchFamily="18" charset="2"/>
              <a:buChar char=""/>
              <a:defRPr sz="1500" baseline="0">
                <a:latin typeface="Arial" panose="020B0604020202020204" pitchFamily="34" charset="0"/>
              </a:defRPr>
            </a:lvl2pPr>
            <a:lvl3pPr marL="900000" indent="-270000">
              <a:buFont typeface="Wingdings 2" panose="05020102010507070707" pitchFamily="18" charset="2"/>
              <a:buChar char=""/>
              <a:defRPr sz="1400" baseline="0">
                <a:latin typeface="Arial" panose="020B0604020202020204" pitchFamily="34" charset="0"/>
              </a:defRPr>
            </a:lvl3pPr>
            <a:lvl4pPr marL="1242000" indent="-234000">
              <a:buFont typeface="Arial" panose="020B0604020202020204" pitchFamily="34" charset="0"/>
              <a:buChar char="•"/>
              <a:defRPr sz="1300" baseline="0">
                <a:latin typeface="Arial" panose="020B0604020202020204" pitchFamily="34" charset="0"/>
              </a:defRPr>
            </a:lvl4pPr>
            <a:lvl5pPr marL="1602000" indent="-234000">
              <a:buFont typeface="Arial" panose="020B0604020202020204" pitchFamily="34" charset="0"/>
              <a:buChar char="•"/>
              <a:defRPr sz="1200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-2" y="6746488"/>
            <a:ext cx="12192000" cy="1115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A9F6E7A-1FD3-4C66-AC14-0023A5D988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6870" y="274140"/>
            <a:ext cx="1560924" cy="37303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3" hasCustomPrompt="1"/>
          </p:nvPr>
        </p:nvSpPr>
        <p:spPr>
          <a:xfrm>
            <a:off x="581192" y="1143001"/>
            <a:ext cx="5422391" cy="4343266"/>
          </a:xfrm>
          <a:prstGeom prst="rect">
            <a:avLst/>
          </a:prstGeom>
        </p:spPr>
        <p:txBody>
          <a:bodyPr anchor="t"/>
          <a:lstStyle>
            <a:lvl1pPr marL="306000" indent="-306000">
              <a:buFont typeface="Wingdings 2" panose="05020102010507070707" pitchFamily="18" charset="2"/>
              <a:buChar char=""/>
              <a:defRPr sz="1600" baseline="0">
                <a:latin typeface="Arial" panose="020B0604020202020204" pitchFamily="34" charset="0"/>
              </a:defRPr>
            </a:lvl1pPr>
            <a:lvl2pPr marL="630000" indent="-306000">
              <a:buFont typeface="Wingdings 2" panose="05020102010507070707" pitchFamily="18" charset="2"/>
              <a:buChar char=""/>
              <a:defRPr sz="1500" baseline="0">
                <a:latin typeface="Arial" panose="020B0604020202020204" pitchFamily="34" charset="0"/>
              </a:defRPr>
            </a:lvl2pPr>
            <a:lvl3pPr marL="900000" indent="-270000">
              <a:buFont typeface="Wingdings 2" panose="05020102010507070707" pitchFamily="18" charset="2"/>
              <a:buChar char=""/>
              <a:defRPr sz="1400" baseline="0">
                <a:latin typeface="Arial" panose="020B0604020202020204" pitchFamily="34" charset="0"/>
              </a:defRPr>
            </a:lvl3pPr>
            <a:lvl4pPr marL="1242000" indent="-234000">
              <a:buFont typeface="Arial" panose="020B0604020202020204" pitchFamily="34" charset="0"/>
              <a:buChar char="•"/>
              <a:defRPr sz="1300" baseline="0">
                <a:latin typeface="Arial" panose="020B0604020202020204" pitchFamily="34" charset="0"/>
              </a:defRPr>
            </a:lvl4pPr>
            <a:lvl5pPr marL="1602000" indent="-234000">
              <a:buFont typeface="Arial" panose="020B0604020202020204" pitchFamily="34" charset="0"/>
              <a:buChar char="•"/>
              <a:defRPr sz="1200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4" hasCustomPrompt="1"/>
          </p:nvPr>
        </p:nvSpPr>
        <p:spPr>
          <a:xfrm>
            <a:off x="6189133" y="1143001"/>
            <a:ext cx="5422391" cy="4343266"/>
          </a:xfrm>
          <a:prstGeom prst="rect">
            <a:avLst/>
          </a:prstGeom>
        </p:spPr>
        <p:txBody>
          <a:bodyPr anchor="t"/>
          <a:lstStyle>
            <a:lvl1pPr marL="306000" indent="-306000">
              <a:buFont typeface="Wingdings 2" panose="05020102010507070707" pitchFamily="18" charset="2"/>
              <a:buChar char="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30000" indent="-306000">
              <a:buFont typeface="Wingdings 2" panose="05020102010507070707" pitchFamily="18" charset="2"/>
              <a:buChar char="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00000" indent="-270000">
              <a:buFont typeface="Wingdings 2" panose="05020102010507070707" pitchFamily="18" charset="2"/>
              <a:buChar char="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42000" indent="-234000">
              <a:buFont typeface="Arial" panose="020B0604020202020204" pitchFamily="34" charset="0"/>
              <a:buChar char="•"/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602000" indent="-234000">
              <a:buFont typeface="Arial" panose="020B0604020202020204" pitchFamily="34" charset="0"/>
              <a:buChar char="•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-2" y="6746488"/>
            <a:ext cx="12192000" cy="1115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0" y="-683"/>
            <a:ext cx="12192000" cy="9226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952" y="122728"/>
            <a:ext cx="1996336" cy="658460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517562" y="142626"/>
            <a:ext cx="8336227" cy="637003"/>
          </a:xfrm>
          <a:prstGeom prst="rect">
            <a:avLst/>
          </a:prstGeom>
        </p:spPr>
        <p:txBody>
          <a:bodyPr anchor="ctr"/>
          <a:lstStyle>
            <a:lvl1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57CCD85-AA2C-4F4F-8773-53953764D62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6870" y="274140"/>
            <a:ext cx="1560924" cy="37303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1100562"/>
            <a:ext cx="5422391" cy="5360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8417" y="1100562"/>
            <a:ext cx="5393099" cy="5360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3" hasCustomPrompt="1"/>
          </p:nvPr>
        </p:nvSpPr>
        <p:spPr>
          <a:xfrm>
            <a:off x="581192" y="1636567"/>
            <a:ext cx="5422391" cy="3656664"/>
          </a:xfrm>
          <a:prstGeom prst="rect">
            <a:avLst/>
          </a:prstGeom>
        </p:spPr>
        <p:txBody>
          <a:bodyPr anchor="t"/>
          <a:lstStyle>
            <a:lvl1pPr marL="306000" indent="-306000">
              <a:buFont typeface="Wingdings 2" panose="05020102010507070707" pitchFamily="18" charset="2"/>
              <a:buChar char="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30000" indent="-306000">
              <a:buFont typeface="Wingdings 2" panose="05020102010507070707" pitchFamily="18" charset="2"/>
              <a:buChar char="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00000" indent="-270000">
              <a:buFont typeface="Wingdings 2" panose="05020102010507070707" pitchFamily="18" charset="2"/>
              <a:buChar char="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42000" indent="-234000">
              <a:buFont typeface="Arial" panose="020B0604020202020204" pitchFamily="34" charset="0"/>
              <a:buChar char="•"/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602000" indent="-234000">
              <a:buFont typeface="Arial" panose="020B0604020202020204" pitchFamily="34" charset="0"/>
              <a:buChar char="•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4" hasCustomPrompt="1"/>
          </p:nvPr>
        </p:nvSpPr>
        <p:spPr>
          <a:xfrm>
            <a:off x="6188417" y="1636567"/>
            <a:ext cx="5422391" cy="3656664"/>
          </a:xfrm>
          <a:prstGeom prst="rect">
            <a:avLst/>
          </a:prstGeom>
        </p:spPr>
        <p:txBody>
          <a:bodyPr anchor="t"/>
          <a:lstStyle>
            <a:lvl1pPr marL="306000" indent="-306000">
              <a:buFont typeface="Wingdings 2" panose="05020102010507070707" pitchFamily="18" charset="2"/>
              <a:buChar char="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30000" indent="-306000">
              <a:buFont typeface="Wingdings 2" panose="05020102010507070707" pitchFamily="18" charset="2"/>
              <a:buChar char="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00000" indent="-270000">
              <a:buFont typeface="Wingdings 2" panose="05020102010507070707" pitchFamily="18" charset="2"/>
              <a:buChar char="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42000" indent="-234000">
              <a:buFont typeface="Arial" panose="020B0604020202020204" pitchFamily="34" charset="0"/>
              <a:buChar char="•"/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602000" indent="-234000">
              <a:buFont typeface="Arial" panose="020B0604020202020204" pitchFamily="34" charset="0"/>
              <a:buChar char="•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0" y="6746488"/>
            <a:ext cx="12192000" cy="1115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0" y="-683"/>
            <a:ext cx="12192000" cy="9226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952" y="122728"/>
            <a:ext cx="1996336" cy="658460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2517562" y="142626"/>
            <a:ext cx="8336227" cy="637003"/>
          </a:xfrm>
          <a:prstGeom prst="rect">
            <a:avLst/>
          </a:prstGeom>
        </p:spPr>
        <p:txBody>
          <a:bodyPr anchor="ctr"/>
          <a:lstStyle>
            <a:lvl1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04A78A1-D80B-48E4-AA38-F408E18F3F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6870" y="274140"/>
            <a:ext cx="1560924" cy="373037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0" y="6418539"/>
            <a:ext cx="12192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microsoft.com/office/2007/relationships/hdphoto" Target="../media/hdphoto7.wdp"/><Relationship Id="rId4" Type="http://schemas.openxmlformats.org/officeDocument/2006/relationships/image" Target="../media/image50.png"/><Relationship Id="rId9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microsoft.com/office/2018/10/relationships/comments" Target="../comments/modernComment_162_94F8AB6F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e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100.png"/><Relationship Id="rId7" Type="http://schemas.openxmlformats.org/officeDocument/2006/relationships/image" Target="../media/image102.png"/><Relationship Id="rId2" Type="http://schemas.microsoft.com/office/2018/10/relationships/comments" Target="../comments/modernComment_17C_44E44D3F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101.png"/><Relationship Id="rId4" Type="http://schemas.microsoft.com/office/2007/relationships/hdphoto" Target="../media/hdphoto11.wdp"/><Relationship Id="rId9" Type="http://schemas.openxmlformats.org/officeDocument/2006/relationships/image" Target="../media/image103.jpe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Relationship Id="rId9" Type="http://schemas.openxmlformats.org/officeDocument/2006/relationships/image" Target="../media/image112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7" Type="http://schemas.openxmlformats.org/officeDocument/2006/relationships/image" Target="../media/image119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torage.googleapis.com/curt-group-warranties/CURT_Warranty.pdf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765CAB-CE7D-411F-A789-029556A744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925858"/>
            <a:ext cx="12192001" cy="582328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925858"/>
            <a:ext cx="12192000" cy="582328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16430" y="4590298"/>
            <a:ext cx="10559142" cy="1617997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b="1" dirty="0"/>
              <a:t>Trailer Parts</a:t>
            </a:r>
            <a:br>
              <a:rPr lang="en-US" sz="4400" b="1" dirty="0"/>
            </a:br>
            <a:r>
              <a:rPr lang="en-US" sz="4400" b="1" dirty="0"/>
              <a:t>&amp; Accessories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7223" y="2336666"/>
            <a:ext cx="5516891" cy="181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1977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Trailer Parts &amp; Accessories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3" y="1143001"/>
            <a:ext cx="5262718" cy="4707466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b="1" dirty="0">
                <a:latin typeface="Arial"/>
                <a:cs typeface="Arial"/>
              </a:rPr>
              <a:t>Channels &amp; Forged Lunette Rings</a:t>
            </a:r>
            <a:endParaRPr lang="en-US" sz="2000" b="1" dirty="0">
              <a:cs typeface="Arial"/>
            </a:endParaRPr>
          </a:p>
          <a:p>
            <a:pPr marL="305435" indent="-305435"/>
            <a:r>
              <a:rPr lang="en-US" dirty="0">
                <a:latin typeface="Arial"/>
                <a:cs typeface="Arial"/>
              </a:rPr>
              <a:t>Height adjustment allows for precise trailer leveling</a:t>
            </a:r>
          </a:p>
          <a:p>
            <a:pPr marL="305435" indent="-305435"/>
            <a:r>
              <a:rPr lang="en-US" dirty="0">
                <a:latin typeface="Arial"/>
                <a:cs typeface="Arial"/>
              </a:rPr>
              <a:t>Constructed from forged steel for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superior strength (rings only)</a:t>
            </a:r>
            <a:endParaRPr lang="en-US">
              <a:cs typeface="Arial" panose="020B0604020202020204" pitchFamily="34" charset="0"/>
            </a:endParaRPr>
          </a:p>
          <a:p>
            <a:pPr marL="305435" indent="-305435"/>
            <a:r>
              <a:rPr lang="en-US" dirty="0">
                <a:latin typeface="Arial"/>
                <a:cs typeface="Arial"/>
              </a:rPr>
              <a:t>Constructed from one-piece, formed </a:t>
            </a:r>
            <a:br>
              <a:rPr lang="en-US" dirty="0"/>
            </a:br>
            <a:r>
              <a:rPr lang="en-US" dirty="0">
                <a:latin typeface="Arial"/>
                <a:cs typeface="Arial"/>
              </a:rPr>
              <a:t>steel (channels only)</a:t>
            </a:r>
          </a:p>
        </p:txBody>
      </p:sp>
      <p:pic>
        <p:nvPicPr>
          <p:cNvPr id="4" name="Picture 3" descr="Several different types of metal parts&#10;&#10;Description automatically generated">
            <a:extLst>
              <a:ext uri="{FF2B5EF4-FFF2-40B4-BE49-F238E27FC236}">
                <a16:creationId xmlns:a16="http://schemas.microsoft.com/office/drawing/2014/main" id="{A6BB49D2-6759-1DCA-612D-3EFF1C6E0A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37" y="3145083"/>
            <a:ext cx="11868727" cy="287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929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E8E39D-E0E8-8ED1-813A-87E52D9A46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08EC5-458A-1891-DCCA-2C330960D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Trailer Parts &amp; Accessories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D1275-139E-B50F-E83A-9B7D37BD0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143001"/>
            <a:ext cx="5685197" cy="5055780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b="1" dirty="0">
                <a:latin typeface="Arial"/>
                <a:cs typeface="Arial"/>
              </a:rPr>
              <a:t>HELUX™ Coil-Spring 5th Wheel Pin Boxes</a:t>
            </a:r>
            <a:endParaRPr lang="en-US" dirty="0"/>
          </a:p>
          <a:p>
            <a:pPr marL="305435" indent="-305435">
              <a:spcBef>
                <a:spcPts val="20"/>
              </a:spcBef>
            </a:pPr>
            <a:r>
              <a:rPr lang="en-US" dirty="0">
                <a:latin typeface="Arial"/>
              </a:rPr>
              <a:t>Purchase verification required. Refer to the</a:t>
            </a:r>
            <a:br>
              <a:rPr lang="en-US" dirty="0">
                <a:latin typeface="Arial"/>
              </a:rPr>
            </a:br>
            <a:r>
              <a:rPr lang="en-US" dirty="0">
                <a:latin typeface="Arial"/>
              </a:rPr>
              <a:t>instruction sheet for pin weight measuring process</a:t>
            </a:r>
          </a:p>
          <a:p>
            <a:pPr marL="305435" indent="-305435">
              <a:spcBef>
                <a:spcPts val="20"/>
              </a:spcBef>
            </a:pPr>
            <a:r>
              <a:rPr lang="en-US" dirty="0">
                <a:latin typeface="Arial"/>
                <a:cs typeface="Arial"/>
              </a:rPr>
              <a:t>Virtually maintenance-free design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improves user experience over airbags</a:t>
            </a:r>
          </a:p>
          <a:p>
            <a:pPr marL="305435" indent="-305435">
              <a:spcBef>
                <a:spcPts val="20"/>
              </a:spcBef>
            </a:pPr>
            <a:r>
              <a:rPr lang="en-US" dirty="0">
                <a:latin typeface="Arial"/>
                <a:cs typeface="Arial"/>
              </a:rPr>
              <a:t>Compatible with Rhino Box bolt-mounting pattern</a:t>
            </a:r>
          </a:p>
          <a:p>
            <a:pPr marL="305435" indent="-305435">
              <a:spcBef>
                <a:spcPts val="20"/>
              </a:spcBef>
            </a:pPr>
            <a:r>
              <a:rPr lang="en-US" dirty="0">
                <a:latin typeface="Arial"/>
                <a:cs typeface="Arial"/>
              </a:rPr>
              <a:t>Robust steel construction and black powder coat finish</a:t>
            </a:r>
            <a:endParaRPr lang="en-US" dirty="0">
              <a:cs typeface="Arial" panose="020B0604020202020204" pitchFamily="34" charset="0"/>
            </a:endParaRPr>
          </a:p>
          <a:p>
            <a:pPr marL="305435" indent="-305435">
              <a:spcBef>
                <a:spcPts val="20"/>
              </a:spcBef>
            </a:pPr>
            <a:r>
              <a:rPr lang="en-US" dirty="0">
                <a:latin typeface="Arial"/>
              </a:rPr>
              <a:t>Tested for safety in accordance with SAE J2638</a:t>
            </a:r>
          </a:p>
          <a:p>
            <a:pPr marL="305435" indent="-305435">
              <a:spcBef>
                <a:spcPts val="20"/>
              </a:spcBef>
            </a:pPr>
            <a:r>
              <a:rPr lang="en-US" dirty="0">
                <a:latin typeface="Arial"/>
              </a:rPr>
              <a:t>Approved on Lippert RV frames (will not void warranty)</a:t>
            </a:r>
          </a:p>
          <a:p>
            <a:pPr marL="305435" indent="-305435">
              <a:spcBef>
                <a:spcPts val="20"/>
              </a:spcBef>
            </a:pPr>
            <a:r>
              <a:rPr lang="en-US" dirty="0">
                <a:latin typeface="Arial"/>
              </a:rPr>
              <a:t>Not compatible with offset 5th wheel hitches</a:t>
            </a:r>
          </a:p>
          <a:p>
            <a:pPr marL="305435" indent="-305435">
              <a:spcBef>
                <a:spcPts val="20"/>
              </a:spcBef>
            </a:pPr>
            <a:r>
              <a:rPr lang="en-US" dirty="0">
                <a:latin typeface="Arial"/>
              </a:rPr>
              <a:t>Mounting hardware included</a:t>
            </a:r>
          </a:p>
          <a:p>
            <a:pPr marL="305435" indent="-305435">
              <a:spcBef>
                <a:spcPts val="20"/>
              </a:spcBef>
            </a:pPr>
            <a:r>
              <a:rPr lang="en-US" dirty="0">
                <a:latin typeface="Arial"/>
                <a:cs typeface="Arial"/>
              </a:rPr>
              <a:t>Designed, welded, and coated in Indiana</a:t>
            </a:r>
          </a:p>
          <a:p>
            <a:pPr marL="305435" indent="-305435">
              <a:spcBef>
                <a:spcPts val="20"/>
              </a:spcBef>
            </a:pPr>
            <a:r>
              <a:rPr lang="en-US" dirty="0">
                <a:latin typeface="Arial"/>
              </a:rPr>
              <a:t>Limited lifetime</a:t>
            </a:r>
            <a:r>
              <a:rPr lang="en-US" dirty="0">
                <a:latin typeface="Arial"/>
                <a:cs typeface="Arial"/>
              </a:rPr>
              <a:t> warranty (one-year finish, one-year parts)</a:t>
            </a:r>
            <a:endParaRPr lang="en-US" dirty="0">
              <a:cs typeface="Arial"/>
            </a:endParaRPr>
          </a:p>
          <a:p>
            <a:pPr marL="305435" indent="-305435"/>
            <a:r>
              <a:rPr lang="en-US" dirty="0">
                <a:latin typeface="Arial"/>
                <a:cs typeface="Arial"/>
              </a:rPr>
              <a:t>Patent pending</a:t>
            </a:r>
            <a:br>
              <a:rPr lang="en-US" dirty="0"/>
            </a:br>
            <a:endParaRPr lang="en-US" dirty="0">
              <a:latin typeface="Arial"/>
              <a:cs typeface="Arial"/>
            </a:endParaRPr>
          </a:p>
          <a:p>
            <a:pPr marL="305435" indent="-305435"/>
            <a:endParaRPr lang="en-US" dirty="0">
              <a:cs typeface="Arial" panose="020B0604020202020204" pitchFamily="34" charset="0"/>
            </a:endParaRPr>
          </a:p>
        </p:txBody>
      </p:sp>
      <p:pic>
        <p:nvPicPr>
          <p:cNvPr id="5" name="Picture 4" descr="A black trailer hitch with a spring&#10;&#10;AI-generated content may be incorrect.">
            <a:extLst>
              <a:ext uri="{FF2B5EF4-FFF2-40B4-BE49-F238E27FC236}">
                <a16:creationId xmlns:a16="http://schemas.microsoft.com/office/drawing/2014/main" id="{80FABF7A-9E54-D67E-DB19-1A6F9CF1E5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64955" y="1139080"/>
            <a:ext cx="4810848" cy="24867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97C5EF-F017-A3C6-0C64-AEDDC6BA65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5901" y="3673636"/>
            <a:ext cx="3811087" cy="2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2403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5104DB-6B81-C821-E38B-A21F19BB6B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67FEC-5EA9-3117-40D4-7BF125388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Trailer Parts &amp; Accessories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445A9-F912-FF83-00BD-A98EA4F04D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1" y="1143001"/>
            <a:ext cx="7010233" cy="5482961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b="1" dirty="0">
                <a:latin typeface="Arial"/>
                <a:cs typeface="Arial"/>
              </a:rPr>
              <a:t>HELUX™ Coil-Spring Gooseneck Pin Boxes</a:t>
            </a:r>
            <a:endParaRPr lang="en-US" dirty="0"/>
          </a:p>
          <a:p>
            <a:pPr marL="305435" indent="-305435">
              <a:spcBef>
                <a:spcPts val="20"/>
              </a:spcBef>
            </a:pPr>
            <a:r>
              <a:rPr lang="en-US" dirty="0">
                <a:latin typeface="Arial"/>
              </a:rPr>
              <a:t>Purchase verification required. Refer to the</a:t>
            </a:r>
            <a:br>
              <a:rPr lang="en-US" dirty="0">
                <a:latin typeface="Arial"/>
              </a:rPr>
            </a:br>
            <a:r>
              <a:rPr lang="en-US" dirty="0">
                <a:latin typeface="Arial"/>
              </a:rPr>
              <a:t>instruction sheet for pin weight measuring process</a:t>
            </a:r>
          </a:p>
          <a:p>
            <a:pPr marL="305435" indent="-305435">
              <a:spcBef>
                <a:spcPts val="20"/>
              </a:spcBef>
            </a:pPr>
            <a:r>
              <a:rPr lang="en-US" dirty="0">
                <a:latin typeface="Arial"/>
                <a:cs typeface="Arial"/>
              </a:rPr>
              <a:t>Virtually maintenance-free design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improves user experience over airbags</a:t>
            </a:r>
            <a:endParaRPr lang="en-US" dirty="0">
              <a:cs typeface="Arial"/>
            </a:endParaRPr>
          </a:p>
          <a:p>
            <a:pPr marL="305435" indent="-305435">
              <a:spcBef>
                <a:spcPts val="20"/>
              </a:spcBef>
            </a:pPr>
            <a:r>
              <a:rPr lang="en-US" dirty="0">
                <a:latin typeface="Arial"/>
                <a:cs typeface="Arial"/>
              </a:rPr>
              <a:t>Compatible with Rhino Box bolt-mounting pattern</a:t>
            </a:r>
            <a:endParaRPr lang="en-US" dirty="0">
              <a:cs typeface="Arial"/>
            </a:endParaRPr>
          </a:p>
          <a:p>
            <a:pPr marL="305435" indent="-305435">
              <a:spcBef>
                <a:spcPts val="20"/>
              </a:spcBef>
            </a:pPr>
            <a:r>
              <a:rPr lang="en-US" dirty="0">
                <a:latin typeface="Arial"/>
                <a:cs typeface="Arial"/>
              </a:rPr>
              <a:t>Robust steel construction and black powder coat finish</a:t>
            </a:r>
            <a:endParaRPr lang="en-US" dirty="0">
              <a:cs typeface="Arial" panose="020B0604020202020204" pitchFamily="34" charset="0"/>
            </a:endParaRPr>
          </a:p>
          <a:p>
            <a:pPr marL="305435" indent="-305435">
              <a:spcBef>
                <a:spcPts val="20"/>
              </a:spcBef>
            </a:pPr>
            <a:r>
              <a:rPr lang="en-US" dirty="0">
                <a:latin typeface="Arial"/>
              </a:rPr>
              <a:t>Tested for safety in accordance with SAE J2638</a:t>
            </a:r>
            <a:endParaRPr lang="en-US" dirty="0">
              <a:cs typeface="Arial"/>
            </a:endParaRPr>
          </a:p>
          <a:p>
            <a:pPr marL="305435" indent="-305435">
              <a:spcBef>
                <a:spcPts val="20"/>
              </a:spcBef>
            </a:pPr>
            <a:r>
              <a:rPr lang="en-US" dirty="0">
                <a:latin typeface="Arial"/>
              </a:rPr>
              <a:t>Approved on Lippert RV frames (will not void warranty)</a:t>
            </a:r>
            <a:endParaRPr lang="en-US" dirty="0">
              <a:cs typeface="Arial"/>
            </a:endParaRPr>
          </a:p>
          <a:p>
            <a:pPr marL="305435" indent="-305435">
              <a:spcBef>
                <a:spcPts val="20"/>
              </a:spcBef>
            </a:pPr>
            <a:r>
              <a:rPr lang="en-US" dirty="0">
                <a:latin typeface="Arial"/>
              </a:rPr>
              <a:t>Mounting hardware included</a:t>
            </a:r>
            <a:endParaRPr lang="en-US" dirty="0">
              <a:latin typeface="Arial"/>
              <a:cs typeface="Arial"/>
            </a:endParaRPr>
          </a:p>
          <a:p>
            <a:pPr marL="305435" indent="-305435">
              <a:spcBef>
                <a:spcPts val="20"/>
              </a:spcBef>
            </a:pPr>
            <a:r>
              <a:rPr lang="en-US" dirty="0">
                <a:latin typeface="Arial"/>
              </a:rPr>
              <a:t>Limited lifetime</a:t>
            </a:r>
            <a:r>
              <a:rPr lang="en-US" dirty="0">
                <a:latin typeface="Arial"/>
                <a:cs typeface="Arial"/>
              </a:rPr>
              <a:t> warranty (one-year finish, one-year parts)</a:t>
            </a:r>
          </a:p>
          <a:p>
            <a:pPr marL="305435" indent="-305435">
              <a:spcBef>
                <a:spcPts val="20"/>
              </a:spcBef>
            </a:pPr>
            <a:r>
              <a:rPr lang="en-US" dirty="0">
                <a:latin typeface="Arial"/>
                <a:cs typeface="Arial"/>
              </a:rPr>
              <a:t>Designed, welded, and coated in Indiana</a:t>
            </a:r>
          </a:p>
          <a:p>
            <a:pPr marL="305435" indent="-305435">
              <a:spcBef>
                <a:spcPts val="20"/>
              </a:spcBef>
            </a:pPr>
            <a:r>
              <a:rPr lang="en-US" dirty="0">
                <a:latin typeface="Arial"/>
                <a:cs typeface="Arial"/>
              </a:rPr>
              <a:t>Notes</a:t>
            </a:r>
          </a:p>
          <a:p>
            <a:pPr marL="629435" lvl="1" indent="-305435">
              <a:spcBef>
                <a:spcPts val="20"/>
              </a:spcBef>
            </a:pPr>
            <a:r>
              <a:rPr lang="en-US" dirty="0">
                <a:latin typeface="Arial"/>
                <a:cs typeface="Arial"/>
              </a:rPr>
              <a:t>Not compatible with </a:t>
            </a:r>
            <a:r>
              <a:rPr lang="en-US" dirty="0" err="1">
                <a:latin typeface="Arial"/>
                <a:cs typeface="Arial"/>
              </a:rPr>
              <a:t>Rockerball</a:t>
            </a:r>
            <a:r>
              <a:rPr lang="en-US" dirty="0">
                <a:latin typeface="Arial"/>
                <a:cs typeface="Arial"/>
              </a:rPr>
              <a:t> cushion hitch gooseneck ball</a:t>
            </a:r>
          </a:p>
          <a:p>
            <a:pPr marL="629435" lvl="1" indent="-305435">
              <a:spcBef>
                <a:spcPts val="20"/>
              </a:spcBef>
            </a:pPr>
            <a:r>
              <a:rPr lang="en-US" dirty="0">
                <a:latin typeface="Arial"/>
                <a:cs typeface="Arial"/>
              </a:rPr>
              <a:t>Includes safety chains, cable-release kit, and mounting hardware</a:t>
            </a:r>
          </a:p>
          <a:p>
            <a:pPr marL="629435" lvl="1" indent="-305435">
              <a:spcBef>
                <a:spcPts val="20"/>
              </a:spcBef>
            </a:pPr>
            <a:r>
              <a:rPr lang="en-US" dirty="0">
                <a:latin typeface="Arial"/>
                <a:cs typeface="Arial"/>
              </a:rPr>
              <a:t>Greasing ball socket recommended to avoid galling of similar metals</a:t>
            </a:r>
            <a:endParaRPr lang="en-US" dirty="0">
              <a:cs typeface="Arial"/>
            </a:endParaRPr>
          </a:p>
          <a:p>
            <a:pPr marL="629435" lvl="1" indent="-305435">
              <a:spcBef>
                <a:spcPts val="20"/>
              </a:spcBef>
            </a:pPr>
            <a:r>
              <a:rPr lang="en-US" dirty="0">
                <a:latin typeface="Arial"/>
                <a:cs typeface="Arial"/>
              </a:rPr>
              <a:t>Patent pending</a:t>
            </a:r>
            <a:br>
              <a:rPr lang="en-US" dirty="0"/>
            </a:br>
            <a:endParaRPr lang="en-US" dirty="0">
              <a:latin typeface="Arial"/>
              <a:cs typeface="Arial"/>
            </a:endParaRPr>
          </a:p>
          <a:p>
            <a:pPr marL="305435" indent="-305435"/>
            <a:endParaRPr lang="en-US" dirty="0"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5B4833-52E8-A32F-CDA9-06C8A67F45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0900" y="3881454"/>
            <a:ext cx="3811087" cy="2500857"/>
          </a:xfrm>
          <a:prstGeom prst="rect">
            <a:avLst/>
          </a:prstGeom>
        </p:spPr>
      </p:pic>
      <p:pic>
        <p:nvPicPr>
          <p:cNvPr id="4" name="Picture 3" descr="A black metal device with a chain&#10;&#10;AI-generated content may be incorrect.">
            <a:extLst>
              <a:ext uri="{FF2B5EF4-FFF2-40B4-BE49-F238E27FC236}">
                <a16:creationId xmlns:a16="http://schemas.microsoft.com/office/drawing/2014/main" id="{A44DE1FC-F4D5-0541-678F-AAFA5C9AAE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68673" y="938069"/>
            <a:ext cx="2570018" cy="271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9014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382A16-00EC-AF83-1C6B-B56C382AD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F3AF3-8C1B-0A5C-BCEB-2DAF4D138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Trailer Parts &amp; Accessories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E9B081-D32C-F284-E351-68EE9855AF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143001"/>
            <a:ext cx="5685197" cy="452210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b="1" dirty="0">
                <a:latin typeface="Arial"/>
                <a:cs typeface="Arial"/>
              </a:rPr>
              <a:t>HELUX™ Coil-Spring Gooseneck Pin Boxes</a:t>
            </a:r>
            <a:br>
              <a:rPr lang="en-US" dirty="0"/>
            </a:br>
            <a:endParaRPr lang="en-US" dirty="0">
              <a:latin typeface="Arial"/>
              <a:cs typeface="Arial"/>
            </a:endParaRPr>
          </a:p>
          <a:p>
            <a:pPr marL="305435" indent="-305435"/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4" name="TextBox 22">
            <a:extLst>
              <a:ext uri="{FF2B5EF4-FFF2-40B4-BE49-F238E27FC236}">
                <a16:creationId xmlns:a16="http://schemas.microsoft.com/office/drawing/2014/main" id="{A3CD4CF1-785D-CB1F-8454-B1CB8B135276}"/>
              </a:ext>
            </a:extLst>
          </p:cNvPr>
          <p:cNvSpPr txBox="1"/>
          <p:nvPr/>
        </p:nvSpPr>
        <p:spPr>
          <a:xfrm>
            <a:off x="704006" y="1727984"/>
            <a:ext cx="2035787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00" b="1" dirty="0">
                <a:solidFill>
                  <a:srgbClr val="F04E23"/>
                </a:solidFill>
              </a:rPr>
              <a:t>More Bed Space</a:t>
            </a:r>
            <a:endParaRPr lang="en-US" sz="1300" dirty="0">
              <a:solidFill>
                <a:srgbClr val="F04E23"/>
              </a:solidFill>
            </a:endParaRPr>
          </a:p>
        </p:txBody>
      </p:sp>
      <p:pic>
        <p:nvPicPr>
          <p:cNvPr id="7" name="Picture 6" descr="A back of a truck with a red bag and a chain&#10;&#10;AI-generated content may be incorrect.">
            <a:extLst>
              <a:ext uri="{FF2B5EF4-FFF2-40B4-BE49-F238E27FC236}">
                <a16:creationId xmlns:a16="http://schemas.microsoft.com/office/drawing/2014/main" id="{E915521C-B9FE-05ED-1157-67196ABC4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397" y="2104737"/>
            <a:ext cx="3068493" cy="1909618"/>
          </a:xfrm>
          <a:prstGeom prst="rect">
            <a:avLst/>
          </a:prstGeom>
        </p:spPr>
      </p:pic>
      <p:pic>
        <p:nvPicPr>
          <p:cNvPr id="8" name="Picture 7" descr="A person loading a cooler into a truck&#10;&#10;AI-generated content may be incorrect.">
            <a:extLst>
              <a:ext uri="{FF2B5EF4-FFF2-40B4-BE49-F238E27FC236}">
                <a16:creationId xmlns:a16="http://schemas.microsoft.com/office/drawing/2014/main" id="{D6349974-7E59-7E66-062D-503EC35D1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2102716"/>
            <a:ext cx="3002395" cy="19136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D75753-19B4-4ED9-4992-3AE354DC2EB7}"/>
              </a:ext>
            </a:extLst>
          </p:cNvPr>
          <p:cNvSpPr txBox="1"/>
          <p:nvPr/>
        </p:nvSpPr>
        <p:spPr>
          <a:xfrm>
            <a:off x="655783" y="4108400"/>
            <a:ext cx="4936836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 dirty="0">
                <a:latin typeface="Arial"/>
              </a:rPr>
              <a:t>Allows for additional cargo space in the bed of your truck versus traditional 5th wheel towing</a:t>
            </a:r>
            <a:r>
              <a:rPr lang="en-US" sz="900" dirty="0">
                <a:latin typeface="Arial"/>
                <a:cs typeface="Arial"/>
              </a:rPr>
              <a:t>​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61F2A6-326E-73C5-B81B-1F9BA8925089}"/>
              </a:ext>
            </a:extLst>
          </p:cNvPr>
          <p:cNvSpPr txBox="1"/>
          <p:nvPr/>
        </p:nvSpPr>
        <p:spPr>
          <a:xfrm>
            <a:off x="9319491" y="1711036"/>
            <a:ext cx="2743200" cy="2923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300" b="1">
                <a:solidFill>
                  <a:srgbClr val="F04E23"/>
                </a:solidFill>
                <a:latin typeface="Arial"/>
              </a:rPr>
              <a:t>Auto-latching coupler</a:t>
            </a:r>
            <a:r>
              <a:rPr lang="en-US" sz="1300">
                <a:latin typeface="Arial"/>
                <a:cs typeface="Arial"/>
              </a:rPr>
              <a:t>​</a:t>
            </a:r>
            <a:endParaRPr lang="en-US"/>
          </a:p>
        </p:txBody>
      </p:sp>
      <p:pic>
        <p:nvPicPr>
          <p:cNvPr id="12" name="Picture 11" descr="A close-up of a tow truck&#10;&#10;AI-generated content may be incorrect.">
            <a:extLst>
              <a:ext uri="{FF2B5EF4-FFF2-40B4-BE49-F238E27FC236}">
                <a16:creationId xmlns:a16="http://schemas.microsoft.com/office/drawing/2014/main" id="{F4E61B33-ED44-35FF-501C-5408B1E134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7182" y="2197389"/>
            <a:ext cx="2286000" cy="34099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4435D46-533B-47B6-8D14-D7244955650F}"/>
              </a:ext>
            </a:extLst>
          </p:cNvPr>
          <p:cNvSpPr txBox="1"/>
          <p:nvPr/>
        </p:nvSpPr>
        <p:spPr>
          <a:xfrm>
            <a:off x="9227127" y="572885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>
                <a:latin typeface="Arial"/>
                <a:cs typeface="Segoe UI"/>
              </a:rPr>
              <a:t>Auto-latching coupler acceptsstandard 2-5/16” gooseneck ball</a:t>
            </a:r>
            <a:r>
              <a:rPr lang="en-US" sz="900">
                <a:latin typeface="Arial"/>
                <a:cs typeface="Arial"/>
              </a:rPr>
              <a:t>​</a:t>
            </a:r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BF74DDC-8B21-855B-4EEB-A24686E2D41D}"/>
              </a:ext>
            </a:extLst>
          </p:cNvPr>
          <p:cNvGrpSpPr/>
          <p:nvPr/>
        </p:nvGrpSpPr>
        <p:grpSpPr>
          <a:xfrm>
            <a:off x="706165" y="4510478"/>
            <a:ext cx="6181291" cy="1818027"/>
            <a:chOff x="455340" y="3171205"/>
            <a:chExt cx="7139036" cy="209971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BD3EBCF-47E4-FA81-45A3-1FDCA41F5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5340" y="3171205"/>
              <a:ext cx="7139036" cy="2099717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3C1B5F6-36FA-5641-BB8D-02F9603E5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1" r="-1592" b="3978"/>
            <a:stretch/>
          </p:blipFill>
          <p:spPr>
            <a:xfrm>
              <a:off x="5334657" y="3480444"/>
              <a:ext cx="2226438" cy="139550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C701C05-1A7A-5329-184A-0388B67B1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r="9746"/>
            <a:stretch/>
          </p:blipFill>
          <p:spPr>
            <a:xfrm>
              <a:off x="2912448" y="3479125"/>
              <a:ext cx="2191539" cy="1395506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05899E3-4556-F2E1-47F1-066CC6A748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t="4018"/>
            <a:stretch/>
          </p:blipFill>
          <p:spPr>
            <a:xfrm>
              <a:off x="518106" y="3479125"/>
              <a:ext cx="2191539" cy="13955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17273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1C0E6B-F346-5174-5A1D-AE8BBFEBA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85C039-B407-D9A3-6611-289566174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094774"/>
            <a:ext cx="6747758" cy="5180098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b="1" dirty="0">
                <a:latin typeface="Arial"/>
                <a:cs typeface="Arial"/>
              </a:rPr>
              <a:t>2-5/16" Adjustable Gooseneck Coupler, 30K</a:t>
            </a:r>
            <a:endParaRPr lang="en-US" dirty="0"/>
          </a:p>
          <a:p>
            <a:pPr marL="305435" indent="-305435"/>
            <a:r>
              <a:rPr lang="en-US" dirty="0">
                <a:latin typeface="Arial"/>
                <a:cs typeface="Arial"/>
              </a:rPr>
              <a:t>2-5/16" ball socket rated for 30,000 lbs. GTWR</a:t>
            </a:r>
          </a:p>
          <a:p>
            <a:pPr marL="305435" indent="-305435"/>
            <a:r>
              <a:rPr lang="en-US" dirty="0">
                <a:latin typeface="Arial"/>
                <a:cs typeface="Arial"/>
              </a:rPr>
              <a:t>Adjustable length with 8” of adjustment</a:t>
            </a:r>
            <a:endParaRPr lang="en-US" dirty="0"/>
          </a:p>
          <a:p>
            <a:pPr marL="305435" indent="-305435"/>
            <a:r>
              <a:rPr lang="en-US" dirty="0">
                <a:latin typeface="Arial"/>
                <a:cs typeface="Arial"/>
              </a:rPr>
              <a:t>Load-bearing pin features extra-wide, rubber coated handle for easy height adjustment</a:t>
            </a:r>
            <a:endParaRPr lang="en-US" dirty="0"/>
          </a:p>
          <a:p>
            <a:pPr marL="305435" indent="-305435"/>
            <a:r>
              <a:rPr lang="en-US" dirty="0">
                <a:latin typeface="Arial"/>
                <a:cs typeface="Arial"/>
              </a:rPr>
              <a:t>Self-centering locking plate for easier hookup</a:t>
            </a:r>
            <a:endParaRPr lang="en-US" dirty="0"/>
          </a:p>
          <a:p>
            <a:pPr marL="305435" indent="-305435"/>
            <a:r>
              <a:rPr lang="en-US" dirty="0">
                <a:latin typeface="Arial"/>
                <a:cs typeface="Arial"/>
              </a:rPr>
              <a:t>Easy-access lock handle for secure connection</a:t>
            </a:r>
            <a:endParaRPr lang="en-US" dirty="0"/>
          </a:p>
          <a:p>
            <a:pPr marL="305435" indent="-305435"/>
            <a:r>
              <a:rPr lang="en-US" dirty="0">
                <a:latin typeface="Arial"/>
                <a:cs typeface="Arial"/>
              </a:rPr>
              <a:t>Quality steel construction for dependable towing strength</a:t>
            </a:r>
            <a:endParaRPr lang="en-US" dirty="0"/>
          </a:p>
          <a:p>
            <a:pPr marL="305435" indent="-305435"/>
            <a:r>
              <a:rPr lang="en-US" dirty="0">
                <a:latin typeface="Arial"/>
                <a:cs typeface="Arial"/>
              </a:rPr>
              <a:t>Tested for safety to meet SAE J2638 specifications</a:t>
            </a:r>
            <a:endParaRPr lang="en-US" dirty="0"/>
          </a:p>
          <a:p>
            <a:pPr marL="305435" indent="-305435"/>
            <a:r>
              <a:rPr lang="en-US" dirty="0">
                <a:latin typeface="Arial"/>
                <a:cs typeface="Arial"/>
              </a:rPr>
              <a:t>Raw finish allows for immediate welding</a:t>
            </a:r>
            <a:endParaRPr lang="en-US" dirty="0"/>
          </a:p>
          <a:p>
            <a:pPr marL="305435" indent="-305435"/>
            <a:r>
              <a:rPr lang="en-US" dirty="0">
                <a:latin typeface="Arial"/>
                <a:cs typeface="Arial"/>
              </a:rPr>
              <a:t>Added material around pin holes to prevent hole elongation and reduce wear</a:t>
            </a:r>
            <a:endParaRPr lang="en-US" dirty="0"/>
          </a:p>
          <a:p>
            <a:pPr marL="305435" indent="-305435"/>
            <a:r>
              <a:rPr lang="en-US" dirty="0">
                <a:latin typeface="Arial"/>
                <a:cs typeface="Arial"/>
              </a:rPr>
              <a:t>Includes 4” inner tube, 4-1/2” outer tube</a:t>
            </a:r>
            <a:endParaRPr lang="en-US" dirty="0"/>
          </a:p>
          <a:p>
            <a:pPr marL="305435" indent="-305435"/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2F839F-59BB-F63B-0A72-41F29C4BE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Trailer Parts &amp; Accessories</a:t>
            </a:r>
          </a:p>
        </p:txBody>
      </p:sp>
      <p:pic>
        <p:nvPicPr>
          <p:cNvPr id="4" name="Picture 3" descr="A metal pipe with holes&#10;&#10;AI-generated content may be incorrect.">
            <a:extLst>
              <a:ext uri="{FF2B5EF4-FFF2-40B4-BE49-F238E27FC236}">
                <a16:creationId xmlns:a16="http://schemas.microsoft.com/office/drawing/2014/main" id="{BC1A2F0B-CF66-6EEC-4455-CF3C8C2C43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5456" y="1089949"/>
            <a:ext cx="4822785" cy="4822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797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Trailer Parts &amp; Accessories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3" y="1143001"/>
            <a:ext cx="5262718" cy="4707466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b="1" dirty="0">
                <a:latin typeface="Arial"/>
                <a:cs typeface="Arial"/>
              </a:rPr>
              <a:t>Quick Drop® Drill-Operated A-Frame Jack by Lippert</a:t>
            </a:r>
            <a:endParaRPr lang="en-US" dirty="0">
              <a:latin typeface="Arial"/>
              <a:cs typeface="Arial"/>
            </a:endParaRPr>
          </a:p>
          <a:p>
            <a:pPr marL="305435" indent="-305435"/>
            <a:r>
              <a:rPr lang="en-US" dirty="0">
                <a:latin typeface="Arial"/>
                <a:cs typeface="Arial"/>
              </a:rPr>
              <a:t>Raise or lower jack using a power drill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and 3/4" socket head (not included)</a:t>
            </a:r>
          </a:p>
          <a:p>
            <a:pPr marL="305435" indent="-305435"/>
            <a:r>
              <a:rPr lang="en-US" dirty="0">
                <a:latin typeface="Arial"/>
                <a:cs typeface="Arial"/>
              </a:rPr>
              <a:t>Fits most cargo, utility, and travel trailers</a:t>
            </a:r>
            <a:endParaRPr lang="en-US" dirty="0">
              <a:cs typeface="Arial" panose="020B0604020202020204" pitchFamily="34" charset="0"/>
            </a:endParaRPr>
          </a:p>
          <a:p>
            <a:pPr marL="305435" indent="-305435"/>
            <a:r>
              <a:rPr lang="en-US" dirty="0">
                <a:latin typeface="Arial"/>
                <a:cs typeface="Arial"/>
              </a:rPr>
              <a:t>Includes manual hand crank for backup operation</a:t>
            </a:r>
          </a:p>
          <a:p>
            <a:pPr marL="305435" indent="-305435"/>
            <a:r>
              <a:rPr lang="en-US" dirty="0">
                <a:latin typeface="Arial"/>
                <a:cs typeface="Arial"/>
              </a:rPr>
              <a:t>Durable gloss black powder coat finish</a:t>
            </a:r>
          </a:p>
          <a:p>
            <a:pPr marL="305435" indent="-305435"/>
            <a:r>
              <a:rPr lang="en-US" dirty="0">
                <a:latin typeface="Arial"/>
                <a:cs typeface="Arial"/>
              </a:rPr>
              <a:t>Removable jack foot for increased trailer stability</a:t>
            </a:r>
          </a:p>
          <a:p>
            <a:pPr marL="305435" indent="-305435"/>
            <a:r>
              <a:rPr lang="en-US" dirty="0">
                <a:latin typeface="Arial"/>
                <a:cs typeface="Arial"/>
              </a:rPr>
              <a:t>2,000 lb. load capacity</a:t>
            </a:r>
            <a:endParaRPr lang="en-US" dirty="0">
              <a:cs typeface="Arial" panose="020B0604020202020204" pitchFamily="34" charset="0"/>
            </a:endParaRPr>
          </a:p>
          <a:p>
            <a:pPr marL="305435" indent="-305435"/>
            <a:r>
              <a:rPr lang="en-US" dirty="0">
                <a:latin typeface="Arial"/>
                <a:cs typeface="Arial"/>
              </a:rPr>
              <a:t>14" stroke</a:t>
            </a:r>
          </a:p>
          <a:p>
            <a:pPr marL="305435" indent="-305435"/>
            <a:r>
              <a:rPr lang="en-US" dirty="0">
                <a:latin typeface="Arial"/>
                <a:cs typeface="Arial"/>
              </a:rPr>
              <a:t>5.4" footpad</a:t>
            </a:r>
            <a:endParaRPr lang="en-US" dirty="0">
              <a:cs typeface="Arial" panose="020B0604020202020204" pitchFamily="34" charset="0"/>
            </a:endParaRPr>
          </a:p>
          <a:p>
            <a:pPr marL="305435" indent="-305435"/>
            <a:endParaRPr lang="en-US" dirty="0">
              <a:cs typeface="Arial" panose="020B0604020202020204" pitchFamily="34" charset="0"/>
            </a:endParaRPr>
          </a:p>
        </p:txBody>
      </p:sp>
      <p:pic>
        <p:nvPicPr>
          <p:cNvPr id="5" name="Picture 4" descr="A person holding a drill&#10;&#10;Description automatically generated">
            <a:extLst>
              <a:ext uri="{FF2B5EF4-FFF2-40B4-BE49-F238E27FC236}">
                <a16:creationId xmlns:a16="http://schemas.microsoft.com/office/drawing/2014/main" id="{D7B001A8-8D52-3B2B-56C3-6B606712F5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728"/>
          <a:stretch/>
        </p:blipFill>
        <p:spPr>
          <a:xfrm>
            <a:off x="7653001" y="1934074"/>
            <a:ext cx="4374975" cy="3916393"/>
          </a:xfrm>
          <a:prstGeom prst="rect">
            <a:avLst/>
          </a:prstGeom>
        </p:spPr>
      </p:pic>
      <p:pic>
        <p:nvPicPr>
          <p:cNvPr id="6" name="Picture 5" descr="A black jack with a handle">
            <a:extLst>
              <a:ext uri="{FF2B5EF4-FFF2-40B4-BE49-F238E27FC236}">
                <a16:creationId xmlns:a16="http://schemas.microsoft.com/office/drawing/2014/main" id="{D23C5152-1104-5664-20B7-9DD78A432A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1730" y="2120548"/>
            <a:ext cx="3728279" cy="372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2601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Trailer Parts &amp; Accessories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3" y="1143001"/>
            <a:ext cx="5262718" cy="4707466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b="1" dirty="0">
                <a:latin typeface="Arial"/>
                <a:cs typeface="Arial"/>
              </a:rPr>
              <a:t>Power Stance™ Electric A-Frame Jack by Lippert</a:t>
            </a:r>
          </a:p>
          <a:p>
            <a:pPr marL="305435" indent="-305435"/>
            <a:r>
              <a:rPr lang="en-US" dirty="0">
                <a:latin typeface="Arial"/>
                <a:cs typeface="Arial"/>
              </a:rPr>
              <a:t>Raises and lowers trailer tongue by using vehicle or trailer battery power</a:t>
            </a:r>
            <a:endParaRPr lang="en-US" dirty="0">
              <a:cs typeface="Arial" panose="020B0604020202020204" pitchFamily="34" charset="0"/>
            </a:endParaRPr>
          </a:p>
          <a:p>
            <a:pPr marL="305435" indent="-305435"/>
            <a:r>
              <a:rPr lang="en-US" dirty="0">
                <a:latin typeface="Arial"/>
                <a:cs typeface="Arial"/>
              </a:rPr>
              <a:t>Can be hardwired into trailer or plugged into any vehicle 7-way RV blade</a:t>
            </a:r>
            <a:endParaRPr lang="en-US" dirty="0">
              <a:cs typeface="Arial" panose="020B0604020202020204" pitchFamily="34" charset="0"/>
            </a:endParaRPr>
          </a:p>
          <a:p>
            <a:pPr marL="305435" indent="-305435"/>
            <a:r>
              <a:rPr lang="en-US" dirty="0">
                <a:latin typeface="Arial"/>
                <a:cs typeface="Arial"/>
              </a:rPr>
              <a:t>Four LEDs illuminate the area for nighttime use</a:t>
            </a:r>
            <a:endParaRPr lang="en-US" dirty="0">
              <a:cs typeface="Arial" panose="020B0604020202020204" pitchFamily="34" charset="0"/>
            </a:endParaRPr>
          </a:p>
          <a:p>
            <a:pPr marL="305435" indent="-305435"/>
            <a:r>
              <a:rPr lang="en-US" dirty="0">
                <a:latin typeface="Arial"/>
                <a:cs typeface="Arial"/>
              </a:rPr>
              <a:t>Helical-cut gears reduce noise</a:t>
            </a:r>
            <a:endParaRPr lang="en-US" dirty="0">
              <a:cs typeface="Arial" panose="020B0604020202020204" pitchFamily="34" charset="0"/>
            </a:endParaRPr>
          </a:p>
          <a:p>
            <a:pPr marL="305435" indent="-305435"/>
            <a:r>
              <a:rPr lang="en-US" dirty="0">
                <a:latin typeface="Arial"/>
                <a:cs typeface="Arial"/>
              </a:rPr>
              <a:t>Enhanced rocker switch for easy operation</a:t>
            </a:r>
            <a:endParaRPr lang="en-US" dirty="0">
              <a:cs typeface="Arial" panose="020B0604020202020204" pitchFamily="34" charset="0"/>
            </a:endParaRPr>
          </a:p>
          <a:p>
            <a:pPr marL="305435" indent="-305435"/>
            <a:r>
              <a:rPr lang="en-US" dirty="0">
                <a:latin typeface="Arial"/>
                <a:cs typeface="Arial"/>
              </a:rPr>
              <a:t>Removable jack foot for increased trailer stability</a:t>
            </a:r>
            <a:endParaRPr lang="en-US" dirty="0">
              <a:cs typeface="Arial" panose="020B0604020202020204" pitchFamily="34" charset="0"/>
            </a:endParaRPr>
          </a:p>
          <a:p>
            <a:pPr marL="305435" indent="-305435"/>
            <a:r>
              <a:rPr lang="en-US" dirty="0">
                <a:latin typeface="Arial"/>
                <a:cs typeface="Arial"/>
              </a:rPr>
              <a:t>Includes emergency hand crank for manual backup</a:t>
            </a:r>
            <a:endParaRPr lang="en-US" dirty="0">
              <a:cs typeface="Arial" panose="020B0604020202020204" pitchFamily="34" charset="0"/>
            </a:endParaRPr>
          </a:p>
          <a:p>
            <a:pPr marL="305435" indent="-305435"/>
            <a:r>
              <a:rPr lang="en-US" dirty="0">
                <a:latin typeface="Arial"/>
                <a:cs typeface="Arial"/>
              </a:rPr>
              <a:t>3,500 lb. load capacity</a:t>
            </a:r>
            <a:endParaRPr lang="en-US" dirty="0">
              <a:cs typeface="Arial" panose="020B0604020202020204" pitchFamily="34" charset="0"/>
            </a:endParaRPr>
          </a:p>
          <a:p>
            <a:pPr marL="305435" indent="-305435"/>
            <a:r>
              <a:rPr lang="en-US" dirty="0">
                <a:latin typeface="Arial"/>
                <a:cs typeface="Arial"/>
              </a:rPr>
              <a:t>18" travel</a:t>
            </a:r>
            <a:endParaRPr lang="en-US" dirty="0">
              <a:cs typeface="Arial" panose="020B0604020202020204" pitchFamily="34" charset="0"/>
            </a:endParaRPr>
          </a:p>
          <a:p>
            <a:pPr marL="305435" indent="-305435"/>
            <a:endParaRPr lang="en-US" dirty="0">
              <a:cs typeface="Arial" panose="020B0604020202020204" pitchFamily="34" charset="0"/>
            </a:endParaRPr>
          </a:p>
        </p:txBody>
      </p:sp>
      <p:pic>
        <p:nvPicPr>
          <p:cNvPr id="6" name="Picture 5" descr="A person pushing a black trailer&#10;&#10;Description automatically generated">
            <a:extLst>
              <a:ext uri="{FF2B5EF4-FFF2-40B4-BE49-F238E27FC236}">
                <a16:creationId xmlns:a16="http://schemas.microsoft.com/office/drawing/2014/main" id="{A10E5C26-198A-794E-809D-2C4B72E30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5753" y="1139125"/>
            <a:ext cx="4863885" cy="4799309"/>
          </a:xfrm>
          <a:prstGeom prst="rect">
            <a:avLst/>
          </a:prstGeom>
        </p:spPr>
      </p:pic>
      <p:pic>
        <p:nvPicPr>
          <p:cNvPr id="9" name="Picture 8" descr="A black pole with a black cover&#10;&#10;Description automatically generated">
            <a:extLst>
              <a:ext uri="{FF2B5EF4-FFF2-40B4-BE49-F238E27FC236}">
                <a16:creationId xmlns:a16="http://schemas.microsoft.com/office/drawing/2014/main" id="{130D7F17-A2D2-E704-97A4-E0A33B2241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38133" y="1839944"/>
            <a:ext cx="1584369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2640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Trailer Parts &amp; Accessories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3" y="1143001"/>
            <a:ext cx="4210813" cy="4707466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Jacks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Marine Jacks</a:t>
            </a:r>
          </a:p>
          <a:p>
            <a:r>
              <a:rPr lang="en-US" dirty="0"/>
              <a:t>Caster wheel for trailer </a:t>
            </a:r>
            <a:br>
              <a:rPr lang="en-US" dirty="0"/>
            </a:br>
            <a:r>
              <a:rPr lang="en-US" dirty="0"/>
              <a:t>mobility and coupling</a:t>
            </a:r>
          </a:p>
          <a:p>
            <a:r>
              <a:rPr lang="en-US" dirty="0"/>
              <a:t>Side-wind handle raises </a:t>
            </a:r>
            <a:br>
              <a:rPr lang="en-US" dirty="0"/>
            </a:br>
            <a:r>
              <a:rPr lang="en-US" dirty="0"/>
              <a:t>or lowers trailer coupler</a:t>
            </a:r>
          </a:p>
          <a:p>
            <a:r>
              <a:rPr lang="en-US" dirty="0"/>
              <a:t>Swivel bracket allows jack to fully</a:t>
            </a:r>
            <a:br>
              <a:rPr lang="en-US" dirty="0"/>
            </a:br>
            <a:r>
              <a:rPr lang="en-US" dirty="0"/>
              <a:t>swing up and out of the way for travel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088219" y="1143001"/>
            <a:ext cx="4210813" cy="4707466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 pitchFamily="18" charset="2"/>
              <a:buNone/>
            </a:pPr>
            <a:endParaRPr lang="en-US" sz="2000" b="1" dirty="0"/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b="1" dirty="0"/>
              <a:t>A-Frame Jacks</a:t>
            </a:r>
          </a:p>
          <a:p>
            <a:r>
              <a:rPr lang="en-US" dirty="0"/>
              <a:t>Designed to be mounted </a:t>
            </a:r>
            <a:br>
              <a:rPr lang="en-US" dirty="0"/>
            </a:br>
            <a:r>
              <a:rPr lang="en-US" dirty="0"/>
              <a:t>on an A-frame trailer tongue</a:t>
            </a:r>
          </a:p>
          <a:p>
            <a:r>
              <a:rPr lang="en-US" dirty="0"/>
              <a:t>Can bolted or welded on </a:t>
            </a:r>
            <a:br>
              <a:rPr lang="en-US" dirty="0"/>
            </a:br>
            <a:r>
              <a:rPr lang="en-US" dirty="0"/>
              <a:t>(hardware not included)</a:t>
            </a:r>
          </a:p>
        </p:txBody>
      </p:sp>
      <p:pic>
        <p:nvPicPr>
          <p:cNvPr id="8" name="Picture 2" descr="Image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081" y="3957912"/>
            <a:ext cx="1968500" cy="196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Imag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6418" y="3957912"/>
            <a:ext cx="1968500" cy="196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Image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4451" y="3957912"/>
            <a:ext cx="1968500" cy="196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Image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2735" y="3957912"/>
            <a:ext cx="1968500" cy="196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Image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8617" y="3957912"/>
            <a:ext cx="1968500" cy="196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50250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Trailer Parts &amp; Accessories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3" y="1143001"/>
            <a:ext cx="4210813" cy="4707466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Jacks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Swivel Jacks</a:t>
            </a:r>
          </a:p>
          <a:p>
            <a:r>
              <a:rPr lang="en-US" dirty="0"/>
              <a:t>Swivel bracket allows jack to fully swing</a:t>
            </a:r>
            <a:br>
              <a:rPr lang="en-US" dirty="0"/>
            </a:br>
            <a:r>
              <a:rPr lang="en-US" dirty="0"/>
              <a:t>up and out of the way during travel</a:t>
            </a:r>
          </a:p>
          <a:p>
            <a:r>
              <a:rPr lang="en-US" dirty="0"/>
              <a:t>Pull-pin keeps jack </a:t>
            </a:r>
            <a:br>
              <a:rPr lang="en-US" dirty="0"/>
            </a:br>
            <a:r>
              <a:rPr lang="en-US" dirty="0"/>
              <a:t>securely locked in place</a:t>
            </a:r>
          </a:p>
          <a:p>
            <a:r>
              <a:rPr lang="en-US" dirty="0"/>
              <a:t>Available in pipe-mount </a:t>
            </a:r>
            <a:br>
              <a:rPr lang="en-US" dirty="0"/>
            </a:br>
            <a:r>
              <a:rPr lang="en-US" dirty="0"/>
              <a:t>or bracket-mount style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088219" y="1143001"/>
            <a:ext cx="4210813" cy="4707466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 pitchFamily="18" charset="2"/>
              <a:buNone/>
            </a:pPr>
            <a:endParaRPr lang="en-US" sz="2000" b="1" dirty="0"/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b="1" dirty="0"/>
              <a:t>Direct-Weld Square Jacks</a:t>
            </a:r>
          </a:p>
          <a:p>
            <a:r>
              <a:rPr lang="en-US" dirty="0"/>
              <a:t>Designed to weld directly</a:t>
            </a:r>
            <a:br>
              <a:rPr lang="en-US" dirty="0"/>
            </a:br>
            <a:r>
              <a:rPr lang="en-US" dirty="0"/>
              <a:t>to the trailer frame</a:t>
            </a:r>
          </a:p>
          <a:p>
            <a:r>
              <a:rPr lang="en-US" dirty="0"/>
              <a:t>Drop leg with spring return</a:t>
            </a:r>
            <a:br>
              <a:rPr lang="en-US" dirty="0"/>
            </a:br>
            <a:r>
              <a:rPr lang="en-US" dirty="0"/>
              <a:t>for fast retraction (#28512)</a:t>
            </a:r>
          </a:p>
          <a:p>
            <a:r>
              <a:rPr lang="en-US" dirty="0"/>
              <a:t>Pull-pin keeps jack leg</a:t>
            </a:r>
            <a:br>
              <a:rPr lang="en-US" dirty="0"/>
            </a:br>
            <a:r>
              <a:rPr lang="en-US" dirty="0"/>
              <a:t>securely locked in place</a:t>
            </a:r>
          </a:p>
        </p:txBody>
      </p:sp>
      <p:pic>
        <p:nvPicPr>
          <p:cNvPr id="12" name="Picture 12" descr="Image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01659" y="3691959"/>
            <a:ext cx="2361931" cy="2361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Imag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491" y="4043322"/>
            <a:ext cx="1972468" cy="197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Image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1663" y="4043322"/>
            <a:ext cx="1972468" cy="197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Image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9588" y="4043322"/>
            <a:ext cx="1972468" cy="197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Image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0401" y="4043322"/>
            <a:ext cx="1972468" cy="197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58791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Jack Foo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193" y="2367070"/>
            <a:ext cx="1758626" cy="219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Jack Foot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9427" y="2471564"/>
            <a:ext cx="1758626" cy="219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Jack Foot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8509" y="1411134"/>
            <a:ext cx="2286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Jack Caster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7655" y="1411134"/>
            <a:ext cx="2286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Trailer Parts &amp; Accessories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3" y="1143001"/>
            <a:ext cx="4210813" cy="685799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Jack Accessories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33462" y="4117521"/>
            <a:ext cx="2031378" cy="397041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Jack foot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737645" y="4117520"/>
            <a:ext cx="2031378" cy="397041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Jack foot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402202" y="4117520"/>
            <a:ext cx="2031378" cy="397041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Jack foot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7964966" y="4117520"/>
            <a:ext cx="2031378" cy="397041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Jack caster</a:t>
            </a:r>
          </a:p>
        </p:txBody>
      </p:sp>
    </p:spTree>
    <p:extLst>
      <p:ext uri="{BB962C8B-B14F-4D97-AF65-F5344CB8AC3E}">
        <p14:creationId xmlns:p14="http://schemas.microsoft.com/office/powerpoint/2010/main" val="2004084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URT QuickPinTM No-Latch Coupler _ Hassle-Free Trailer Hookup">
            <a:hlinkClick r:id="" action="ppaction://media"/>
            <a:extLst>
              <a:ext uri="{FF2B5EF4-FFF2-40B4-BE49-F238E27FC236}">
                <a16:creationId xmlns:a16="http://schemas.microsoft.com/office/drawing/2014/main" id="{F09D4DD4-068E-4ED5-A012-F7935CA55D1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8145"/>
          </a:xfrm>
        </p:spPr>
      </p:pic>
    </p:spTree>
    <p:extLst>
      <p:ext uri="{BB962C8B-B14F-4D97-AF65-F5344CB8AC3E}">
        <p14:creationId xmlns:p14="http://schemas.microsoft.com/office/powerpoint/2010/main" val="2461232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0" descr="Replacement Swivel Jack Pull-Pi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146" y="3900661"/>
            <a:ext cx="1590630" cy="198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Replacement Direct-Weld Square Jack Gears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5267" y="3900661"/>
            <a:ext cx="1590630" cy="198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Replacement Marine Jack Caster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7678" y="3900661"/>
            <a:ext cx="1590630" cy="198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Replacement Marine Jack Handle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062" y="1346001"/>
            <a:ext cx="1590630" cy="198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Replacement Direct-Weld Square Jack Handle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7678" y="1346001"/>
            <a:ext cx="1590630" cy="198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Replacement Direct-Weld Square Jack Handle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5267" y="1346001"/>
            <a:ext cx="1590630" cy="198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Replacement Swivel Jack Mounting Bracket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5232" y="1346001"/>
            <a:ext cx="1590630" cy="198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6" descr="Replacement Direct-Weld Square Jack Cap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0375" y="3900661"/>
            <a:ext cx="1590630" cy="198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Trailer Parts &amp; Accessories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3" y="1143001"/>
            <a:ext cx="4210813" cy="685799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Jack Replacement Parts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06884" y="3190553"/>
            <a:ext cx="2031378" cy="397041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Jack handle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837304" y="3190552"/>
            <a:ext cx="2031378" cy="397041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Jack handle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438807" y="3190552"/>
            <a:ext cx="2031378" cy="397041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Jack handle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7864858" y="3190552"/>
            <a:ext cx="2031378" cy="397041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Swivel bracket</a:t>
            </a:r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471772" y="5555512"/>
            <a:ext cx="2031378" cy="397041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Pull pin</a:t>
            </a:r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2837304" y="5555511"/>
            <a:ext cx="2031378" cy="397041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Caster wheel</a:t>
            </a:r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5438807" y="5555511"/>
            <a:ext cx="2031378" cy="397041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Gear kit</a:t>
            </a:r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7970001" y="5555511"/>
            <a:ext cx="2031378" cy="397041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Cap</a:t>
            </a:r>
          </a:p>
        </p:txBody>
      </p:sp>
    </p:spTree>
    <p:extLst>
      <p:ext uri="{BB962C8B-B14F-4D97-AF65-F5344CB8AC3E}">
        <p14:creationId xmlns:p14="http://schemas.microsoft.com/office/powerpoint/2010/main" val="4864799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Trailer Parts &amp; Accessories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3" y="1143001"/>
            <a:ext cx="3965640" cy="4707466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Hand Crank 2-Speed Winches</a:t>
            </a:r>
            <a:endParaRPr lang="en-US" b="1" dirty="0"/>
          </a:p>
          <a:p>
            <a:r>
              <a:rPr lang="en-US" dirty="0"/>
              <a:t>Compatible replacement for </a:t>
            </a:r>
            <a:br>
              <a:rPr lang="en-US" dirty="0"/>
            </a:br>
            <a:r>
              <a:rPr lang="en-US" dirty="0"/>
              <a:t>most DL and Fulton winches</a:t>
            </a:r>
          </a:p>
          <a:p>
            <a:r>
              <a:rPr lang="en-US" dirty="0"/>
              <a:t>Ideal for winching +20-foot-long </a:t>
            </a:r>
            <a:br>
              <a:rPr lang="en-US" dirty="0"/>
            </a:br>
            <a:r>
              <a:rPr lang="en-US" dirty="0"/>
              <a:t>boats onto boat trailer</a:t>
            </a:r>
          </a:p>
          <a:p>
            <a:r>
              <a:rPr lang="en-US" dirty="0"/>
              <a:t>High-quality, cold-forged steel construction for reliable performance</a:t>
            </a:r>
          </a:p>
          <a:p>
            <a:r>
              <a:rPr lang="en-US" dirty="0"/>
              <a:t>Solid gears provide superior </a:t>
            </a:r>
            <a:br>
              <a:rPr lang="en-US" dirty="0"/>
            </a:br>
            <a:r>
              <a:rPr lang="en-US" dirty="0"/>
              <a:t>strength vs. laminated gears</a:t>
            </a:r>
          </a:p>
          <a:p>
            <a:r>
              <a:rPr lang="en-US" dirty="0"/>
              <a:t>600-hour salt-spray-tested zinc plating for lasting corrosion resistance</a:t>
            </a:r>
          </a:p>
          <a:p>
            <a:r>
              <a:rPr lang="en-US" dirty="0"/>
              <a:t>Oil-impregnated metal </a:t>
            </a:r>
            <a:br>
              <a:rPr lang="en-US" dirty="0"/>
            </a:br>
            <a:r>
              <a:rPr lang="en-US" dirty="0"/>
              <a:t>bushings for smooth operation</a:t>
            </a:r>
          </a:p>
          <a:p>
            <a:r>
              <a:rPr lang="en-US" dirty="0"/>
              <a:t>Two input shafts and quick-detach handle for varying leverage</a:t>
            </a:r>
          </a:p>
        </p:txBody>
      </p:sp>
      <p:pic>
        <p:nvPicPr>
          <p:cNvPr id="5" name="Picture 4" descr="A metal winch with a black handle&#10;&#10;Description automatically generated">
            <a:extLst>
              <a:ext uri="{FF2B5EF4-FFF2-40B4-BE49-F238E27FC236}">
                <a16:creationId xmlns:a16="http://schemas.microsoft.com/office/drawing/2014/main" id="{7A26EA81-725C-EED7-EEF7-7753EE33585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0230" y="1143001"/>
            <a:ext cx="5246615" cy="524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4556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Trailer Parts &amp; Accessories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3" y="1143000"/>
            <a:ext cx="3965640" cy="534797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Hand Crank 2-Speed Winches</a:t>
            </a:r>
            <a:endParaRPr lang="en-US" b="1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2A1AB29-B329-29CE-A55D-848AC686BF72}"/>
              </a:ext>
            </a:extLst>
          </p:cNvPr>
          <p:cNvSpPr txBox="1">
            <a:spLocks/>
          </p:cNvSpPr>
          <p:nvPr/>
        </p:nvSpPr>
        <p:spPr>
          <a:xfrm>
            <a:off x="581192" y="3805047"/>
            <a:ext cx="2539513" cy="2348966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#29520</a:t>
            </a:r>
          </a:p>
          <a:p>
            <a:r>
              <a:rPr lang="en-US" sz="1200" dirty="0"/>
              <a:t>Handle length: 10.6”</a:t>
            </a:r>
          </a:p>
          <a:p>
            <a:r>
              <a:rPr lang="en-US" sz="1200" dirty="0"/>
              <a:t>High Gear: 4.1:1</a:t>
            </a:r>
            <a:br>
              <a:rPr lang="en-US" sz="1200" dirty="0"/>
            </a:br>
            <a:r>
              <a:rPr lang="en-US" sz="1200" dirty="0"/>
              <a:t>Low Gear: 10.25:1</a:t>
            </a:r>
          </a:p>
          <a:p>
            <a:r>
              <a:rPr lang="en-US" sz="1200" dirty="0"/>
              <a:t>Drum hub diameter: 25 mm</a:t>
            </a:r>
          </a:p>
          <a:p>
            <a:r>
              <a:rPr lang="en-US" sz="1200" dirty="0"/>
              <a:t>Drum hum width: 64 mm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D3A31C1-2486-3804-9348-AF0101051422}"/>
              </a:ext>
            </a:extLst>
          </p:cNvPr>
          <p:cNvSpPr txBox="1">
            <a:spLocks/>
          </p:cNvSpPr>
          <p:nvPr/>
        </p:nvSpPr>
        <p:spPr>
          <a:xfrm>
            <a:off x="3120705" y="3805047"/>
            <a:ext cx="2539513" cy="2348968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#29526</a:t>
            </a:r>
          </a:p>
          <a:p>
            <a:r>
              <a:rPr lang="en-US" sz="1200" dirty="0"/>
              <a:t>Handle length: 10.6”</a:t>
            </a:r>
          </a:p>
          <a:p>
            <a:r>
              <a:rPr lang="en-US" sz="1200" dirty="0"/>
              <a:t>High Gear: 5.1:1</a:t>
            </a:r>
            <a:br>
              <a:rPr lang="en-US" sz="1200" dirty="0"/>
            </a:br>
            <a:r>
              <a:rPr lang="en-US" sz="1200" dirty="0"/>
              <a:t>Low Gear: 12.7:1</a:t>
            </a:r>
          </a:p>
          <a:p>
            <a:r>
              <a:rPr lang="en-US" sz="1200" dirty="0"/>
              <a:t>Drum hub diameter: 25 mm</a:t>
            </a:r>
          </a:p>
          <a:p>
            <a:r>
              <a:rPr lang="en-US" sz="1200" dirty="0"/>
              <a:t>Drum hum width: 64 mm</a:t>
            </a:r>
          </a:p>
          <a:p>
            <a:r>
              <a:rPr lang="en-US" sz="1200" dirty="0"/>
              <a:t>Quick-release handle for</a:t>
            </a:r>
            <a:br>
              <a:rPr lang="en-US" sz="1200" dirty="0"/>
            </a:br>
            <a:r>
              <a:rPr lang="en-US" sz="1200" dirty="0"/>
              <a:t>low / high gear switching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C0ACFA1-D590-4E19-009E-F0913B0F34A4}"/>
              </a:ext>
            </a:extLst>
          </p:cNvPr>
          <p:cNvSpPr txBox="1">
            <a:spLocks/>
          </p:cNvSpPr>
          <p:nvPr/>
        </p:nvSpPr>
        <p:spPr>
          <a:xfrm>
            <a:off x="5660218" y="3805046"/>
            <a:ext cx="2539513" cy="2348967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#29532</a:t>
            </a:r>
          </a:p>
          <a:p>
            <a:r>
              <a:rPr lang="en-US" sz="1200" dirty="0"/>
              <a:t>Handle length: 9.6”</a:t>
            </a:r>
          </a:p>
          <a:p>
            <a:r>
              <a:rPr lang="en-US" sz="1200" dirty="0"/>
              <a:t>High Gear: 5.1:1</a:t>
            </a:r>
            <a:br>
              <a:rPr lang="en-US" sz="1200" dirty="0"/>
            </a:br>
            <a:r>
              <a:rPr lang="en-US" sz="1200" dirty="0"/>
              <a:t>Low Gear: 15.8:1</a:t>
            </a:r>
          </a:p>
          <a:p>
            <a:r>
              <a:rPr lang="en-US" sz="1200" dirty="0"/>
              <a:t>Drum hub diameter: 28 mm</a:t>
            </a:r>
          </a:p>
          <a:p>
            <a:r>
              <a:rPr lang="en-US" sz="1200" dirty="0"/>
              <a:t>Drum hum width: 64 mm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419736D-B71A-A3EB-EC3A-31AC38057931}"/>
              </a:ext>
            </a:extLst>
          </p:cNvPr>
          <p:cNvSpPr txBox="1">
            <a:spLocks/>
          </p:cNvSpPr>
          <p:nvPr/>
        </p:nvSpPr>
        <p:spPr>
          <a:xfrm>
            <a:off x="8199731" y="3805047"/>
            <a:ext cx="2539513" cy="2348966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#29538</a:t>
            </a:r>
          </a:p>
          <a:p>
            <a:r>
              <a:rPr lang="en-US" sz="1200" dirty="0"/>
              <a:t>Handle length: 9.6”</a:t>
            </a:r>
          </a:p>
          <a:p>
            <a:r>
              <a:rPr lang="en-US" sz="1200" dirty="0"/>
              <a:t>High Gear: 5.1:1</a:t>
            </a:r>
            <a:br>
              <a:rPr lang="en-US" sz="1200" dirty="0"/>
            </a:br>
            <a:r>
              <a:rPr lang="en-US" sz="1200" dirty="0"/>
              <a:t>Low Gear: 15.8:1</a:t>
            </a:r>
          </a:p>
          <a:p>
            <a:r>
              <a:rPr lang="en-US" sz="1200" dirty="0"/>
              <a:t>Drum hub diameter: 45 mm</a:t>
            </a:r>
          </a:p>
          <a:p>
            <a:r>
              <a:rPr lang="en-US" sz="1200" dirty="0"/>
              <a:t>Drum hum width: 96 mm</a:t>
            </a:r>
          </a:p>
          <a:p>
            <a:r>
              <a:rPr lang="en-US" sz="1200" dirty="0"/>
              <a:t>Quick-release handle for</a:t>
            </a:r>
            <a:br>
              <a:rPr lang="en-US" sz="1200" dirty="0"/>
            </a:br>
            <a:r>
              <a:rPr lang="en-US" sz="1200" dirty="0"/>
              <a:t>low / high gear switching</a:t>
            </a:r>
          </a:p>
        </p:txBody>
      </p:sp>
      <p:pic>
        <p:nvPicPr>
          <p:cNvPr id="10" name="Picture 9" descr="A metal winch with a hand lever&#10;&#10;Description automatically generated">
            <a:extLst>
              <a:ext uri="{FF2B5EF4-FFF2-40B4-BE49-F238E27FC236}">
                <a16:creationId xmlns:a16="http://schemas.microsoft.com/office/drawing/2014/main" id="{86912AEA-6F11-D005-9B60-316B3B13F6C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3763" y="1633755"/>
            <a:ext cx="2394016" cy="2394016"/>
          </a:xfrm>
          <a:prstGeom prst="rect">
            <a:avLst/>
          </a:prstGeom>
        </p:spPr>
      </p:pic>
      <p:pic>
        <p:nvPicPr>
          <p:cNvPr id="12" name="Picture 11" descr="A metal winch with a lever&#10;&#10;Description automatically generated">
            <a:extLst>
              <a:ext uri="{FF2B5EF4-FFF2-40B4-BE49-F238E27FC236}">
                <a16:creationId xmlns:a16="http://schemas.microsoft.com/office/drawing/2014/main" id="{305B2E27-9CEA-558B-C3B9-6678AD6A9E0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9084" y="1632043"/>
            <a:ext cx="2395728" cy="2395728"/>
          </a:xfrm>
          <a:prstGeom prst="rect">
            <a:avLst/>
          </a:prstGeom>
        </p:spPr>
      </p:pic>
      <p:pic>
        <p:nvPicPr>
          <p:cNvPr id="14" name="Picture 13" descr="A metal hand crank with a black handle&#10;&#10;Description automatically generated">
            <a:extLst>
              <a:ext uri="{FF2B5EF4-FFF2-40B4-BE49-F238E27FC236}">
                <a16:creationId xmlns:a16="http://schemas.microsoft.com/office/drawing/2014/main" id="{52293507-5335-1931-31C1-897FF898C07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160" y="1632043"/>
            <a:ext cx="2395728" cy="2395728"/>
          </a:xfrm>
          <a:prstGeom prst="rect">
            <a:avLst/>
          </a:prstGeom>
        </p:spPr>
      </p:pic>
      <p:pic>
        <p:nvPicPr>
          <p:cNvPr id="16" name="Picture 15" descr="A metal winch with a handle&#10;&#10;Description automatically generated">
            <a:extLst>
              <a:ext uri="{FF2B5EF4-FFF2-40B4-BE49-F238E27FC236}">
                <a16:creationId xmlns:a16="http://schemas.microsoft.com/office/drawing/2014/main" id="{CD0E077E-38AF-5D06-903B-D0DAB00ED91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6673" y="1631037"/>
            <a:ext cx="2395728" cy="239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3717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Trailer Parts &amp; Accessories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3" y="1143001"/>
            <a:ext cx="4351534" cy="4707466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Hand Crank Brake Winches</a:t>
            </a:r>
            <a:endParaRPr lang="en-US" b="1" dirty="0"/>
          </a:p>
          <a:p>
            <a:r>
              <a:rPr lang="en-US" dirty="0"/>
              <a:t>Compatible replacement </a:t>
            </a:r>
            <a:br>
              <a:rPr lang="en-US" dirty="0"/>
            </a:br>
            <a:r>
              <a:rPr lang="en-US" dirty="0"/>
              <a:t>for most DL and Fulton winches</a:t>
            </a:r>
          </a:p>
          <a:p>
            <a:r>
              <a:rPr lang="en-US" dirty="0"/>
              <a:t>Ideal for lifting and hoisting applications, such as on light lifting towers</a:t>
            </a:r>
          </a:p>
          <a:p>
            <a:r>
              <a:rPr lang="en-US" dirty="0"/>
              <a:t>High-quality, cold-forged steel </a:t>
            </a:r>
            <a:br>
              <a:rPr lang="en-US" dirty="0"/>
            </a:br>
            <a:r>
              <a:rPr lang="en-US" dirty="0"/>
              <a:t>construction for reliable performance</a:t>
            </a:r>
          </a:p>
          <a:p>
            <a:r>
              <a:rPr lang="en-US" dirty="0"/>
              <a:t>Solid gears provide superior </a:t>
            </a:r>
            <a:br>
              <a:rPr lang="en-US" dirty="0"/>
            </a:br>
            <a:r>
              <a:rPr lang="en-US" dirty="0"/>
              <a:t>strength vs. laminated gears</a:t>
            </a:r>
          </a:p>
          <a:p>
            <a:r>
              <a:rPr lang="en-US" dirty="0"/>
              <a:t>600-hour salt-spray-tested zinc plating </a:t>
            </a:r>
            <a:br>
              <a:rPr lang="en-US" dirty="0"/>
            </a:br>
            <a:r>
              <a:rPr lang="en-US" dirty="0"/>
              <a:t>for lasting corrosion resistance</a:t>
            </a:r>
          </a:p>
          <a:p>
            <a:r>
              <a:rPr lang="en-US" dirty="0"/>
              <a:t>Oil-impregnated metal </a:t>
            </a:r>
            <a:br>
              <a:rPr lang="en-US" dirty="0"/>
            </a:br>
            <a:r>
              <a:rPr lang="en-US" dirty="0"/>
              <a:t>bushings for smooth operation</a:t>
            </a:r>
          </a:p>
        </p:txBody>
      </p:sp>
      <p:pic>
        <p:nvPicPr>
          <p:cNvPr id="5" name="Picture 4" descr="A silver winch with a handle&#10;&#10;Description automatically generated">
            <a:extLst>
              <a:ext uri="{FF2B5EF4-FFF2-40B4-BE49-F238E27FC236}">
                <a16:creationId xmlns:a16="http://schemas.microsoft.com/office/drawing/2014/main" id="{A3A5CDD3-C8B5-F02D-E571-9BD340F6598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1522" y="1035046"/>
            <a:ext cx="5471261" cy="5471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2321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Trailer Parts &amp; Accessories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3" y="1143000"/>
            <a:ext cx="3965640" cy="534797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Hand Crank Brake Winches</a:t>
            </a:r>
            <a:endParaRPr lang="en-US" b="1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2A1AB29-B329-29CE-A55D-848AC686BF72}"/>
              </a:ext>
            </a:extLst>
          </p:cNvPr>
          <p:cNvSpPr txBox="1">
            <a:spLocks/>
          </p:cNvSpPr>
          <p:nvPr/>
        </p:nvSpPr>
        <p:spPr>
          <a:xfrm>
            <a:off x="581192" y="3805047"/>
            <a:ext cx="2539513" cy="1876398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#29610</a:t>
            </a:r>
          </a:p>
          <a:p>
            <a:r>
              <a:rPr lang="en-US" sz="1200" dirty="0"/>
              <a:t>Handle length: 7”</a:t>
            </a:r>
          </a:p>
          <a:p>
            <a:r>
              <a:rPr lang="en-US" sz="1200" dirty="0"/>
              <a:t>Gear ratio: 4:2:1</a:t>
            </a:r>
          </a:p>
          <a:p>
            <a:r>
              <a:rPr lang="en-US" sz="1200" dirty="0"/>
              <a:t>Drum hub diameter: 56 mm</a:t>
            </a:r>
          </a:p>
          <a:p>
            <a:r>
              <a:rPr lang="en-US" sz="1200" dirty="0"/>
              <a:t>Drum hum width: 50 mm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D3A31C1-2486-3804-9348-AF0101051422}"/>
              </a:ext>
            </a:extLst>
          </p:cNvPr>
          <p:cNvSpPr txBox="1">
            <a:spLocks/>
          </p:cNvSpPr>
          <p:nvPr/>
        </p:nvSpPr>
        <p:spPr>
          <a:xfrm>
            <a:off x="3120705" y="3805047"/>
            <a:ext cx="2539513" cy="1876398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#29615</a:t>
            </a:r>
          </a:p>
          <a:p>
            <a:r>
              <a:rPr lang="en-US" sz="1200" dirty="0"/>
              <a:t>Handle length: 10.6 ”</a:t>
            </a:r>
          </a:p>
          <a:p>
            <a:r>
              <a:rPr lang="en-US" sz="1200" dirty="0"/>
              <a:t>Gear ratio: 5:1</a:t>
            </a:r>
          </a:p>
          <a:p>
            <a:r>
              <a:rPr lang="en-US" sz="1200" dirty="0"/>
              <a:t>Drum hub diameter: 63 mm</a:t>
            </a:r>
          </a:p>
          <a:p>
            <a:r>
              <a:rPr lang="en-US" sz="1200" dirty="0"/>
              <a:t>Drum hum width: 56 mm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C0ACFA1-D590-4E19-009E-F0913B0F34A4}"/>
              </a:ext>
            </a:extLst>
          </p:cNvPr>
          <p:cNvSpPr txBox="1">
            <a:spLocks/>
          </p:cNvSpPr>
          <p:nvPr/>
        </p:nvSpPr>
        <p:spPr>
          <a:xfrm>
            <a:off x="5660218" y="3805047"/>
            <a:ext cx="2539513" cy="1876398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#29625</a:t>
            </a:r>
          </a:p>
          <a:p>
            <a:r>
              <a:rPr lang="en-US" sz="1200" dirty="0"/>
              <a:t>Handle length: 10.6”</a:t>
            </a:r>
          </a:p>
          <a:p>
            <a:r>
              <a:rPr lang="en-US" sz="1200" dirty="0"/>
              <a:t>Gear ratio: 15.8:1</a:t>
            </a:r>
          </a:p>
          <a:p>
            <a:r>
              <a:rPr lang="en-US" sz="1200" dirty="0"/>
              <a:t>Drum hub diameter: 83 mm</a:t>
            </a:r>
          </a:p>
          <a:p>
            <a:r>
              <a:rPr lang="en-US" sz="1200" dirty="0"/>
              <a:t>Drum hum width: 96 mm</a:t>
            </a:r>
          </a:p>
        </p:txBody>
      </p:sp>
      <p:pic>
        <p:nvPicPr>
          <p:cNvPr id="9" name="Picture 8" descr="A silver metal hand winch&#10;&#10;Description automatically generated">
            <a:extLst>
              <a:ext uri="{FF2B5EF4-FFF2-40B4-BE49-F238E27FC236}">
                <a16:creationId xmlns:a16="http://schemas.microsoft.com/office/drawing/2014/main" id="{15E4E2EC-E2CE-D1F7-5A62-F28F1A6567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0218" y="1716537"/>
            <a:ext cx="2395728" cy="2395728"/>
          </a:xfrm>
          <a:prstGeom prst="rect">
            <a:avLst/>
          </a:prstGeom>
        </p:spPr>
      </p:pic>
      <p:pic>
        <p:nvPicPr>
          <p:cNvPr id="13" name="Picture 12" descr="A silver metal winch with a black handle&#10;&#10;Description automatically generated">
            <a:extLst>
              <a:ext uri="{FF2B5EF4-FFF2-40B4-BE49-F238E27FC236}">
                <a16:creationId xmlns:a16="http://schemas.microsoft.com/office/drawing/2014/main" id="{74B1CBD7-4DB2-7E0F-656D-10A80B0727B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192" y="1716537"/>
            <a:ext cx="2395728" cy="2395728"/>
          </a:xfrm>
          <a:prstGeom prst="rect">
            <a:avLst/>
          </a:prstGeom>
        </p:spPr>
      </p:pic>
      <p:pic>
        <p:nvPicPr>
          <p:cNvPr id="17" name="Picture 16" descr="A silver winch with a handle&#10;&#10;Description automatically generated">
            <a:extLst>
              <a:ext uri="{FF2B5EF4-FFF2-40B4-BE49-F238E27FC236}">
                <a16:creationId xmlns:a16="http://schemas.microsoft.com/office/drawing/2014/main" id="{BA0647AA-2852-359A-FF34-5763E7352EE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0705" y="1716537"/>
            <a:ext cx="2395728" cy="239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1470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8EF0D10-37B1-F84C-42A4-0B91DAC806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448" y="3181580"/>
            <a:ext cx="9418087" cy="31922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Trailer Parts &amp; Accessories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143001"/>
            <a:ext cx="5649925" cy="1994403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b="1" dirty="0">
                <a:latin typeface="Arial"/>
                <a:cs typeface="Arial"/>
              </a:rPr>
              <a:t>Hand Crank Winches</a:t>
            </a:r>
            <a:endParaRPr lang="en-US" dirty="0"/>
          </a:p>
          <a:p>
            <a:pPr marL="305435" indent="-305435"/>
            <a:r>
              <a:rPr lang="en-US" dirty="0">
                <a:latin typeface="Arial"/>
                <a:cs typeface="Arial"/>
              </a:rPr>
              <a:t>Constructed from high-strength, cold-forged steel</a:t>
            </a:r>
          </a:p>
          <a:p>
            <a:pPr marL="305435" indent="-305435"/>
            <a:r>
              <a:rPr lang="en-US" dirty="0">
                <a:latin typeface="Arial"/>
                <a:cs typeface="Arial"/>
              </a:rPr>
              <a:t>Equipped with a locking lever for increased safety</a:t>
            </a:r>
          </a:p>
          <a:p>
            <a:pPr marL="305435" indent="-305435"/>
            <a:r>
              <a:rPr lang="en-US" dirty="0">
                <a:latin typeface="Arial"/>
                <a:cs typeface="Arial"/>
              </a:rPr>
              <a:t>Broached pinion shaft securely engages the pinion</a:t>
            </a:r>
          </a:p>
          <a:p>
            <a:pPr marL="305435" indent="-305435"/>
            <a:r>
              <a:rPr lang="en-US" dirty="0">
                <a:latin typeface="Arial"/>
                <a:cs typeface="Arial"/>
              </a:rPr>
              <a:t>Base features slotted screw holes for flexible mounting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DF8EA0-33DD-3C37-CE81-9EDBDA5BB0D2}"/>
              </a:ext>
            </a:extLst>
          </p:cNvPr>
          <p:cNvSpPr txBox="1"/>
          <p:nvPr/>
        </p:nvSpPr>
        <p:spPr>
          <a:xfrm>
            <a:off x="9219357" y="6044658"/>
            <a:ext cx="1027579" cy="2618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b="1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(for jet skis)</a:t>
            </a:r>
          </a:p>
        </p:txBody>
      </p:sp>
    </p:spTree>
    <p:extLst>
      <p:ext uri="{BB962C8B-B14F-4D97-AF65-F5344CB8AC3E}">
        <p14:creationId xmlns:p14="http://schemas.microsoft.com/office/powerpoint/2010/main" val="249932478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Trailer Parts &amp; Accessories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3" y="1143001"/>
            <a:ext cx="5262718" cy="4707466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b="1" dirty="0">
                <a:latin typeface="Arial"/>
                <a:cs typeface="Arial"/>
              </a:rPr>
              <a:t>Winch Cables &amp; Straps</a:t>
            </a:r>
            <a:endParaRPr lang="en-US" dirty="0"/>
          </a:p>
          <a:p>
            <a:pPr marL="305435" indent="-305435"/>
            <a:r>
              <a:rPr lang="en-US" dirty="0">
                <a:latin typeface="Arial"/>
                <a:cs typeface="Arial"/>
              </a:rPr>
              <a:t>Made from 2" wide, no-stretch nylon web (straps), heavy-duty steel cable (cables)</a:t>
            </a:r>
          </a:p>
          <a:p>
            <a:pPr marL="305435" indent="-305435"/>
            <a:r>
              <a:rPr lang="en-US" dirty="0">
                <a:latin typeface="Arial"/>
                <a:cs typeface="Arial"/>
              </a:rPr>
              <a:t>Zinc-plated snap hook for easy, secure hookup</a:t>
            </a:r>
          </a:p>
          <a:p>
            <a:pPr marL="305435" indent="-305435"/>
            <a:r>
              <a:rPr lang="en-US" dirty="0">
                <a:latin typeface="Arial"/>
                <a:cs typeface="Arial"/>
              </a:rPr>
              <a:t>Limited lifetime warranty</a:t>
            </a:r>
          </a:p>
        </p:txBody>
      </p:sp>
      <p:pic>
        <p:nvPicPr>
          <p:cNvPr id="4" name="Picture 3" descr="A black strap with a hook&#10;&#10;Description automatically generated">
            <a:extLst>
              <a:ext uri="{FF2B5EF4-FFF2-40B4-BE49-F238E27FC236}">
                <a16:creationId xmlns:a16="http://schemas.microsoft.com/office/drawing/2014/main" id="{9EC377B7-A249-3EEC-AD9E-9DC8A3B41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4143" y="1142448"/>
            <a:ext cx="2568714" cy="2634974"/>
          </a:xfrm>
          <a:prstGeom prst="rect">
            <a:avLst/>
          </a:prstGeom>
        </p:spPr>
      </p:pic>
      <p:pic>
        <p:nvPicPr>
          <p:cNvPr id="5" name="Picture 4" descr="A close up of a cable&#10;&#10;Description automatically generated">
            <a:extLst>
              <a:ext uri="{FF2B5EF4-FFF2-40B4-BE49-F238E27FC236}">
                <a16:creationId xmlns:a16="http://schemas.microsoft.com/office/drawing/2014/main" id="{B8271230-65E1-6BE0-387A-CAC492605C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9078" y="3930926"/>
            <a:ext cx="1917148" cy="1917148"/>
          </a:xfrm>
          <a:prstGeom prst="rect">
            <a:avLst/>
          </a:prstGeom>
        </p:spPr>
      </p:pic>
      <p:pic>
        <p:nvPicPr>
          <p:cNvPr id="7" name="Picture 6" descr="A coiled metal wire with a hook&#10;&#10;Description automatically generated">
            <a:extLst>
              <a:ext uri="{FF2B5EF4-FFF2-40B4-BE49-F238E27FC236}">
                <a16:creationId xmlns:a16="http://schemas.microsoft.com/office/drawing/2014/main" id="{199D2D3C-98B6-C44A-E692-39FE41BCB0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0165" y="3930925"/>
            <a:ext cx="1917148" cy="1906105"/>
          </a:xfrm>
          <a:prstGeom prst="rect">
            <a:avLst/>
          </a:prstGeom>
        </p:spPr>
      </p:pic>
      <p:pic>
        <p:nvPicPr>
          <p:cNvPr id="8" name="Picture 7" descr="A black strap with a hook&#10;&#10;Description automatically generated">
            <a:extLst>
              <a:ext uri="{FF2B5EF4-FFF2-40B4-BE49-F238E27FC236}">
                <a16:creationId xmlns:a16="http://schemas.microsoft.com/office/drawing/2014/main" id="{70CF1310-D221-B182-26D7-52630A7D08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7805" y="1268067"/>
            <a:ext cx="2790825" cy="2400300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D3A41458-E61C-A315-B563-24A8246543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9444407"/>
              </p:ext>
            </p:extLst>
          </p:nvPr>
        </p:nvGraphicFramePr>
        <p:xfrm>
          <a:off x="145332" y="3936028"/>
          <a:ext cx="8168640" cy="22269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2160">
                  <a:extLst>
                    <a:ext uri="{9D8B030D-6E8A-4147-A177-3AD203B41FA5}">
                      <a16:colId xmlns:a16="http://schemas.microsoft.com/office/drawing/2014/main" val="3644598933"/>
                    </a:ext>
                  </a:extLst>
                </a:gridCol>
                <a:gridCol w="2042160">
                  <a:extLst>
                    <a:ext uri="{9D8B030D-6E8A-4147-A177-3AD203B41FA5}">
                      <a16:colId xmlns:a16="http://schemas.microsoft.com/office/drawing/2014/main" val="3203768456"/>
                    </a:ext>
                  </a:extLst>
                </a:gridCol>
                <a:gridCol w="2042160">
                  <a:extLst>
                    <a:ext uri="{9D8B030D-6E8A-4147-A177-3AD203B41FA5}">
                      <a16:colId xmlns:a16="http://schemas.microsoft.com/office/drawing/2014/main" val="3790269793"/>
                    </a:ext>
                  </a:extLst>
                </a:gridCol>
                <a:gridCol w="2042160">
                  <a:extLst>
                    <a:ext uri="{9D8B030D-6E8A-4147-A177-3AD203B41FA5}">
                      <a16:colId xmlns:a16="http://schemas.microsoft.com/office/drawing/2014/main" val="2972167331"/>
                    </a:ext>
                  </a:extLst>
                </a:gridCol>
              </a:tblGrid>
              <a:tr h="372717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/>
                        </a:rPr>
                        <a:t>Item Number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/>
                        </a:rPr>
                        <a:t>Break Strength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/>
                        </a:rPr>
                        <a:t>Strap Width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/>
                        </a:rPr>
                        <a:t>Strap Length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05724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/>
                        </a:rPr>
                        <a:t>#29007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/>
                        </a:rPr>
                        <a:t>4,000 lbs.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/>
                        </a:rPr>
                        <a:t>2"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/>
                        </a:rPr>
                        <a:t>20'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62798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/>
                        </a:rPr>
                        <a:t>#29450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/>
                        </a:rPr>
                        <a:t>3,300 lbs.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/>
                        </a:rPr>
                        <a:t>2"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/>
                        </a:rPr>
                        <a:t>15'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13093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/>
                        </a:rPr>
                        <a:t>#29451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/>
                        </a:rPr>
                        <a:t>3,300 lbs.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/>
                        </a:rPr>
                        <a:t>2"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/>
                        </a:rPr>
                        <a:t>20'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31506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/>
                        </a:rPr>
                        <a:t>#29460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/>
                        </a:rPr>
                        <a:t>4,200 lbs.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/>
                        </a:rPr>
                        <a:t>3/16" steel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/>
                        </a:rPr>
                        <a:t>25'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41649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/>
                        </a:rPr>
                        <a:t>#29461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/>
                        </a:rPr>
                        <a:t>5,600 lbs.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/>
                        </a:rPr>
                        <a:t>7/32" steel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/>
                        </a:rPr>
                        <a:t>50'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35359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2015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Trailer Parts &amp; Accessories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3" y="1143001"/>
            <a:ext cx="5262718" cy="4707466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Safety Chains</a:t>
            </a:r>
            <a:endParaRPr lang="en-US" dirty="0"/>
          </a:p>
          <a:p>
            <a:r>
              <a:rPr lang="en-US" dirty="0"/>
              <a:t>Helps resist complete vehicle-trailer </a:t>
            </a:r>
            <a:br>
              <a:rPr lang="en-US" dirty="0"/>
            </a:br>
            <a:r>
              <a:rPr lang="en-US" dirty="0"/>
              <a:t>separation during a disconnect</a:t>
            </a:r>
          </a:p>
          <a:p>
            <a:r>
              <a:rPr lang="en-US" dirty="0"/>
              <a:t>Break strength capacities ranging </a:t>
            </a:r>
            <a:br>
              <a:rPr lang="en-US" dirty="0"/>
            </a:br>
            <a:r>
              <a:rPr lang="en-US" dirty="0"/>
              <a:t>from 2,000 up to 72,400 lbs.</a:t>
            </a:r>
          </a:p>
          <a:p>
            <a:r>
              <a:rPr lang="en-US" dirty="0"/>
              <a:t>Chain assembly must meet </a:t>
            </a:r>
            <a:br>
              <a:rPr lang="en-US" dirty="0"/>
            </a:br>
            <a:r>
              <a:rPr lang="en-US" dirty="0"/>
              <a:t>or exceed gross trailer weight</a:t>
            </a:r>
          </a:p>
          <a:p>
            <a:r>
              <a:rPr lang="en-US" dirty="0"/>
              <a:t>Available with S-hooks and clevis hooks</a:t>
            </a:r>
          </a:p>
          <a:p>
            <a:r>
              <a:rPr lang="en-US" dirty="0"/>
              <a:t>Protected by a durable zinc-plated finish</a:t>
            </a:r>
          </a:p>
        </p:txBody>
      </p:sp>
      <p:pic>
        <p:nvPicPr>
          <p:cNvPr id="7" name="Picture 4" descr="Image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7980" y="3343682"/>
            <a:ext cx="3898900" cy="2949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84776" y="4513835"/>
            <a:ext cx="4117975" cy="17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4E18AEF-BC68-4947-B9B2-5002A959AC0D}"/>
              </a:ext>
            </a:extLst>
          </p:cNvPr>
          <p:cNvSpPr txBox="1">
            <a:spLocks/>
          </p:cNvSpPr>
          <p:nvPr/>
        </p:nvSpPr>
        <p:spPr>
          <a:xfrm>
            <a:off x="9459883" y="5850074"/>
            <a:ext cx="2445542" cy="610977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/>
              <a:t>Safety chain hanger #45807 available for 2” shanks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BF95350-0D21-FED7-ADB5-4D22794852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4282" y="4394399"/>
            <a:ext cx="1411761" cy="1455675"/>
          </a:xfrm>
          <a:prstGeom prst="rect">
            <a:avLst/>
          </a:prstGeom>
        </p:spPr>
      </p:pic>
      <p:pic>
        <p:nvPicPr>
          <p:cNvPr id="4" name="Picture 3" descr="A chain attached to a car&#10;&#10;Description automatically generated">
            <a:extLst>
              <a:ext uri="{FF2B5EF4-FFF2-40B4-BE49-F238E27FC236}">
                <a16:creationId xmlns:a16="http://schemas.microsoft.com/office/drawing/2014/main" id="{967B3187-34E5-E905-F60B-E51D58CDBB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4521" y="1143000"/>
            <a:ext cx="4439479" cy="292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9539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Trailer Parts &amp; Accessories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3" y="1143001"/>
            <a:ext cx="5262718" cy="4707466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Transport Binder Chains</a:t>
            </a:r>
            <a:endParaRPr lang="en-US" dirty="0"/>
          </a:p>
          <a:p>
            <a:r>
              <a:rPr lang="en-US" dirty="0"/>
              <a:t>Designed for tying down </a:t>
            </a:r>
            <a:br>
              <a:rPr lang="en-US" dirty="0"/>
            </a:br>
            <a:r>
              <a:rPr lang="en-US" dirty="0"/>
              <a:t>and binding heavy-duty cargo</a:t>
            </a:r>
          </a:p>
          <a:p>
            <a:r>
              <a:rPr lang="en-US" dirty="0"/>
              <a:t>Grade 70 rating for superior tensile </a:t>
            </a:r>
            <a:br>
              <a:rPr lang="en-US" dirty="0"/>
            </a:br>
            <a:r>
              <a:rPr lang="en-US" dirty="0"/>
              <a:t>strength and abrasion resistance</a:t>
            </a:r>
          </a:p>
          <a:p>
            <a:r>
              <a:rPr lang="en-US" dirty="0"/>
              <a:t>Break strength capacities </a:t>
            </a:r>
            <a:br>
              <a:rPr lang="en-US" dirty="0"/>
            </a:br>
            <a:r>
              <a:rPr lang="en-US" dirty="0"/>
              <a:t>of 18,800 or 26,400 lbs.</a:t>
            </a:r>
          </a:p>
          <a:p>
            <a:r>
              <a:rPr lang="en-US" dirty="0"/>
              <a:t>Assembled with two clevis </a:t>
            </a:r>
            <a:br>
              <a:rPr lang="en-US" dirty="0"/>
            </a:br>
            <a:r>
              <a:rPr lang="en-US" dirty="0"/>
              <a:t>grab hooks for secure attachment</a:t>
            </a:r>
          </a:p>
          <a:p>
            <a:r>
              <a:rPr lang="en-US" dirty="0"/>
              <a:t>Protected by a durable </a:t>
            </a:r>
            <a:br>
              <a:rPr lang="en-US" dirty="0"/>
            </a:br>
            <a:r>
              <a:rPr lang="en-US" dirty="0"/>
              <a:t>yellow zinc-plated finish</a:t>
            </a:r>
          </a:p>
        </p:txBody>
      </p:sp>
      <p:pic>
        <p:nvPicPr>
          <p:cNvPr id="6" name="Picture 2" descr="Imag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6613" y="1478038"/>
            <a:ext cx="4372429" cy="4372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36540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Trailer Parts &amp; Accessories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20511"/>
            <a:ext cx="12192000" cy="582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103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Trailer Parts &amp; Accessories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3" y="1143001"/>
            <a:ext cx="4452361" cy="4938822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b="1" dirty="0">
                <a:latin typeface="Arial"/>
                <a:cs typeface="Arial"/>
              </a:rPr>
              <a:t>Tire Linc™ Auto</a:t>
            </a:r>
            <a:br>
              <a:rPr lang="en-US" sz="2000" b="1" dirty="0">
                <a:latin typeface="Arial"/>
                <a:cs typeface="Arial"/>
              </a:rPr>
            </a:br>
            <a:r>
              <a:rPr lang="en-US" sz="2000" b="1" dirty="0">
                <a:latin typeface="Arial"/>
                <a:cs typeface="Arial"/>
              </a:rPr>
              <a:t>Tire Pressure Monitoring System</a:t>
            </a:r>
            <a:endParaRPr lang="en-US" dirty="0">
              <a:latin typeface="Arial"/>
              <a:cs typeface="Arial"/>
            </a:endParaRPr>
          </a:p>
          <a:p>
            <a:pPr marL="305435" indent="-305435"/>
            <a:r>
              <a:rPr lang="en-US" dirty="0">
                <a:latin typeface="Arial"/>
                <a:cs typeface="Arial"/>
              </a:rPr>
              <a:t>Provides push notifications when hazardous conditions occur to prevent blowouts</a:t>
            </a:r>
            <a:endParaRPr lang="en-US" dirty="0">
              <a:cs typeface="Arial" panose="020B0604020202020204" pitchFamily="34" charset="0"/>
            </a:endParaRPr>
          </a:p>
          <a:p>
            <a:pPr marL="305435" indent="-305435"/>
            <a:r>
              <a:rPr lang="en-US" dirty="0">
                <a:latin typeface="Arial"/>
                <a:cs typeface="Arial"/>
              </a:rPr>
              <a:t>Connects wirelessly through your smartphone via Bluetooth connection</a:t>
            </a:r>
            <a:endParaRPr lang="en-US" dirty="0">
              <a:cs typeface="Arial" panose="020B0604020202020204" pitchFamily="34" charset="0"/>
            </a:endParaRPr>
          </a:p>
          <a:p>
            <a:pPr marL="305435" indent="-305435"/>
            <a:r>
              <a:rPr lang="en-US" dirty="0">
                <a:latin typeface="Arial"/>
                <a:cs typeface="Arial"/>
              </a:rPr>
              <a:t>Repeater technology strengthens wireless signal for reliable connectivity</a:t>
            </a:r>
            <a:endParaRPr lang="en-US" dirty="0">
              <a:cs typeface="Arial" panose="020B0604020202020204" pitchFamily="34" charset="0"/>
            </a:endParaRPr>
          </a:p>
          <a:p>
            <a:pPr marL="305435" indent="-305435"/>
            <a:r>
              <a:rPr lang="en-US" dirty="0">
                <a:latin typeface="Arial"/>
                <a:cs typeface="Arial"/>
              </a:rPr>
              <a:t>Can be permanently wired with provided splice-in wiring harness</a:t>
            </a:r>
            <a:endParaRPr lang="en-US" dirty="0">
              <a:cs typeface="Arial" panose="020B0604020202020204" pitchFamily="34" charset="0"/>
            </a:endParaRPr>
          </a:p>
          <a:p>
            <a:pPr marL="305435" indent="-305435"/>
            <a:r>
              <a:rPr lang="en-US" dirty="0">
                <a:latin typeface="Arial"/>
                <a:cs typeface="Arial"/>
              </a:rPr>
              <a:t>Rechargeable 3.7V 5000mAh lithium battery for up to 60 hours of active use</a:t>
            </a:r>
            <a:endParaRPr lang="en-US" dirty="0">
              <a:cs typeface="Arial" panose="020B0604020202020204" pitchFamily="34" charset="0"/>
            </a:endParaRPr>
          </a:p>
          <a:p>
            <a:pPr marL="305435" indent="-305435"/>
            <a:r>
              <a:rPr lang="en-US" dirty="0">
                <a:latin typeface="Arial"/>
                <a:cs typeface="Arial"/>
              </a:rPr>
              <a:t>Automatically enters low-power mode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when not in motion to preserve battery</a:t>
            </a:r>
            <a:endParaRPr lang="en-US" dirty="0">
              <a:cs typeface="Arial" panose="020B0604020202020204" pitchFamily="34" charset="0"/>
            </a:endParaRPr>
          </a:p>
          <a:p>
            <a:pPr marL="305435" indent="-305435"/>
            <a:r>
              <a:rPr lang="en-US" dirty="0">
                <a:latin typeface="Arial"/>
                <a:cs typeface="Arial"/>
              </a:rPr>
              <a:t>IP67-rated construction is dustproof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and waterproof up to one meter</a:t>
            </a:r>
            <a:endParaRPr lang="en-US" dirty="0"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03B7B9-E115-E953-CD3A-7736974C82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1109" y="1358537"/>
            <a:ext cx="4606132" cy="460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781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Trailer Parts &amp; Accessories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3" y="1143001"/>
            <a:ext cx="5262718" cy="4707466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Safety Cables</a:t>
            </a:r>
            <a:endParaRPr lang="en-US" dirty="0"/>
          </a:p>
          <a:p>
            <a:r>
              <a:rPr lang="en-US" dirty="0"/>
              <a:t>Coiled design keeps cables </a:t>
            </a:r>
            <a:br>
              <a:rPr lang="en-US" dirty="0"/>
            </a:br>
            <a:r>
              <a:rPr lang="en-US" dirty="0"/>
              <a:t>from dragging on the ground</a:t>
            </a:r>
          </a:p>
          <a:p>
            <a:r>
              <a:rPr lang="en-US" dirty="0"/>
              <a:t>Nylon coating protects cables from </a:t>
            </a:r>
            <a:br>
              <a:rPr lang="en-US" dirty="0"/>
            </a:br>
            <a:r>
              <a:rPr lang="en-US" dirty="0"/>
              <a:t>rust and allows for easier handling</a:t>
            </a:r>
          </a:p>
          <a:p>
            <a:r>
              <a:rPr lang="en-US" dirty="0"/>
              <a:t>Assembled with two safety </a:t>
            </a:r>
            <a:br>
              <a:rPr lang="en-US" dirty="0"/>
            </a:br>
            <a:r>
              <a:rPr lang="en-US" dirty="0"/>
              <a:t>latch hooks for secure attachment</a:t>
            </a:r>
          </a:p>
          <a:p>
            <a:r>
              <a:rPr lang="en-US" dirty="0"/>
              <a:t>Break strength capacities ranging </a:t>
            </a:r>
            <a:br>
              <a:rPr lang="en-US" dirty="0"/>
            </a:br>
            <a:r>
              <a:rPr lang="en-US" dirty="0"/>
              <a:t>from 3,500 up to 7,500 lbs.</a:t>
            </a:r>
          </a:p>
        </p:txBody>
      </p:sp>
      <p:pic>
        <p:nvPicPr>
          <p:cNvPr id="5" name="Picture 2" descr="Image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74229" y="2550695"/>
            <a:ext cx="5378302" cy="2454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9276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Trailer Parts &amp; Accessories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24267"/>
            <a:ext cx="12188414" cy="5834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6352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Trailer Parts &amp; Accessories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3" y="1143001"/>
            <a:ext cx="5262718" cy="4707466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Breakaway Kits</a:t>
            </a:r>
          </a:p>
          <a:p>
            <a:r>
              <a:rPr lang="en-US" dirty="0"/>
              <a:t>Activates electric trailer brakes </a:t>
            </a:r>
            <a:br>
              <a:rPr lang="en-US" dirty="0"/>
            </a:br>
            <a:r>
              <a:rPr lang="en-US" dirty="0"/>
              <a:t>in the event of a breakaway</a:t>
            </a:r>
          </a:p>
          <a:p>
            <a:r>
              <a:rPr lang="en-US" dirty="0"/>
              <a:t>Meets DOT requirements for </a:t>
            </a:r>
            <a:br>
              <a:rPr lang="en-US" dirty="0"/>
            </a:br>
            <a:r>
              <a:rPr lang="en-US" dirty="0"/>
              <a:t>holding / breakaway situations</a:t>
            </a:r>
          </a:p>
          <a:p>
            <a:r>
              <a:rPr lang="en-US" dirty="0"/>
              <a:t>Compatible with trailers </a:t>
            </a:r>
            <a:br>
              <a:rPr lang="en-US" dirty="0"/>
            </a:br>
            <a:r>
              <a:rPr lang="en-US" dirty="0"/>
              <a:t>with up to three axles</a:t>
            </a:r>
          </a:p>
          <a:p>
            <a:r>
              <a:rPr lang="en-US" dirty="0"/>
              <a:t>LED lights indicate a good charge, </a:t>
            </a:r>
            <a:br>
              <a:rPr lang="en-US" dirty="0"/>
            </a:br>
            <a:r>
              <a:rPr lang="en-US" dirty="0"/>
              <a:t>battery charging or low battery </a:t>
            </a:r>
            <a:br>
              <a:rPr lang="en-US" dirty="0"/>
            </a:br>
            <a:r>
              <a:rPr lang="en-US" dirty="0"/>
              <a:t>(#52042, #52044)</a:t>
            </a:r>
          </a:p>
          <a:p>
            <a:r>
              <a:rPr lang="en-US" dirty="0"/>
              <a:t>Bolt-on mounting system for </a:t>
            </a:r>
            <a:br>
              <a:rPr lang="en-US" dirty="0"/>
            </a:br>
            <a:r>
              <a:rPr lang="en-US" dirty="0"/>
              <a:t>secure installation on the trailer</a:t>
            </a:r>
          </a:p>
          <a:p>
            <a:r>
              <a:rPr lang="en-US" dirty="0"/>
              <a:t>Required in most states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880864" y="5383738"/>
            <a:ext cx="2031378" cy="397041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Push-to-Test kit</a:t>
            </a:r>
          </a:p>
        </p:txBody>
      </p:sp>
      <p:pic>
        <p:nvPicPr>
          <p:cNvPr id="7" name="Picture 2" descr="Image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30358" y="2568182"/>
            <a:ext cx="5008924" cy="281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Image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15770" y="2491399"/>
            <a:ext cx="2476233" cy="2762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49206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Trailer Parts &amp; Accessories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3" y="1143001"/>
            <a:ext cx="4389568" cy="4707466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Hooks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Clevis Grab Hooks</a:t>
            </a:r>
          </a:p>
          <a:p>
            <a:r>
              <a:rPr lang="en-US" dirty="0"/>
              <a:t>Meets requirements for high-test chain</a:t>
            </a:r>
          </a:p>
          <a:p>
            <a:r>
              <a:rPr lang="en-US" dirty="0"/>
              <a:t>Hook pin and cotter pin provide an </a:t>
            </a:r>
            <a:br>
              <a:rPr lang="en-US" dirty="0"/>
            </a:br>
            <a:r>
              <a:rPr lang="en-US" dirty="0"/>
              <a:t>easy, secure attachment to safety chain</a:t>
            </a:r>
          </a:p>
          <a:p>
            <a:r>
              <a:rPr lang="en-US" dirty="0"/>
              <a:t>Constructed from high-strength, </a:t>
            </a:r>
            <a:br>
              <a:rPr lang="en-US" dirty="0"/>
            </a:br>
            <a:r>
              <a:rPr lang="en-US" dirty="0"/>
              <a:t>heat-treated steel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919537" y="1143001"/>
            <a:ext cx="4389568" cy="4707466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 pitchFamily="18" charset="2"/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b="1" dirty="0"/>
              <a:t>Safety Latch Clevis Hooks</a:t>
            </a:r>
          </a:p>
          <a:p>
            <a:r>
              <a:rPr lang="en-US" dirty="0"/>
              <a:t>Exclusive design and spring-loaded</a:t>
            </a:r>
            <a:br>
              <a:rPr lang="en-US" dirty="0"/>
            </a:br>
            <a:r>
              <a:rPr lang="en-US" dirty="0"/>
              <a:t>safety latch help ensure secure attachment</a:t>
            </a:r>
          </a:p>
          <a:p>
            <a:r>
              <a:rPr lang="en-US" dirty="0"/>
              <a:t>Meets requirements for high-test chain</a:t>
            </a:r>
          </a:p>
          <a:p>
            <a:r>
              <a:rPr lang="en-US" dirty="0"/>
              <a:t>Hook pin and cotter pin provide an </a:t>
            </a:r>
            <a:br>
              <a:rPr lang="en-US" dirty="0"/>
            </a:br>
            <a:r>
              <a:rPr lang="en-US" dirty="0"/>
              <a:t>easy, secure attachment to safety chain</a:t>
            </a:r>
          </a:p>
        </p:txBody>
      </p:sp>
      <p:pic>
        <p:nvPicPr>
          <p:cNvPr id="7" name="Picture 2" descr="Image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874" y="4070568"/>
            <a:ext cx="1704276" cy="170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Imag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9628" y="3896396"/>
            <a:ext cx="1878448" cy="1878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Image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0335" y="3693195"/>
            <a:ext cx="2081649" cy="208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Image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1906" y="4070568"/>
            <a:ext cx="1704275" cy="170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Image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7831" y="3896396"/>
            <a:ext cx="1878447" cy="1878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Image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4005" y="3693194"/>
            <a:ext cx="2081649" cy="208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14701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2" descr="Image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925614" y="3535180"/>
            <a:ext cx="2118510" cy="2118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Trailer Parts &amp; Accessories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3" y="1143001"/>
            <a:ext cx="4389568" cy="4707466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Hooks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Certified S-Hooks</a:t>
            </a:r>
          </a:p>
          <a:p>
            <a:r>
              <a:rPr lang="en-US" dirty="0"/>
              <a:t>Quickly and easily connects safety </a:t>
            </a:r>
            <a:br>
              <a:rPr lang="en-US" dirty="0"/>
            </a:br>
            <a:r>
              <a:rPr lang="en-US" dirty="0"/>
              <a:t>chains from trailer to tow vehicle</a:t>
            </a:r>
          </a:p>
          <a:p>
            <a:r>
              <a:rPr lang="en-US" dirty="0"/>
              <a:t>Tested for safety in </a:t>
            </a:r>
            <a:br>
              <a:rPr lang="en-US" dirty="0"/>
            </a:br>
            <a:r>
              <a:rPr lang="en-US" dirty="0"/>
              <a:t>accordance with SAE J684</a:t>
            </a:r>
          </a:p>
          <a:p>
            <a:r>
              <a:rPr lang="en-US" dirty="0"/>
              <a:t>Wire safety latch helps </a:t>
            </a:r>
            <a:br>
              <a:rPr lang="en-US" dirty="0"/>
            </a:br>
            <a:r>
              <a:rPr lang="en-US" dirty="0"/>
              <a:t>ensure secure attachment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919537" y="1143001"/>
            <a:ext cx="4389568" cy="4707466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 pitchFamily="18" charset="2"/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b="1" dirty="0"/>
              <a:t>Snap Hooks</a:t>
            </a:r>
          </a:p>
          <a:p>
            <a:r>
              <a:rPr lang="en-US" dirty="0"/>
              <a:t>Quickly and easily connects safety</a:t>
            </a:r>
            <a:br>
              <a:rPr lang="en-US" dirty="0"/>
            </a:br>
            <a:r>
              <a:rPr lang="en-US" dirty="0"/>
              <a:t>chains from trailer to tow vehicle</a:t>
            </a:r>
          </a:p>
          <a:p>
            <a:r>
              <a:rPr lang="en-US" dirty="0"/>
              <a:t>Spring-loaded safety latch</a:t>
            </a:r>
            <a:br>
              <a:rPr lang="en-US" dirty="0"/>
            </a:br>
            <a:r>
              <a:rPr lang="en-US" dirty="0"/>
              <a:t>helps ensure secure attachment</a:t>
            </a:r>
          </a:p>
          <a:p>
            <a:r>
              <a:rPr lang="en-US" dirty="0"/>
              <a:t>Patent# 5,664,304</a:t>
            </a:r>
          </a:p>
        </p:txBody>
      </p:sp>
      <p:pic>
        <p:nvPicPr>
          <p:cNvPr id="13" name="Picture 4" descr="Imag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594" y="4254214"/>
            <a:ext cx="1399476" cy="139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mage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5919" y="4254214"/>
            <a:ext cx="1399476" cy="139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Image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5146" y="3949414"/>
            <a:ext cx="1704276" cy="170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Image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0735" y="3818784"/>
            <a:ext cx="1834905" cy="183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Image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44714" y="3535180"/>
            <a:ext cx="1216908" cy="2118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43356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Trailer Parts &amp; Accessories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3" y="1143001"/>
            <a:ext cx="5262718" cy="4707466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Hooks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Quick Links</a:t>
            </a:r>
          </a:p>
          <a:p>
            <a:r>
              <a:rPr lang="en-US" dirty="0"/>
              <a:t>Provides a quick connection for </a:t>
            </a:r>
            <a:br>
              <a:rPr lang="en-US" dirty="0"/>
            </a:br>
            <a:r>
              <a:rPr lang="en-US" dirty="0"/>
              <a:t>chains, cables, ropes or straps</a:t>
            </a:r>
          </a:p>
          <a:p>
            <a:r>
              <a:rPr lang="en-US" dirty="0"/>
              <a:t>Threaded link ensures secure attachment</a:t>
            </a:r>
            <a:br>
              <a:rPr lang="en-US" dirty="0"/>
            </a:br>
            <a:r>
              <a:rPr lang="en-US" dirty="0"/>
              <a:t>with the option to disconnect later</a:t>
            </a:r>
          </a:p>
          <a:p>
            <a:r>
              <a:rPr lang="en-US" dirty="0"/>
              <a:t>Requires no tools for installation</a:t>
            </a:r>
          </a:p>
        </p:txBody>
      </p:sp>
      <p:pic>
        <p:nvPicPr>
          <p:cNvPr id="5" name="Picture 6" descr="Image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48367" y="1516734"/>
            <a:ext cx="2278743" cy="461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5058" y="3484845"/>
            <a:ext cx="2549365" cy="254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Image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3942" y="3148203"/>
            <a:ext cx="2886007" cy="288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4943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Trailer Parts &amp; Accessories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3" y="1143001"/>
            <a:ext cx="5521023" cy="4707466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b="1" dirty="0">
                <a:latin typeface="Arial"/>
                <a:cs typeface="Arial"/>
              </a:rPr>
              <a:t>Trailer-Mounted HD Rubber Wheel Chocks</a:t>
            </a:r>
            <a:endParaRPr lang="en-US" b="1" dirty="0"/>
          </a:p>
          <a:p>
            <a:pPr marL="305435" indent="-305435"/>
            <a:r>
              <a:rPr lang="en-US" dirty="0">
                <a:latin typeface="Arial"/>
                <a:cs typeface="Arial"/>
              </a:rPr>
              <a:t>Ridged bottom surface prevents chock slippage </a:t>
            </a:r>
          </a:p>
          <a:p>
            <a:pPr marL="305435" indent="-305435"/>
            <a:r>
              <a:rPr lang="en-US" dirty="0">
                <a:latin typeface="Arial"/>
                <a:cs typeface="Arial"/>
              </a:rPr>
              <a:t>Heavy-duty rubber and steel construction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for lasting durability</a:t>
            </a:r>
          </a:p>
          <a:p>
            <a:pPr marL="305435" indent="-305435"/>
            <a:r>
              <a:rPr lang="en-US" dirty="0">
                <a:latin typeface="Arial"/>
                <a:cs typeface="Arial"/>
              </a:rPr>
              <a:t>Includes self-tapping screws and trailer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frame mounting bracket</a:t>
            </a:r>
          </a:p>
          <a:p>
            <a:pPr marL="305435" indent="-305435"/>
            <a:r>
              <a:rPr lang="en-US" dirty="0">
                <a:latin typeface="Arial"/>
                <a:cs typeface="Arial"/>
              </a:rPr>
              <a:t>Convenient storage prevents dirt inside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your truck or RV</a:t>
            </a:r>
          </a:p>
          <a:p>
            <a:pPr marL="305435" indent="-305435"/>
            <a:r>
              <a:rPr lang="en-US" dirty="0">
                <a:latin typeface="Arial"/>
                <a:cs typeface="Arial"/>
              </a:rPr>
              <a:t>Snap-ring clips with wire lanyard store chocks and prevents lost pieces </a:t>
            </a:r>
            <a:endParaRPr lang="en-US" dirty="0">
              <a:cs typeface="Arial" panose="020B0604020202020204" pitchFamily="34" charset="0"/>
            </a:endParaRPr>
          </a:p>
        </p:txBody>
      </p:sp>
      <p:pic>
        <p:nvPicPr>
          <p:cNvPr id="4" name="Picture 3" descr="A black rubber block with holes&#10;&#10;Description automatically generated">
            <a:extLst>
              <a:ext uri="{FF2B5EF4-FFF2-40B4-BE49-F238E27FC236}">
                <a16:creationId xmlns:a16="http://schemas.microsoft.com/office/drawing/2014/main" id="{D29B09FE-3D62-5FA8-FFBE-DD3E03086F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04931" y="1360179"/>
            <a:ext cx="1955147" cy="19034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8E62AE-39DF-2451-D8C6-710BEE2664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8021" y="4413391"/>
            <a:ext cx="4373219" cy="18230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8CEF5E-7CDB-C588-57B2-97964DA75B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07977" y="1494839"/>
            <a:ext cx="3036396" cy="1722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3E1F1B7-4052-BF0F-47CF-A6D8B1464D8B}"/>
              </a:ext>
            </a:extLst>
          </p:cNvPr>
          <p:cNvSpPr txBox="1"/>
          <p:nvPr/>
        </p:nvSpPr>
        <p:spPr>
          <a:xfrm>
            <a:off x="1025357" y="6071666"/>
            <a:ext cx="103322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 dirty="0">
                <a:latin typeface="Arial"/>
                <a:cs typeface="Arial"/>
              </a:rPr>
              <a:t>#22802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D0699F-BF35-998C-CCD7-D0F558FECEC9}"/>
              </a:ext>
            </a:extLst>
          </p:cNvPr>
          <p:cNvSpPr txBox="1"/>
          <p:nvPr/>
        </p:nvSpPr>
        <p:spPr>
          <a:xfrm>
            <a:off x="6896744" y="3214586"/>
            <a:ext cx="103322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 dirty="0">
                <a:latin typeface="Arial"/>
                <a:cs typeface="Arial"/>
              </a:rPr>
              <a:t>#22803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B18D45-E663-073B-F4DA-24EB839DFF2A}"/>
              </a:ext>
            </a:extLst>
          </p:cNvPr>
          <p:cNvSpPr txBox="1"/>
          <p:nvPr/>
        </p:nvSpPr>
        <p:spPr>
          <a:xfrm>
            <a:off x="10177219" y="3214586"/>
            <a:ext cx="103322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 dirty="0">
                <a:latin typeface="Arial"/>
                <a:cs typeface="Arial"/>
              </a:rPr>
              <a:t>#22801</a:t>
            </a:r>
          </a:p>
        </p:txBody>
      </p:sp>
      <p:pic>
        <p:nvPicPr>
          <p:cNvPr id="6" name="Picture 5" descr="A hand holding a black plastic object&#10;&#10;Description automatically generated">
            <a:extLst>
              <a:ext uri="{FF2B5EF4-FFF2-40B4-BE49-F238E27FC236}">
                <a16:creationId xmlns:a16="http://schemas.microsoft.com/office/drawing/2014/main" id="{D1B34D27-0350-7C2F-0C5D-AF7B46F0CF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53130" y="3760304"/>
            <a:ext cx="3776871" cy="249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81267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Trailer Parts &amp; Accessories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3" y="1143001"/>
            <a:ext cx="5262718" cy="4707466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Wheel Chocks</a:t>
            </a:r>
            <a:endParaRPr lang="en-US" b="1" dirty="0"/>
          </a:p>
          <a:p>
            <a:r>
              <a:rPr lang="en-US" dirty="0"/>
              <a:t>Perfect for chocking wheels on a parked trailer </a:t>
            </a:r>
            <a:br>
              <a:rPr lang="en-US" dirty="0"/>
            </a:br>
            <a:r>
              <a:rPr lang="en-US" dirty="0"/>
              <a:t>or adding safety during vehicle maintenance</a:t>
            </a:r>
          </a:p>
          <a:p>
            <a:r>
              <a:rPr lang="en-US" dirty="0"/>
              <a:t>Raised tread offers a better grip on the wheel</a:t>
            </a:r>
          </a:p>
          <a:p>
            <a:r>
              <a:rPr lang="en-US" dirty="0"/>
              <a:t>Saw-tooth edges on the base</a:t>
            </a:r>
            <a:br>
              <a:rPr lang="en-US" dirty="0"/>
            </a:br>
            <a:r>
              <a:rPr lang="en-US" dirty="0"/>
              <a:t>provide solid traction on the ground</a:t>
            </a:r>
          </a:p>
          <a:p>
            <a:r>
              <a:rPr lang="en-US" dirty="0"/>
              <a:t>Always to be used with vehicle brake</a:t>
            </a:r>
          </a:p>
          <a:p>
            <a:r>
              <a:rPr lang="en-US" dirty="0"/>
              <a:t>Not for commercial use</a:t>
            </a:r>
          </a:p>
        </p:txBody>
      </p:sp>
      <p:pic>
        <p:nvPicPr>
          <p:cNvPr id="5" name="Picture 2" descr="Image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50635" y="2323175"/>
            <a:ext cx="5262421" cy="313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7865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Trailer Parts &amp; Accessories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3" y="1143001"/>
            <a:ext cx="5262718" cy="4707466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Cargo Straps</a:t>
            </a:r>
            <a:endParaRPr lang="en-US" b="1" dirty="0"/>
          </a:p>
          <a:p>
            <a:r>
              <a:rPr lang="en-US" dirty="0"/>
              <a:t>Perfect for securing cargo in </a:t>
            </a:r>
            <a:br>
              <a:rPr lang="en-US" dirty="0"/>
            </a:br>
            <a:r>
              <a:rPr lang="en-US" dirty="0"/>
              <a:t>trailers, truck beds and more</a:t>
            </a:r>
          </a:p>
          <a:p>
            <a:r>
              <a:rPr lang="en-US" dirty="0"/>
              <a:t>Offers a superior tie-down method </a:t>
            </a:r>
            <a:br>
              <a:rPr lang="en-US" dirty="0"/>
            </a:br>
            <a:r>
              <a:rPr lang="en-US" dirty="0"/>
              <a:t>compared to bungee cords and rope</a:t>
            </a:r>
          </a:p>
          <a:p>
            <a:r>
              <a:rPr lang="en-US" dirty="0" err="1"/>
              <a:t>Cambuckle</a:t>
            </a:r>
            <a:r>
              <a:rPr lang="en-US" dirty="0"/>
              <a:t> mechanism allows </a:t>
            </a:r>
            <a:br>
              <a:rPr lang="en-US" dirty="0"/>
            </a:br>
            <a:r>
              <a:rPr lang="en-US" dirty="0"/>
              <a:t>for direct tension on lighter loads</a:t>
            </a:r>
          </a:p>
          <a:p>
            <a:r>
              <a:rPr lang="en-US" dirty="0"/>
              <a:t>Ratchet mechanism allows for </a:t>
            </a:r>
            <a:br>
              <a:rPr lang="en-US" dirty="0"/>
            </a:br>
            <a:r>
              <a:rPr lang="en-US" dirty="0"/>
              <a:t>greater tension on heavy loads</a:t>
            </a:r>
          </a:p>
          <a:p>
            <a:r>
              <a:rPr lang="en-US" dirty="0"/>
              <a:t>Straps constructed from </a:t>
            </a:r>
            <a:br>
              <a:rPr lang="en-US" dirty="0"/>
            </a:br>
            <a:r>
              <a:rPr lang="en-US" dirty="0"/>
              <a:t>high-strength, woven nylon</a:t>
            </a:r>
          </a:p>
        </p:txBody>
      </p:sp>
      <p:pic>
        <p:nvPicPr>
          <p:cNvPr id="6" name="Picture 2" descr="Cargo Straps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53125" y="3236685"/>
            <a:ext cx="2286000" cy="92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argo Strap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89514" y="3311798"/>
            <a:ext cx="1921053" cy="85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argo Strap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42190" y="1611086"/>
            <a:ext cx="2286000" cy="100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Cargo Strap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77286" y="1485900"/>
            <a:ext cx="2286000" cy="129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Cargo Straps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03976" y="3178628"/>
            <a:ext cx="2286000" cy="104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Cargo Straps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56190" y="4804230"/>
            <a:ext cx="2286000" cy="95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 descr="Cargo Straps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53125" y="4746172"/>
            <a:ext cx="2286000" cy="107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8" descr="Cargo Straps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42190" y="4746172"/>
            <a:ext cx="2286000" cy="1030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05582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Trailer Parts &amp; Accessories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19746"/>
            <a:ext cx="12188414" cy="583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748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99B47D-9B0B-05E9-AC6B-44821A560E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4925E-3A47-DC9A-F6DF-585B60F76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Trailer Parts &amp; Accessories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A5E628-9DAD-8F1B-A5ED-1518F682E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1143001"/>
            <a:ext cx="5262718" cy="4938822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 err="1"/>
              <a:t>QuickPin</a:t>
            </a:r>
            <a:r>
              <a:rPr lang="en-US" sz="2000" b="1" dirty="0"/>
              <a:t>™ No-Latch Trailer Couplers</a:t>
            </a:r>
            <a:endParaRPr lang="en-US" dirty="0"/>
          </a:p>
          <a:p>
            <a:r>
              <a:rPr lang="en-US" dirty="0"/>
              <a:t>Innovative design allows fast, hassle-free </a:t>
            </a:r>
            <a:br>
              <a:rPr lang="en-US" dirty="0"/>
            </a:br>
            <a:r>
              <a:rPr lang="en-US" dirty="0"/>
              <a:t>trailer coupling with just one pin</a:t>
            </a:r>
          </a:p>
          <a:p>
            <a:r>
              <a:rPr lang="en-US" dirty="0"/>
              <a:t>No jamming or complicated hinging </a:t>
            </a:r>
            <a:br>
              <a:rPr lang="en-US" dirty="0"/>
            </a:br>
            <a:r>
              <a:rPr lang="en-US" dirty="0"/>
              <a:t>components prone to wear</a:t>
            </a:r>
          </a:p>
          <a:p>
            <a:r>
              <a:rPr lang="en-US" dirty="0"/>
              <a:t>Easier to use than traditional couplers</a:t>
            </a:r>
          </a:p>
          <a:p>
            <a:r>
              <a:rPr lang="en-US" dirty="0"/>
              <a:t>Fastens securely with included </a:t>
            </a:r>
            <a:br>
              <a:rPr lang="en-US" dirty="0"/>
            </a:br>
            <a:r>
              <a:rPr lang="en-US" dirty="0"/>
              <a:t>1/2" diameter pin and clip (no substitutes)</a:t>
            </a:r>
          </a:p>
          <a:p>
            <a:r>
              <a:rPr lang="en-US" dirty="0"/>
              <a:t>No adjustments or tightening needed</a:t>
            </a:r>
          </a:p>
          <a:p>
            <a:r>
              <a:rPr lang="en-US" dirty="0"/>
              <a:t>Lasso lanyard secures pin to </a:t>
            </a:r>
            <a:br>
              <a:rPr lang="en-US" dirty="0"/>
            </a:br>
            <a:r>
              <a:rPr lang="en-US" dirty="0"/>
              <a:t>coupler to avoid missing pieces</a:t>
            </a:r>
          </a:p>
          <a:p>
            <a:r>
              <a:rPr lang="en-US" dirty="0"/>
              <a:t>Passes SAE-684 performance testing</a:t>
            </a:r>
          </a:p>
          <a:p>
            <a:r>
              <a:rPr lang="en-US" dirty="0"/>
              <a:t>Compatible with most existing coupler mounting </a:t>
            </a:r>
            <a:br>
              <a:rPr lang="en-US" dirty="0"/>
            </a:br>
            <a:r>
              <a:rPr lang="en-US" dirty="0"/>
              <a:t>hole configurations (hardware not included)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CA2907-944F-2108-7CA6-3F50F4EA01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8753" y="1303054"/>
            <a:ext cx="3659595" cy="2127672"/>
          </a:xfrm>
          <a:prstGeom prst="rect">
            <a:avLst/>
          </a:prstGeom>
        </p:spPr>
      </p:pic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B45B89CD-C55C-A1CD-B054-76D58D89D8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25113" y="3222806"/>
            <a:ext cx="4366470" cy="233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CAD50A7-9812-0534-9539-7C3125E847C1}"/>
              </a:ext>
            </a:extLst>
          </p:cNvPr>
          <p:cNvSpPr txBox="1">
            <a:spLocks/>
          </p:cNvSpPr>
          <p:nvPr/>
        </p:nvSpPr>
        <p:spPr>
          <a:xfrm>
            <a:off x="8573002" y="5350478"/>
            <a:ext cx="2280787" cy="484921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/>
              <a:t>50-degree A-frame angle to fit most A-frame trailers</a:t>
            </a:r>
          </a:p>
        </p:txBody>
      </p:sp>
    </p:spTree>
    <p:extLst>
      <p:ext uri="{BB962C8B-B14F-4D97-AF65-F5344CB8AC3E}">
        <p14:creationId xmlns:p14="http://schemas.microsoft.com/office/powerpoint/2010/main" val="8423780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Trailer Parts &amp; Accessories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3" y="1143001"/>
            <a:ext cx="4389568" cy="4707466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Rings &amp; Tie-Down Anchors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Recessed Rope Rings</a:t>
            </a:r>
          </a:p>
          <a:p>
            <a:r>
              <a:rPr lang="en-US" dirty="0"/>
              <a:t>Recessed design eliminates obstruction </a:t>
            </a:r>
            <a:br>
              <a:rPr lang="en-US" dirty="0"/>
            </a:br>
            <a:r>
              <a:rPr lang="en-US" dirty="0"/>
              <a:t>and provides a finished look</a:t>
            </a:r>
          </a:p>
          <a:p>
            <a:r>
              <a:rPr lang="en-US" dirty="0"/>
              <a:t>Adds a convenient anchor point </a:t>
            </a:r>
            <a:br>
              <a:rPr lang="en-US" dirty="0"/>
            </a:br>
            <a:r>
              <a:rPr lang="en-US" dirty="0"/>
              <a:t>for ropes, bungee cords or straps</a:t>
            </a:r>
          </a:p>
          <a:p>
            <a:r>
              <a:rPr lang="en-US" dirty="0"/>
              <a:t>Perfect for cargo management </a:t>
            </a:r>
            <a:br>
              <a:rPr lang="en-US" dirty="0"/>
            </a:br>
            <a:r>
              <a:rPr lang="en-US" dirty="0"/>
              <a:t>in trailers, trucks and vans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578200" y="1143001"/>
            <a:ext cx="4389568" cy="4707466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 pitchFamily="18" charset="2"/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b="1" dirty="0"/>
              <a:t>D-Rings</a:t>
            </a:r>
          </a:p>
          <a:p>
            <a:r>
              <a:rPr lang="en-US" dirty="0"/>
              <a:t>Square holes accept 3/8” carriage </a:t>
            </a:r>
            <a:br>
              <a:rPr lang="en-US" dirty="0"/>
            </a:br>
            <a:r>
              <a:rPr lang="en-US" dirty="0"/>
              <a:t>bolts (#83740 and #83742)</a:t>
            </a:r>
          </a:p>
        </p:txBody>
      </p:sp>
      <p:pic>
        <p:nvPicPr>
          <p:cNvPr id="11" name="Picture 12" descr="Image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608567" y="3907150"/>
            <a:ext cx="2017100" cy="201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mag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071" y="3947412"/>
            <a:ext cx="1976838" cy="197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Image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7079" y="3948493"/>
            <a:ext cx="1976838" cy="197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Image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6776" y="3949574"/>
            <a:ext cx="1976838" cy="197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Image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964895" y="3907150"/>
            <a:ext cx="2017100" cy="201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4" descr="Image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219120" y="3907150"/>
            <a:ext cx="2017100" cy="201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0906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Trailer Parts &amp; Accessories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3" y="1143001"/>
            <a:ext cx="5262718" cy="4707466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Lashing Rings</a:t>
            </a:r>
          </a:p>
          <a:p>
            <a:r>
              <a:rPr lang="en-US" dirty="0"/>
              <a:t>Adds a heavy-duty anchor point </a:t>
            </a:r>
            <a:br>
              <a:rPr lang="en-US" dirty="0"/>
            </a:br>
            <a:r>
              <a:rPr lang="en-US" dirty="0"/>
              <a:t>for ropes, cables, straps or chains</a:t>
            </a:r>
          </a:p>
          <a:p>
            <a:r>
              <a:rPr lang="en-US" dirty="0"/>
              <a:t>Raw finish allows for ready </a:t>
            </a:r>
            <a:br>
              <a:rPr lang="en-US" dirty="0"/>
            </a:br>
            <a:r>
              <a:rPr lang="en-US" dirty="0"/>
              <a:t>welding of mounting bracket</a:t>
            </a:r>
          </a:p>
          <a:p>
            <a:r>
              <a:rPr lang="en-US" dirty="0"/>
              <a:t>Large opening offers a </a:t>
            </a:r>
            <a:br>
              <a:rPr lang="en-US" dirty="0"/>
            </a:br>
            <a:r>
              <a:rPr lang="en-US" dirty="0"/>
              <a:t>reliable anchoring point</a:t>
            </a:r>
          </a:p>
        </p:txBody>
      </p:sp>
      <p:pic>
        <p:nvPicPr>
          <p:cNvPr id="5" name="Picture 2" descr="Image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7468" y="3835013"/>
            <a:ext cx="2187649" cy="218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mag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5117" y="3014315"/>
            <a:ext cx="3008347" cy="300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Image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85164" y="2610840"/>
            <a:ext cx="3411823" cy="3411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93326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Trailer Parts &amp; Accessories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19747"/>
            <a:ext cx="12189459" cy="582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881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Trailer Parts &amp; Accessories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3" y="1143001"/>
            <a:ext cx="10566238" cy="4707466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1800" b="1" dirty="0">
                <a:latin typeface="Arial"/>
                <a:cs typeface="Arial"/>
              </a:rPr>
              <a:t>Lippert Axle Program: Axles &amp; Replacement Parts</a:t>
            </a:r>
            <a:endParaRPr lang="en-US" sz="1800" b="1" dirty="0">
              <a:cs typeface="Arial"/>
            </a:endParaRPr>
          </a:p>
          <a:p>
            <a:pPr marL="305435" indent="-305435"/>
            <a:r>
              <a:rPr lang="en-US" sz="1800" b="1" dirty="0">
                <a:latin typeface="Arial"/>
                <a:cs typeface="Arial"/>
              </a:rPr>
              <a:t>Axles:</a:t>
            </a:r>
            <a:r>
              <a:rPr lang="en-US" sz="1800" dirty="0">
                <a:latin typeface="Arial"/>
                <a:cs typeface="Arial"/>
              </a:rPr>
              <a:t> We offer quick, free shipping for hundreds of the most common trailer axles, ready to ship same or next business day. This ensures minimal downtime for our customers.</a:t>
            </a:r>
          </a:p>
          <a:p>
            <a:pPr marL="629920" lvl="1" indent="-305435"/>
            <a:r>
              <a:rPr lang="en-US" sz="1800" dirty="0">
                <a:latin typeface="Arial"/>
                <a:cs typeface="Arial"/>
              </a:rPr>
              <a:t>Custom axle builds are ready to ship within 5-7 business days (customers should call Customer Service to request </a:t>
            </a:r>
            <a:r>
              <a:rPr lang="en-US" sz="1800">
                <a:latin typeface="Arial"/>
                <a:cs typeface="Arial"/>
              </a:rPr>
              <a:t>the axles </a:t>
            </a:r>
            <a:r>
              <a:rPr lang="en-US" sz="1800" dirty="0">
                <a:latin typeface="Arial"/>
                <a:cs typeface="Arial"/>
              </a:rPr>
              <a:t>we are not stocking for this program)</a:t>
            </a:r>
            <a:endParaRPr lang="en-US" sz="1800" dirty="0">
              <a:cs typeface="Arial"/>
            </a:endParaRPr>
          </a:p>
          <a:p>
            <a:pPr marL="305435" indent="-305435"/>
            <a:r>
              <a:rPr lang="en-US" sz="1800" b="1" dirty="0">
                <a:latin typeface="Arial"/>
                <a:cs typeface="Arial"/>
              </a:rPr>
              <a:t>Replacement Parts:</a:t>
            </a:r>
            <a:r>
              <a:rPr lang="en-US" sz="1800" dirty="0">
                <a:latin typeface="Arial"/>
                <a:cs typeface="Arial"/>
              </a:rPr>
              <a:t> We offer premium axle replacement parts with universal compatibility with other major brands and the fastest ship time in the industry</a:t>
            </a:r>
            <a:endParaRPr lang="en-US" sz="1800" dirty="0">
              <a:cs typeface="Arial"/>
            </a:endParaRPr>
          </a:p>
          <a:p>
            <a:pPr marL="305435" indent="-305435"/>
            <a:r>
              <a:rPr lang="en-US" sz="1800" b="1" dirty="0">
                <a:latin typeface="Arial"/>
                <a:cs typeface="Arial"/>
              </a:rPr>
              <a:t>Trusted Expertise:</a:t>
            </a:r>
            <a:r>
              <a:rPr lang="en-US" sz="1800" dirty="0">
                <a:latin typeface="Arial"/>
                <a:cs typeface="Arial"/>
              </a:rPr>
              <a:t> Our customers rely on our proven expertise and exceptional customer support in axle manufacturing and service.</a:t>
            </a:r>
            <a:endParaRPr lang="en-US" sz="1800" dirty="0">
              <a:cs typeface="Arial"/>
            </a:endParaRPr>
          </a:p>
          <a:p>
            <a:pPr marL="305435" indent="-305435"/>
            <a:r>
              <a:rPr lang="en-US" sz="1800" b="1" dirty="0">
                <a:latin typeface="Arial"/>
                <a:cs typeface="Arial"/>
              </a:rPr>
              <a:t>USA-made Quality:</a:t>
            </a:r>
            <a:r>
              <a:rPr lang="en-US" sz="1800" dirty="0">
                <a:latin typeface="Arial"/>
                <a:cs typeface="Arial"/>
              </a:rPr>
              <a:t> Assembled in the USA, our axles meet the highest standards of craftsmanship, providing long-lasting performance.</a:t>
            </a:r>
            <a:endParaRPr lang="en-US" sz="1800" dirty="0">
              <a:cs typeface="Arial"/>
            </a:endParaRPr>
          </a:p>
          <a:p>
            <a:pPr marL="629920" lvl="1" indent="-305435"/>
            <a:endParaRPr lang="en-US" sz="1800" dirty="0">
              <a:cs typeface="Arial"/>
            </a:endParaRPr>
          </a:p>
          <a:p>
            <a:pPr marL="629920" lvl="1" indent="-305435"/>
            <a:endParaRPr lang="en-US" sz="18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49823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Trailer Parts &amp; Accessories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3" y="1143001"/>
            <a:ext cx="10037918" cy="4707466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1800" b="1" dirty="0">
                <a:latin typeface="Arial"/>
                <a:cs typeface="Arial"/>
              </a:rPr>
              <a:t>Lippert Axle Program: Key Features &amp; Benefits</a:t>
            </a:r>
            <a:endParaRPr lang="en-US" sz="1800" b="1">
              <a:cs typeface="Arial"/>
            </a:endParaRPr>
          </a:p>
          <a:p>
            <a:pPr marL="305435" indent="-305435"/>
            <a:r>
              <a:rPr lang="en-US" sz="1800" dirty="0">
                <a:latin typeface="Arial"/>
                <a:cs typeface="Arial"/>
              </a:rPr>
              <a:t>The fastest turnaround time in the industry</a:t>
            </a:r>
            <a:endParaRPr lang="en-US" sz="1800" dirty="0">
              <a:cs typeface="Arial"/>
            </a:endParaRPr>
          </a:p>
          <a:p>
            <a:pPr marL="629920" lvl="1" indent="-305435"/>
            <a:r>
              <a:rPr lang="en-US" sz="1800" dirty="0">
                <a:latin typeface="Arial"/>
                <a:cs typeface="Arial"/>
              </a:rPr>
              <a:t>Speed in fulfillment: 1-2 days vs. 6-8 weeks</a:t>
            </a:r>
            <a:endParaRPr lang="en-US" sz="1800" dirty="0">
              <a:cs typeface="Arial"/>
            </a:endParaRPr>
          </a:p>
          <a:p>
            <a:pPr marL="629920" lvl="1" indent="-305435"/>
            <a:r>
              <a:rPr lang="en-US" sz="1800" dirty="0">
                <a:latin typeface="Arial"/>
                <a:cs typeface="Arial"/>
              </a:rPr>
              <a:t>We stock hundreds of the most popular trailer axles that are ready to ship same or next business day</a:t>
            </a:r>
          </a:p>
          <a:p>
            <a:pPr marL="629920" lvl="1" indent="-305435"/>
            <a:r>
              <a:rPr lang="en-US" sz="1800" dirty="0">
                <a:latin typeface="Arial"/>
                <a:cs typeface="Arial"/>
              </a:rPr>
              <a:t>Custom options can ship within 5-7 business days </a:t>
            </a:r>
          </a:p>
          <a:p>
            <a:pPr marL="305435" indent="-305435"/>
            <a:r>
              <a:rPr lang="en-US" sz="1800" dirty="0">
                <a:latin typeface="Arial"/>
                <a:cs typeface="Arial"/>
              </a:rPr>
              <a:t>Every operation of manufacturing is quality tested and photo recorded</a:t>
            </a:r>
            <a:endParaRPr lang="en-US" sz="1800" dirty="0">
              <a:cs typeface="Arial"/>
            </a:endParaRPr>
          </a:p>
          <a:p>
            <a:pPr marL="305435" indent="-305435"/>
            <a:r>
              <a:rPr lang="en-US" sz="1800" dirty="0">
                <a:latin typeface="Arial"/>
                <a:cs typeface="Arial"/>
              </a:rPr>
              <a:t>Our replacement parts are universally compatible with other brands</a:t>
            </a:r>
            <a:endParaRPr lang="en-US" sz="1800" dirty="0">
              <a:cs typeface="Arial"/>
            </a:endParaRPr>
          </a:p>
          <a:p>
            <a:pPr marL="305435" indent="-305435"/>
            <a:r>
              <a:rPr lang="en-US" sz="1800" dirty="0">
                <a:latin typeface="Arial"/>
                <a:cs typeface="Arial"/>
              </a:rPr>
              <a:t>We offer robust customer support</a:t>
            </a:r>
            <a:endParaRPr lang="en-US" sz="1800" dirty="0">
              <a:cs typeface="Arial"/>
            </a:endParaRPr>
          </a:p>
          <a:p>
            <a:pPr marL="629920" lvl="1" indent="-305435"/>
            <a:endParaRPr lang="en-US" sz="1800" dirty="0">
              <a:cs typeface="Arial"/>
            </a:endParaRPr>
          </a:p>
          <a:p>
            <a:pPr marL="629920" lvl="1" indent="-305435"/>
            <a:endParaRPr lang="en-US" sz="18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23691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56D2E3-71D9-B00C-4BD8-39A935FAE0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33E4F-094D-8D41-3E13-E48AE9533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Trailer Hitches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DE8CE1-37D2-BB07-7C75-C08518EBB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143001"/>
            <a:ext cx="7516691" cy="4707466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b="1">
                <a:latin typeface="Arial"/>
                <a:cs typeface="Arial"/>
              </a:rPr>
              <a:t>Safety Suite with </a:t>
            </a:r>
            <a:r>
              <a:rPr lang="en-US" sz="2000" b="1" err="1">
                <a:latin typeface="Arial"/>
                <a:cs typeface="Arial"/>
              </a:rPr>
              <a:t>OneControl</a:t>
            </a:r>
            <a:r>
              <a:rPr lang="en-US" sz="2000" b="1">
                <a:latin typeface="Arial"/>
                <a:cs typeface="Arial"/>
              </a:rPr>
              <a:t> Auto</a:t>
            </a:r>
            <a:endParaRPr lang="en-US" sz="2000" b="1">
              <a:cs typeface="Arial"/>
            </a:endParaRPr>
          </a:p>
          <a:p>
            <a:pPr marL="0" indent="0">
              <a:buNone/>
            </a:pPr>
            <a:r>
              <a:rPr lang="en-US" sz="1500">
                <a:latin typeface="Arial"/>
                <a:cs typeface="Arial"/>
              </a:rPr>
              <a:t>Powered by a Bluetooth®-enabled system and the </a:t>
            </a:r>
            <a:r>
              <a:rPr lang="en-US" sz="1500" err="1">
                <a:latin typeface="Arial"/>
                <a:cs typeface="Arial"/>
              </a:rPr>
              <a:t>OneControl</a:t>
            </a:r>
            <a:r>
              <a:rPr lang="en-US" sz="1500">
                <a:latin typeface="Arial"/>
                <a:cs typeface="Arial"/>
              </a:rPr>
              <a:t>® app, The CURT</a:t>
            </a:r>
            <a:br>
              <a:rPr lang="en-US" sz="1500">
                <a:cs typeface="Arial"/>
              </a:rPr>
            </a:br>
            <a:r>
              <a:rPr lang="en-US" sz="1500">
                <a:latin typeface="Arial"/>
                <a:cs typeface="Arial"/>
              </a:rPr>
              <a:t>safety suite provides ultimate protection and peace of mind for the road ahead.</a:t>
            </a:r>
          </a:p>
          <a:p>
            <a:pPr marL="305435" indent="-305435">
              <a:spcBef>
                <a:spcPts val="112"/>
              </a:spcBef>
              <a:spcAft>
                <a:spcPts val="150"/>
              </a:spcAft>
              <a:buFont typeface="Wingdings 2,Sans-Serif" panose="05020102010507070707" pitchFamily="18" charset="2"/>
            </a:pPr>
            <a:r>
              <a:rPr lang="en-US" sz="1500" b="1">
                <a:latin typeface="Arial"/>
                <a:cs typeface="Arial"/>
              </a:rPr>
              <a:t>True Course Emergency Sway Control</a:t>
            </a:r>
            <a:br>
              <a:rPr lang="en-US" sz="1500" b="1">
                <a:cs typeface="Arial"/>
              </a:rPr>
            </a:br>
            <a:r>
              <a:rPr lang="en-US" sz="1500">
                <a:latin typeface="Arial"/>
                <a:cs typeface="Arial"/>
              </a:rPr>
              <a:t>Emergency braking system combats</a:t>
            </a:r>
            <a:br>
              <a:rPr lang="en-US" sz="1500">
                <a:cs typeface="Arial"/>
              </a:rPr>
            </a:br>
            <a:r>
              <a:rPr lang="en-US" sz="1500">
                <a:latin typeface="Arial"/>
                <a:cs typeface="Arial"/>
              </a:rPr>
              <a:t>sway caused by side winds, slippery</a:t>
            </a:r>
            <a:br>
              <a:rPr lang="en-US" sz="1500">
                <a:cs typeface="Arial"/>
              </a:rPr>
            </a:br>
            <a:r>
              <a:rPr lang="en-US" sz="1500">
                <a:latin typeface="Arial"/>
                <a:cs typeface="Arial"/>
              </a:rPr>
              <a:t>roads and sudden movement.</a:t>
            </a:r>
          </a:p>
          <a:p>
            <a:pPr marL="305435" indent="-305435">
              <a:spcBef>
                <a:spcPts val="112"/>
              </a:spcBef>
              <a:spcAft>
                <a:spcPts val="150"/>
              </a:spcAft>
              <a:buFont typeface="Wingdings 2,Sans-Serif" panose="05020102010507070707" pitchFamily="18" charset="2"/>
            </a:pPr>
            <a:r>
              <a:rPr lang="en-US" sz="1500" b="1" err="1">
                <a:latin typeface="Arial"/>
                <a:cs typeface="Arial"/>
              </a:rPr>
              <a:t>TireLinc</a:t>
            </a:r>
            <a:r>
              <a:rPr lang="en-US" sz="1500" b="1">
                <a:latin typeface="Arial"/>
                <a:cs typeface="Arial"/>
              </a:rPr>
              <a:t> Auto TPMS</a:t>
            </a:r>
            <a:br>
              <a:rPr lang="en-US" sz="1500" b="1">
                <a:cs typeface="Arial"/>
              </a:rPr>
            </a:br>
            <a:r>
              <a:rPr lang="en-US" sz="1500">
                <a:latin typeface="Arial"/>
                <a:cs typeface="Arial"/>
              </a:rPr>
              <a:t>This system allows you to monitor tire</a:t>
            </a:r>
            <a:br>
              <a:rPr lang="en-US" sz="1500">
                <a:cs typeface="Arial"/>
              </a:rPr>
            </a:br>
            <a:r>
              <a:rPr lang="en-US" sz="1500">
                <a:latin typeface="Arial"/>
                <a:cs typeface="Arial"/>
              </a:rPr>
              <a:t>pressure and temperature as you tow in</a:t>
            </a:r>
            <a:br>
              <a:rPr lang="en-US" sz="1500">
                <a:cs typeface="Arial"/>
              </a:rPr>
            </a:br>
            <a:r>
              <a:rPr lang="en-US" sz="1500">
                <a:latin typeface="Arial"/>
                <a:cs typeface="Arial"/>
              </a:rPr>
              <a:t>real-time, helping you to stay aware and safe.</a:t>
            </a:r>
            <a:endParaRPr lang="en-US" sz="1500">
              <a:cs typeface="Arial"/>
            </a:endParaRPr>
          </a:p>
          <a:p>
            <a:pPr marL="305435" indent="-305435">
              <a:spcBef>
                <a:spcPts val="112"/>
              </a:spcBef>
              <a:spcAft>
                <a:spcPts val="150"/>
              </a:spcAft>
              <a:buFont typeface="Wingdings 2,Sans-Serif" panose="05020102010507070707" pitchFamily="18" charset="2"/>
            </a:pPr>
            <a:r>
              <a:rPr lang="en-US" sz="1500" b="1">
                <a:latin typeface="Arial"/>
                <a:cs typeface="Arial"/>
              </a:rPr>
              <a:t>Echo Series Brake Controllers</a:t>
            </a:r>
            <a:br>
              <a:rPr lang="en-US" sz="1500" b="1">
                <a:cs typeface="Arial"/>
              </a:rPr>
            </a:br>
            <a:r>
              <a:rPr lang="en-US" sz="1500">
                <a:latin typeface="Arial"/>
                <a:cs typeface="Arial"/>
              </a:rPr>
              <a:t>The Echo brake controller family connects</a:t>
            </a:r>
            <a:br>
              <a:rPr lang="en-US" sz="1500">
                <a:cs typeface="Arial"/>
              </a:rPr>
            </a:br>
            <a:r>
              <a:rPr lang="en-US" sz="1500">
                <a:latin typeface="Arial"/>
                <a:cs typeface="Arial"/>
              </a:rPr>
              <a:t>through Bluetooth® and is compatible with</a:t>
            </a:r>
            <a:br>
              <a:rPr lang="en-US" sz="1500">
                <a:cs typeface="Arial"/>
              </a:rPr>
            </a:br>
            <a:r>
              <a:rPr lang="en-US" sz="1500">
                <a:latin typeface="Arial"/>
                <a:cs typeface="Arial"/>
              </a:rPr>
              <a:t>an array of vehicles and towing applications.</a:t>
            </a:r>
            <a:endParaRPr lang="en-US">
              <a:latin typeface="Arial"/>
            </a:endParaRPr>
          </a:p>
        </p:txBody>
      </p:sp>
      <p:pic>
        <p:nvPicPr>
          <p:cNvPr id="5" name="Picture 4" descr="A device with a phone and a device with a button&#10;&#10;AI-generated content may be incorrect.">
            <a:extLst>
              <a:ext uri="{FF2B5EF4-FFF2-40B4-BE49-F238E27FC236}">
                <a16:creationId xmlns:a16="http://schemas.microsoft.com/office/drawing/2014/main" id="{46D568E5-712C-CD02-4D8A-70E37F2BF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9337" y="4261895"/>
            <a:ext cx="2069250" cy="2004296"/>
          </a:xfrm>
          <a:prstGeom prst="rect">
            <a:avLst/>
          </a:prstGeom>
        </p:spPr>
      </p:pic>
      <p:pic>
        <p:nvPicPr>
          <p:cNvPr id="6" name="Picture 5" descr="A device with wires and a phone&#10;&#10;AI-generated content may be incorrect.">
            <a:extLst>
              <a:ext uri="{FF2B5EF4-FFF2-40B4-BE49-F238E27FC236}">
                <a16:creationId xmlns:a16="http://schemas.microsoft.com/office/drawing/2014/main" id="{135BA442-E02C-833B-9B90-506A1764E7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8857" y="4265090"/>
            <a:ext cx="1704975" cy="1800225"/>
          </a:xfrm>
          <a:prstGeom prst="rect">
            <a:avLst/>
          </a:prstGeom>
        </p:spPr>
      </p:pic>
      <p:pic>
        <p:nvPicPr>
          <p:cNvPr id="7" name="Picture 6" descr="A device with a remote control&#10;&#10;AI-generated content may be incorrect.">
            <a:extLst>
              <a:ext uri="{FF2B5EF4-FFF2-40B4-BE49-F238E27FC236}">
                <a16:creationId xmlns:a16="http://schemas.microsoft.com/office/drawing/2014/main" id="{9ACC8D38-5046-B722-5872-CDBAA79F86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4102" y="4261895"/>
            <a:ext cx="1599373" cy="16559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9684B5-312D-2418-D401-DBCDD12D3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4805" y="1422399"/>
            <a:ext cx="2138152" cy="2385189"/>
          </a:xfrm>
          <a:prstGeom prst="rect">
            <a:avLst/>
          </a:prstGeom>
        </p:spPr>
      </p:pic>
      <p:pic>
        <p:nvPicPr>
          <p:cNvPr id="13" name="Picture 12" descr="A black electrical device with a cable&#10;&#10;AI-generated content may be incorrect.">
            <a:extLst>
              <a:ext uri="{FF2B5EF4-FFF2-40B4-BE49-F238E27FC236}">
                <a16:creationId xmlns:a16="http://schemas.microsoft.com/office/drawing/2014/main" id="{3A011FA3-DDE6-62D4-B713-617C200BF23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5298" b="26513"/>
          <a:stretch>
            <a:fillRect/>
          </a:stretch>
        </p:blipFill>
        <p:spPr>
          <a:xfrm>
            <a:off x="5883227" y="2469175"/>
            <a:ext cx="2857500" cy="137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523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3366" y="1143001"/>
            <a:ext cx="3832416" cy="4976648"/>
          </a:xfrm>
          <a:prstGeom prst="rect">
            <a:avLst/>
          </a:prstGeom>
          <a:ln>
            <a:solidFill>
              <a:srgbClr val="F15A22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192" y="3631325"/>
            <a:ext cx="6133992" cy="22191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Trailer Parts &amp; Accessories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143001"/>
            <a:ext cx="6092877" cy="4707466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>
                <a:solidFill>
                  <a:srgbClr val="F15A22"/>
                </a:solidFill>
              </a:rPr>
              <a:t>Limited Lifetime Warranty</a:t>
            </a:r>
          </a:p>
          <a:p>
            <a:r>
              <a:rPr lang="en-US" dirty="0"/>
              <a:t>CURT provides limited lifetime warranty coverage against defects in factory workmanship and materials for CURT products sold by authorized CURT dealers for use by retail (end use) consumers.</a:t>
            </a:r>
          </a:p>
          <a:p>
            <a:r>
              <a:rPr lang="en-US" dirty="0">
                <a:hlinkClick r:id="rId4"/>
              </a:rPr>
              <a:t>https://storage.googleapis.com/curt-group-warranties/CURT_Warranty.pdf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3955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Trailer Parts &amp; Accessories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5E79637-8FC8-4AA3-AD62-242248B71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1143001"/>
            <a:ext cx="5262718" cy="951613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 err="1"/>
              <a:t>QuickPin</a:t>
            </a:r>
            <a:r>
              <a:rPr lang="en-US" sz="2000" b="1" dirty="0"/>
              <a:t>™ No-Latch Trailer Couplers</a:t>
            </a:r>
            <a:endParaRPr lang="en-US" dirty="0"/>
          </a:p>
          <a:p>
            <a:r>
              <a:rPr lang="en-US" dirty="0"/>
              <a:t>How it works: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A556E61-3E63-46F5-A8FA-F7156A1A6FB9}"/>
              </a:ext>
            </a:extLst>
          </p:cNvPr>
          <p:cNvSpPr txBox="1">
            <a:spLocks/>
          </p:cNvSpPr>
          <p:nvPr/>
        </p:nvSpPr>
        <p:spPr>
          <a:xfrm>
            <a:off x="496132" y="4481623"/>
            <a:ext cx="3533610" cy="1743739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/>
              <a:t>Step 1: Drop trailer tongue</a:t>
            </a:r>
          </a:p>
          <a:p>
            <a:pPr marL="0" indent="0">
              <a:buNone/>
            </a:pPr>
            <a:r>
              <a:rPr lang="en-US" sz="1400" dirty="0"/>
              <a:t>Replace your existing trailer coupler with the </a:t>
            </a:r>
            <a:r>
              <a:rPr lang="en-US" sz="1400" dirty="0" err="1"/>
              <a:t>QuickPin</a:t>
            </a:r>
            <a:r>
              <a:rPr lang="en-US" sz="1400" dirty="0"/>
              <a:t>™ no-latch coupler. Drop the trailer tongue down until the </a:t>
            </a:r>
            <a:r>
              <a:rPr lang="en-US" sz="1400" dirty="0" err="1"/>
              <a:t>QuickPin</a:t>
            </a:r>
            <a:r>
              <a:rPr lang="en-US" sz="1400" dirty="0"/>
              <a:t>™ coupler seats onto the trailer ball.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85199E3-D84B-4A19-A542-5FB606B39AF0}"/>
              </a:ext>
            </a:extLst>
          </p:cNvPr>
          <p:cNvSpPr txBox="1">
            <a:spLocks/>
          </p:cNvSpPr>
          <p:nvPr/>
        </p:nvSpPr>
        <p:spPr>
          <a:xfrm>
            <a:off x="4329195" y="4481621"/>
            <a:ext cx="3748001" cy="1743739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/>
              <a:t>Step 2: Insert primary pin</a:t>
            </a:r>
          </a:p>
          <a:p>
            <a:pPr marL="0" indent="0">
              <a:buNone/>
            </a:pPr>
            <a:r>
              <a:rPr lang="en-US" sz="1400" dirty="0"/>
              <a:t>Slide the </a:t>
            </a:r>
            <a:r>
              <a:rPr lang="en-US" sz="1400" dirty="0" err="1"/>
              <a:t>QuickPin</a:t>
            </a:r>
            <a:r>
              <a:rPr lang="en-US" sz="1400" dirty="0"/>
              <a:t>™ hitch pin into place. </a:t>
            </a:r>
            <a:br>
              <a:rPr lang="en-US" sz="1400" dirty="0"/>
            </a:br>
            <a:r>
              <a:rPr lang="en-US" sz="1400" dirty="0"/>
              <a:t>The unique design secures the coupler firmly in place without the need for a complicated hinging latch. No adjustment needed!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9C41D0-49FC-4E01-921F-FA1CBE6116C2}"/>
              </a:ext>
            </a:extLst>
          </p:cNvPr>
          <p:cNvSpPr txBox="1">
            <a:spLocks/>
          </p:cNvSpPr>
          <p:nvPr/>
        </p:nvSpPr>
        <p:spPr>
          <a:xfrm>
            <a:off x="8077198" y="4481622"/>
            <a:ext cx="3533608" cy="1743739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/>
              <a:t>Step 3: Secure with safety clip</a:t>
            </a:r>
          </a:p>
          <a:p>
            <a:pPr marL="0" indent="0">
              <a:buNone/>
            </a:pPr>
            <a:r>
              <a:rPr lang="en-US" sz="1400" dirty="0"/>
              <a:t>Secure the </a:t>
            </a:r>
            <a:r>
              <a:rPr lang="en-US" sz="1400" dirty="0" err="1"/>
              <a:t>QuickPin</a:t>
            </a:r>
            <a:r>
              <a:rPr lang="en-US" sz="1400" dirty="0"/>
              <a:t>™ hitch pin for travel with the included safety clip. A convenient lasso-style lanyard keeps the components together to avoid lost pieces.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1CCDED-C0F1-4974-8E67-653386DA971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9718" y="2092203"/>
            <a:ext cx="3332564" cy="22217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59CAE97-E7B1-4E8F-A08F-7B2DAB59022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194" y="2092203"/>
            <a:ext cx="3332564" cy="22217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AE6598-0219-4A2B-8D84-2409DE32B27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7719" y="2092203"/>
            <a:ext cx="3332564" cy="222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633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Trailer Parts &amp; Accessories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143001"/>
            <a:ext cx="5628221" cy="4707466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A-Frame and Straight-Tongue Couplers</a:t>
            </a:r>
            <a:endParaRPr lang="en-US" dirty="0"/>
          </a:p>
          <a:p>
            <a:r>
              <a:rPr lang="en-US" dirty="0"/>
              <a:t>Available for A-frame or straight-tongue </a:t>
            </a:r>
            <a:br>
              <a:rPr lang="en-US" dirty="0"/>
            </a:br>
            <a:r>
              <a:rPr lang="en-US" dirty="0"/>
              <a:t>trailers and channel-mount style</a:t>
            </a:r>
          </a:p>
          <a:p>
            <a:r>
              <a:rPr lang="en-US" dirty="0" err="1"/>
              <a:t>Posi</a:t>
            </a:r>
            <a:r>
              <a:rPr lang="en-US" dirty="0"/>
              <a:t>-lock, sleeve-lock </a:t>
            </a:r>
            <a:br>
              <a:rPr lang="en-US" dirty="0"/>
            </a:br>
            <a:r>
              <a:rPr lang="en-US" dirty="0"/>
              <a:t>and easy-lock latch styles</a:t>
            </a:r>
          </a:p>
          <a:p>
            <a:r>
              <a:rPr lang="en-US" dirty="0"/>
              <a:t>Features holes to accept </a:t>
            </a:r>
            <a:br>
              <a:rPr lang="en-US" dirty="0"/>
            </a:br>
            <a:r>
              <a:rPr lang="en-US" dirty="0"/>
              <a:t>a safety pin or coupler lock</a:t>
            </a:r>
          </a:p>
          <a:p>
            <a:r>
              <a:rPr lang="en-US" dirty="0"/>
              <a:t>Tested for safety in </a:t>
            </a:r>
            <a:br>
              <a:rPr lang="en-US" dirty="0"/>
            </a:br>
            <a:r>
              <a:rPr lang="en-US" dirty="0"/>
              <a:t>accordance with SAE J684</a:t>
            </a:r>
          </a:p>
        </p:txBody>
      </p:sp>
      <p:pic>
        <p:nvPicPr>
          <p:cNvPr id="12" name="Picture 11" descr="Image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5558" y="1343407"/>
            <a:ext cx="2280693" cy="2280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Image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28788" y="1436914"/>
            <a:ext cx="3143499" cy="2618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Image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18273" y="3774707"/>
            <a:ext cx="4794658" cy="2417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34996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Trailer Parts &amp; Accessories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3" y="1143001"/>
            <a:ext cx="5262718" cy="4707466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Adjustable Couplers</a:t>
            </a:r>
            <a:endParaRPr lang="en-US" dirty="0"/>
          </a:p>
          <a:p>
            <a:r>
              <a:rPr lang="en-US" dirty="0"/>
              <a:t>Channel-mount allows </a:t>
            </a:r>
            <a:br>
              <a:rPr lang="en-US" dirty="0"/>
            </a:br>
            <a:r>
              <a:rPr lang="en-US" dirty="0"/>
              <a:t>for easy height adjustment</a:t>
            </a:r>
          </a:p>
          <a:p>
            <a:r>
              <a:rPr lang="en-US" dirty="0"/>
              <a:t>Compatible with CURT </a:t>
            </a:r>
            <a:br>
              <a:rPr lang="en-US" dirty="0"/>
            </a:br>
            <a:r>
              <a:rPr lang="en-US" dirty="0"/>
              <a:t>channels #48610 and #48650</a:t>
            </a:r>
          </a:p>
          <a:p>
            <a:r>
              <a:rPr lang="en-US" dirty="0"/>
              <a:t>Secured by a dual-bolt </a:t>
            </a:r>
            <a:br>
              <a:rPr lang="en-US" dirty="0"/>
            </a:br>
            <a:r>
              <a:rPr lang="en-US" dirty="0"/>
              <a:t>mounting system</a:t>
            </a:r>
          </a:p>
        </p:txBody>
      </p:sp>
      <p:pic>
        <p:nvPicPr>
          <p:cNvPr id="7" name="Picture 2" descr="Image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7562" y="3905587"/>
            <a:ext cx="2308252" cy="230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Imag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5225" y="3905587"/>
            <a:ext cx="2308252" cy="230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Image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81241" y="3905587"/>
            <a:ext cx="2308252" cy="230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Image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39612" y="1298119"/>
            <a:ext cx="2433151" cy="243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Image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0438" y="2009321"/>
            <a:ext cx="1721949" cy="1721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6703822" y="3320438"/>
            <a:ext cx="1017507" cy="352592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#48610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9134007" y="3320438"/>
            <a:ext cx="1017507" cy="352592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#48650</a:t>
            </a:r>
          </a:p>
        </p:txBody>
      </p:sp>
    </p:spTree>
    <p:extLst>
      <p:ext uri="{BB962C8B-B14F-4D97-AF65-F5344CB8AC3E}">
        <p14:creationId xmlns:p14="http://schemas.microsoft.com/office/powerpoint/2010/main" val="3036212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etal hook with gold screws">
            <a:extLst>
              <a:ext uri="{FF2B5EF4-FFF2-40B4-BE49-F238E27FC236}">
                <a16:creationId xmlns:a16="http://schemas.microsoft.com/office/drawing/2014/main" id="{F9C69054-55B7-A32E-D85C-1A947F488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99" y="3943679"/>
            <a:ext cx="9906000" cy="2492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Trailer Parts &amp; Accessories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3" y="1143001"/>
            <a:ext cx="5262718" cy="4707466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b="1" dirty="0" err="1">
                <a:latin typeface="Arial"/>
                <a:cs typeface="Arial"/>
              </a:rPr>
              <a:t>Securelatch</a:t>
            </a:r>
            <a:r>
              <a:rPr lang="en-US" sz="2000" b="1" dirty="0">
                <a:latin typeface="Arial"/>
                <a:cs typeface="Arial"/>
              </a:rPr>
              <a:t>™ Channels &amp; Lunette Rings</a:t>
            </a:r>
            <a:endParaRPr lang="en-US" dirty="0"/>
          </a:p>
          <a:p>
            <a:pPr marL="305435" indent="-305435"/>
            <a:r>
              <a:rPr lang="en-US" dirty="0">
                <a:latin typeface="Arial"/>
                <a:cs typeface="Arial"/>
              </a:rPr>
              <a:t>Drop-in pin accepts lock to deter theft </a:t>
            </a:r>
            <a:endParaRPr lang="en-US" dirty="0">
              <a:cs typeface="Arial" panose="020B0604020202020204" pitchFamily="34" charset="0"/>
            </a:endParaRPr>
          </a:p>
          <a:p>
            <a:pPr marL="305435" indent="-305435"/>
            <a:r>
              <a:rPr lang="en-US" dirty="0">
                <a:latin typeface="Arial"/>
                <a:cs typeface="Arial"/>
              </a:rPr>
              <a:t>Strong 2-hole bolt pattern fits 3"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channel only (#48625)</a:t>
            </a:r>
            <a:endParaRPr lang="en-US" dirty="0">
              <a:cs typeface="Arial"/>
            </a:endParaRPr>
          </a:p>
          <a:p>
            <a:pPr marL="305435" indent="-305435"/>
            <a:r>
              <a:rPr lang="en-US" dirty="0">
                <a:latin typeface="Arial"/>
                <a:cs typeface="Arial"/>
              </a:rPr>
              <a:t>Heavy-duty 3-hole bolt pattern fits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2-3/4" channel only (#48626)</a:t>
            </a:r>
          </a:p>
          <a:p>
            <a:pPr marL="305435" indent="-305435"/>
            <a:r>
              <a:rPr lang="en-US" dirty="0">
                <a:latin typeface="Arial"/>
                <a:cs typeface="Arial"/>
              </a:rPr>
              <a:t>Cast iron construction for superior strength</a:t>
            </a:r>
          </a:p>
          <a:p>
            <a:pPr marL="305435" indent="-305435"/>
            <a:r>
              <a:rPr lang="en-US" dirty="0">
                <a:latin typeface="Arial"/>
                <a:cs typeface="Arial"/>
              </a:rPr>
              <a:t>Textured, dark grey </a:t>
            </a:r>
            <a:r>
              <a:rPr lang="en-US" dirty="0" err="1">
                <a:latin typeface="Arial"/>
                <a:cs typeface="Arial"/>
              </a:rPr>
              <a:t>teridium</a:t>
            </a:r>
            <a:r>
              <a:rPr lang="en-US" dirty="0">
                <a:latin typeface="Arial"/>
                <a:cs typeface="Arial"/>
              </a:rPr>
              <a:t> finish</a:t>
            </a:r>
          </a:p>
          <a:p>
            <a:pPr marL="305435" indent="-305435"/>
            <a:r>
              <a:rPr lang="en-US" dirty="0">
                <a:latin typeface="Arial"/>
                <a:cs typeface="Arial"/>
              </a:rPr>
              <a:t>Raw finish for immediate welding (channels only)</a:t>
            </a:r>
          </a:p>
          <a:p>
            <a:pPr marL="305435" indent="-305435"/>
            <a:r>
              <a:rPr lang="en-US" dirty="0">
                <a:latin typeface="Arial"/>
                <a:cs typeface="Arial"/>
              </a:rPr>
              <a:t>Yellow zinc-plated pin for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long-lasting corrosion resistance</a:t>
            </a:r>
          </a:p>
        </p:txBody>
      </p:sp>
    </p:spTree>
    <p:extLst>
      <p:ext uri="{BB962C8B-B14F-4D97-AF65-F5344CB8AC3E}">
        <p14:creationId xmlns:p14="http://schemas.microsoft.com/office/powerpoint/2010/main" val="21798877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Trailer Parts &amp; Accessories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3" y="1143001"/>
            <a:ext cx="5262718" cy="4707466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b="1" dirty="0">
                <a:latin typeface="Arial"/>
                <a:cs typeface="Arial"/>
              </a:rPr>
              <a:t>Forged Lunette Rings</a:t>
            </a:r>
            <a:endParaRPr lang="en-US" sz="2000" b="1" dirty="0">
              <a:cs typeface="Arial"/>
            </a:endParaRPr>
          </a:p>
          <a:p>
            <a:pPr marL="305435" indent="-305435"/>
            <a:r>
              <a:rPr lang="en-US" dirty="0">
                <a:latin typeface="Arial"/>
                <a:cs typeface="Arial"/>
              </a:rPr>
              <a:t>Single stud eliminates the need for a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swivel-type pintle hook (#48520, #48530)</a:t>
            </a:r>
          </a:p>
          <a:p>
            <a:pPr marL="305435" indent="-305435"/>
            <a:r>
              <a:rPr lang="en-US" dirty="0">
                <a:latin typeface="Arial"/>
                <a:cs typeface="Arial"/>
              </a:rPr>
              <a:t>Threaded shank and castle nut for secure attachment to trailer (#48520, #48530)</a:t>
            </a:r>
          </a:p>
          <a:p>
            <a:pPr marL="305435" indent="-305435"/>
            <a:r>
              <a:rPr lang="en-US" dirty="0">
                <a:latin typeface="Arial"/>
                <a:cs typeface="Arial"/>
              </a:rPr>
              <a:t>Flat design allows drawbar to bolt quickly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and easily to a trailer tongue (#48510)</a:t>
            </a:r>
            <a:endParaRPr lang="en-US" dirty="0">
              <a:cs typeface="Arial" panose="020B0604020202020204" pitchFamily="34" charset="0"/>
            </a:endParaRPr>
          </a:p>
          <a:p>
            <a:pPr marL="305435" indent="-305435"/>
            <a:r>
              <a:rPr lang="en-US" dirty="0">
                <a:latin typeface="Arial"/>
                <a:cs typeface="Arial"/>
              </a:rPr>
              <a:t>Constructed from forged steel alloy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for superior strength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DC0768-EC4B-DC53-E324-97F7809BA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636" y="4237761"/>
            <a:ext cx="11118271" cy="178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355750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BD276F765FD344AE93692E0F7B474E" ma:contentTypeVersion="20" ma:contentTypeDescription="Create a new document." ma:contentTypeScope="" ma:versionID="4fea427a912acea6d0b488c37a18c134">
  <xsd:schema xmlns:xsd="http://www.w3.org/2001/XMLSchema" xmlns:xs="http://www.w3.org/2001/XMLSchema" xmlns:p="http://schemas.microsoft.com/office/2006/metadata/properties" xmlns:ns2="401617af-d043-48bf-946c-695b03a9a769" xmlns:ns3="e420ad82-5fbc-4c91-b0c9-502923a7af83" targetNamespace="http://schemas.microsoft.com/office/2006/metadata/properties" ma:root="true" ma:fieldsID="0c7e2aca6264e3431a79c26dc18fe2c4" ns2:_="" ns3:_="">
    <xsd:import namespace="401617af-d043-48bf-946c-695b03a9a769"/>
    <xsd:import namespace="e420ad82-5fbc-4c91-b0c9-502923a7af8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_Flow_SignoffStatu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1617af-d043-48bf-946c-695b03a9a7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_Flow_SignoffStatus" ma:index="19" nillable="true" ma:displayName="Sign-off status" ma:internalName="Sign_x002d_off_x0020_status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44a1851-1028-4e81-aad1-bd128e590d9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20ad82-5fbc-4c91-b0c9-502923a7af83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80849255-c574-4ff3-811d-8ecf41fc901c}" ma:internalName="TaxCatchAll" ma:showField="CatchAllData" ma:web="e420ad82-5fbc-4c91-b0c9-502923a7af8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01617af-d043-48bf-946c-695b03a9a769">
      <Terms xmlns="http://schemas.microsoft.com/office/infopath/2007/PartnerControls"/>
    </lcf76f155ced4ddcb4097134ff3c332f>
    <TaxCatchAll xmlns="e420ad82-5fbc-4c91-b0c9-502923a7af83" xsi:nil="true"/>
    <_Flow_SignoffStatus xmlns="401617af-d043-48bf-946c-695b03a9a769" xsi:nil="true"/>
  </documentManagement>
</p:properties>
</file>

<file path=customXml/itemProps1.xml><?xml version="1.0" encoding="utf-8"?>
<ds:datastoreItem xmlns:ds="http://schemas.openxmlformats.org/officeDocument/2006/customXml" ds:itemID="{FA2C5469-F9B8-4DC6-8D9F-15C72E57FC9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E29AB55-E543-432E-86C3-3A5B775307D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01617af-d043-48bf-946c-695b03a9a769"/>
    <ds:schemaRef ds:uri="e420ad82-5fbc-4c91-b0c9-502923a7af8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7FD07BC-CE76-4CC7-AC6A-AF3F450C596B}">
  <ds:schemaRefs>
    <ds:schemaRef ds:uri="http://schemas.microsoft.com/office/2006/metadata/properties"/>
    <ds:schemaRef ds:uri="http://schemas.microsoft.com/office/infopath/2007/PartnerControls"/>
    <ds:schemaRef ds:uri="401617af-d043-48bf-946c-695b03a9a769"/>
    <ds:schemaRef ds:uri="e420ad82-5fbc-4c91-b0c9-502923a7af8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TM03457464[[fn=Dividend]]</Template>
  <TotalTime>6412</TotalTime>
  <Words>2794</Words>
  <Application>Microsoft Office PowerPoint</Application>
  <PresentationFormat>Widescreen</PresentationFormat>
  <Paragraphs>388</Paragraphs>
  <Slides>46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1" baseType="lpstr">
      <vt:lpstr>Arial</vt:lpstr>
      <vt:lpstr>Gill Sans MT</vt:lpstr>
      <vt:lpstr>Wingdings 2</vt:lpstr>
      <vt:lpstr>Wingdings 2,Sans-Serif</vt:lpstr>
      <vt:lpstr>Dividend</vt:lpstr>
      <vt:lpstr>PowerPoint Presentation</vt:lpstr>
      <vt:lpstr>PowerPoint Presentation</vt:lpstr>
      <vt:lpstr>Trailer Parts &amp; Accessories</vt:lpstr>
      <vt:lpstr>Trailer Parts &amp; Accessories</vt:lpstr>
      <vt:lpstr>Trailer Parts &amp; Accessories</vt:lpstr>
      <vt:lpstr>Trailer Parts &amp; Accessories</vt:lpstr>
      <vt:lpstr>Trailer Parts &amp; Accessories</vt:lpstr>
      <vt:lpstr>Trailer Parts &amp; Accessories</vt:lpstr>
      <vt:lpstr>Trailer Parts &amp; Accessories</vt:lpstr>
      <vt:lpstr>Trailer Parts &amp; Accessories</vt:lpstr>
      <vt:lpstr>Trailer Parts &amp; Accessories</vt:lpstr>
      <vt:lpstr>Trailer Parts &amp; Accessories</vt:lpstr>
      <vt:lpstr>Trailer Parts &amp; Accessories</vt:lpstr>
      <vt:lpstr>Trailer Parts &amp; Accessories</vt:lpstr>
      <vt:lpstr>Trailer Parts &amp; Accessories</vt:lpstr>
      <vt:lpstr>Trailer Parts &amp; Accessories</vt:lpstr>
      <vt:lpstr>Trailer Parts &amp; Accessories</vt:lpstr>
      <vt:lpstr>Trailer Parts &amp; Accessories</vt:lpstr>
      <vt:lpstr>Trailer Parts &amp; Accessories</vt:lpstr>
      <vt:lpstr>Trailer Parts &amp; Accessories</vt:lpstr>
      <vt:lpstr>Trailer Parts &amp; Accessories</vt:lpstr>
      <vt:lpstr>Trailer Parts &amp; Accessories</vt:lpstr>
      <vt:lpstr>Trailer Parts &amp; Accessories</vt:lpstr>
      <vt:lpstr>Trailer Parts &amp; Accessories</vt:lpstr>
      <vt:lpstr>Trailer Parts &amp; Accessories</vt:lpstr>
      <vt:lpstr>Trailer Parts &amp; Accessories</vt:lpstr>
      <vt:lpstr>Trailer Parts &amp; Accessories</vt:lpstr>
      <vt:lpstr>Trailer Parts &amp; Accessories</vt:lpstr>
      <vt:lpstr>Trailer Parts &amp; Accessories</vt:lpstr>
      <vt:lpstr>Trailer Parts &amp; Accessories</vt:lpstr>
      <vt:lpstr>Trailer Parts &amp; Accessories</vt:lpstr>
      <vt:lpstr>Trailer Parts &amp; Accessories</vt:lpstr>
      <vt:lpstr>Trailer Parts &amp; Accessories</vt:lpstr>
      <vt:lpstr>Trailer Parts &amp; Accessories</vt:lpstr>
      <vt:lpstr>Trailer Parts &amp; Accessories</vt:lpstr>
      <vt:lpstr>Trailer Parts &amp; Accessories</vt:lpstr>
      <vt:lpstr>Trailer Parts &amp; Accessories</vt:lpstr>
      <vt:lpstr>Trailer Parts &amp; Accessories</vt:lpstr>
      <vt:lpstr>Trailer Parts &amp; Accessories</vt:lpstr>
      <vt:lpstr>Trailer Parts &amp; Accessories</vt:lpstr>
      <vt:lpstr>Trailer Parts &amp; Accessories</vt:lpstr>
      <vt:lpstr>Trailer Parts &amp; Accessories</vt:lpstr>
      <vt:lpstr>Trailer Parts &amp; Accessories</vt:lpstr>
      <vt:lpstr>Trailer Parts &amp; Accessories</vt:lpstr>
      <vt:lpstr>Trailer Hitches</vt:lpstr>
      <vt:lpstr>Trailer Parts &amp; Accessories</vt:lpstr>
    </vt:vector>
  </TitlesOfParts>
  <Company>CURT Manufacturing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 Ripienski</dc:creator>
  <cp:lastModifiedBy>Kacey Skaw</cp:lastModifiedBy>
  <cp:revision>787</cp:revision>
  <cp:lastPrinted>2017-05-21T15:44:46Z</cp:lastPrinted>
  <dcterms:created xsi:type="dcterms:W3CDTF">2017-04-17T20:59:27Z</dcterms:created>
  <dcterms:modified xsi:type="dcterms:W3CDTF">2025-12-30T18:55:13Z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0x0101005BBD276F765FD344AE93692E0F7B474E</vt:lpwstr>
  </property>
  <property fmtid="{D5CDD505-2E9C-101B-9397-08002B2CF9AE}" pid="3" name="MediaServiceImageTags">
    <vt:lpwstr/>
  </property>
</Properties>
</file>