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333" r:id="rId5"/>
    <p:sldId id="422" r:id="rId6"/>
    <p:sldId id="373" r:id="rId7"/>
    <p:sldId id="350" r:id="rId8"/>
    <p:sldId id="375" r:id="rId9"/>
    <p:sldId id="353" r:id="rId10"/>
    <p:sldId id="421" r:id="rId11"/>
    <p:sldId id="343" r:id="rId12"/>
    <p:sldId id="349" r:id="rId13"/>
    <p:sldId id="374" r:id="rId14"/>
    <p:sldId id="351" r:id="rId15"/>
    <p:sldId id="377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3" r:id="rId25"/>
    <p:sldId id="365" r:id="rId26"/>
    <p:sldId id="366" r:id="rId27"/>
    <p:sldId id="367" r:id="rId28"/>
    <p:sldId id="376" r:id="rId29"/>
    <p:sldId id="369" r:id="rId30"/>
    <p:sldId id="420" r:id="rId31"/>
    <p:sldId id="419" r:id="rId32"/>
    <p:sldId id="418" r:id="rId33"/>
    <p:sldId id="370" r:id="rId3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5"/>
    <a:srgbClr val="F15A22"/>
    <a:srgbClr val="00AAE7"/>
    <a:srgbClr val="FFFFFF"/>
    <a:srgbClr val="E7C7C9"/>
    <a:srgbClr val="C87E82"/>
    <a:srgbClr val="B34D52"/>
    <a:srgbClr val="7C3539"/>
    <a:srgbClr val="E92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94660"/>
  </p:normalViewPr>
  <p:slideViewPr>
    <p:cSldViewPr snapToGrid="0">
      <p:cViewPr varScale="1">
        <p:scale>
          <a:sx n="81" d="100"/>
          <a:sy n="81" d="100"/>
        </p:scale>
        <p:origin x="950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cey Skaw" userId="316444fd-d5d1-45a4-918a-ba3be1ff64e0" providerId="ADAL" clId="{20278A43-0EFE-4D5D-BC0F-891A3F13FD6F}"/>
    <pc:docChg chg="undo custSel modSld">
      <pc:chgData name="Kacey Skaw" userId="316444fd-d5d1-45a4-918a-ba3be1ff64e0" providerId="ADAL" clId="{20278A43-0EFE-4D5D-BC0F-891A3F13FD6F}" dt="2025-12-30T18:50:38.257" v="16" actId="478"/>
      <pc:docMkLst>
        <pc:docMk/>
      </pc:docMkLst>
      <pc:sldChg chg="delSp mod">
        <pc:chgData name="Kacey Skaw" userId="316444fd-d5d1-45a4-918a-ba3be1ff64e0" providerId="ADAL" clId="{20278A43-0EFE-4D5D-BC0F-891A3F13FD6F}" dt="2025-12-30T18:50:38.257" v="16" actId="478"/>
        <pc:sldMkLst>
          <pc:docMk/>
          <pc:sldMk cId="684907356" sldId="351"/>
        </pc:sldMkLst>
        <pc:picChg chg="del">
          <ac:chgData name="Kacey Skaw" userId="316444fd-d5d1-45a4-918a-ba3be1ff64e0" providerId="ADAL" clId="{20278A43-0EFE-4D5D-BC0F-891A3F13FD6F}" dt="2025-12-30T18:50:38.257" v="16" actId="478"/>
          <ac:picMkLst>
            <pc:docMk/>
            <pc:sldMk cId="684907356" sldId="351"/>
            <ac:picMk id="7" creationId="{00000000-0000-0000-0000-000000000000}"/>
          </ac:picMkLst>
        </pc:picChg>
      </pc:sldChg>
      <pc:sldChg chg="modSp mod">
        <pc:chgData name="Kacey Skaw" userId="316444fd-d5d1-45a4-918a-ba3be1ff64e0" providerId="ADAL" clId="{20278A43-0EFE-4D5D-BC0F-891A3F13FD6F}" dt="2025-12-30T18:49:56.578" v="15" actId="1076"/>
        <pc:sldMkLst>
          <pc:docMk/>
          <pc:sldMk cId="3660175971" sldId="421"/>
        </pc:sldMkLst>
        <pc:spChg chg="mod">
          <ac:chgData name="Kacey Skaw" userId="316444fd-d5d1-45a4-918a-ba3be1ff64e0" providerId="ADAL" clId="{20278A43-0EFE-4D5D-BC0F-891A3F13FD6F}" dt="2025-12-30T18:49:32.419" v="8" actId="20577"/>
          <ac:spMkLst>
            <pc:docMk/>
            <pc:sldMk cId="3660175971" sldId="421"/>
            <ac:spMk id="3" creationId="{6659774F-179F-07D4-51F6-04035B5F18B2}"/>
          </ac:spMkLst>
        </pc:spChg>
        <pc:picChg chg="mod modCrop">
          <ac:chgData name="Kacey Skaw" userId="316444fd-d5d1-45a4-918a-ba3be1ff64e0" providerId="ADAL" clId="{20278A43-0EFE-4D5D-BC0F-891A3F13FD6F}" dt="2025-12-30T18:49:56.578" v="15" actId="1076"/>
          <ac:picMkLst>
            <pc:docMk/>
            <pc:sldMk cId="3660175971" sldId="421"/>
            <ac:picMk id="6" creationId="{A69BF6D0-E383-ED5F-2249-60038CF5A1B5}"/>
          </ac:picMkLst>
        </pc:picChg>
        <pc:picChg chg="mod modCrop">
          <ac:chgData name="Kacey Skaw" userId="316444fd-d5d1-45a4-918a-ba3be1ff64e0" providerId="ADAL" clId="{20278A43-0EFE-4D5D-BC0F-891A3F13FD6F}" dt="2025-12-30T18:49:56.578" v="15" actId="1076"/>
          <ac:picMkLst>
            <pc:docMk/>
            <pc:sldMk cId="3660175971" sldId="421"/>
            <ac:picMk id="8" creationId="{3686D43A-020F-F438-CAC9-FE5A68150FE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0" y="5151109"/>
            <a:ext cx="3956815" cy="1305093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440286" y="614407"/>
            <a:ext cx="11751714" cy="1934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741037"/>
            <a:ext cx="10993549" cy="1011569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775783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r>
              <a:rPr lang="en-US" dirty="0"/>
              <a:t>Date goes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1143001"/>
            <a:ext cx="11029615" cy="47074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028167-B9EF-4D6F-8A7C-D6614301BA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9133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6004E4-EBD0-4793-86EA-C53949F4C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1100562"/>
            <a:ext cx="5422391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417" y="1100562"/>
            <a:ext cx="5393099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417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E7DA2E-656F-470D-8FDD-7832E7D26D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418539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age.googleapis.com/curt-group-warranties/CURT_Warranty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909986"/>
            <a:ext cx="12192000" cy="58520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9986"/>
            <a:ext cx="12192000" cy="58520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16430" y="4590298"/>
            <a:ext cx="10559142" cy="1507994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/>
              <a:t>Gooseneck Hitches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223" y="2336666"/>
            <a:ext cx="5516891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74452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/>
              <a:t>RockerBall</a:t>
            </a:r>
            <a:r>
              <a:rPr lang="en-US" sz="2000" b="1" dirty="0"/>
              <a:t>™ Cushion Hitch Gooseneck Ball #60654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6D8C55-2367-47E6-2A3E-E9D46CBC0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93" y="2019083"/>
            <a:ext cx="3572826" cy="357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99D705F-B506-3379-3E77-0A3043D1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7981" y="2019083"/>
            <a:ext cx="3572826" cy="357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iagram of a trailer hitch&#10;&#10;Description automatically generated">
            <a:extLst>
              <a:ext uri="{FF2B5EF4-FFF2-40B4-BE49-F238E27FC236}">
                <a16:creationId xmlns:a16="http://schemas.microsoft.com/office/drawing/2014/main" id="{ABAC3F85-F799-243C-9BCE-7F6D8E3B48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587" y="2019083"/>
            <a:ext cx="3572826" cy="357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58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5614" y="1953857"/>
            <a:ext cx="3801532" cy="135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0"/>
            <a:ext cx="8384132" cy="521575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 err="1">
                <a:latin typeface="Arial"/>
                <a:cs typeface="Arial"/>
              </a:rPr>
              <a:t>PowerHaul</a:t>
            </a:r>
            <a:r>
              <a:rPr lang="en-US" sz="2000" b="1" dirty="0">
                <a:latin typeface="Arial"/>
                <a:cs typeface="Arial"/>
              </a:rPr>
              <a:t>™ OEM-Style Gooseneck Hitches</a:t>
            </a:r>
            <a:endParaRPr lang="en-US" dirty="0">
              <a:latin typeface="Arial"/>
              <a:cs typeface="Arial"/>
            </a:endParaRPr>
          </a:p>
          <a:p>
            <a:pPr marL="305435" indent="-305435"/>
            <a:r>
              <a:rPr lang="en-US" dirty="0"/>
              <a:t>Available for Chevrolet, Ford, GMC and Ram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Requires no additional hardware or installation brackets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No drilling except the truck bed holes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Installation also requires no welding, </a:t>
            </a:r>
            <a:br>
              <a:rPr lang="en-US" dirty="0"/>
            </a:br>
            <a:r>
              <a:rPr lang="en-US" dirty="0"/>
              <a:t>bed flange trimming or bed removal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Easy, one-person installation on select models</a:t>
            </a:r>
            <a:br>
              <a:rPr lang="en-US" dirty="0"/>
            </a:br>
            <a:r>
              <a:rPr lang="en-US" dirty="0"/>
              <a:t>(all others install in 45 minutes or less)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Patented 2-5/16” ball quickly installs </a:t>
            </a:r>
            <a:br>
              <a:rPr lang="en-US" dirty="0"/>
            </a:br>
            <a:r>
              <a:rPr lang="en-US" dirty="0"/>
              <a:t>with 1/4-turn latch-locking system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Heavy-duty 5/8” safety chain anchors </a:t>
            </a:r>
            <a:br>
              <a:rPr lang="en-US" dirty="0"/>
            </a:br>
            <a:r>
              <a:rPr lang="en-US" dirty="0"/>
              <a:t>offer a secure hold for large trailers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Protected by a highly durable, </a:t>
            </a:r>
            <a:br>
              <a:rPr lang="en-US" dirty="0"/>
            </a:br>
            <a:r>
              <a:rPr lang="en-US" dirty="0"/>
              <a:t>rust-resistant, liquid A-coat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Tested for safety in </a:t>
            </a:r>
            <a:br>
              <a:rPr lang="en-US" dirty="0"/>
            </a:br>
            <a:r>
              <a:rPr lang="en-US" dirty="0"/>
              <a:t>accordance with SAE J2638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825" y="3214651"/>
            <a:ext cx="3870434" cy="1818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99" y="4689502"/>
            <a:ext cx="4194491" cy="158675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142145" y="3102521"/>
            <a:ext cx="711644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Ram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638462" y="4679756"/>
            <a:ext cx="711644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GM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866656" y="5750208"/>
            <a:ext cx="711644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684907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Double Lock </a:t>
            </a:r>
            <a:r>
              <a:rPr lang="en-US" sz="2000" b="1" dirty="0" err="1"/>
              <a:t>EZr</a:t>
            </a:r>
            <a:r>
              <a:rPr lang="en-US" sz="2000" b="1" dirty="0"/>
              <a:t>™ Gooseneck Hitch</a:t>
            </a:r>
          </a:p>
          <a:p>
            <a:pPr marL="0" indent="0">
              <a:buNone/>
            </a:pPr>
            <a:r>
              <a:rPr lang="en-US" dirty="0"/>
              <a:t>The CURT Double Lock </a:t>
            </a:r>
            <a:r>
              <a:rPr lang="en-US" dirty="0" err="1"/>
              <a:t>EZr</a:t>
            </a:r>
            <a:r>
              <a:rPr lang="en-US" dirty="0"/>
              <a:t>™ gooseneck hitch is designed to be faster and easier to install than any other gooseneck hitch on the market.</a:t>
            </a:r>
          </a:p>
          <a:p>
            <a:r>
              <a:rPr lang="en-US" dirty="0"/>
              <a:t>One-person installation</a:t>
            </a:r>
          </a:p>
          <a:p>
            <a:r>
              <a:rPr lang="en-US" dirty="0"/>
              <a:t>No measuring required</a:t>
            </a:r>
          </a:p>
          <a:p>
            <a:r>
              <a:rPr lang="en-US" dirty="0"/>
              <a:t>Flip-and-store ball</a:t>
            </a:r>
          </a:p>
          <a:p>
            <a:r>
              <a:rPr lang="en-US" dirty="0"/>
              <a:t>Optimum strength</a:t>
            </a:r>
          </a:p>
          <a:p>
            <a:r>
              <a:rPr lang="en-US" dirty="0"/>
              <a:t>Tested for safety in </a:t>
            </a:r>
            <a:br>
              <a:rPr lang="en-US" dirty="0"/>
            </a:br>
            <a:r>
              <a:rPr lang="en-US" dirty="0"/>
              <a:t>accordance with SAE J2638</a:t>
            </a:r>
          </a:p>
          <a:p>
            <a:r>
              <a:rPr lang="en-US" dirty="0"/>
              <a:t>Limited lifetime warranty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636" y="2470838"/>
            <a:ext cx="6048153" cy="30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91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What makes the </a:t>
            </a:r>
            <a:r>
              <a:rPr lang="en-US" sz="2000" b="1" dirty="0" err="1"/>
              <a:t>EZr</a:t>
            </a:r>
            <a:r>
              <a:rPr lang="en-US" sz="2000" b="1" dirty="0"/>
              <a:t>™ different?</a:t>
            </a:r>
          </a:p>
          <a:p>
            <a:pPr marL="0" indent="0">
              <a:buNone/>
            </a:pPr>
            <a:r>
              <a:rPr lang="en-US" b="1" dirty="0"/>
              <a:t>One-Person Installation</a:t>
            </a:r>
          </a:p>
          <a:p>
            <a:r>
              <a:rPr lang="en-US" dirty="0"/>
              <a:t>Retainer clips secure the bolts </a:t>
            </a:r>
            <a:br>
              <a:rPr lang="en-US" dirty="0"/>
            </a:br>
            <a:r>
              <a:rPr lang="en-US" dirty="0"/>
              <a:t>supporting the center section </a:t>
            </a:r>
            <a:br>
              <a:rPr lang="en-US" dirty="0"/>
            </a:br>
            <a:r>
              <a:rPr lang="en-US" dirty="0"/>
              <a:t>while attaching the installation kit</a:t>
            </a:r>
          </a:p>
          <a:p>
            <a:r>
              <a:rPr lang="en-US" dirty="0"/>
              <a:t>Uses carriage bolts when possible </a:t>
            </a:r>
            <a:br>
              <a:rPr lang="en-US" dirty="0"/>
            </a:br>
            <a:r>
              <a:rPr lang="en-US" dirty="0"/>
              <a:t>for one-wrench tightening</a:t>
            </a:r>
          </a:p>
          <a:p>
            <a:r>
              <a:rPr lang="en-US" dirty="0"/>
              <a:t>No need to lower exhaust on Ford, </a:t>
            </a:r>
            <a:br>
              <a:rPr lang="en-US" dirty="0"/>
            </a:br>
            <a:r>
              <a:rPr lang="en-US" dirty="0"/>
              <a:t>GM and most Dodge / Ram models</a:t>
            </a:r>
          </a:p>
          <a:p>
            <a:r>
              <a:rPr lang="en-US" dirty="0"/>
              <a:t>No need to relocate cable hanger and </a:t>
            </a:r>
            <a:br>
              <a:rPr lang="en-US" dirty="0"/>
            </a:br>
            <a:r>
              <a:rPr lang="en-US" dirty="0"/>
              <a:t>ground wire on Dodge / Ram models</a:t>
            </a:r>
          </a:p>
          <a:p>
            <a:r>
              <a:rPr lang="en-US" dirty="0"/>
              <a:t>No welding or truck bed removal required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872" y="1422005"/>
            <a:ext cx="5063754" cy="33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22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What makes the </a:t>
            </a:r>
            <a:r>
              <a:rPr lang="en-US" sz="2000" b="1" dirty="0" err="1"/>
              <a:t>EZr</a:t>
            </a:r>
            <a:r>
              <a:rPr lang="en-US" sz="2000" b="1" dirty="0"/>
              <a:t>™ different?</a:t>
            </a:r>
          </a:p>
          <a:p>
            <a:pPr marL="0" indent="0">
              <a:buNone/>
            </a:pPr>
            <a:r>
              <a:rPr lang="en-US" b="1" dirty="0"/>
              <a:t>No Measuring Required</a:t>
            </a:r>
          </a:p>
          <a:p>
            <a:r>
              <a:rPr lang="en-US" dirty="0"/>
              <a:t>Exclusive Center Locator eliminates the need </a:t>
            </a:r>
            <a:br>
              <a:rPr lang="en-US" dirty="0"/>
            </a:br>
            <a:r>
              <a:rPr lang="en-US" dirty="0"/>
              <a:t>to measure where the ball hole should be</a:t>
            </a:r>
          </a:p>
          <a:p>
            <a:r>
              <a:rPr lang="en-US" dirty="0"/>
              <a:t>Safety chain loop holes are drilled</a:t>
            </a:r>
            <a:br>
              <a:rPr lang="en-US" dirty="0"/>
            </a:br>
            <a:r>
              <a:rPr lang="en-US" dirty="0"/>
              <a:t>from the underside of the truck bed</a:t>
            </a:r>
          </a:p>
          <a:p>
            <a:r>
              <a:rPr lang="en-US" dirty="0"/>
              <a:t>No sheet metal cutting required along</a:t>
            </a:r>
            <a:br>
              <a:rPr lang="en-US" dirty="0"/>
            </a:br>
            <a:r>
              <a:rPr lang="en-US" dirty="0"/>
              <a:t>the inside of the fender to insert rails</a:t>
            </a:r>
          </a:p>
          <a:p>
            <a:r>
              <a:rPr lang="en-US" dirty="0"/>
              <a:t>Center Locator covered</a:t>
            </a:r>
            <a:br>
              <a:rPr lang="en-US" dirty="0"/>
            </a:br>
            <a:r>
              <a:rPr lang="en-US" dirty="0"/>
              <a:t>by patent# D685,299 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620" y="1684126"/>
            <a:ext cx="5243881" cy="1971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885" y="4504702"/>
            <a:ext cx="2425366" cy="1562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045" y="4504701"/>
            <a:ext cx="2618266" cy="156494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03118" y="4097610"/>
            <a:ext cx="5202630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Screenshots from competitor installation video</a:t>
            </a:r>
          </a:p>
        </p:txBody>
      </p:sp>
    </p:spTree>
    <p:extLst>
      <p:ext uri="{BB962C8B-B14F-4D97-AF65-F5344CB8AC3E}">
        <p14:creationId xmlns:p14="http://schemas.microsoft.com/office/powerpoint/2010/main" val="1609303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How does the Center Locator work?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81192" y="5089986"/>
            <a:ext cx="3504833" cy="114656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Place it into the ball hole and mount the center section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13" y="1503994"/>
            <a:ext cx="3574312" cy="3574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993" y="1503994"/>
            <a:ext cx="3574312" cy="3574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1594" y="1658480"/>
            <a:ext cx="3228270" cy="326887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294993" y="5089985"/>
            <a:ext cx="3574312" cy="114656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"/>
            </a:pPr>
            <a:r>
              <a:rPr lang="en-US" dirty="0"/>
              <a:t>Drill a pilot hole up from</a:t>
            </a:r>
            <a:br>
              <a:rPr lang="en-US" dirty="0"/>
            </a:br>
            <a:r>
              <a:rPr lang="en-US" dirty="0"/>
              <a:t> under the truck bed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126472" y="5089985"/>
            <a:ext cx="3333392" cy="114656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3"/>
            </a:pPr>
            <a:r>
              <a:rPr lang="en-US" dirty="0"/>
              <a:t>Use the pilot hole </a:t>
            </a:r>
            <a:br>
              <a:rPr lang="en-US" dirty="0"/>
            </a:br>
            <a:r>
              <a:rPr lang="en-US" dirty="0"/>
              <a:t>for error-free drilling</a:t>
            </a:r>
            <a:br>
              <a:rPr lang="en-US" dirty="0"/>
            </a:br>
            <a:r>
              <a:rPr lang="en-US" dirty="0">
                <a:solidFill>
                  <a:srgbClr val="F15A22"/>
                </a:solidFill>
              </a:rPr>
              <a:t>Orange</a:t>
            </a:r>
            <a:r>
              <a:rPr lang="en-US" dirty="0"/>
              <a:t> shavings indicate when to stop drilling</a:t>
            </a:r>
          </a:p>
        </p:txBody>
      </p:sp>
    </p:spTree>
    <p:extLst>
      <p:ext uri="{BB962C8B-B14F-4D97-AF65-F5344CB8AC3E}">
        <p14:creationId xmlns:p14="http://schemas.microsoft.com/office/powerpoint/2010/main" val="3270153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What makes the </a:t>
            </a:r>
            <a:r>
              <a:rPr lang="en-US" sz="2000" b="1" dirty="0" err="1"/>
              <a:t>EZr</a:t>
            </a:r>
            <a:r>
              <a:rPr lang="en-US" sz="2000" b="1" dirty="0"/>
              <a:t>™ different?</a:t>
            </a:r>
          </a:p>
          <a:p>
            <a:pPr marL="0" indent="0">
              <a:buNone/>
            </a:pPr>
            <a:r>
              <a:rPr lang="en-US" b="1" dirty="0"/>
              <a:t>Flip-and-Store Ball</a:t>
            </a:r>
          </a:p>
          <a:p>
            <a:r>
              <a:rPr lang="en-US" dirty="0"/>
              <a:t>Keeps truck bed free of obstructions</a:t>
            </a:r>
            <a:br>
              <a:rPr lang="en-US" dirty="0"/>
            </a:br>
            <a:r>
              <a:rPr lang="en-US" dirty="0"/>
              <a:t>and helps avoid trailer ball loss</a:t>
            </a:r>
          </a:p>
          <a:p>
            <a:r>
              <a:rPr lang="en-US" dirty="0"/>
              <a:t>Double-lock pins for superior strength</a:t>
            </a:r>
          </a:p>
          <a:p>
            <a:r>
              <a:rPr lang="en-US" dirty="0"/>
              <a:t>Rubber trim and hole cover provide </a:t>
            </a:r>
            <a:br>
              <a:rPr lang="en-US" dirty="0"/>
            </a:br>
            <a:r>
              <a:rPr lang="en-US" dirty="0"/>
              <a:t>protection and prevent corrosion</a:t>
            </a:r>
          </a:p>
          <a:p>
            <a:r>
              <a:rPr lang="en-US" dirty="0"/>
              <a:t>Removable chrome-plated 2-5/16” </a:t>
            </a:r>
            <a:br>
              <a:rPr lang="en-US" dirty="0"/>
            </a:br>
            <a:r>
              <a:rPr lang="en-US" dirty="0"/>
              <a:t>trailer ball fits most gooseneck trailers</a:t>
            </a:r>
          </a:p>
          <a:p>
            <a:r>
              <a:rPr lang="en-US" dirty="0"/>
              <a:t>Tested for safety in </a:t>
            </a:r>
            <a:br>
              <a:rPr lang="en-US" dirty="0"/>
            </a:br>
            <a:r>
              <a:rPr lang="en-US" dirty="0"/>
              <a:t>accordance with SAE J2638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866" y="1704756"/>
            <a:ext cx="5243881" cy="1971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389" y="3858248"/>
            <a:ext cx="3827721" cy="243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5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What makes the </a:t>
            </a:r>
            <a:r>
              <a:rPr lang="en-US" sz="2000" b="1" dirty="0" err="1"/>
              <a:t>EZr</a:t>
            </a:r>
            <a:r>
              <a:rPr lang="en-US" sz="2000" b="1" dirty="0"/>
              <a:t>™ different?</a:t>
            </a:r>
          </a:p>
          <a:p>
            <a:pPr marL="0" indent="0">
              <a:buNone/>
            </a:pPr>
            <a:r>
              <a:rPr lang="en-US" b="1" dirty="0"/>
              <a:t>Optimum Strength</a:t>
            </a:r>
          </a:p>
          <a:p>
            <a:r>
              <a:rPr lang="en-US" dirty="0"/>
              <a:t>Up to 30,000 lbs. GTW</a:t>
            </a:r>
            <a:br>
              <a:rPr lang="en-US" dirty="0"/>
            </a:br>
            <a:r>
              <a:rPr lang="en-US" dirty="0"/>
              <a:t>7,500 lbs. vertical load</a:t>
            </a:r>
          </a:p>
          <a:p>
            <a:r>
              <a:rPr lang="en-US" dirty="0"/>
              <a:t>Strong 5/8" safety chain loops</a:t>
            </a:r>
            <a:br>
              <a:rPr lang="en-US" dirty="0"/>
            </a:br>
            <a:r>
              <a:rPr lang="en-US" dirty="0"/>
              <a:t>and 3/8" operating handle</a:t>
            </a:r>
          </a:p>
          <a:p>
            <a:r>
              <a:rPr lang="en-US" dirty="0"/>
              <a:t>Protected by a highly durable </a:t>
            </a:r>
            <a:br>
              <a:rPr lang="en-US" dirty="0"/>
            </a:br>
            <a:r>
              <a:rPr lang="en-US" dirty="0"/>
              <a:t>carbide powder coat finish</a:t>
            </a:r>
          </a:p>
          <a:p>
            <a:r>
              <a:rPr lang="en-US" dirty="0"/>
              <a:t>Meets proposed SAE </a:t>
            </a:r>
            <a:br>
              <a:rPr lang="en-US" dirty="0"/>
            </a:br>
            <a:r>
              <a:rPr lang="en-US" dirty="0"/>
              <a:t>J2638 testing protocols</a:t>
            </a:r>
          </a:p>
          <a:p>
            <a:r>
              <a:rPr lang="en-US" dirty="0"/>
              <a:t>Limited lifetime warranty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70761" y="1935277"/>
            <a:ext cx="6241862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Double Lock </a:t>
            </a:r>
            <a:r>
              <a:rPr lang="en-US" dirty="0" err="1"/>
              <a:t>EZr</a:t>
            </a:r>
            <a:r>
              <a:rPr lang="en-US" dirty="0"/>
              <a:t>™ components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634" y="2472531"/>
            <a:ext cx="874782" cy="874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634" y="4465114"/>
            <a:ext cx="874782" cy="874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376" y="2472531"/>
            <a:ext cx="2945219" cy="744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2837" y="4422585"/>
            <a:ext cx="2247900" cy="6379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6031" y="2438619"/>
            <a:ext cx="2528777" cy="12014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2491" y="4465114"/>
            <a:ext cx="2528777" cy="1190847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970761" y="4061174"/>
            <a:ext cx="6241862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Competitor components</a:t>
            </a:r>
          </a:p>
        </p:txBody>
      </p:sp>
    </p:spTree>
    <p:extLst>
      <p:ext uri="{BB962C8B-B14F-4D97-AF65-F5344CB8AC3E}">
        <p14:creationId xmlns:p14="http://schemas.microsoft.com/office/powerpoint/2010/main" val="298919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"/>
          <a:stretch/>
        </p:blipFill>
        <p:spPr>
          <a:xfrm>
            <a:off x="0" y="914400"/>
            <a:ext cx="8179357" cy="5830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916448"/>
            <a:ext cx="4419600" cy="2935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806113"/>
            <a:ext cx="4419600" cy="293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86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Original Double Lock™ Gooseneck Hitch</a:t>
            </a:r>
          </a:p>
          <a:p>
            <a:r>
              <a:rPr lang="en-US" dirty="0"/>
              <a:t>Double locking pins for superior </a:t>
            </a:r>
            <a:br>
              <a:rPr lang="en-US" dirty="0"/>
            </a:br>
            <a:r>
              <a:rPr lang="en-US" dirty="0"/>
              <a:t>trailer and trailer ball security</a:t>
            </a:r>
          </a:p>
          <a:p>
            <a:r>
              <a:rPr lang="en-US" dirty="0"/>
              <a:t>Flip-and store ball keeps </a:t>
            </a:r>
            <a:br>
              <a:rPr lang="en-US" dirty="0"/>
            </a:br>
            <a:r>
              <a:rPr lang="en-US" dirty="0"/>
              <a:t>truck bed free of obstructions</a:t>
            </a:r>
          </a:p>
          <a:p>
            <a:r>
              <a:rPr lang="en-US" dirty="0"/>
              <a:t>Installation requires no </a:t>
            </a:r>
            <a:br>
              <a:rPr lang="en-US" dirty="0"/>
            </a:br>
            <a:r>
              <a:rPr lang="en-US" dirty="0"/>
              <a:t>welding or truck bed removal</a:t>
            </a:r>
          </a:p>
          <a:p>
            <a:r>
              <a:rPr lang="en-US" dirty="0"/>
              <a:t>Heavy-duty handle can be positioned </a:t>
            </a:r>
            <a:br>
              <a:rPr lang="en-US" dirty="0"/>
            </a:br>
            <a:r>
              <a:rPr lang="en-US" dirty="0"/>
              <a:t>on either side of the vehicle</a:t>
            </a:r>
          </a:p>
          <a:p>
            <a:r>
              <a:rPr lang="en-US" dirty="0"/>
              <a:t>Rubber hole cover helps prevent </a:t>
            </a:r>
            <a:br>
              <a:rPr lang="en-US" dirty="0"/>
            </a:br>
            <a:r>
              <a:rPr lang="en-US" dirty="0"/>
              <a:t>corrosion in trailer ball hole</a:t>
            </a:r>
          </a:p>
          <a:p>
            <a:r>
              <a:rPr lang="en-US" dirty="0"/>
              <a:t>Protected by a durable </a:t>
            </a:r>
            <a:br>
              <a:rPr lang="en-US" dirty="0"/>
            </a:br>
            <a:r>
              <a:rPr lang="en-US" dirty="0"/>
              <a:t>carbide powder coat finish</a:t>
            </a:r>
          </a:p>
          <a:p>
            <a:r>
              <a:rPr lang="en-US" dirty="0"/>
              <a:t>Tested for safety in </a:t>
            </a:r>
            <a:br>
              <a:rPr lang="en-US" dirty="0"/>
            </a:br>
            <a:r>
              <a:rPr lang="en-US" dirty="0"/>
              <a:t>accordance with SAE J2638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093" y="2287717"/>
            <a:ext cx="6262612" cy="31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4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7A20E-02C3-138C-F8DA-8FE7F6A40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chain&#10;&#10;AI-generated content may be incorrect.">
            <a:extLst>
              <a:ext uri="{FF2B5EF4-FFF2-40B4-BE49-F238E27FC236}">
                <a16:creationId xmlns:a16="http://schemas.microsoft.com/office/drawing/2014/main" id="{86795CFB-2CB2-964F-D1D0-45AB749A9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54" y="922325"/>
            <a:ext cx="12190692" cy="5815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E98E4-5F83-541E-3E11-E26FD253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</p:spTree>
    <p:extLst>
      <p:ext uri="{BB962C8B-B14F-4D97-AF65-F5344CB8AC3E}">
        <p14:creationId xmlns:p14="http://schemas.microsoft.com/office/powerpoint/2010/main" val="625186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ouble Lock Riser Gooseneck B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7536" y="1511420"/>
            <a:ext cx="1964166" cy="245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uble Lock Gooseneck B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920" y="1622544"/>
            <a:ext cx="1890642" cy="236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ouble Lock Offset Gooseneck Bal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5213" y="1737046"/>
            <a:ext cx="1814883" cy="22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ouble Lock Gooseneck Installation Tool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6885" y="4479976"/>
            <a:ext cx="2286000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Replacement Gooseneck Hitch Ca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873" y="4801409"/>
            <a:ext cx="761493" cy="95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954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Original Double Lock™ Accessories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8161" y="3759472"/>
            <a:ext cx="2288160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Replacement ball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05539" y="3759472"/>
            <a:ext cx="2288160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Raised ball (1” rise)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344914" y="3759472"/>
            <a:ext cx="2288160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Offset ball (4” offset)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805539" y="5753275"/>
            <a:ext cx="2288160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Installation tool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11539" y="5758494"/>
            <a:ext cx="2288160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Rubber hole cover</a:t>
            </a:r>
          </a:p>
        </p:txBody>
      </p:sp>
    </p:spTree>
    <p:extLst>
      <p:ext uri="{BB962C8B-B14F-4D97-AF65-F5344CB8AC3E}">
        <p14:creationId xmlns:p14="http://schemas.microsoft.com/office/powerpoint/2010/main" val="1724434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Over-Bed Folding Ball Gooseneck Hitch</a:t>
            </a:r>
          </a:p>
          <a:p>
            <a:pPr marL="305435" indent="-305435"/>
            <a:r>
              <a:rPr lang="en-US" dirty="0"/>
              <a:t>Folding ball design keeps </a:t>
            </a:r>
            <a:br>
              <a:rPr lang="en-US" dirty="0"/>
            </a:br>
            <a:r>
              <a:rPr lang="en-US" dirty="0"/>
              <a:t>truck bed free of obstructions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Permanently attached gooseneck </a:t>
            </a:r>
            <a:br>
              <a:rPr lang="en-US" dirty="0"/>
            </a:br>
            <a:r>
              <a:rPr lang="en-US" dirty="0"/>
              <a:t>ball cannot be loosened or stolen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Chrome-plated 2-5/16" trailer ball </a:t>
            </a:r>
            <a:br>
              <a:rPr lang="en-US" dirty="0"/>
            </a:br>
            <a:r>
              <a:rPr lang="en-US" dirty="0"/>
              <a:t>fits all standard gooseneck trailers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Protected by a highly durable 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carbide powder coat finish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627" y="1148450"/>
            <a:ext cx="4644053" cy="2460355"/>
          </a:xfrm>
          <a:prstGeom prst="rect">
            <a:avLst/>
          </a:prstGeom>
        </p:spPr>
      </p:pic>
      <p:pic>
        <p:nvPicPr>
          <p:cNvPr id="5" name="Picture 4" descr="A close-up of a hand holding a tool&#10;&#10;Description automatically generated">
            <a:extLst>
              <a:ext uri="{FF2B5EF4-FFF2-40B4-BE49-F238E27FC236}">
                <a16:creationId xmlns:a16="http://schemas.microsoft.com/office/drawing/2014/main" id="{C818B739-EFA7-DB49-C4DD-64CD28D0B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21" y="3989543"/>
            <a:ext cx="10279811" cy="1865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0DF1EC-B2F1-7D87-E857-71F50F5FD7B7}"/>
              </a:ext>
            </a:extLst>
          </p:cNvPr>
          <p:cNvSpPr txBox="1"/>
          <p:nvPr/>
        </p:nvSpPr>
        <p:spPr>
          <a:xfrm>
            <a:off x="1381932" y="5953931"/>
            <a:ext cx="22601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Open storage cover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E72CC-707D-BB49-8FE4-4A7F36AA6490}"/>
              </a:ext>
            </a:extLst>
          </p:cNvPr>
          <p:cNvSpPr txBox="1"/>
          <p:nvPr/>
        </p:nvSpPr>
        <p:spPr>
          <a:xfrm>
            <a:off x="4791559" y="5953930"/>
            <a:ext cx="2608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Lift T-handle &amp; drop ball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BF5636-EAEF-AA74-3B0C-D61069E8DFDC}"/>
              </a:ext>
            </a:extLst>
          </p:cNvPr>
          <p:cNvSpPr txBox="1"/>
          <p:nvPr/>
        </p:nvSpPr>
        <p:spPr>
          <a:xfrm>
            <a:off x="8278678" y="5953930"/>
            <a:ext cx="277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Close cover to store ball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3A3CC-91FC-BE92-A019-443B91CBF614}"/>
              </a:ext>
            </a:extLst>
          </p:cNvPr>
          <p:cNvSpPr txBox="1"/>
          <p:nvPr/>
        </p:nvSpPr>
        <p:spPr>
          <a:xfrm>
            <a:off x="9557288" y="3228813"/>
            <a:ext cx="22601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#61052</a:t>
            </a:r>
          </a:p>
        </p:txBody>
      </p:sp>
    </p:spTree>
    <p:extLst>
      <p:ext uri="{BB962C8B-B14F-4D97-AF65-F5344CB8AC3E}">
        <p14:creationId xmlns:p14="http://schemas.microsoft.com/office/powerpoint/2010/main" val="738312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/>
              <a:t>Fixed Ball Gooseneck Hitch</a:t>
            </a:r>
          </a:p>
          <a:p>
            <a:pPr marL="305435" indent="-305435"/>
            <a:r>
              <a:rPr lang="en-US" dirty="0"/>
              <a:t>Reinforcement required to reach</a:t>
            </a:r>
            <a:br>
              <a:rPr lang="en-US" dirty="0"/>
            </a:br>
            <a:r>
              <a:rPr lang="en-US" dirty="0"/>
              <a:t>max gross trailer weight rating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Protected by a highly durable</a:t>
            </a:r>
            <a:br>
              <a:rPr lang="en-US" dirty="0"/>
            </a:br>
            <a:r>
              <a:rPr lang="en-US" dirty="0"/>
              <a:t>carbide powder coat finish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30,000 lbs. GTW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7,500 lbs. vertical load limit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5" name="Picture 2" descr="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26" b="21529"/>
          <a:stretch/>
        </p:blipFill>
        <p:spPr bwMode="auto">
          <a:xfrm>
            <a:off x="7979585" y="1287295"/>
            <a:ext cx="3886200" cy="219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6982" y="3843867"/>
            <a:ext cx="66675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AF34A-7BD6-0F51-19B1-02BEE28D962A}"/>
              </a:ext>
            </a:extLst>
          </p:cNvPr>
          <p:cNvSpPr txBox="1"/>
          <p:nvPr/>
        </p:nvSpPr>
        <p:spPr>
          <a:xfrm>
            <a:off x="8411976" y="3298448"/>
            <a:ext cx="22601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#61100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CC5CA-B6BB-9884-86B1-8E9A18C4D145}"/>
              </a:ext>
            </a:extLst>
          </p:cNvPr>
          <p:cNvSpPr txBox="1"/>
          <p:nvPr/>
        </p:nvSpPr>
        <p:spPr>
          <a:xfrm>
            <a:off x="7140894" y="5469595"/>
            <a:ext cx="981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#65500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99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Custom Brackets</a:t>
            </a:r>
          </a:p>
          <a:p>
            <a:r>
              <a:rPr lang="en-US" dirty="0"/>
              <a:t>Weight ratings are limited to vehicle </a:t>
            </a:r>
            <a:br>
              <a:rPr lang="en-US" dirty="0"/>
            </a:br>
            <a:r>
              <a:rPr lang="en-US" dirty="0"/>
              <a:t>manufacturer's stated capacities</a:t>
            </a:r>
          </a:p>
          <a:p>
            <a:r>
              <a:rPr lang="en-US" dirty="0"/>
              <a:t>Vehicle-specific design optimizes </a:t>
            </a:r>
            <a:br>
              <a:rPr lang="en-US" dirty="0"/>
            </a:br>
            <a:r>
              <a:rPr lang="en-US" dirty="0"/>
              <a:t>strength and installation time</a:t>
            </a:r>
          </a:p>
          <a:p>
            <a:r>
              <a:rPr lang="en-US" dirty="0"/>
              <a:t>Protected by a rust-resistant liquid A-coat</a:t>
            </a:r>
          </a:p>
          <a:p>
            <a:r>
              <a:rPr lang="en-US" dirty="0"/>
              <a:t>Includes grade-8 mounting hardware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6" name="Picture 2" descr="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1150" y="2008944"/>
            <a:ext cx="5231737" cy="315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51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X5™ Gooseneck-to-5th-Wheel Adapter Plates</a:t>
            </a:r>
          </a:p>
          <a:p>
            <a:r>
              <a:rPr lang="en-US" dirty="0"/>
              <a:t>Converts a gooseneck hitch into a</a:t>
            </a:r>
            <a:br>
              <a:rPr lang="en-US" dirty="0"/>
            </a:br>
            <a:r>
              <a:rPr lang="en-US" dirty="0"/>
              <a:t>set of standard 5th wheel base rails</a:t>
            </a:r>
          </a:p>
          <a:p>
            <a:r>
              <a:rPr lang="en-US" dirty="0"/>
              <a:t>Simple, secure design allows for fast </a:t>
            </a:r>
            <a:br>
              <a:rPr lang="en-US" dirty="0"/>
            </a:br>
            <a:r>
              <a:rPr lang="en-US" dirty="0"/>
              <a:t>installation and removal as needed</a:t>
            </a:r>
          </a:p>
          <a:p>
            <a:r>
              <a:rPr lang="en-US" dirty="0"/>
              <a:t>For use with CURT and competitive</a:t>
            </a:r>
            <a:br>
              <a:rPr lang="en-US" dirty="0"/>
            </a:br>
            <a:r>
              <a:rPr lang="en-US" dirty="0"/>
              <a:t>5th wheels up to 20,000 lbs.</a:t>
            </a:r>
          </a:p>
          <a:p>
            <a:r>
              <a:rPr lang="en-US" dirty="0"/>
              <a:t>Accepts any standard CURT 5th wheel </a:t>
            </a:r>
            <a:br>
              <a:rPr lang="en-US" dirty="0"/>
            </a:br>
            <a:r>
              <a:rPr lang="en-US" dirty="0"/>
              <a:t>legs or slider (excludes OEM puck system)</a:t>
            </a:r>
          </a:p>
          <a:p>
            <a:r>
              <a:rPr lang="en-US" dirty="0"/>
              <a:t>Carbide powder coat finish and co-cured </a:t>
            </a:r>
            <a:br>
              <a:rPr lang="en-US" dirty="0"/>
            </a:br>
            <a:r>
              <a:rPr lang="en-US" dirty="0"/>
              <a:t>in a rust-resistant liquid A-coat</a:t>
            </a:r>
          </a:p>
          <a:p>
            <a:r>
              <a:rPr lang="en-US" dirty="0"/>
              <a:t>Available to fit Double Lock™, </a:t>
            </a:r>
            <a:br>
              <a:rPr lang="en-US" dirty="0"/>
            </a:br>
            <a:r>
              <a:rPr lang="en-US" dirty="0"/>
              <a:t>EZr™ and B&amp;W </a:t>
            </a:r>
            <a:r>
              <a:rPr lang="en-US" dirty="0" err="1"/>
              <a:t>Turnoverball</a:t>
            </a:r>
            <a:r>
              <a:rPr lang="en-US" dirty="0"/>
              <a:t>®</a:t>
            </a:r>
          </a:p>
          <a:p>
            <a:r>
              <a:rPr lang="en-US"/>
              <a:t>Not compatible with OEM-style gooseneck</a:t>
            </a:r>
            <a:br>
              <a:rPr lang="en-US"/>
            </a:br>
            <a:r>
              <a:rPr lang="en-US"/>
              <a:t>hitches or turret-style pin boxes, such as Sidewinder™</a:t>
            </a:r>
            <a:br>
              <a:rPr lang="en-US"/>
            </a:br>
            <a:r>
              <a:rPr lang="en-US"/>
              <a:t>or Turning Point™ (Trademark of First Brands Group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5" name="Picture 2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5519" y="1426864"/>
            <a:ext cx="4635500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981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hitch on a truck bed&#10;&#10;Description automatically generated">
            <a:extLst>
              <a:ext uri="{FF2B5EF4-FFF2-40B4-BE49-F238E27FC236}">
                <a16:creationId xmlns:a16="http://schemas.microsoft.com/office/drawing/2014/main" id="{6CEEE65D-91A0-306B-CDD2-0E698FF003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0635"/>
            <a:ext cx="12192000" cy="5823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</p:spTree>
    <p:extLst>
      <p:ext uri="{BB962C8B-B14F-4D97-AF65-F5344CB8AC3E}">
        <p14:creationId xmlns:p14="http://schemas.microsoft.com/office/powerpoint/2010/main" val="496231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5th Wheel Rail Gooseneck Hitches</a:t>
            </a:r>
            <a:endParaRPr lang="en-US" dirty="0"/>
          </a:p>
          <a:p>
            <a:r>
              <a:rPr lang="en-US" dirty="0"/>
              <a:t>Allows pickup trucks equipped with </a:t>
            </a:r>
            <a:br>
              <a:rPr lang="en-US" dirty="0"/>
            </a:br>
            <a:r>
              <a:rPr lang="en-US" dirty="0"/>
              <a:t>5th wheel rails to tow gooseneck trailers</a:t>
            </a:r>
          </a:p>
          <a:p>
            <a:r>
              <a:rPr lang="en-US" dirty="0"/>
              <a:t>Mounts to all industry-</a:t>
            </a:r>
            <a:br>
              <a:rPr lang="en-US" dirty="0"/>
            </a:br>
            <a:r>
              <a:rPr lang="en-US" dirty="0"/>
              <a:t>standard 5th wheel rails</a:t>
            </a:r>
          </a:p>
          <a:p>
            <a:r>
              <a:rPr lang="en-US" dirty="0"/>
              <a:t>Four-pin installation and removal </a:t>
            </a:r>
            <a:br>
              <a:rPr lang="en-US" dirty="0"/>
            </a:br>
            <a:r>
              <a:rPr lang="en-US" dirty="0"/>
              <a:t>for easy truck bed access</a:t>
            </a:r>
          </a:p>
          <a:p>
            <a:r>
              <a:rPr lang="en-US" dirty="0"/>
              <a:t>Features a welded 2-5/16" trailer ball</a:t>
            </a:r>
          </a:p>
          <a:p>
            <a:r>
              <a:rPr lang="en-US" dirty="0"/>
              <a:t>#16055 can be positioned over the axle </a:t>
            </a:r>
            <a:br>
              <a:rPr lang="en-US" dirty="0"/>
            </a:br>
            <a:r>
              <a:rPr lang="en-US" dirty="0"/>
              <a:t>or flipped to provide a 3" rearward offset</a:t>
            </a:r>
          </a:p>
          <a:p>
            <a:r>
              <a:rPr lang="en-US" dirty="0"/>
              <a:t>Includes safety chain hookups, pins &amp; clips</a:t>
            </a:r>
          </a:p>
          <a:p>
            <a:r>
              <a:rPr lang="en-US" dirty="0"/>
              <a:t>Protected by a durable </a:t>
            </a:r>
            <a:br>
              <a:rPr lang="en-US" dirty="0"/>
            </a:br>
            <a:r>
              <a:rPr lang="en-US" dirty="0"/>
              <a:t>carbide powder coat finish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7" name="Picture 6" descr="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3946" y="4064000"/>
            <a:ext cx="3549842" cy="223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ey object with red arrows&#10;&#10;Description automatically generated">
            <a:extLst>
              <a:ext uri="{FF2B5EF4-FFF2-40B4-BE49-F238E27FC236}">
                <a16:creationId xmlns:a16="http://schemas.microsoft.com/office/drawing/2014/main" id="{C9F6CBD0-2A98-5208-70EA-67E68A0DF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8102" y="1143001"/>
            <a:ext cx="4712706" cy="2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14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C0E6B-F346-5174-5A1D-AE8BBFEBA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5C039-B407-D9A3-6611-289566174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94774"/>
            <a:ext cx="6747758" cy="518009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2-5/16" Adjustable Gooseneck Coupler, 30K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2-5/16" ball socket rated for 30,000 lbs. GTWR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Adjustable length with 8” of adjustment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Load-bearing pin features extra-wide, rubber coated handle for easy height adjustment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Self-centering locking plate for easier hookup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Easy-access lock handle for secure connection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Quality steel construction for dependable towing strength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Tested for safety to meet SAE J2638 specifications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Raw finish allows for immediate welding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Added material around pin holes to prevent hole elongation and reduce wear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Includes 4” inner tube, 4-1/2” outer tube</a:t>
            </a:r>
            <a:endParaRPr lang="en-US" dirty="0"/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F839F-59BB-F63B-0A72-41F29C4B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4" name="Picture 3" descr="A metal pipe with holes&#10;&#10;AI-generated content may be incorrect.">
            <a:extLst>
              <a:ext uri="{FF2B5EF4-FFF2-40B4-BE49-F238E27FC236}">
                <a16:creationId xmlns:a16="http://schemas.microsoft.com/office/drawing/2014/main" id="{BC1A2F0B-CF66-6EEC-4455-CF3C8C2C4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456" y="1089949"/>
            <a:ext cx="4822785" cy="48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9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Gooseneck Hitches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64576" cy="532432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Custom Wiring Extension Harnesses</a:t>
            </a:r>
            <a:endParaRPr lang="en-US" b="1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Routes a 7-way RV blade socket into truck bed while retaining use of rear socket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Simple plug-and-play design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Allows for easy connection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of gooseneck wiring</a:t>
            </a:r>
          </a:p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7-Way RV Blade Extension Harness</a:t>
            </a:r>
            <a:endParaRPr lang="en-US" sz="2000" dirty="0">
              <a:latin typeface="Arial"/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Routes existing 7-way RV blade socket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into full-size pickup truck bed (7' length)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Universal size fits any 7-way RV blade socket</a:t>
            </a:r>
            <a:endParaRPr lang="en-US" sz="2000" b="1" dirty="0">
              <a:cs typeface="Arial"/>
            </a:endParaRPr>
          </a:p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Replacement RV Blade Harness</a:t>
            </a:r>
            <a:endParaRPr lang="en-US" sz="2000" b="1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Replaces the trailer-end plug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of any 7-way harness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Soft </a:t>
            </a:r>
            <a:r>
              <a:rPr lang="en-US">
                <a:latin typeface="Arial"/>
                <a:cs typeface="Arial"/>
              </a:rPr>
              <a:t>thermoplastic elastomer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casing </a:t>
            </a:r>
            <a:r>
              <a:rPr lang="en-US" dirty="0">
                <a:latin typeface="Arial"/>
                <a:cs typeface="Arial"/>
              </a:rPr>
              <a:t>remains flexible in cold weather</a:t>
            </a:r>
            <a:endParaRPr lang="en-US" dirty="0">
              <a:cs typeface="Arial"/>
            </a:endParaRPr>
          </a:p>
          <a:p>
            <a:pPr marL="305435" indent="-305435"/>
            <a:endParaRPr lang="en-US" dirty="0">
              <a:cs typeface="Arial"/>
            </a:endParaRPr>
          </a:p>
        </p:txBody>
      </p:sp>
      <p:pic>
        <p:nvPicPr>
          <p:cNvPr id="10" name="Picture 9" descr="A black hose with a connector&#10;&#10;Description automatically generated">
            <a:extLst>
              <a:ext uri="{FF2B5EF4-FFF2-40B4-BE49-F238E27FC236}">
                <a16:creationId xmlns:a16="http://schemas.microsoft.com/office/drawing/2014/main" id="{C0334547-B649-A613-FE5B-9E8D0385C1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743" y="452361"/>
            <a:ext cx="3292324" cy="325603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8302B4-74A7-99E7-65CE-F91142CAA43C}"/>
              </a:ext>
            </a:extLst>
          </p:cNvPr>
          <p:cNvSpPr txBox="1">
            <a:spLocks/>
          </p:cNvSpPr>
          <p:nvPr/>
        </p:nvSpPr>
        <p:spPr>
          <a:xfrm>
            <a:off x="8750620" y="2667637"/>
            <a:ext cx="2732262" cy="4122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#56070 (7') / 56000 (10')</a:t>
            </a:r>
            <a:endParaRPr lang="en-US" dirty="0">
              <a:cs typeface="Arial"/>
            </a:endParaRPr>
          </a:p>
        </p:txBody>
      </p:sp>
      <p:pic>
        <p:nvPicPr>
          <p:cNvPr id="15" name="Picture 14" descr="A black cable with a plug&#10;&#10;Description automatically generated">
            <a:extLst>
              <a:ext uri="{FF2B5EF4-FFF2-40B4-BE49-F238E27FC236}">
                <a16:creationId xmlns:a16="http://schemas.microsoft.com/office/drawing/2014/main" id="{4B89A121-5425-A03C-8C5F-10F85268AB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075" y="2387600"/>
            <a:ext cx="2723849" cy="271175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3008AD-C211-E63C-3D58-9FAE360F6F26}"/>
              </a:ext>
            </a:extLst>
          </p:cNvPr>
          <p:cNvSpPr txBox="1">
            <a:spLocks/>
          </p:cNvSpPr>
          <p:nvPr/>
        </p:nvSpPr>
        <p:spPr>
          <a:xfrm>
            <a:off x="7383855" y="4385157"/>
            <a:ext cx="2732262" cy="4122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#56080</a:t>
            </a:r>
            <a:endParaRPr lang="en-US" dirty="0"/>
          </a:p>
        </p:txBody>
      </p:sp>
      <p:pic>
        <p:nvPicPr>
          <p:cNvPr id="17" name="Picture 16" descr="A blue cable with a black end&#10;&#10;Description automatically generated">
            <a:extLst>
              <a:ext uri="{FF2B5EF4-FFF2-40B4-BE49-F238E27FC236}">
                <a16:creationId xmlns:a16="http://schemas.microsoft.com/office/drawing/2014/main" id="{8C7AE667-1B56-9452-43BA-B96DD48B7D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599" y="3802742"/>
            <a:ext cx="3159277" cy="323184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91B9C9C-394D-89A3-A80B-7DDDD89CF71F}"/>
              </a:ext>
            </a:extLst>
          </p:cNvPr>
          <p:cNvSpPr txBox="1">
            <a:spLocks/>
          </p:cNvSpPr>
          <p:nvPr/>
        </p:nvSpPr>
        <p:spPr>
          <a:xfrm>
            <a:off x="6101762" y="5909160"/>
            <a:ext cx="2732262" cy="4122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#56612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61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78" y="1538081"/>
            <a:ext cx="1062106" cy="106210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84797" y="2569133"/>
            <a:ext cx="1335840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 dirty="0"/>
              <a:t>Spectrum</a:t>
            </a:r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Gooseneck Hitches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891457" cy="47266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Brake Controller Quick Comparison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94250" y="3066330"/>
          <a:ext cx="11003500" cy="2966720"/>
        </p:xfrm>
        <a:graphic>
          <a:graphicData uri="http://schemas.openxmlformats.org/drawingml/2006/table">
            <a:tbl>
              <a:tblPr firstRow="1" bandRow="1"/>
              <a:tblGrid>
                <a:gridCol w="1591557">
                  <a:extLst>
                    <a:ext uri="{9D8B030D-6E8A-4147-A177-3AD203B41FA5}">
                      <a16:colId xmlns:a16="http://schemas.microsoft.com/office/drawing/2014/main" val="794760903"/>
                    </a:ext>
                  </a:extLst>
                </a:gridCol>
                <a:gridCol w="729842">
                  <a:extLst>
                    <a:ext uri="{9D8B030D-6E8A-4147-A177-3AD203B41FA5}">
                      <a16:colId xmlns:a16="http://schemas.microsoft.com/office/drawing/2014/main" val="4103388527"/>
                    </a:ext>
                  </a:extLst>
                </a:gridCol>
                <a:gridCol w="1434517">
                  <a:extLst>
                    <a:ext uri="{9D8B030D-6E8A-4147-A177-3AD203B41FA5}">
                      <a16:colId xmlns:a16="http://schemas.microsoft.com/office/drawing/2014/main" val="4195019819"/>
                    </a:ext>
                  </a:extLst>
                </a:gridCol>
                <a:gridCol w="1375795">
                  <a:extLst>
                    <a:ext uri="{9D8B030D-6E8A-4147-A177-3AD203B41FA5}">
                      <a16:colId xmlns:a16="http://schemas.microsoft.com/office/drawing/2014/main" val="381082393"/>
                    </a:ext>
                  </a:extLst>
                </a:gridCol>
                <a:gridCol w="1291904">
                  <a:extLst>
                    <a:ext uri="{9D8B030D-6E8A-4147-A177-3AD203B41FA5}">
                      <a16:colId xmlns:a16="http://schemas.microsoft.com/office/drawing/2014/main" val="3730412416"/>
                    </a:ext>
                  </a:extLst>
                </a:gridCol>
                <a:gridCol w="1275127">
                  <a:extLst>
                    <a:ext uri="{9D8B030D-6E8A-4147-A177-3AD203B41FA5}">
                      <a16:colId xmlns:a16="http://schemas.microsoft.com/office/drawing/2014/main" val="2713509371"/>
                    </a:ext>
                  </a:extLst>
                </a:gridCol>
                <a:gridCol w="1283516">
                  <a:extLst>
                    <a:ext uri="{9D8B030D-6E8A-4147-A177-3AD203B41FA5}">
                      <a16:colId xmlns:a16="http://schemas.microsoft.com/office/drawing/2014/main" val="4167474666"/>
                    </a:ext>
                  </a:extLst>
                </a:gridCol>
                <a:gridCol w="2021242">
                  <a:extLst>
                    <a:ext uri="{9D8B030D-6E8A-4147-A177-3AD203B41FA5}">
                      <a16:colId xmlns:a16="http://schemas.microsoft.com/office/drawing/2014/main" val="383244707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Part#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Axles / Brakes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Angle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Sleep Mode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Warranty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1486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 mobile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51180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/ 2-4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 app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247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 under-dash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51190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 app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417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 in-line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 app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97955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Spectrum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51170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Tri-color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616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TriFlex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NEXT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51146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Digital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73984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Discovery NEXT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2-8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Time-delay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Digital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30502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Venturer NEXT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 / 2-6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Time-delay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Digital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337901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866" y="1769912"/>
            <a:ext cx="758319" cy="758319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605033" y="2568893"/>
            <a:ext cx="1335840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 dirty="0" err="1"/>
              <a:t>TriFlex</a:t>
            </a:r>
            <a:r>
              <a:rPr lang="en-US" sz="1400" dirty="0"/>
              <a:t> NEXT</a:t>
            </a:r>
            <a:endParaRPr lang="en-US" sz="11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0185130" y="2560135"/>
            <a:ext cx="1381492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 dirty="0"/>
              <a:t>Venturer NEXT</a:t>
            </a:r>
            <a:endParaRPr lang="en-US" sz="11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284336" y="2560136"/>
            <a:ext cx="1567781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 dirty="0"/>
              <a:t>Discovery NEXT</a:t>
            </a:r>
            <a:endParaRPr lang="en-US" sz="11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20376" y="2564223"/>
            <a:ext cx="1516757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Echo mobile</a:t>
            </a:r>
            <a:endParaRPr lang="en-US" sz="11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FADD66-23AD-4335-AC2A-5618492569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367" y="1785074"/>
            <a:ext cx="1169464" cy="748127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20A341C-7589-48A7-A8BA-1851436CA516}"/>
              </a:ext>
            </a:extLst>
          </p:cNvPr>
          <p:cNvSpPr txBox="1">
            <a:spLocks/>
          </p:cNvSpPr>
          <p:nvPr/>
        </p:nvSpPr>
        <p:spPr>
          <a:xfrm>
            <a:off x="1926856" y="2567742"/>
            <a:ext cx="1615872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Echo under-dash</a:t>
            </a:r>
            <a:endParaRPr lang="en-US" sz="11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B0EFE7D-566C-437A-847A-BACC46FBB18D}"/>
              </a:ext>
            </a:extLst>
          </p:cNvPr>
          <p:cNvSpPr txBox="1">
            <a:spLocks/>
          </p:cNvSpPr>
          <p:nvPr/>
        </p:nvSpPr>
        <p:spPr>
          <a:xfrm>
            <a:off x="3627091" y="2567742"/>
            <a:ext cx="1344273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Echo in-line</a:t>
            </a:r>
            <a:endParaRPr lang="en-US" sz="1100" dirty="0"/>
          </a:p>
        </p:txBody>
      </p:sp>
      <p:pic>
        <p:nvPicPr>
          <p:cNvPr id="27" name="Content Placeholder 9">
            <a:extLst>
              <a:ext uri="{FF2B5EF4-FFF2-40B4-BE49-F238E27FC236}">
                <a16:creationId xmlns:a16="http://schemas.microsoft.com/office/drawing/2014/main" id="{11A3195D-C9B2-48EC-8283-55C83E4EFF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5048" y="1785074"/>
            <a:ext cx="916585" cy="656781"/>
          </a:xfrm>
          <a:prstGeom prst="rect">
            <a:avLst/>
          </a:prstGeom>
        </p:spPr>
      </p:pic>
      <p:pic>
        <p:nvPicPr>
          <p:cNvPr id="5" name="Picture 4" descr="A black rectangular object with a black connector&#10;&#10;Description automatically generated">
            <a:extLst>
              <a:ext uri="{FF2B5EF4-FFF2-40B4-BE49-F238E27FC236}">
                <a16:creationId xmlns:a16="http://schemas.microsoft.com/office/drawing/2014/main" id="{903C9D1E-CA84-C168-A8DD-E21FBC2DD7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296" y="1889722"/>
            <a:ext cx="1222837" cy="646066"/>
          </a:xfrm>
          <a:prstGeom prst="rect">
            <a:avLst/>
          </a:prstGeom>
        </p:spPr>
      </p:pic>
      <p:pic>
        <p:nvPicPr>
          <p:cNvPr id="7" name="Picture 6" descr="A black electronic device with blue and white wires&#10;&#10;Description automatically generated">
            <a:extLst>
              <a:ext uri="{FF2B5EF4-FFF2-40B4-BE49-F238E27FC236}">
                <a16:creationId xmlns:a16="http://schemas.microsoft.com/office/drawing/2014/main" id="{369AE64D-8302-7EF7-9919-76BBF0E5C9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0" t="24030" r="720" b="23235"/>
          <a:stretch/>
        </p:blipFill>
        <p:spPr>
          <a:xfrm>
            <a:off x="8360354" y="1905578"/>
            <a:ext cx="1207947" cy="637003"/>
          </a:xfrm>
          <a:prstGeom prst="rect">
            <a:avLst/>
          </a:prstGeom>
        </p:spPr>
      </p:pic>
      <p:pic>
        <p:nvPicPr>
          <p:cNvPr id="10" name="Picture 9" descr="A black rectangular object with a black cover&#10;&#10;Description automatically generated">
            <a:extLst>
              <a:ext uri="{FF2B5EF4-FFF2-40B4-BE49-F238E27FC236}">
                <a16:creationId xmlns:a16="http://schemas.microsoft.com/office/drawing/2014/main" id="{E3749521-ACEB-E6E0-FFDD-092882312A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036" y="1850821"/>
            <a:ext cx="1222837" cy="6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7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OEM Puck System Gooseneck Kits</a:t>
            </a:r>
            <a:endParaRPr lang="en-US" dirty="0"/>
          </a:p>
          <a:p>
            <a:r>
              <a:rPr lang="en-US" dirty="0"/>
              <a:t>Available for Chevrolet, Ford, </a:t>
            </a:r>
            <a:br>
              <a:rPr lang="en-US" dirty="0"/>
            </a:br>
            <a:r>
              <a:rPr lang="en-US" dirty="0"/>
              <a:t>GMC, Nissan and Ram</a:t>
            </a:r>
          </a:p>
          <a:p>
            <a:r>
              <a:rPr lang="en-US" dirty="0"/>
              <a:t>Kits include ball, anchors, rubber </a:t>
            </a:r>
            <a:br>
              <a:rPr lang="en-US" dirty="0"/>
            </a:br>
            <a:r>
              <a:rPr lang="en-US" dirty="0"/>
              <a:t>hole cover and durable storage case</a:t>
            </a:r>
          </a:p>
          <a:p>
            <a:r>
              <a:rPr lang="en-US" dirty="0"/>
              <a:t>Heavy-duty, forged anchors</a:t>
            </a:r>
            <a:br>
              <a:rPr lang="en-US" dirty="0"/>
            </a:br>
            <a:r>
              <a:rPr lang="en-US" dirty="0"/>
              <a:t>with large chain hook openings</a:t>
            </a:r>
          </a:p>
          <a:p>
            <a:r>
              <a:rPr lang="en-US" dirty="0"/>
              <a:t>Simple, drop-in installation</a:t>
            </a:r>
            <a:br>
              <a:rPr lang="en-US" dirty="0"/>
            </a:br>
            <a:r>
              <a:rPr lang="en-US" dirty="0"/>
              <a:t>eliminates the need for tools</a:t>
            </a:r>
          </a:p>
          <a:p>
            <a:r>
              <a:rPr lang="en-US" dirty="0"/>
              <a:t>Tested for safety to meet</a:t>
            </a:r>
            <a:br>
              <a:rPr lang="en-US" dirty="0"/>
            </a:br>
            <a:r>
              <a:rPr lang="en-US" dirty="0"/>
              <a:t>U.S. VESC V-19 specifications</a:t>
            </a:r>
          </a:p>
          <a:p>
            <a:r>
              <a:rPr lang="en-US" dirty="0"/>
              <a:t>2-5/16” and 3” balls available</a:t>
            </a:r>
          </a:p>
          <a:p>
            <a:r>
              <a:rPr lang="en-US" dirty="0"/>
              <a:t>Limited lifetime warranty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8244" y="1908825"/>
            <a:ext cx="5764592" cy="35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88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366" y="1143001"/>
            <a:ext cx="3832416" cy="4976648"/>
          </a:xfrm>
          <a:prstGeom prst="rect">
            <a:avLst/>
          </a:prstGeom>
          <a:ln>
            <a:solidFill>
              <a:srgbClr val="F15A2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2" y="3631325"/>
            <a:ext cx="6133992" cy="2219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09287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F15A22"/>
                </a:solidFill>
              </a:rPr>
              <a:t>Limited Lifetime Warranty</a:t>
            </a:r>
          </a:p>
          <a:p>
            <a:r>
              <a:rPr lang="en-US" dirty="0"/>
              <a:t>CURT provides limited lifetime warranty coverage against defects in factory workmanship and materials for CURT products sold by authorized CURT dealers for use by retail (end use) consumers.</a:t>
            </a:r>
          </a:p>
          <a:p>
            <a:r>
              <a:rPr lang="en-US" dirty="0">
                <a:hlinkClick r:id="rId4"/>
              </a:rPr>
              <a:t>https://storage.googleapis.com/curt-group-warranties/CURT_Warranty.pdf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24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ruck bed with a metal bar&#10;&#10;Description automatically generated with medium confidence">
            <a:extLst>
              <a:ext uri="{FF2B5EF4-FFF2-40B4-BE49-F238E27FC236}">
                <a16:creationId xmlns:a16="http://schemas.microsoft.com/office/drawing/2014/main" id="{8073E8F6-ED7E-D2E7-ED3C-D3D4A4A999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2325"/>
            <a:ext cx="12192000" cy="5815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</p:spTree>
    <p:extLst>
      <p:ext uri="{BB962C8B-B14F-4D97-AF65-F5344CB8AC3E}">
        <p14:creationId xmlns:p14="http://schemas.microsoft.com/office/powerpoint/2010/main" val="450602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75645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Universal OEM Puck System Offset Gooseneck Ball</a:t>
            </a:r>
          </a:p>
          <a:p>
            <a:r>
              <a:rPr lang="en-US" dirty="0"/>
              <a:t>Provides extra 4” of rearward offset</a:t>
            </a:r>
            <a:br>
              <a:rPr lang="en-US" dirty="0"/>
            </a:br>
            <a:r>
              <a:rPr lang="en-US" dirty="0"/>
              <a:t>for improved turning and clearance </a:t>
            </a:r>
          </a:p>
          <a:p>
            <a:r>
              <a:rPr lang="en-US" dirty="0"/>
              <a:t>Rated for up to 30,000 lbs. gross trailer</a:t>
            </a:r>
            <a:br>
              <a:rPr lang="en-US" dirty="0"/>
            </a:br>
            <a:r>
              <a:rPr lang="en-US" dirty="0"/>
              <a:t>weight and 7,500 lbs. vertical load </a:t>
            </a:r>
          </a:p>
          <a:p>
            <a:r>
              <a:rPr lang="en-US" dirty="0"/>
              <a:t>Universal design fits Chevrolet, Ford, GMC,</a:t>
            </a:r>
            <a:br>
              <a:rPr lang="en-US" dirty="0"/>
            </a:br>
            <a:r>
              <a:rPr lang="en-US" dirty="0"/>
              <a:t>Nissan Titan XD and Ram puck systems </a:t>
            </a:r>
          </a:p>
          <a:p>
            <a:r>
              <a:rPr lang="en-US" dirty="0"/>
              <a:t>Quarter-turn anchoring system </a:t>
            </a:r>
            <a:br>
              <a:rPr lang="en-US" dirty="0"/>
            </a:br>
            <a:r>
              <a:rPr lang="en-US" dirty="0"/>
              <a:t>provides quick installation and removal </a:t>
            </a:r>
          </a:p>
          <a:p>
            <a:r>
              <a:rPr lang="en-US" dirty="0"/>
              <a:t>Anti-rotation arms provide stability </a:t>
            </a:r>
            <a:br>
              <a:rPr lang="en-US" dirty="0"/>
            </a:br>
            <a:r>
              <a:rPr lang="en-US" dirty="0"/>
              <a:t>and promote a smooth, steady tow </a:t>
            </a:r>
          </a:p>
          <a:p>
            <a:r>
              <a:rPr lang="en-US" dirty="0"/>
              <a:t>Adjustable anchors eliminate </a:t>
            </a:r>
            <a:br>
              <a:rPr lang="en-US" dirty="0"/>
            </a:br>
            <a:r>
              <a:rPr lang="en-US" dirty="0"/>
              <a:t>chucking between frame and pucks </a:t>
            </a:r>
          </a:p>
          <a:p>
            <a:r>
              <a:rPr lang="en-US" dirty="0"/>
              <a:t>All-in-one solution with integrated </a:t>
            </a:r>
            <a:br>
              <a:rPr lang="en-US" dirty="0"/>
            </a:br>
            <a:r>
              <a:rPr lang="en-US" dirty="0"/>
              <a:t>safety chains holders </a:t>
            </a:r>
          </a:p>
        </p:txBody>
      </p:sp>
      <p:pic>
        <p:nvPicPr>
          <p:cNvPr id="10" name="Picture 9" descr="A gold and black hitch&#10;&#10;Description automatically generated">
            <a:extLst>
              <a:ext uri="{FF2B5EF4-FFF2-40B4-BE49-F238E27FC236}">
                <a16:creationId xmlns:a16="http://schemas.microsoft.com/office/drawing/2014/main" id="{DF5BA6E4-B256-ACBA-F3DE-6E677CD5F0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519" y="1937856"/>
            <a:ext cx="4864002" cy="343859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9E0400-D44A-99B7-B162-1AB580CDDDB8}"/>
              </a:ext>
            </a:extLst>
          </p:cNvPr>
          <p:cNvSpPr txBox="1">
            <a:spLocks/>
          </p:cNvSpPr>
          <p:nvPr/>
        </p:nvSpPr>
        <p:spPr>
          <a:xfrm>
            <a:off x="9083059" y="4441526"/>
            <a:ext cx="2158633" cy="801593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60663 - Fixed ball</a:t>
            </a:r>
          </a:p>
          <a:p>
            <a:pPr marL="0" indent="0">
              <a:buNone/>
            </a:pPr>
            <a:r>
              <a:rPr lang="en-US" dirty="0"/>
              <a:t>60668 - </a:t>
            </a:r>
            <a:r>
              <a:rPr lang="en-US" dirty="0" err="1"/>
              <a:t>RockerBall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28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pic>
        <p:nvPicPr>
          <p:cNvPr id="3" name="Picture 2" descr="A person holding a wood plank in the back of a truck">
            <a:extLst>
              <a:ext uri="{FF2B5EF4-FFF2-40B4-BE49-F238E27FC236}">
                <a16:creationId xmlns:a16="http://schemas.microsoft.com/office/drawing/2014/main" id="{7A263CE1-CF3C-C628-6703-E7C3860654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113"/>
            <a:ext cx="12192000" cy="58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5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06D5F-5612-02A8-0782-D3964576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3C6B-12B1-548E-F392-52024B62E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9774F-179F-07D4-51F6-04035B5F1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143001"/>
            <a:ext cx="4546990" cy="521546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 err="1">
                <a:latin typeface="Arial"/>
                <a:cs typeface="Arial"/>
              </a:rPr>
              <a:t>PowerHaul</a:t>
            </a:r>
            <a:r>
              <a:rPr lang="en-US" sz="2000" b="1" dirty="0">
                <a:latin typeface="Arial"/>
                <a:cs typeface="Arial"/>
              </a:rPr>
              <a:t>™ Double-Lock Gooseneck Hitches </a:t>
            </a:r>
          </a:p>
          <a:p>
            <a:r>
              <a:rPr lang="en-US" dirty="0">
                <a:latin typeface="Arial"/>
                <a:cs typeface="Arial"/>
              </a:rPr>
              <a:t>Applications for Ford, Ram, and GMC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Up to 38,000 lbs. GTW / 9,500 lbs. vertical load with included 2-5/16" ball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Up to 40,000 lbs. GTW / 10,000 lbs. vertical load when used with 3" ball (#60694)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Weight ratings are limited to vehicle manufacturer's stated capacities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Center locator eliminates the need to measure where the ball hole should be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Easy, one-person installation requires no lowering of exhaust or spare tire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Installation requires no bed removal, welding, or drilling except for truck bed holes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Double locking pins for superior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trailer and trailer ball security</a:t>
            </a:r>
            <a:endParaRPr lang="en-US" dirty="0"/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pPr marL="305435" indent="-305435"/>
            <a:endParaRPr lang="en-US" dirty="0">
              <a:cs typeface="Arial"/>
            </a:endParaRPr>
          </a:p>
          <a:p>
            <a:pPr marL="305435" indent="-305435"/>
            <a:endParaRPr lang="en-US" dirty="0">
              <a:cs typeface="Arial"/>
            </a:endParaRPr>
          </a:p>
        </p:txBody>
      </p:sp>
      <p:pic>
        <p:nvPicPr>
          <p:cNvPr id="6" name="Picture 5" descr="A black metal device with a ball and screws&#10;&#10;AI-generated content may be incorrect.">
            <a:extLst>
              <a:ext uri="{FF2B5EF4-FFF2-40B4-BE49-F238E27FC236}">
                <a16:creationId xmlns:a16="http://schemas.microsoft.com/office/drawing/2014/main" id="{A69BF6D0-E383-ED5F-2249-60038CF5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9437" b="31360"/>
          <a:stretch>
            <a:fillRect/>
          </a:stretch>
        </p:blipFill>
        <p:spPr>
          <a:xfrm>
            <a:off x="6861724" y="1611983"/>
            <a:ext cx="4384184" cy="1743959"/>
          </a:xfrm>
          <a:prstGeom prst="rect">
            <a:avLst/>
          </a:prstGeom>
        </p:spPr>
      </p:pic>
      <p:pic>
        <p:nvPicPr>
          <p:cNvPr id="8" name="Picture 7" descr="A black metal object with a ball&#10;&#10;AI-generated content may be incorrect.">
            <a:extLst>
              <a:ext uri="{FF2B5EF4-FFF2-40B4-BE49-F238E27FC236}">
                <a16:creationId xmlns:a16="http://schemas.microsoft.com/office/drawing/2014/main" id="{3686D43A-020F-F438-CAC9-FE5A68150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391" b="27740"/>
          <a:stretch>
            <a:fillRect/>
          </a:stretch>
        </p:blipFill>
        <p:spPr>
          <a:xfrm>
            <a:off x="6861724" y="3723587"/>
            <a:ext cx="4749085" cy="21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75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URT_RockerBall_Gooseneck_30s">
            <a:hlinkClick r:id="" action="ppaction://media"/>
            <a:extLst>
              <a:ext uri="{FF2B5EF4-FFF2-40B4-BE49-F238E27FC236}">
                <a16:creationId xmlns:a16="http://schemas.microsoft.com/office/drawing/2014/main" id="{D71DDDDF-7780-3AA6-4F89-0FDAA0344B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145"/>
          </a:xfrm>
        </p:spPr>
      </p:pic>
    </p:spTree>
    <p:extLst>
      <p:ext uri="{BB962C8B-B14F-4D97-AF65-F5344CB8AC3E}">
        <p14:creationId xmlns:p14="http://schemas.microsoft.com/office/powerpoint/2010/main" val="246123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Gooseneck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/>
              <a:t>RockerBall</a:t>
            </a:r>
            <a:r>
              <a:rPr lang="en-US" sz="2000" b="1" dirty="0"/>
              <a:t>™ Cushion Hitch</a:t>
            </a:r>
            <a:br>
              <a:rPr lang="en-US" sz="2000" b="1" dirty="0"/>
            </a:br>
            <a:r>
              <a:rPr lang="en-US" sz="2000" b="1" dirty="0"/>
              <a:t>Gooseneck Ball #60654</a:t>
            </a:r>
            <a:endParaRPr lang="en-US" dirty="0"/>
          </a:p>
          <a:p>
            <a:r>
              <a:rPr lang="en-US" dirty="0"/>
              <a:t>Cushioned isolator improves ride </a:t>
            </a:r>
            <a:br>
              <a:rPr lang="en-US" dirty="0"/>
            </a:br>
            <a:r>
              <a:rPr lang="en-US" dirty="0"/>
              <a:t>comfort for animals and passengers</a:t>
            </a:r>
          </a:p>
          <a:p>
            <a:r>
              <a:rPr lang="en-US" dirty="0"/>
              <a:t>Offset pin dampens vertical chucking </a:t>
            </a:r>
            <a:br>
              <a:rPr lang="en-US" dirty="0"/>
            </a:br>
            <a:r>
              <a:rPr lang="en-US" dirty="0"/>
              <a:t>and fore-aft motion during starts and stops</a:t>
            </a:r>
          </a:p>
          <a:p>
            <a:r>
              <a:rPr lang="en-US" dirty="0"/>
              <a:t>Simple, drop-in installation to easily </a:t>
            </a:r>
            <a:br>
              <a:rPr lang="en-US" dirty="0"/>
            </a:br>
            <a:r>
              <a:rPr lang="en-US" dirty="0"/>
              <a:t>replace traditional gooseneck ball</a:t>
            </a:r>
          </a:p>
          <a:p>
            <a:r>
              <a:rPr lang="en-US" dirty="0"/>
              <a:t>Virtually maintenance-free with </a:t>
            </a:r>
            <a:br>
              <a:rPr lang="en-US" dirty="0"/>
            </a:br>
            <a:r>
              <a:rPr lang="en-US" dirty="0"/>
              <a:t>no airbag or bearings to service</a:t>
            </a:r>
          </a:p>
          <a:p>
            <a:r>
              <a:rPr lang="en-US" dirty="0"/>
              <a:t>2-5/16" diameter ball couples </a:t>
            </a:r>
            <a:br>
              <a:rPr lang="en-US" dirty="0"/>
            </a:br>
            <a:r>
              <a:rPr lang="en-US" dirty="0"/>
              <a:t>to most gooseneck trailers</a:t>
            </a:r>
          </a:p>
          <a:p>
            <a:r>
              <a:rPr lang="en-US" dirty="0"/>
              <a:t>Rated for up to 30,000 lbs. GTW </a:t>
            </a:r>
            <a:br>
              <a:rPr lang="en-US" dirty="0"/>
            </a:br>
            <a:r>
              <a:rPr lang="en-US" dirty="0"/>
              <a:t>and 7,500 lbs. vertical load limit</a:t>
            </a:r>
          </a:p>
          <a:p>
            <a:r>
              <a:rPr lang="en-US" dirty="0"/>
              <a:t>Tested for safety to meet </a:t>
            </a:r>
            <a:br>
              <a:rPr lang="en-US" dirty="0"/>
            </a:br>
            <a:r>
              <a:rPr lang="en-US" dirty="0"/>
              <a:t>SAE J2638 specifications</a:t>
            </a:r>
          </a:p>
        </p:txBody>
      </p:sp>
      <p:pic>
        <p:nvPicPr>
          <p:cNvPr id="6" name="Picture 5" descr="A black trailer hitch with a ball&#10;&#10;Description automatically generated">
            <a:extLst>
              <a:ext uri="{FF2B5EF4-FFF2-40B4-BE49-F238E27FC236}">
                <a16:creationId xmlns:a16="http://schemas.microsoft.com/office/drawing/2014/main" id="{FAC33EAE-296D-DFD7-0D0C-20E56C2BB3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09" b="20128"/>
          <a:stretch/>
        </p:blipFill>
        <p:spPr>
          <a:xfrm>
            <a:off x="6685675" y="2534478"/>
            <a:ext cx="4355123" cy="2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104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1617af-d043-48bf-946c-695b03a9a769">
      <Terms xmlns="http://schemas.microsoft.com/office/infopath/2007/PartnerControls"/>
    </lcf76f155ced4ddcb4097134ff3c332f>
    <TaxCatchAll xmlns="e420ad82-5fbc-4c91-b0c9-502923a7af83" xsi:nil="true"/>
    <_Flow_SignoffStatus xmlns="401617af-d043-48bf-946c-695b03a9a7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D276F765FD344AE93692E0F7B474E" ma:contentTypeVersion="20" ma:contentTypeDescription="Create a new document." ma:contentTypeScope="" ma:versionID="4fea427a912acea6d0b488c37a18c134">
  <xsd:schema xmlns:xsd="http://www.w3.org/2001/XMLSchema" xmlns:xs="http://www.w3.org/2001/XMLSchema" xmlns:p="http://schemas.microsoft.com/office/2006/metadata/properties" xmlns:ns2="401617af-d043-48bf-946c-695b03a9a769" xmlns:ns3="e420ad82-5fbc-4c91-b0c9-502923a7af83" targetNamespace="http://schemas.microsoft.com/office/2006/metadata/properties" ma:root="true" ma:fieldsID="0c7e2aca6264e3431a79c26dc18fe2c4" ns2:_="" ns3:_="">
    <xsd:import namespace="401617af-d043-48bf-946c-695b03a9a769"/>
    <xsd:import namespace="e420ad82-5fbc-4c91-b0c9-502923a7af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617af-d043-48bf-946c-695b03a9a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4a1851-1028-4e81-aad1-bd128e590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0ad82-5fbc-4c91-b0c9-502923a7af8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0849255-c574-4ff3-811d-8ecf41fc901c}" ma:internalName="TaxCatchAll" ma:showField="CatchAllData" ma:web="e420ad82-5fbc-4c91-b0c9-502923a7af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8C625A-F2F3-46E0-9A5C-9B74935272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29D914-0980-4D52-A809-FF93F9D8C50B}">
  <ds:schemaRefs>
    <ds:schemaRef ds:uri="http://schemas.microsoft.com/office/2006/metadata/properties"/>
    <ds:schemaRef ds:uri="http://schemas.microsoft.com/office/infopath/2007/PartnerControls"/>
    <ds:schemaRef ds:uri="401617af-d043-48bf-946c-695b03a9a769"/>
    <ds:schemaRef ds:uri="e420ad82-5fbc-4c91-b0c9-502923a7af83"/>
  </ds:schemaRefs>
</ds:datastoreItem>
</file>

<file path=customXml/itemProps3.xml><?xml version="1.0" encoding="utf-8"?>
<ds:datastoreItem xmlns:ds="http://schemas.openxmlformats.org/officeDocument/2006/customXml" ds:itemID="{7105844F-9E06-4675-A4A2-BE32E38B872F}"/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6282</TotalTime>
  <Words>1691</Words>
  <Application>Microsoft Office PowerPoint</Application>
  <PresentationFormat>Widescreen</PresentationFormat>
  <Paragraphs>271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Gill Sans MT</vt:lpstr>
      <vt:lpstr>Wingdings 2</vt:lpstr>
      <vt:lpstr>Dividend</vt:lpstr>
      <vt:lpstr>PowerPoint Presentation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PowerPoint Presentation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  <vt:lpstr>Gooseneck Hitches</vt:lpstr>
    </vt:vector>
  </TitlesOfParts>
  <Company>CURT Manufacturing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Ripienski</dc:creator>
  <cp:lastModifiedBy>Kacey Skaw</cp:lastModifiedBy>
  <cp:revision>481</cp:revision>
  <cp:lastPrinted>2017-05-21T15:44:46Z</cp:lastPrinted>
  <dcterms:created xsi:type="dcterms:W3CDTF">2017-04-17T20:59:27Z</dcterms:created>
  <dcterms:modified xsi:type="dcterms:W3CDTF">2025-12-30T18:50:47Z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0x0101005BBD276F765FD344AE93692E0F7B474E</vt:lpwstr>
  </property>
  <property fmtid="{D5CDD505-2E9C-101B-9397-08002B2CF9AE}" pid="3" name="MediaServiceImageTags">
    <vt:lpwstr/>
  </property>
</Properties>
</file>